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61"/>
  </p:notesMasterIdLst>
  <p:handoutMasterIdLst>
    <p:handoutMasterId r:id="rId62"/>
  </p:handoutMasterIdLst>
  <p:sldIdLst>
    <p:sldId id="350" r:id="rId2"/>
    <p:sldId id="423" r:id="rId3"/>
    <p:sldId id="447" r:id="rId4"/>
    <p:sldId id="440" r:id="rId5"/>
    <p:sldId id="441" r:id="rId6"/>
    <p:sldId id="424" r:id="rId7"/>
    <p:sldId id="465" r:id="rId8"/>
    <p:sldId id="466" r:id="rId9"/>
    <p:sldId id="467" r:id="rId10"/>
    <p:sldId id="468" r:id="rId11"/>
    <p:sldId id="425" r:id="rId12"/>
    <p:sldId id="445" r:id="rId13"/>
    <p:sldId id="446" r:id="rId14"/>
    <p:sldId id="448" r:id="rId15"/>
    <p:sldId id="449" r:id="rId16"/>
    <p:sldId id="450" r:id="rId17"/>
    <p:sldId id="451" r:id="rId18"/>
    <p:sldId id="453" r:id="rId19"/>
    <p:sldId id="454" r:id="rId20"/>
    <p:sldId id="455" r:id="rId21"/>
    <p:sldId id="456" r:id="rId22"/>
    <p:sldId id="462" r:id="rId23"/>
    <p:sldId id="463" r:id="rId24"/>
    <p:sldId id="461" r:id="rId25"/>
    <p:sldId id="471" r:id="rId26"/>
    <p:sldId id="485" r:id="rId27"/>
    <p:sldId id="486" r:id="rId28"/>
    <p:sldId id="469" r:id="rId29"/>
    <p:sldId id="470" r:id="rId30"/>
    <p:sldId id="452" r:id="rId31"/>
    <p:sldId id="483" r:id="rId32"/>
    <p:sldId id="481" r:id="rId33"/>
    <p:sldId id="484" r:id="rId34"/>
    <p:sldId id="482" r:id="rId35"/>
    <p:sldId id="457" r:id="rId36"/>
    <p:sldId id="458" r:id="rId37"/>
    <p:sldId id="459" r:id="rId38"/>
    <p:sldId id="460" r:id="rId39"/>
    <p:sldId id="464" r:id="rId40"/>
    <p:sldId id="438" r:id="rId41"/>
    <p:sldId id="422" r:id="rId42"/>
    <p:sldId id="478" r:id="rId43"/>
    <p:sldId id="479" r:id="rId44"/>
    <p:sldId id="480" r:id="rId45"/>
    <p:sldId id="472" r:id="rId46"/>
    <p:sldId id="473" r:id="rId47"/>
    <p:sldId id="475" r:id="rId48"/>
    <p:sldId id="474" r:id="rId49"/>
    <p:sldId id="476" r:id="rId50"/>
    <p:sldId id="477" r:id="rId51"/>
    <p:sldId id="426" r:id="rId52"/>
    <p:sldId id="429" r:id="rId53"/>
    <p:sldId id="431" r:id="rId54"/>
    <p:sldId id="432" r:id="rId55"/>
    <p:sldId id="433" r:id="rId56"/>
    <p:sldId id="437" r:id="rId57"/>
    <p:sldId id="427" r:id="rId58"/>
    <p:sldId id="428" r:id="rId59"/>
    <p:sldId id="430" r:id="rId60"/>
  </p:sldIdLst>
  <p:sldSz cx="9144000" cy="5143500" type="screen16x9"/>
  <p:notesSz cx="6858000" cy="9945688"/>
  <p:embeddedFontLs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Corbel" panose="020B0503020204020204" pitchFamily="34" charset="0"/>
      <p:regular r:id="rId68"/>
      <p:bold r:id="rId69"/>
      <p:italic r:id="rId70"/>
      <p:boldItalic r:id="rId71"/>
    </p:embeddedFont>
    <p:embeddedFont>
      <p:font typeface="Gill Sans MT" panose="020B0502020104020203" pitchFamily="3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5CE39A-3240-42D6-9406-52F7F057D943}">
          <p14:sldIdLst>
            <p14:sldId id="350"/>
            <p14:sldId id="423"/>
            <p14:sldId id="447"/>
            <p14:sldId id="440"/>
            <p14:sldId id="441"/>
            <p14:sldId id="424"/>
            <p14:sldId id="465"/>
            <p14:sldId id="466"/>
            <p14:sldId id="467"/>
            <p14:sldId id="468"/>
            <p14:sldId id="425"/>
            <p14:sldId id="445"/>
            <p14:sldId id="446"/>
            <p14:sldId id="448"/>
            <p14:sldId id="449"/>
            <p14:sldId id="450"/>
            <p14:sldId id="451"/>
            <p14:sldId id="453"/>
            <p14:sldId id="454"/>
            <p14:sldId id="455"/>
            <p14:sldId id="456"/>
            <p14:sldId id="462"/>
            <p14:sldId id="463"/>
            <p14:sldId id="461"/>
            <p14:sldId id="471"/>
            <p14:sldId id="485"/>
            <p14:sldId id="486"/>
            <p14:sldId id="469"/>
            <p14:sldId id="470"/>
          </p14:sldIdLst>
        </p14:section>
        <p14:section name="Untitled Section" id="{0C251327-654E-4737-98B6-8BA43CF231F4}">
          <p14:sldIdLst>
            <p14:sldId id="452"/>
            <p14:sldId id="483"/>
            <p14:sldId id="481"/>
            <p14:sldId id="484"/>
            <p14:sldId id="482"/>
            <p14:sldId id="457"/>
            <p14:sldId id="458"/>
            <p14:sldId id="459"/>
            <p14:sldId id="460"/>
            <p14:sldId id="464"/>
            <p14:sldId id="438"/>
            <p14:sldId id="422"/>
            <p14:sldId id="478"/>
            <p14:sldId id="479"/>
            <p14:sldId id="480"/>
            <p14:sldId id="472"/>
            <p14:sldId id="473"/>
            <p14:sldId id="475"/>
            <p14:sldId id="474"/>
            <p14:sldId id="476"/>
            <p14:sldId id="477"/>
            <p14:sldId id="426"/>
            <p14:sldId id="429"/>
            <p14:sldId id="431"/>
            <p14:sldId id="432"/>
            <p14:sldId id="433"/>
            <p14:sldId id="437"/>
            <p14:sldId id="427"/>
            <p14:sldId id="428"/>
            <p14:sldId id="4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8" autoAdjust="0"/>
    <p:restoredTop sz="95628" autoAdjust="0"/>
  </p:normalViewPr>
  <p:slideViewPr>
    <p:cSldViewPr snapToGrid="0">
      <p:cViewPr varScale="1">
        <p:scale>
          <a:sx n="150" d="100"/>
          <a:sy n="150" d="100"/>
        </p:scale>
        <p:origin x="222" y="9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MYLEARN\2-ANALYTICS-DataScience\ML\Linear%20Regression\ex-1-maths-stats%20grad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'students-books'!$D$3</c:f>
              <c:strCache>
                <c:ptCount val="1"/>
                <c:pt idx="0">
                  <c:v>yi</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'students-books'!$C$4:$C$15</c:f>
              <c:numCache>
                <c:formatCode>General</c:formatCode>
                <c:ptCount val="12"/>
                <c:pt idx="0">
                  <c:v>36</c:v>
                </c:pt>
                <c:pt idx="1">
                  <c:v>28</c:v>
                </c:pt>
                <c:pt idx="2">
                  <c:v>35</c:v>
                </c:pt>
                <c:pt idx="3">
                  <c:v>39</c:v>
                </c:pt>
                <c:pt idx="4">
                  <c:v>30</c:v>
                </c:pt>
                <c:pt idx="5">
                  <c:v>30</c:v>
                </c:pt>
                <c:pt idx="6">
                  <c:v>31</c:v>
                </c:pt>
                <c:pt idx="7">
                  <c:v>38</c:v>
                </c:pt>
                <c:pt idx="8">
                  <c:v>36</c:v>
                </c:pt>
                <c:pt idx="9">
                  <c:v>38</c:v>
                </c:pt>
                <c:pt idx="10">
                  <c:v>29</c:v>
                </c:pt>
                <c:pt idx="11">
                  <c:v>26</c:v>
                </c:pt>
              </c:numCache>
            </c:numRef>
          </c:xVal>
          <c:yVal>
            <c:numRef>
              <c:f>'students-books'!$D$4:$D$15</c:f>
              <c:numCache>
                <c:formatCode>General</c:formatCode>
                <c:ptCount val="12"/>
                <c:pt idx="0">
                  <c:v>31</c:v>
                </c:pt>
                <c:pt idx="1">
                  <c:v>29</c:v>
                </c:pt>
                <c:pt idx="2">
                  <c:v>34</c:v>
                </c:pt>
                <c:pt idx="3">
                  <c:v>35</c:v>
                </c:pt>
                <c:pt idx="4">
                  <c:v>29</c:v>
                </c:pt>
                <c:pt idx="5">
                  <c:v>30</c:v>
                </c:pt>
                <c:pt idx="6">
                  <c:v>30</c:v>
                </c:pt>
                <c:pt idx="7">
                  <c:v>38</c:v>
                </c:pt>
                <c:pt idx="8">
                  <c:v>34</c:v>
                </c:pt>
                <c:pt idx="9">
                  <c:v>33</c:v>
                </c:pt>
                <c:pt idx="10">
                  <c:v>29</c:v>
                </c:pt>
                <c:pt idx="11">
                  <c:v>26</c:v>
                </c:pt>
              </c:numCache>
            </c:numRef>
          </c:yVal>
          <c:smooth val="0"/>
          <c:extLst>
            <c:ext xmlns:c16="http://schemas.microsoft.com/office/drawing/2014/chart" uri="{C3380CC4-5D6E-409C-BE32-E72D297353CC}">
              <c16:uniqueId val="{00000001-606F-4680-9BA3-8ED16FFE432A}"/>
            </c:ext>
          </c:extLst>
        </c:ser>
        <c:dLbls>
          <c:showLegendKey val="0"/>
          <c:showVal val="0"/>
          <c:showCatName val="0"/>
          <c:showSerName val="0"/>
          <c:showPercent val="0"/>
          <c:showBubbleSize val="0"/>
        </c:dLbls>
        <c:axId val="606789752"/>
        <c:axId val="606791392"/>
      </c:scatterChart>
      <c:valAx>
        <c:axId val="606789752"/>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91392"/>
        <c:crosses val="autoZero"/>
        <c:crossBetween val="midCat"/>
      </c:valAx>
      <c:valAx>
        <c:axId val="606791392"/>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books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89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'students-books'!$D$3</c:f>
              <c:strCache>
                <c:ptCount val="1"/>
                <c:pt idx="0">
                  <c:v>yi</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3333658764352569"/>
                  <c:y val="-1.162637360149598E-2"/>
                </c:manualLayout>
              </c:layout>
              <c:numFmt formatCode="General" sourceLinked="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trendlineLbl>
          </c:trendline>
          <c:xVal>
            <c:numRef>
              <c:f>'students-books'!$C$4:$C$15</c:f>
              <c:numCache>
                <c:formatCode>General</c:formatCode>
                <c:ptCount val="12"/>
                <c:pt idx="0">
                  <c:v>36</c:v>
                </c:pt>
                <c:pt idx="1">
                  <c:v>28</c:v>
                </c:pt>
                <c:pt idx="2">
                  <c:v>35</c:v>
                </c:pt>
                <c:pt idx="3">
                  <c:v>39</c:v>
                </c:pt>
                <c:pt idx="4">
                  <c:v>30</c:v>
                </c:pt>
                <c:pt idx="5">
                  <c:v>30</c:v>
                </c:pt>
                <c:pt idx="6">
                  <c:v>31</c:v>
                </c:pt>
                <c:pt idx="7">
                  <c:v>38</c:v>
                </c:pt>
                <c:pt idx="8">
                  <c:v>36</c:v>
                </c:pt>
                <c:pt idx="9">
                  <c:v>38</c:v>
                </c:pt>
                <c:pt idx="10">
                  <c:v>29</c:v>
                </c:pt>
                <c:pt idx="11">
                  <c:v>26</c:v>
                </c:pt>
              </c:numCache>
            </c:numRef>
          </c:xVal>
          <c:yVal>
            <c:numRef>
              <c:f>'students-books'!$D$4:$D$15</c:f>
              <c:numCache>
                <c:formatCode>General</c:formatCode>
                <c:ptCount val="12"/>
                <c:pt idx="0">
                  <c:v>31</c:v>
                </c:pt>
                <c:pt idx="1">
                  <c:v>29</c:v>
                </c:pt>
                <c:pt idx="2">
                  <c:v>34</c:v>
                </c:pt>
                <c:pt idx="3">
                  <c:v>35</c:v>
                </c:pt>
                <c:pt idx="4">
                  <c:v>29</c:v>
                </c:pt>
                <c:pt idx="5">
                  <c:v>30</c:v>
                </c:pt>
                <c:pt idx="6">
                  <c:v>30</c:v>
                </c:pt>
                <c:pt idx="7">
                  <c:v>38</c:v>
                </c:pt>
                <c:pt idx="8">
                  <c:v>34</c:v>
                </c:pt>
                <c:pt idx="9">
                  <c:v>33</c:v>
                </c:pt>
                <c:pt idx="10">
                  <c:v>29</c:v>
                </c:pt>
                <c:pt idx="11">
                  <c:v>26</c:v>
                </c:pt>
              </c:numCache>
            </c:numRef>
          </c:yVal>
          <c:smooth val="0"/>
          <c:extLst>
            <c:ext xmlns:c16="http://schemas.microsoft.com/office/drawing/2014/chart" uri="{C3380CC4-5D6E-409C-BE32-E72D297353CC}">
              <c16:uniqueId val="{00000001-F983-4ADA-96AD-19F93E597366}"/>
            </c:ext>
          </c:extLst>
        </c:ser>
        <c:dLbls>
          <c:showLegendKey val="0"/>
          <c:showVal val="0"/>
          <c:showCatName val="0"/>
          <c:showSerName val="0"/>
          <c:showPercent val="0"/>
          <c:showBubbleSize val="0"/>
        </c:dLbls>
        <c:axId val="606789752"/>
        <c:axId val="606791392"/>
      </c:scatterChart>
      <c:valAx>
        <c:axId val="606789752"/>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91392"/>
        <c:crosses val="autoZero"/>
        <c:crossBetween val="midCat"/>
      </c:valAx>
      <c:valAx>
        <c:axId val="606791392"/>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books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89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1/5/19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1:58.20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 0,'84'0'172,"-57"0"-172,29 0 16,0 0-16,28 0 15,28 0-15,-29 0 16,1 0-16,28 0 16,-29 0-16,29 0 15,-56 0-15,0 0 16,-1 0-16,-27 0 15,0 0 1,28 0-16,0 0 16,0 0-16,-28 0 15,0 0-15,27 0 16,-27 0 0,0 0-16,0 0 31,0 0-31,0 0 15,0 0 1,28 0 0,-28 0-1,27 0 1,-27 0 0,28 0-1,-28 0-15,0 0 16,0 0-16,28 0 15,0 0-15,-1 0 16,1 56 0,0-56-1,-28 0-15,28 0 16,0 0 0,-1 0-1,1 0 1,0 0-16,0 0 15,-28 0-15,0 0 16,0 0-16,27 0 16,-27 0-16,0 0 15,28 0-15,0 0 16,-28 0 0,0 0-16,0 0 15,28 0-15,-29 0 16,29 0-1,-28 0-15,0 0 16,0 0-16,28 0 16,0 0-16,-1 0 15,-27 0 1,0 0 0,0 0-16,28 0 15,0 0 1,-28 0-16,28 0 15,-1 0-15,1 0 16,-28 0 0,0 0-16,28 0 15,-28 0-15,0 0 16,28 0-16,-29 0 16,1 0-1,28 0-15,0 0 16,-28 0-1,0 0-15,0 0 16,28 0-16,-29 0 16,1 0-1,0 0-15,56 0 16,-56 0-16,28 0 16,0 0-1,-1 0-15,29 0 16,-56 0-16,56 0 15,-56 0-15,28 0 16,-29 0-16,29 0 16,-28 0-16,0 0 15,0 0-15,0 0 16,0 0-16,28 0 16,-28 0-1,27 0-15,1 0 16,-28 0-1,0 0 1,0 0-16,28 0 16,0 0-1,-28 0-15,27 0 16,-27 0-16,56 0 16,-56 0-16,28 0 15,27 0-15,-27 0 16,28 0-16,0 0 15,-56 0-15,27 0 16,-27 0 0,0 0-16,0 0 15,0 0-15,28 0 16,-28 0-16,0 0 16,28 0-16,27 0 15,-55 0-15,28 0 16,0 0-16,0 0 15,-28 0-15,27 0 16,-27 0-16,0 0 16,0 0-16,0 0 15,0 0-15,0 0 16,0 0 0,0 0-1,0 0-15,0 0 16,0 0-16,-1 0 15,1 0-15,28 0 16,-28 0 0,28 0-16,28 0 15,-29 0-15,-27 0 16,56 28-16,-28-28 16,0 0-16,27 0 15,-55 0-15,56 0 16,-28 28-16,-28-28 15,28 0-15,0 0 16,-1 56-16,-27-56 16,0 0-16,0 0 15,0 0-15,28 0 16,-28 0 0,0 0-1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2:01.03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0 153 0,'84'0'125,"-28"0"-109,83-28-16,-55 1 16,28 27-16,-29-56 15,1 56-15,-28 0 16,28 0 0,-1 0-16,-55 0 15,56 0-15,0 0 16,-28 0-16,27 0 15,-27 0 1,28 0-16,-56 0 16,56 0-16,-56 0 15,55 0-15,-55 0 16,28 0-16,0 0 16,28 0-16,-1 0 15,-55 0-15,84 0 16,-56 0-16,55 0 15,-27 0-15,-28 0 16,28 0-16,27 0 16,-55 0-16,0 0 15,28 0-15,-1 0 16,1 0-16,-28 0 16,28 0-16,-1 0 15,-55 0-15,56 0 16,-56 0-1,28 0-15,-28 0 16,28 0-16,-29 0 16,29 0-1,-28 0 1,0 0-16,0 0 16,0 0-1,0 0-15,0 0 16,0 0-16,28 0 15,-29 0-15,29 0 16,-28 0-16,28 0 16,0 0-16,0 0 15,-28 0 1,27 0-16,-27 0 16,28 0-1,-28 0-15,28 0 16,-28 0-16,56 0 15,-57 0-15,57 0 16,-56 0 0,28 0-16,-28 0 15,28 0-15,-28 0 16,27 0-16,29 0 16,-28 0-16,0 0 15,0 0-15,-1 0 16,-27 0-16,28 0 15,0 0 1,28 0-16,-1 0 16,-55 0-16,28 0 15,28 0-15,-56 0 16,56 0-16,-29 0 16,1 0-16,0 0 15,0 0-15,0 0 16,-28 0-16,55 0 15,-55 0-15,56 0 16,0 0-16,-28 0 16,27 0-16,1 0 15,0 0-15,-28 0 16,27 0-16,1 0 16,0 0-16,-28 0 15,-1 0-15,29 0 16,-28 0-16,0 0 15,-28 0-15,28 0 16,-1 0-16,1 0 16,-28 0-16,28 0 15,-28 0-15,0 0 16,0 0-16,0 0 16,27 0-16,-27 0 15,0 0 1,28 0-1,-28 0-15,0 0 16,0 0 0,0 0-1,0 0 1,0 0-16,-1 0 16,1 0-16,28 0 15,0 0 1,-28 0-16,28 0 15,-28 0 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9T07:12:04.32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0 111 0,'84'0'78,"0"0"-62,0-27-16,83 27 15,1-56-15,-85 56 16,29 0-16,-28 0 16,-1 0-16,-27 0 15,0 0-15,-28 0 16,28 0-16,0 0 15,0 0 1,-29 0-16,29 0 16,-28 0-1,28 0-15,-28 0 16,28 0 0,-28 0-16,27 0 15,-27 0-15,56 0 16,-56 0-16,28 0 15,-28 0-15,83 0 16,-55 0-16,28 0 16,0 0-16,-1 0 15,29 0-15,-28 0 16,-28 0 0,27 0-16,1 0 15,-56 0-15,28 0 16,-28 0-16,28 0 15,-28 0-15,27 0 16,-27 0-16,0 0 16,0 0-16,0 0 15,28 0-15,-28 0 16,0 0-16,27 0 16,29 0-16,-28 0 15,28 0-15,-28 0 16,-1 0-16,1 0 15,-28 0-15,28 0 16,28 0-16,-28 0 16,-29 0-16,85 0 15,-56 0-15,-28 0 16,83 0-16,-27 0 16,0 0-16,0 0 15,-29 0-15,57 0 16,-56 0-16,0 0 15,0 0-15,-28 0 16,55 0-16,-55 0 16,28 0-1,-28 0-15,28 0 16,27 0-16,-27 0 16,28 0-16,-56 0 15,28 0-15,28 0 16,-57 0-16,1 0 15,28 0-15,-28 0 16,0 0-16,0 0 16,0 0-16,0 0 31,0 0-15,0 0 30,-1 0-30,1 0 0,0 0 31,0 0-32,0 0-15,0 0 16,0 0 15,0 0-31,0 0 16,0 0-1,0 0-15,-1 0 32,1 0-32,0 0 15,0 0 1,0 0-16,28 0 15,0 0 1,-28 0-16,28 0 16,-29 0-16,29 0 15,-28 0 1,0 0 171,0 0-171,0 0 15,28-28 219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1/5/19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1/5/19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1/5/19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1/5/19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1/5/19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1/5/19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1/5/19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1/5/19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AF92-55E8-4F6F-BC8E-4EDC2FF94402}"/>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83576F03-087C-46F3-BAFC-BC576AE9323D}"/>
              </a:ext>
            </a:extLst>
          </p:cNvPr>
          <p:cNvSpPr>
            <a:spLocks noGrp="1"/>
          </p:cNvSpPr>
          <p:nvPr>
            <p:ph idx="1"/>
          </p:nvPr>
        </p:nvSpPr>
        <p:spPr/>
        <p:txBody>
          <a:bodyPr>
            <a:normAutofit/>
          </a:bodyPr>
          <a:lstStyle/>
          <a:p>
            <a:pPr marL="0" indent="0">
              <a:buNone/>
            </a:pPr>
            <a:r>
              <a:rPr lang="en-US" sz="1400" dirty="0"/>
              <a:t>Overview </a:t>
            </a:r>
          </a:p>
        </p:txBody>
      </p:sp>
      <p:sp>
        <p:nvSpPr>
          <p:cNvPr id="4" name="Text Placeholder 3">
            <a:extLst>
              <a:ext uri="{FF2B5EF4-FFF2-40B4-BE49-F238E27FC236}">
                <a16:creationId xmlns:a16="http://schemas.microsoft.com/office/drawing/2014/main" id="{FBC4288A-F4C0-4135-89A2-52B676AF43B7}"/>
              </a:ext>
            </a:extLst>
          </p:cNvPr>
          <p:cNvSpPr>
            <a:spLocks noGrp="1"/>
          </p:cNvSpPr>
          <p:nvPr>
            <p:ph type="body" sz="half" idx="2"/>
          </p:nvPr>
        </p:nvSpPr>
        <p:spPr/>
        <p:txBody>
          <a:bodyPr/>
          <a:lstStyle/>
          <a:p>
            <a:r>
              <a:rPr lang="en-US" dirty="0">
                <a:solidFill>
                  <a:schemeClr val="tx1"/>
                </a:solidFill>
              </a:rPr>
              <a:t>Machine learning</a:t>
            </a:r>
          </a:p>
        </p:txBody>
      </p:sp>
      <p:sp>
        <p:nvSpPr>
          <p:cNvPr id="5" name="Date Placeholder 4">
            <a:extLst>
              <a:ext uri="{FF2B5EF4-FFF2-40B4-BE49-F238E27FC236}">
                <a16:creationId xmlns:a16="http://schemas.microsoft.com/office/drawing/2014/main" id="{1E8FCC12-6CF7-4161-AD97-4BC141D15D59}"/>
              </a:ext>
            </a:extLst>
          </p:cNvPr>
          <p:cNvSpPr>
            <a:spLocks noGrp="1"/>
          </p:cNvSpPr>
          <p:nvPr>
            <p:ph type="dt" sz="half" idx="10"/>
          </p:nvPr>
        </p:nvSpPr>
        <p:spPr/>
        <p:txBody>
          <a:bodyPr/>
          <a:lstStyle/>
          <a:p>
            <a:fld id="{2BD644C9-7BC7-4D6F-B8D9-1CF000CA5F8E}" type="datetime1">
              <a:rPr lang="en-US" smtClean="0"/>
              <a:t>1/5/19</a:t>
            </a:fld>
            <a:endParaRPr lang="en-US"/>
          </a:p>
        </p:txBody>
      </p:sp>
    </p:spTree>
    <p:extLst>
      <p:ext uri="{BB962C8B-B14F-4D97-AF65-F5344CB8AC3E}">
        <p14:creationId xmlns:p14="http://schemas.microsoft.com/office/powerpoint/2010/main" val="32285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1708-4BE9-4759-8817-BC58E9FF5BC0}"/>
              </a:ext>
            </a:extLst>
          </p:cNvPr>
          <p:cNvSpPr>
            <a:spLocks noGrp="1"/>
          </p:cNvSpPr>
          <p:nvPr>
            <p:ph type="title"/>
          </p:nvPr>
        </p:nvSpPr>
        <p:spPr/>
        <p:txBody>
          <a:bodyPr/>
          <a:lstStyle/>
          <a:p>
            <a:r>
              <a:rPr lang="en-US" dirty="0"/>
              <a:t>Loss function</a:t>
            </a:r>
          </a:p>
        </p:txBody>
      </p:sp>
      <p:sp>
        <p:nvSpPr>
          <p:cNvPr id="3" name="Date Placeholder 2">
            <a:extLst>
              <a:ext uri="{FF2B5EF4-FFF2-40B4-BE49-F238E27FC236}">
                <a16:creationId xmlns:a16="http://schemas.microsoft.com/office/drawing/2014/main" id="{5440A3D4-96BD-4B2F-B286-BF9A76AD9B25}"/>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2AB75C76-22B6-437B-9448-E560D21236CE}"/>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5" name="Rectangle 4">
            <a:extLst>
              <a:ext uri="{FF2B5EF4-FFF2-40B4-BE49-F238E27FC236}">
                <a16:creationId xmlns:a16="http://schemas.microsoft.com/office/drawing/2014/main" id="{7CF8ADD4-98D7-48F0-BE66-7B7758535BA3}"/>
              </a:ext>
            </a:extLst>
          </p:cNvPr>
          <p:cNvSpPr/>
          <p:nvPr/>
        </p:nvSpPr>
        <p:spPr>
          <a:xfrm>
            <a:off x="109728" y="968193"/>
            <a:ext cx="8897112" cy="2308324"/>
          </a:xfrm>
          <a:prstGeom prst="rect">
            <a:avLst/>
          </a:prstGeom>
        </p:spPr>
        <p:txBody>
          <a:bodyPr wrap="square">
            <a:spAutoFit/>
          </a:bodyPr>
          <a:lstStyle/>
          <a:p>
            <a:pPr marL="285750" indent="-285750">
              <a:buFont typeface="Arial" panose="020B0604020202020204" pitchFamily="34" charset="0"/>
              <a:buChar char="•"/>
            </a:pPr>
            <a:r>
              <a:rPr lang="en-US" sz="1600" dirty="0"/>
              <a:t>Every machine learning problem is basically an optimization problem.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function that you want to optimize is usually called the loss function (or cost function).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the house price prediction example, after the model is trained, we are able to predict new house prices based on their features.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each house price we predict, denoted as Ŷi, and the actual house price Yi we can calculate the loss by:  </a:t>
            </a:r>
            <a:r>
              <a:rPr lang="en-US" sz="1600" dirty="0">
                <a:solidFill>
                  <a:srgbClr val="0070C0"/>
                </a:solidFill>
              </a:rPr>
              <a:t>loss</a:t>
            </a:r>
            <a:r>
              <a:rPr lang="en-US" sz="1600" baseline="-25000" dirty="0">
                <a:solidFill>
                  <a:srgbClr val="0070C0"/>
                </a:solidFill>
              </a:rPr>
              <a:t>i</a:t>
            </a:r>
            <a:r>
              <a:rPr lang="en-US" sz="1600" dirty="0">
                <a:solidFill>
                  <a:srgbClr val="0070C0"/>
                </a:solidFill>
              </a:rPr>
              <a:t> = ( Ŷ</a:t>
            </a:r>
            <a:r>
              <a:rPr lang="en-US" sz="1600" baseline="-25000" dirty="0">
                <a:solidFill>
                  <a:srgbClr val="0070C0"/>
                </a:solidFill>
              </a:rPr>
              <a:t>i</a:t>
            </a:r>
            <a:r>
              <a:rPr lang="en-US" sz="1600" dirty="0">
                <a:solidFill>
                  <a:srgbClr val="0070C0"/>
                </a:solidFill>
              </a:rPr>
              <a:t>– Y</a:t>
            </a:r>
            <a:r>
              <a:rPr lang="en-US" sz="1600" baseline="-25000" dirty="0">
                <a:solidFill>
                  <a:srgbClr val="0070C0"/>
                </a:solidFill>
              </a:rPr>
              <a:t>i</a:t>
            </a:r>
            <a:r>
              <a:rPr lang="en-US" sz="1600" dirty="0">
                <a:solidFill>
                  <a:srgbClr val="0070C0"/>
                </a:solidFill>
              </a:rPr>
              <a:t>)</a:t>
            </a:r>
            <a:r>
              <a:rPr lang="en-US" sz="1600" baseline="30000" dirty="0">
                <a:solidFill>
                  <a:srgbClr val="0070C0"/>
                </a:solidFill>
              </a:rPr>
              <a:t>2</a:t>
            </a:r>
          </a:p>
        </p:txBody>
      </p:sp>
      <p:sp>
        <p:nvSpPr>
          <p:cNvPr id="6" name="Rectangle 5">
            <a:extLst>
              <a:ext uri="{FF2B5EF4-FFF2-40B4-BE49-F238E27FC236}">
                <a16:creationId xmlns:a16="http://schemas.microsoft.com/office/drawing/2014/main" id="{4FF423FE-6FC4-4A30-9CA4-5545D766E60D}"/>
              </a:ext>
            </a:extLst>
          </p:cNvPr>
          <p:cNvSpPr/>
          <p:nvPr/>
        </p:nvSpPr>
        <p:spPr>
          <a:xfrm>
            <a:off x="371192" y="3511243"/>
            <a:ext cx="1532343" cy="369332"/>
          </a:xfrm>
          <a:prstGeom prst="rect">
            <a:avLst/>
          </a:prstGeom>
        </p:spPr>
        <p:txBody>
          <a:bodyPr wrap="none">
            <a:spAutoFit/>
          </a:bodyPr>
          <a:lstStyle/>
          <a:p>
            <a:r>
              <a:rPr lang="en-US" i="1" dirty="0">
                <a:solidFill>
                  <a:srgbClr val="424242"/>
                </a:solidFill>
                <a:latin typeface="Liberation Serif"/>
              </a:rPr>
              <a:t>L = ∑( Ŷ</a:t>
            </a:r>
            <a:r>
              <a:rPr lang="en-US" i="1" baseline="-25000" dirty="0">
                <a:solidFill>
                  <a:srgbClr val="424242"/>
                </a:solidFill>
                <a:latin typeface="Liberation Serif"/>
              </a:rPr>
              <a:t>i</a:t>
            </a:r>
            <a:r>
              <a:rPr lang="en-US" i="1" dirty="0">
                <a:solidFill>
                  <a:srgbClr val="424242"/>
                </a:solidFill>
                <a:latin typeface="Liberation Serif"/>
              </a:rPr>
              <a:t>– Y</a:t>
            </a:r>
            <a:r>
              <a:rPr lang="en-US" i="1" baseline="-25000" dirty="0">
                <a:solidFill>
                  <a:srgbClr val="424242"/>
                </a:solidFill>
                <a:latin typeface="Liberation Serif"/>
              </a:rPr>
              <a:t>i</a:t>
            </a:r>
            <a:r>
              <a:rPr lang="en-US" i="1" dirty="0">
                <a:solidFill>
                  <a:srgbClr val="424242"/>
                </a:solidFill>
                <a:latin typeface="Liberation Serif"/>
              </a:rPr>
              <a:t>)</a:t>
            </a:r>
            <a:r>
              <a:rPr lang="en-US" i="1" baseline="30000" dirty="0">
                <a:solidFill>
                  <a:srgbClr val="424242"/>
                </a:solidFill>
                <a:latin typeface="Liberation Serif"/>
              </a:rPr>
              <a:t>2</a:t>
            </a:r>
            <a:endParaRPr lang="en-US" dirty="0"/>
          </a:p>
        </p:txBody>
      </p:sp>
      <p:sp>
        <p:nvSpPr>
          <p:cNvPr id="7" name="Callout: Line with Border and Accent Bar 6">
            <a:extLst>
              <a:ext uri="{FF2B5EF4-FFF2-40B4-BE49-F238E27FC236}">
                <a16:creationId xmlns:a16="http://schemas.microsoft.com/office/drawing/2014/main" id="{87026E30-5551-4017-875C-5D63A2C92394}"/>
              </a:ext>
            </a:extLst>
          </p:cNvPr>
          <p:cNvSpPr/>
          <p:nvPr/>
        </p:nvSpPr>
        <p:spPr>
          <a:xfrm>
            <a:off x="2852928" y="3276517"/>
            <a:ext cx="6153912" cy="1405211"/>
          </a:xfrm>
          <a:prstGeom prst="accentBorderCallout1">
            <a:avLst>
              <a:gd name="adj1" fmla="val 18750"/>
              <a:gd name="adj2" fmla="val -8333"/>
              <a:gd name="adj3" fmla="val 31565"/>
              <a:gd name="adj4" fmla="val -15748"/>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t>Which simply defines that our </a:t>
            </a:r>
            <a:r>
              <a:rPr lang="en-US" sz="1400" dirty="0">
                <a:highlight>
                  <a:srgbClr val="FFFF00"/>
                </a:highlight>
              </a:rPr>
              <a:t>model’s loss is the sum of distances </a:t>
            </a:r>
            <a:r>
              <a:rPr lang="en-US" sz="1400" dirty="0"/>
              <a:t>between the house price we’ve predicted and the ground truth. </a:t>
            </a:r>
          </a:p>
          <a:p>
            <a:pPr marL="285750" indent="-285750">
              <a:buFont typeface="Arial" panose="020B0604020202020204" pitchFamily="34" charset="0"/>
              <a:buChar char="•"/>
            </a:pPr>
            <a:r>
              <a:rPr lang="en-US" sz="1400" dirty="0"/>
              <a:t>This loss function, in particular, is called quadratic loss or </a:t>
            </a:r>
            <a:r>
              <a:rPr lang="en-US" sz="1400" dirty="0">
                <a:highlight>
                  <a:srgbClr val="FFFF00"/>
                </a:highlight>
              </a:rPr>
              <a:t>least squares</a:t>
            </a:r>
            <a:r>
              <a:rPr lang="en-US" sz="1400" dirty="0"/>
              <a:t>. </a:t>
            </a:r>
          </a:p>
          <a:p>
            <a:pPr marL="285750" indent="-285750">
              <a:buFont typeface="Arial" panose="020B0604020202020204" pitchFamily="34" charset="0"/>
              <a:buChar char="•"/>
            </a:pPr>
            <a:r>
              <a:rPr lang="en-US" sz="1400" dirty="0"/>
              <a:t>We wish to minimize the loss function (L) as much as possible so the prediction will be as close as possible to the ground truth.</a:t>
            </a:r>
          </a:p>
        </p:txBody>
      </p:sp>
    </p:spTree>
    <p:extLst>
      <p:ext uri="{BB962C8B-B14F-4D97-AF65-F5344CB8AC3E}">
        <p14:creationId xmlns:p14="http://schemas.microsoft.com/office/powerpoint/2010/main" val="208834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A966-40E1-40A6-A56E-5A105F3F9908}"/>
              </a:ext>
            </a:extLst>
          </p:cNvPr>
          <p:cNvSpPr>
            <a:spLocks noGrp="1"/>
          </p:cNvSpPr>
          <p:nvPr>
            <p:ph type="title"/>
          </p:nvPr>
        </p:nvSpPr>
        <p:spPr/>
        <p:txBody>
          <a:bodyPr/>
          <a:lstStyle/>
          <a:p>
            <a:r>
              <a:rPr lang="en-US" dirty="0"/>
              <a:t>Regression line</a:t>
            </a:r>
          </a:p>
        </p:txBody>
      </p:sp>
      <p:sp>
        <p:nvSpPr>
          <p:cNvPr id="3" name="Date Placeholder 2">
            <a:extLst>
              <a:ext uri="{FF2B5EF4-FFF2-40B4-BE49-F238E27FC236}">
                <a16:creationId xmlns:a16="http://schemas.microsoft.com/office/drawing/2014/main" id="{CEA02A49-DF17-4581-B71A-A11CCA236818}"/>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6FE3B93C-D389-4DAF-8069-B0EA1ADE98E6}"/>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Rectangle 4">
            <a:extLst>
              <a:ext uri="{FF2B5EF4-FFF2-40B4-BE49-F238E27FC236}">
                <a16:creationId xmlns:a16="http://schemas.microsoft.com/office/drawing/2014/main" id="{B08F3B8C-C4D3-4920-8515-454B5B1651E9}"/>
              </a:ext>
            </a:extLst>
          </p:cNvPr>
          <p:cNvSpPr/>
          <p:nvPr/>
        </p:nvSpPr>
        <p:spPr>
          <a:xfrm>
            <a:off x="0" y="891540"/>
            <a:ext cx="9143999" cy="338554"/>
          </a:xfrm>
          <a:prstGeom prst="rect">
            <a:avLst/>
          </a:prstGeom>
          <a:solidFill>
            <a:schemeClr val="accent3">
              <a:lumMod val="20000"/>
              <a:lumOff val="80000"/>
            </a:schemeClr>
          </a:solidFill>
        </p:spPr>
        <p:txBody>
          <a:bodyPr wrap="square">
            <a:spAutoFit/>
          </a:bodyPr>
          <a:lstStyle/>
          <a:p>
            <a:r>
              <a:rPr lang="en-US" sz="1600" dirty="0"/>
              <a:t>Obtain a scatter plot of the number of books sold versus the number of registered students.</a:t>
            </a:r>
          </a:p>
        </p:txBody>
      </p:sp>
      <p:graphicFrame>
        <p:nvGraphicFramePr>
          <p:cNvPr id="7" name="Chart 6">
            <a:extLst>
              <a:ext uri="{FF2B5EF4-FFF2-40B4-BE49-F238E27FC236}">
                <a16:creationId xmlns:a16="http://schemas.microsoft.com/office/drawing/2014/main" id="{42C822AE-5004-4A1B-A54D-500BD496276B}"/>
              </a:ext>
            </a:extLst>
          </p:cNvPr>
          <p:cNvGraphicFramePr>
            <a:graphicFrameLocks/>
          </p:cNvGraphicFramePr>
          <p:nvPr>
            <p:extLst>
              <p:ext uri="{D42A27DB-BD31-4B8C-83A1-F6EECF244321}">
                <p14:modId xmlns:p14="http://schemas.microsoft.com/office/powerpoint/2010/main" val="2802982123"/>
              </p:ext>
            </p:extLst>
          </p:nvPr>
        </p:nvGraphicFramePr>
        <p:xfrm>
          <a:off x="-1" y="1230094"/>
          <a:ext cx="6819900" cy="3533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326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4B1D-B0B9-4633-A37E-7F9CBAA1DC0B}"/>
              </a:ext>
            </a:extLst>
          </p:cNvPr>
          <p:cNvSpPr>
            <a:spLocks noGrp="1"/>
          </p:cNvSpPr>
          <p:nvPr>
            <p:ph type="title"/>
          </p:nvPr>
        </p:nvSpPr>
        <p:spPr/>
        <p:txBody>
          <a:bodyPr/>
          <a:lstStyle/>
          <a:p>
            <a:r>
              <a:rPr lang="en-US" dirty="0"/>
              <a:t>Comparing model predictions against reality</a:t>
            </a:r>
          </a:p>
        </p:txBody>
      </p:sp>
      <p:sp>
        <p:nvSpPr>
          <p:cNvPr id="3" name="Date Placeholder 2">
            <a:extLst>
              <a:ext uri="{FF2B5EF4-FFF2-40B4-BE49-F238E27FC236}">
                <a16:creationId xmlns:a16="http://schemas.microsoft.com/office/drawing/2014/main" id="{EF64EF6A-1FC2-4BE3-B008-A7530ED53CF8}"/>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91756D5A-C380-42B0-9625-035034D5477B}"/>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6" name="Rectangle 5">
            <a:extLst>
              <a:ext uri="{FF2B5EF4-FFF2-40B4-BE49-F238E27FC236}">
                <a16:creationId xmlns:a16="http://schemas.microsoft.com/office/drawing/2014/main" id="{CCB4FACA-73F9-4B92-AEB1-675812BBAB82}"/>
              </a:ext>
            </a:extLst>
          </p:cNvPr>
          <p:cNvSpPr/>
          <p:nvPr/>
        </p:nvSpPr>
        <p:spPr>
          <a:xfrm>
            <a:off x="97211" y="969701"/>
            <a:ext cx="5377423" cy="3785652"/>
          </a:xfrm>
          <a:prstGeom prst="rect">
            <a:avLst/>
          </a:prstGeom>
        </p:spPr>
        <p:txBody>
          <a:bodyPr wrap="square">
            <a:spAutoFit/>
          </a:bodyPr>
          <a:lstStyle/>
          <a:p>
            <a:pPr marL="285750" indent="-285750">
              <a:buFont typeface="Arial" panose="020B0604020202020204" pitchFamily="34" charset="0"/>
              <a:buChar char="•"/>
            </a:pPr>
            <a:r>
              <a:rPr lang="en-US" sz="1600" dirty="0"/>
              <a:t>Response = (Constant + Predictors) + Error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Response/output is estimated for any given input or set of inputs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Check these estimated outputs against the actual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difference between the actual value and the model's estimate a </a:t>
            </a:r>
            <a:r>
              <a:rPr lang="en-US" sz="1600" dirty="0">
                <a:solidFill>
                  <a:srgbClr val="0070C0"/>
                </a:solidFill>
              </a:rPr>
              <a:t>residual</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residuals will play a significant role in judging the usefulness of a model.</a:t>
            </a:r>
          </a:p>
          <a:p>
            <a:endParaRPr lang="en-US" sz="1600" dirty="0"/>
          </a:p>
          <a:p>
            <a:pPr marL="285750" indent="-285750">
              <a:buFont typeface="Arial" panose="020B0604020202020204" pitchFamily="34" charset="0"/>
              <a:buChar char="•"/>
            </a:pPr>
            <a:r>
              <a:rPr lang="en-US" sz="1600" dirty="0"/>
              <a:t>If the </a:t>
            </a:r>
            <a:r>
              <a:rPr lang="en-US" sz="1600" dirty="0">
                <a:highlight>
                  <a:srgbClr val="FFFF00"/>
                </a:highlight>
              </a:rPr>
              <a:t>residuals are small</a:t>
            </a:r>
            <a:r>
              <a:rPr lang="en-US" sz="1600" dirty="0"/>
              <a:t>, it implies that the model is a </a:t>
            </a:r>
            <a:r>
              <a:rPr lang="en-US" sz="1600" dirty="0">
                <a:highlight>
                  <a:srgbClr val="FFFF00"/>
                </a:highlight>
              </a:rPr>
              <a:t>good</a:t>
            </a:r>
            <a:r>
              <a:rPr lang="en-US" sz="1600" dirty="0"/>
              <a:t> estimator</a:t>
            </a:r>
          </a:p>
        </p:txBody>
      </p:sp>
      <p:pic>
        <p:nvPicPr>
          <p:cNvPr id="7" name="Picture 6">
            <a:extLst>
              <a:ext uri="{FF2B5EF4-FFF2-40B4-BE49-F238E27FC236}">
                <a16:creationId xmlns:a16="http://schemas.microsoft.com/office/drawing/2014/main" id="{F1961E89-B992-46EB-98DB-017ED93ACC5F}"/>
              </a:ext>
            </a:extLst>
          </p:cNvPr>
          <p:cNvPicPr>
            <a:picLocks noChangeAspect="1"/>
          </p:cNvPicPr>
          <p:nvPr/>
        </p:nvPicPr>
        <p:blipFill>
          <a:blip r:embed="rId2"/>
          <a:stretch>
            <a:fillRect/>
          </a:stretch>
        </p:blipFill>
        <p:spPr>
          <a:xfrm>
            <a:off x="5600700" y="969701"/>
            <a:ext cx="3446089" cy="3695538"/>
          </a:xfrm>
          <a:prstGeom prst="rect">
            <a:avLst/>
          </a:prstGeom>
        </p:spPr>
      </p:pic>
      <p:sp>
        <p:nvSpPr>
          <p:cNvPr id="8" name="TextBox 7">
            <a:extLst>
              <a:ext uri="{FF2B5EF4-FFF2-40B4-BE49-F238E27FC236}">
                <a16:creationId xmlns:a16="http://schemas.microsoft.com/office/drawing/2014/main" id="{78C4C907-6C7B-4C27-88B8-5D374D7914D8}"/>
              </a:ext>
            </a:extLst>
          </p:cNvPr>
          <p:cNvSpPr txBox="1"/>
          <p:nvPr/>
        </p:nvSpPr>
        <p:spPr>
          <a:xfrm>
            <a:off x="8220635" y="1823558"/>
            <a:ext cx="735106" cy="261610"/>
          </a:xfrm>
          <a:prstGeom prst="rect">
            <a:avLst/>
          </a:prstGeom>
          <a:noFill/>
        </p:spPr>
        <p:txBody>
          <a:bodyPr wrap="square" rtlCol="0">
            <a:spAutoFit/>
          </a:bodyPr>
          <a:lstStyle/>
          <a:p>
            <a:r>
              <a:rPr lang="en-US" sz="1100" dirty="0"/>
              <a:t>residual</a:t>
            </a:r>
          </a:p>
        </p:txBody>
      </p:sp>
      <p:cxnSp>
        <p:nvCxnSpPr>
          <p:cNvPr id="10" name="Straight Arrow Connector 9">
            <a:extLst>
              <a:ext uri="{FF2B5EF4-FFF2-40B4-BE49-F238E27FC236}">
                <a16:creationId xmlns:a16="http://schemas.microsoft.com/office/drawing/2014/main" id="{4E7BE1A5-26AD-4557-8AD3-BBBA4DEBFBA2}"/>
              </a:ext>
            </a:extLst>
          </p:cNvPr>
          <p:cNvCxnSpPr>
            <a:cxnSpLocks/>
          </p:cNvCxnSpPr>
          <p:nvPr/>
        </p:nvCxnSpPr>
        <p:spPr>
          <a:xfrm flipH="1">
            <a:off x="7853082" y="1981314"/>
            <a:ext cx="4235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96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373-4156-4A68-8E0C-CB7B9C5B80E3}"/>
              </a:ext>
            </a:extLst>
          </p:cNvPr>
          <p:cNvSpPr>
            <a:spLocks noGrp="1"/>
          </p:cNvSpPr>
          <p:nvPr>
            <p:ph type="title"/>
          </p:nvPr>
        </p:nvSpPr>
        <p:spPr/>
        <p:txBody>
          <a:bodyPr/>
          <a:lstStyle/>
          <a:p>
            <a:r>
              <a:rPr lang="en-US" dirty="0"/>
              <a:t>Mean absolute error</a:t>
            </a:r>
          </a:p>
        </p:txBody>
      </p:sp>
      <p:sp>
        <p:nvSpPr>
          <p:cNvPr id="3" name="Date Placeholder 2">
            <a:extLst>
              <a:ext uri="{FF2B5EF4-FFF2-40B4-BE49-F238E27FC236}">
                <a16:creationId xmlns:a16="http://schemas.microsoft.com/office/drawing/2014/main" id="{87781537-6F15-43D5-9319-51370EF923A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4417E9D-550D-4C6C-9CF9-15F9D23D0FD3}"/>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Rectangle 4">
            <a:extLst>
              <a:ext uri="{FF2B5EF4-FFF2-40B4-BE49-F238E27FC236}">
                <a16:creationId xmlns:a16="http://schemas.microsoft.com/office/drawing/2014/main" id="{E0B1E57E-F147-427A-B669-57C571DDCB6D}"/>
              </a:ext>
            </a:extLst>
          </p:cNvPr>
          <p:cNvSpPr/>
          <p:nvPr/>
        </p:nvSpPr>
        <p:spPr>
          <a:xfrm>
            <a:off x="107576" y="891540"/>
            <a:ext cx="8964706" cy="1569660"/>
          </a:xfrm>
          <a:prstGeom prst="rect">
            <a:avLst/>
          </a:prstGeom>
        </p:spPr>
        <p:txBody>
          <a:bodyPr wrap="square">
            <a:spAutoFit/>
          </a:bodyPr>
          <a:lstStyle/>
          <a:p>
            <a:pPr marL="285750" indent="-285750">
              <a:buFont typeface="Arial" panose="020B0604020202020204" pitchFamily="34" charset="0"/>
              <a:buChar char="•"/>
            </a:pPr>
            <a:r>
              <a:rPr lang="en-US" sz="1600" dirty="0"/>
              <a:t>Calculate the </a:t>
            </a:r>
            <a:r>
              <a:rPr lang="en-US" sz="1600" dirty="0">
                <a:solidFill>
                  <a:srgbClr val="0070C0"/>
                </a:solidFill>
              </a:rPr>
              <a:t>residual</a:t>
            </a:r>
            <a:r>
              <a:rPr lang="en-US" sz="1600" dirty="0"/>
              <a:t> for every data point, taking only the </a:t>
            </a:r>
            <a:r>
              <a:rPr lang="en-US" sz="1600" dirty="0">
                <a:highlight>
                  <a:srgbClr val="FFFF00"/>
                </a:highlight>
              </a:rPr>
              <a:t>absolute value </a:t>
            </a:r>
            <a:r>
              <a:rPr lang="en-US" sz="1600" dirty="0"/>
              <a:t>of each so that negative and positive residuals do not cancel out.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Take the </a:t>
            </a:r>
            <a:r>
              <a:rPr lang="en-US" sz="1600" dirty="0">
                <a:highlight>
                  <a:srgbClr val="FFFF00"/>
                </a:highlight>
              </a:rPr>
              <a:t>average</a:t>
            </a:r>
            <a:r>
              <a:rPr lang="en-US" sz="1600" dirty="0"/>
              <a:t> of all these </a:t>
            </a:r>
            <a:r>
              <a:rPr lang="en-US" sz="1600" dirty="0">
                <a:solidFill>
                  <a:srgbClr val="0070C0"/>
                </a:solidFill>
              </a:rPr>
              <a:t>residuals</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Effectively, MAE describes the typical </a:t>
            </a:r>
            <a:r>
              <a:rPr lang="en-US" sz="1600" dirty="0">
                <a:highlight>
                  <a:srgbClr val="FFFF00"/>
                </a:highlight>
              </a:rPr>
              <a:t>magnitude</a:t>
            </a:r>
            <a:r>
              <a:rPr lang="en-US" sz="1600" dirty="0"/>
              <a:t> of the </a:t>
            </a:r>
            <a:r>
              <a:rPr lang="en-US" sz="1600" dirty="0">
                <a:solidFill>
                  <a:srgbClr val="0070C0"/>
                </a:solidFill>
              </a:rPr>
              <a:t>residuals</a:t>
            </a:r>
            <a:r>
              <a:rPr lang="en-US" sz="1600" dirty="0"/>
              <a:t>. </a:t>
            </a:r>
          </a:p>
        </p:txBody>
      </p:sp>
      <p:pic>
        <p:nvPicPr>
          <p:cNvPr id="6" name="Picture 5">
            <a:extLst>
              <a:ext uri="{FF2B5EF4-FFF2-40B4-BE49-F238E27FC236}">
                <a16:creationId xmlns:a16="http://schemas.microsoft.com/office/drawing/2014/main" id="{C2C0B778-BD48-4584-B9C3-6691A4CBDECA}"/>
              </a:ext>
            </a:extLst>
          </p:cNvPr>
          <p:cNvPicPr>
            <a:picLocks noChangeAspect="1"/>
          </p:cNvPicPr>
          <p:nvPr/>
        </p:nvPicPr>
        <p:blipFill>
          <a:blip r:embed="rId2"/>
          <a:stretch>
            <a:fillRect/>
          </a:stretch>
        </p:blipFill>
        <p:spPr>
          <a:xfrm>
            <a:off x="0" y="2570807"/>
            <a:ext cx="4759156" cy="2141870"/>
          </a:xfrm>
          <a:prstGeom prst="rect">
            <a:avLst/>
          </a:prstGeom>
        </p:spPr>
      </p:pic>
      <p:pic>
        <p:nvPicPr>
          <p:cNvPr id="7" name="Picture 6">
            <a:extLst>
              <a:ext uri="{FF2B5EF4-FFF2-40B4-BE49-F238E27FC236}">
                <a16:creationId xmlns:a16="http://schemas.microsoft.com/office/drawing/2014/main" id="{7BA7A86A-CDA2-4B98-8D3F-3BC04F20BF87}"/>
              </a:ext>
            </a:extLst>
          </p:cNvPr>
          <p:cNvPicPr>
            <a:picLocks noChangeAspect="1"/>
          </p:cNvPicPr>
          <p:nvPr/>
        </p:nvPicPr>
        <p:blipFill>
          <a:blip r:embed="rId3"/>
          <a:stretch>
            <a:fillRect/>
          </a:stretch>
        </p:blipFill>
        <p:spPr>
          <a:xfrm>
            <a:off x="6131517" y="2570806"/>
            <a:ext cx="2940765" cy="2205573"/>
          </a:xfrm>
          <a:prstGeom prst="rect">
            <a:avLst/>
          </a:prstGeom>
        </p:spPr>
      </p:pic>
    </p:spTree>
    <p:extLst>
      <p:ext uri="{BB962C8B-B14F-4D97-AF65-F5344CB8AC3E}">
        <p14:creationId xmlns:p14="http://schemas.microsoft.com/office/powerpoint/2010/main" val="138535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373-4156-4A68-8E0C-CB7B9C5B80E3}"/>
              </a:ext>
            </a:extLst>
          </p:cNvPr>
          <p:cNvSpPr>
            <a:spLocks noGrp="1"/>
          </p:cNvSpPr>
          <p:nvPr>
            <p:ph type="title"/>
          </p:nvPr>
        </p:nvSpPr>
        <p:spPr/>
        <p:txBody>
          <a:bodyPr/>
          <a:lstStyle/>
          <a:p>
            <a:r>
              <a:rPr lang="en-US" dirty="0"/>
              <a:t>Mean absolute error</a:t>
            </a:r>
          </a:p>
        </p:txBody>
      </p:sp>
      <p:sp>
        <p:nvSpPr>
          <p:cNvPr id="3" name="Date Placeholder 2">
            <a:extLst>
              <a:ext uri="{FF2B5EF4-FFF2-40B4-BE49-F238E27FC236}">
                <a16:creationId xmlns:a16="http://schemas.microsoft.com/office/drawing/2014/main" id="{87781537-6F15-43D5-9319-51370EF923A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4417E9D-550D-4C6C-9CF9-15F9D23D0FD3}"/>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5" name="Rectangle 4">
            <a:extLst>
              <a:ext uri="{FF2B5EF4-FFF2-40B4-BE49-F238E27FC236}">
                <a16:creationId xmlns:a16="http://schemas.microsoft.com/office/drawing/2014/main" id="{E0B1E57E-F147-427A-B669-57C571DDCB6D}"/>
              </a:ext>
            </a:extLst>
          </p:cNvPr>
          <p:cNvSpPr/>
          <p:nvPr/>
        </p:nvSpPr>
        <p:spPr>
          <a:xfrm>
            <a:off x="107576" y="891540"/>
            <a:ext cx="8964706" cy="2800767"/>
          </a:xfrm>
          <a:prstGeom prst="rect">
            <a:avLst/>
          </a:prstGeom>
        </p:spPr>
        <p:txBody>
          <a:bodyPr wrap="square">
            <a:spAutoFit/>
          </a:bodyPr>
          <a:lstStyle/>
          <a:p>
            <a:pPr marL="285750" indent="-285750">
              <a:buFont typeface="Arial" panose="020B0604020202020204" pitchFamily="34" charset="0"/>
              <a:buChar char="•"/>
            </a:pPr>
            <a:r>
              <a:rPr lang="en-US" sz="1600" dirty="0"/>
              <a:t>The MAE is also the most intuitive of the metrics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a:t>
            </a:r>
            <a:r>
              <a:rPr lang="en-US" sz="1600" dirty="0">
                <a:solidFill>
                  <a:srgbClr val="0070C0"/>
                </a:solidFill>
              </a:rPr>
              <a:t>residual</a:t>
            </a:r>
            <a:r>
              <a:rPr lang="en-US" sz="1600" dirty="0"/>
              <a:t> contributes </a:t>
            </a:r>
            <a:r>
              <a:rPr lang="en-US" sz="1600" dirty="0">
                <a:highlight>
                  <a:srgbClr val="FFFF00"/>
                </a:highlight>
              </a:rPr>
              <a:t>proportionally</a:t>
            </a:r>
            <a:r>
              <a:rPr lang="en-US" sz="1600" dirty="0"/>
              <a:t> to the </a:t>
            </a:r>
            <a:r>
              <a:rPr lang="en-US" sz="1600" dirty="0">
                <a:highlight>
                  <a:srgbClr val="FFFF00"/>
                </a:highlight>
              </a:rPr>
              <a:t>total amount of error</a:t>
            </a:r>
            <a:r>
              <a:rPr lang="en-US" sz="1600" dirty="0"/>
              <a:t>, meaning that larger errors will contribute linearly to the overall error.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a:t>
            </a:r>
            <a:r>
              <a:rPr lang="en-US" sz="1600" dirty="0">
                <a:highlight>
                  <a:srgbClr val="FFFF00"/>
                </a:highlight>
              </a:rPr>
              <a:t>small</a:t>
            </a:r>
            <a:r>
              <a:rPr lang="en-US" sz="1600" dirty="0"/>
              <a:t> </a:t>
            </a:r>
            <a:r>
              <a:rPr lang="en-US" sz="1600" dirty="0">
                <a:solidFill>
                  <a:srgbClr val="0070C0"/>
                </a:solidFill>
              </a:rPr>
              <a:t>MAE</a:t>
            </a:r>
            <a:r>
              <a:rPr lang="en-US" sz="1600" dirty="0"/>
              <a:t> suggests the model is </a:t>
            </a:r>
            <a:r>
              <a:rPr lang="en-US" sz="1600" dirty="0">
                <a:highlight>
                  <a:srgbClr val="FFFF00"/>
                </a:highlight>
              </a:rPr>
              <a:t>great at prediction</a:t>
            </a:r>
            <a:r>
              <a:rPr lang="en-US" sz="1600" dirty="0"/>
              <a:t>, while a large MAE suggests that your model may have trouble in certain areas.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MAE of 0 means that your model is a perfect predictor of the outputs (but this will almost never happen).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9916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4EE5-595D-4E52-B712-78AA9A241E35}"/>
              </a:ext>
            </a:extLst>
          </p:cNvPr>
          <p:cNvSpPr>
            <a:spLocks noGrp="1"/>
          </p:cNvSpPr>
          <p:nvPr>
            <p:ph type="title"/>
          </p:nvPr>
        </p:nvSpPr>
        <p:spPr/>
        <p:txBody>
          <a:bodyPr/>
          <a:lstStyle/>
          <a:p>
            <a:r>
              <a:rPr lang="en-US" dirty="0"/>
              <a:t>Mean square error</a:t>
            </a:r>
          </a:p>
        </p:txBody>
      </p:sp>
      <p:sp>
        <p:nvSpPr>
          <p:cNvPr id="3" name="Date Placeholder 2">
            <a:extLst>
              <a:ext uri="{FF2B5EF4-FFF2-40B4-BE49-F238E27FC236}">
                <a16:creationId xmlns:a16="http://schemas.microsoft.com/office/drawing/2014/main" id="{9F3946E2-D81C-4BF0-A7AB-49E1FDFF55D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11AE17D4-6E91-419C-9FBA-9F9A89F00301}"/>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5" name="Rectangle 4">
            <a:extLst>
              <a:ext uri="{FF2B5EF4-FFF2-40B4-BE49-F238E27FC236}">
                <a16:creationId xmlns:a16="http://schemas.microsoft.com/office/drawing/2014/main" id="{8A72996C-3C0F-4271-BBE3-E2AF4702E23E}"/>
              </a:ext>
            </a:extLst>
          </p:cNvPr>
          <p:cNvSpPr/>
          <p:nvPr/>
        </p:nvSpPr>
        <p:spPr>
          <a:xfrm>
            <a:off x="98611" y="891540"/>
            <a:ext cx="8910917" cy="584775"/>
          </a:xfrm>
          <a:prstGeom prst="rect">
            <a:avLst/>
          </a:prstGeom>
        </p:spPr>
        <p:txBody>
          <a:bodyPr wrap="square">
            <a:spAutoFit/>
          </a:bodyPr>
          <a:lstStyle/>
          <a:p>
            <a:pPr marL="285750" indent="-285750">
              <a:buFont typeface="Arial" panose="020B0604020202020204" pitchFamily="34" charset="0"/>
              <a:buChar char="•"/>
            </a:pPr>
            <a:r>
              <a:rPr lang="en-US" sz="1600" dirty="0"/>
              <a:t>The mean square error (</a:t>
            </a:r>
            <a:r>
              <a:rPr lang="en-US" sz="1600" dirty="0">
                <a:solidFill>
                  <a:srgbClr val="0070C0"/>
                </a:solidFill>
              </a:rPr>
              <a:t>MSE</a:t>
            </a:r>
            <a:r>
              <a:rPr lang="en-US" sz="1600" dirty="0"/>
              <a:t>) is just like the </a:t>
            </a:r>
            <a:r>
              <a:rPr lang="en-US" sz="1600" dirty="0">
                <a:solidFill>
                  <a:srgbClr val="0070C0"/>
                </a:solidFill>
              </a:rPr>
              <a:t>MAE</a:t>
            </a:r>
            <a:r>
              <a:rPr lang="en-US" sz="1600" dirty="0"/>
              <a:t> but </a:t>
            </a:r>
            <a:r>
              <a:rPr lang="en-US" sz="1600" dirty="0">
                <a:highlight>
                  <a:srgbClr val="FFFF00"/>
                </a:highlight>
              </a:rPr>
              <a:t>squares the difference </a:t>
            </a:r>
            <a:r>
              <a:rPr lang="en-US" sz="1600" dirty="0"/>
              <a:t>before summing them all instead of using the absolute value. </a:t>
            </a:r>
          </a:p>
        </p:txBody>
      </p:sp>
      <p:pic>
        <p:nvPicPr>
          <p:cNvPr id="6" name="Picture 5">
            <a:extLst>
              <a:ext uri="{FF2B5EF4-FFF2-40B4-BE49-F238E27FC236}">
                <a16:creationId xmlns:a16="http://schemas.microsoft.com/office/drawing/2014/main" id="{0CB17603-DE45-4885-92A4-E96C0107F163}"/>
              </a:ext>
            </a:extLst>
          </p:cNvPr>
          <p:cNvPicPr>
            <a:picLocks noChangeAspect="1"/>
          </p:cNvPicPr>
          <p:nvPr/>
        </p:nvPicPr>
        <p:blipFill>
          <a:blip r:embed="rId2"/>
          <a:stretch>
            <a:fillRect/>
          </a:stretch>
        </p:blipFill>
        <p:spPr>
          <a:xfrm>
            <a:off x="134472" y="1799875"/>
            <a:ext cx="4213410" cy="1687122"/>
          </a:xfrm>
          <a:prstGeom prst="rect">
            <a:avLst/>
          </a:prstGeom>
        </p:spPr>
      </p:pic>
      <p:pic>
        <p:nvPicPr>
          <p:cNvPr id="7" name="Picture 6">
            <a:extLst>
              <a:ext uri="{FF2B5EF4-FFF2-40B4-BE49-F238E27FC236}">
                <a16:creationId xmlns:a16="http://schemas.microsoft.com/office/drawing/2014/main" id="{6B834C46-8510-4AA2-B2B5-435CEA6B0390}"/>
              </a:ext>
            </a:extLst>
          </p:cNvPr>
          <p:cNvPicPr>
            <a:picLocks noChangeAspect="1"/>
          </p:cNvPicPr>
          <p:nvPr/>
        </p:nvPicPr>
        <p:blipFill>
          <a:blip r:embed="rId3"/>
          <a:stretch>
            <a:fillRect/>
          </a:stretch>
        </p:blipFill>
        <p:spPr>
          <a:xfrm>
            <a:off x="5111147" y="1783080"/>
            <a:ext cx="3898382" cy="2923786"/>
          </a:xfrm>
          <a:prstGeom prst="rect">
            <a:avLst/>
          </a:prstGeom>
        </p:spPr>
      </p:pic>
    </p:spTree>
    <p:extLst>
      <p:ext uri="{BB962C8B-B14F-4D97-AF65-F5344CB8AC3E}">
        <p14:creationId xmlns:p14="http://schemas.microsoft.com/office/powerpoint/2010/main" val="201995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4EE5-595D-4E52-B712-78AA9A241E35}"/>
              </a:ext>
            </a:extLst>
          </p:cNvPr>
          <p:cNvSpPr>
            <a:spLocks noGrp="1"/>
          </p:cNvSpPr>
          <p:nvPr>
            <p:ph type="title"/>
          </p:nvPr>
        </p:nvSpPr>
        <p:spPr/>
        <p:txBody>
          <a:bodyPr/>
          <a:lstStyle/>
          <a:p>
            <a:r>
              <a:rPr lang="en-US" dirty="0"/>
              <a:t>Mean square error</a:t>
            </a:r>
          </a:p>
        </p:txBody>
      </p:sp>
      <p:sp>
        <p:nvSpPr>
          <p:cNvPr id="3" name="Date Placeholder 2">
            <a:extLst>
              <a:ext uri="{FF2B5EF4-FFF2-40B4-BE49-F238E27FC236}">
                <a16:creationId xmlns:a16="http://schemas.microsoft.com/office/drawing/2014/main" id="{9F3946E2-D81C-4BF0-A7AB-49E1FDFF55D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11AE17D4-6E91-419C-9FBA-9F9A89F00301}"/>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
        <p:nvSpPr>
          <p:cNvPr id="5" name="Rectangle 4">
            <a:extLst>
              <a:ext uri="{FF2B5EF4-FFF2-40B4-BE49-F238E27FC236}">
                <a16:creationId xmlns:a16="http://schemas.microsoft.com/office/drawing/2014/main" id="{8A72996C-3C0F-4271-BBE3-E2AF4702E23E}"/>
              </a:ext>
            </a:extLst>
          </p:cNvPr>
          <p:cNvSpPr/>
          <p:nvPr/>
        </p:nvSpPr>
        <p:spPr>
          <a:xfrm>
            <a:off x="98611" y="891540"/>
            <a:ext cx="8910917" cy="2554545"/>
          </a:xfrm>
          <a:prstGeom prst="rect">
            <a:avLst/>
          </a:prstGeom>
        </p:spPr>
        <p:txBody>
          <a:bodyPr wrap="square">
            <a:spAutoFit/>
          </a:bodyPr>
          <a:lstStyle/>
          <a:p>
            <a:pPr marL="285750" indent="-285750">
              <a:buFont typeface="Arial" panose="020B0604020202020204" pitchFamily="34" charset="0"/>
              <a:buChar char="•"/>
            </a:pPr>
            <a:r>
              <a:rPr lang="en-US" sz="1600" dirty="0"/>
              <a:t>Because we are squaring the difference, the MSE will almost always be bigger than the MAE. </a:t>
            </a:r>
          </a:p>
          <a:p>
            <a:pPr marL="742950" lvl="1" indent="-285750">
              <a:buFont typeface="Arial" panose="020B0604020202020204" pitchFamily="34" charset="0"/>
              <a:buChar char="•"/>
            </a:pPr>
            <a:r>
              <a:rPr lang="en-US" sz="1600" dirty="0"/>
              <a:t>For this reason, we cannot directly compare the MAE to the MSE.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effect of the square term in the MSE equation is most apparent with the presence of outliers in our data.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residual in MAE contributes proportionally to the total error, the error grows quadratically in MSE.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Outliers</a:t>
            </a:r>
            <a:r>
              <a:rPr lang="en-US" sz="1600" dirty="0"/>
              <a:t> in our data will contribute to much higher total error in the </a:t>
            </a:r>
            <a:r>
              <a:rPr lang="en-US" sz="1600" dirty="0">
                <a:solidFill>
                  <a:srgbClr val="0070C0"/>
                </a:solidFill>
              </a:rPr>
              <a:t>MSE</a:t>
            </a:r>
            <a:r>
              <a:rPr lang="en-US" sz="1600" dirty="0"/>
              <a:t> than they would the </a:t>
            </a:r>
            <a:r>
              <a:rPr lang="en-US" sz="1600" dirty="0">
                <a:solidFill>
                  <a:srgbClr val="0070C0"/>
                </a:solidFill>
              </a:rPr>
              <a:t>MAE</a:t>
            </a:r>
            <a:r>
              <a:rPr lang="en-US" sz="1600" dirty="0"/>
              <a:t>. </a:t>
            </a:r>
          </a:p>
        </p:txBody>
      </p:sp>
    </p:spTree>
    <p:extLst>
      <p:ext uri="{BB962C8B-B14F-4D97-AF65-F5344CB8AC3E}">
        <p14:creationId xmlns:p14="http://schemas.microsoft.com/office/powerpoint/2010/main" val="180363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2ED6-8837-448A-9D29-CEB5F5F8E6EC}"/>
              </a:ext>
            </a:extLst>
          </p:cNvPr>
          <p:cNvSpPr>
            <a:spLocks noGrp="1"/>
          </p:cNvSpPr>
          <p:nvPr>
            <p:ph type="title"/>
          </p:nvPr>
        </p:nvSpPr>
        <p:spPr/>
        <p:txBody>
          <a:bodyPr/>
          <a:lstStyle/>
          <a:p>
            <a:r>
              <a:rPr lang="en-US" dirty="0"/>
              <a:t>root mean squared error (RMSE) </a:t>
            </a:r>
          </a:p>
        </p:txBody>
      </p:sp>
      <p:sp>
        <p:nvSpPr>
          <p:cNvPr id="3" name="Date Placeholder 2">
            <a:extLst>
              <a:ext uri="{FF2B5EF4-FFF2-40B4-BE49-F238E27FC236}">
                <a16:creationId xmlns:a16="http://schemas.microsoft.com/office/drawing/2014/main" id="{1B4CE50A-1B77-41F7-9AB5-F6D92467BB79}"/>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CE6AEFEC-4DAE-41AA-AE45-03756CCD8F55}"/>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5" name="Rectangle 4">
            <a:extLst>
              <a:ext uri="{FF2B5EF4-FFF2-40B4-BE49-F238E27FC236}">
                <a16:creationId xmlns:a16="http://schemas.microsoft.com/office/drawing/2014/main" id="{E368B23B-B3D1-4CCB-8F15-302BC8A087E2}"/>
              </a:ext>
            </a:extLst>
          </p:cNvPr>
          <p:cNvSpPr/>
          <p:nvPr/>
        </p:nvSpPr>
        <p:spPr>
          <a:xfrm>
            <a:off x="0" y="891540"/>
            <a:ext cx="7827912" cy="2308324"/>
          </a:xfrm>
          <a:prstGeom prst="rect">
            <a:avLst/>
          </a:prstGeom>
        </p:spPr>
        <p:txBody>
          <a:bodyPr wrap="none">
            <a:spAutoFit/>
          </a:bodyPr>
          <a:lstStyle/>
          <a:p>
            <a:pPr marL="285750" indent="-285750">
              <a:buFont typeface="Arial" panose="020B0604020202020204" pitchFamily="34" charset="0"/>
              <a:buChar char="•"/>
            </a:pPr>
            <a:r>
              <a:rPr lang="en-US" sz="1600" dirty="0"/>
              <a:t>Square root of the </a:t>
            </a:r>
            <a:r>
              <a:rPr lang="en-US" sz="1600" dirty="0">
                <a:solidFill>
                  <a:srgbClr val="0070C0"/>
                </a:solidFill>
              </a:rPr>
              <a:t>MSE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Since the </a:t>
            </a:r>
            <a:r>
              <a:rPr lang="en-US" sz="1600" dirty="0">
                <a:solidFill>
                  <a:srgbClr val="0070C0"/>
                </a:solidFill>
              </a:rPr>
              <a:t>MSE</a:t>
            </a:r>
            <a:r>
              <a:rPr lang="en-US" sz="1600" dirty="0"/>
              <a:t> and </a:t>
            </a:r>
            <a:r>
              <a:rPr lang="en-US" sz="1600" dirty="0">
                <a:solidFill>
                  <a:srgbClr val="0070C0"/>
                </a:solidFill>
              </a:rPr>
              <a:t>RMSE</a:t>
            </a:r>
            <a:r>
              <a:rPr lang="en-US" sz="1600" dirty="0"/>
              <a:t> both square the residual, they are similarly affected by outliers.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RMSE</a:t>
            </a:r>
            <a:r>
              <a:rPr lang="en-US" sz="1600" dirty="0"/>
              <a:t> is analogous to the </a:t>
            </a:r>
            <a:r>
              <a:rPr lang="en-US" sz="1600" dirty="0">
                <a:highlight>
                  <a:srgbClr val="FFFF00"/>
                </a:highlight>
              </a:rPr>
              <a:t>standard deviation </a:t>
            </a:r>
            <a:r>
              <a:rPr lang="en-US" sz="1600" dirty="0"/>
              <a:t>(MSE to variance)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a measure of how large your residuals are spread out.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7F768C1D-0D8F-4169-AA24-F9BCED889D90}"/>
              </a:ext>
            </a:extLst>
          </p:cNvPr>
          <p:cNvPicPr>
            <a:picLocks noChangeAspect="1"/>
          </p:cNvPicPr>
          <p:nvPr/>
        </p:nvPicPr>
        <p:blipFill>
          <a:blip r:embed="rId2"/>
          <a:stretch>
            <a:fillRect/>
          </a:stretch>
        </p:blipFill>
        <p:spPr>
          <a:xfrm>
            <a:off x="261510" y="3199864"/>
            <a:ext cx="4804253" cy="620296"/>
          </a:xfrm>
          <a:prstGeom prst="rect">
            <a:avLst/>
          </a:prstGeom>
        </p:spPr>
      </p:pic>
    </p:spTree>
    <p:extLst>
      <p:ext uri="{BB962C8B-B14F-4D97-AF65-F5344CB8AC3E}">
        <p14:creationId xmlns:p14="http://schemas.microsoft.com/office/powerpoint/2010/main" val="200715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50CA-2BC3-4392-831D-B8BF672F0E25}"/>
              </a:ext>
            </a:extLst>
          </p:cNvPr>
          <p:cNvSpPr>
            <a:spLocks noGrp="1"/>
          </p:cNvSpPr>
          <p:nvPr>
            <p:ph type="title"/>
          </p:nvPr>
        </p:nvSpPr>
        <p:spPr/>
        <p:txBody>
          <a:bodyPr/>
          <a:lstStyle/>
          <a:p>
            <a:r>
              <a:rPr lang="en-US" dirty="0"/>
              <a:t>Mean absolute percentage error</a:t>
            </a:r>
          </a:p>
        </p:txBody>
      </p:sp>
      <p:sp>
        <p:nvSpPr>
          <p:cNvPr id="3" name="Date Placeholder 2">
            <a:extLst>
              <a:ext uri="{FF2B5EF4-FFF2-40B4-BE49-F238E27FC236}">
                <a16:creationId xmlns:a16="http://schemas.microsoft.com/office/drawing/2014/main" id="{4513E227-3E50-4D85-9276-37518240182B}"/>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5C6C47E4-EA00-418A-A196-3F3B069D8E40}"/>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
        <p:nvSpPr>
          <p:cNvPr id="5" name="Rectangle 4">
            <a:extLst>
              <a:ext uri="{FF2B5EF4-FFF2-40B4-BE49-F238E27FC236}">
                <a16:creationId xmlns:a16="http://schemas.microsoft.com/office/drawing/2014/main" id="{712ECBA1-0749-45F3-B38F-F1F4703F64D6}"/>
              </a:ext>
            </a:extLst>
          </p:cNvPr>
          <p:cNvSpPr/>
          <p:nvPr/>
        </p:nvSpPr>
        <p:spPr>
          <a:xfrm>
            <a:off x="71718" y="891540"/>
            <a:ext cx="9000564" cy="1323439"/>
          </a:xfrm>
          <a:prstGeom prst="rect">
            <a:avLst/>
          </a:prstGeom>
        </p:spPr>
        <p:txBody>
          <a:bodyPr wrap="square">
            <a:spAutoFit/>
          </a:bodyPr>
          <a:lstStyle/>
          <a:p>
            <a:pPr marL="285750" indent="-285750">
              <a:buFont typeface="Arial" panose="020B0604020202020204" pitchFamily="34" charset="0"/>
              <a:buChar char="•"/>
            </a:pPr>
            <a:r>
              <a:rPr lang="en-US" sz="1600" dirty="0"/>
              <a:t>The mean absolute percentage error (MAPE) is the percentage equivalent of MAE.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equation looks just like that of MAE, but with adjustments to convert everything into percentages.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Both </a:t>
            </a:r>
            <a:r>
              <a:rPr lang="en-US" sz="1600" dirty="0">
                <a:solidFill>
                  <a:srgbClr val="0070C0"/>
                </a:solidFill>
              </a:rPr>
              <a:t>MAPE</a:t>
            </a:r>
            <a:r>
              <a:rPr lang="en-US" sz="1600" dirty="0"/>
              <a:t> and </a:t>
            </a:r>
            <a:r>
              <a:rPr lang="en-US" sz="1600" dirty="0">
                <a:solidFill>
                  <a:srgbClr val="0070C0"/>
                </a:solidFill>
              </a:rPr>
              <a:t>MAE</a:t>
            </a:r>
            <a:r>
              <a:rPr lang="en-US" sz="1600" dirty="0"/>
              <a:t> are robust to the effects of outliers thanks to the use of absolute value.</a:t>
            </a:r>
          </a:p>
        </p:txBody>
      </p:sp>
      <p:pic>
        <p:nvPicPr>
          <p:cNvPr id="6" name="Picture 5">
            <a:extLst>
              <a:ext uri="{FF2B5EF4-FFF2-40B4-BE49-F238E27FC236}">
                <a16:creationId xmlns:a16="http://schemas.microsoft.com/office/drawing/2014/main" id="{4D38A500-82C2-4F0E-9B1A-47BF2402E707}"/>
              </a:ext>
            </a:extLst>
          </p:cNvPr>
          <p:cNvPicPr>
            <a:picLocks noChangeAspect="1"/>
          </p:cNvPicPr>
          <p:nvPr/>
        </p:nvPicPr>
        <p:blipFill>
          <a:blip r:embed="rId2"/>
          <a:stretch>
            <a:fillRect/>
          </a:stretch>
        </p:blipFill>
        <p:spPr>
          <a:xfrm>
            <a:off x="152399" y="2408887"/>
            <a:ext cx="4101666" cy="1472832"/>
          </a:xfrm>
          <a:prstGeom prst="rect">
            <a:avLst/>
          </a:prstGeom>
        </p:spPr>
      </p:pic>
      <p:pic>
        <p:nvPicPr>
          <p:cNvPr id="7" name="Picture 6">
            <a:extLst>
              <a:ext uri="{FF2B5EF4-FFF2-40B4-BE49-F238E27FC236}">
                <a16:creationId xmlns:a16="http://schemas.microsoft.com/office/drawing/2014/main" id="{B92BC4C3-06DF-49A0-A70F-D7FEE50C2CF5}"/>
              </a:ext>
            </a:extLst>
          </p:cNvPr>
          <p:cNvPicPr>
            <a:picLocks noChangeAspect="1"/>
          </p:cNvPicPr>
          <p:nvPr/>
        </p:nvPicPr>
        <p:blipFill>
          <a:blip r:embed="rId3"/>
          <a:stretch>
            <a:fillRect/>
          </a:stretch>
        </p:blipFill>
        <p:spPr>
          <a:xfrm>
            <a:off x="5522259" y="2401540"/>
            <a:ext cx="3469342" cy="2370659"/>
          </a:xfrm>
          <a:prstGeom prst="rect">
            <a:avLst/>
          </a:prstGeom>
        </p:spPr>
      </p:pic>
    </p:spTree>
    <p:extLst>
      <p:ext uri="{BB962C8B-B14F-4D97-AF65-F5344CB8AC3E}">
        <p14:creationId xmlns:p14="http://schemas.microsoft.com/office/powerpoint/2010/main" val="348927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A70-F166-44FF-BCA3-1BA7A6D0A025}"/>
              </a:ext>
            </a:extLst>
          </p:cNvPr>
          <p:cNvSpPr>
            <a:spLocks noGrp="1"/>
          </p:cNvSpPr>
          <p:nvPr>
            <p:ph type="title"/>
          </p:nvPr>
        </p:nvSpPr>
        <p:spPr/>
        <p:txBody>
          <a:bodyPr/>
          <a:lstStyle/>
          <a:p>
            <a:r>
              <a:rPr lang="en-US" dirty="0"/>
              <a:t>Mean absolute percentage error</a:t>
            </a:r>
          </a:p>
        </p:txBody>
      </p:sp>
      <p:sp>
        <p:nvSpPr>
          <p:cNvPr id="3" name="Date Placeholder 2">
            <a:extLst>
              <a:ext uri="{FF2B5EF4-FFF2-40B4-BE49-F238E27FC236}">
                <a16:creationId xmlns:a16="http://schemas.microsoft.com/office/drawing/2014/main" id="{90486260-74E5-418F-AC66-AB6CC61A0A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126761BC-8507-473D-9A78-F2CF4AF49C36}"/>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5" name="Rectangle 4">
            <a:extLst>
              <a:ext uri="{FF2B5EF4-FFF2-40B4-BE49-F238E27FC236}">
                <a16:creationId xmlns:a16="http://schemas.microsoft.com/office/drawing/2014/main" id="{84345030-188D-4CBE-8E59-1ADAF66C3C23}"/>
              </a:ext>
            </a:extLst>
          </p:cNvPr>
          <p:cNvSpPr/>
          <p:nvPr/>
        </p:nvSpPr>
        <p:spPr>
          <a:xfrm>
            <a:off x="116540" y="891540"/>
            <a:ext cx="8928847"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MAPE's</a:t>
            </a:r>
            <a:r>
              <a:rPr lang="en-US" sz="1600" dirty="0"/>
              <a:t> weaknesses actually stem from use of division operation.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MAPE</a:t>
            </a:r>
            <a:r>
              <a:rPr lang="en-US" sz="1600" dirty="0"/>
              <a:t> is </a:t>
            </a:r>
            <a:r>
              <a:rPr lang="en-US" sz="1600" dirty="0">
                <a:solidFill>
                  <a:srgbClr val="FF0000"/>
                </a:solidFill>
              </a:rPr>
              <a:t>undefined</a:t>
            </a:r>
            <a:r>
              <a:rPr lang="en-US" sz="1600" dirty="0"/>
              <a:t> for data points where the value is 0.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Similarly, the MAPE can grow unexpectedly large if the actual values are exceptionally small themselves.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Finally, the MAPE is </a:t>
            </a:r>
            <a:r>
              <a:rPr lang="en-US" sz="1600" dirty="0">
                <a:highlight>
                  <a:srgbClr val="FFFF00"/>
                </a:highlight>
              </a:rPr>
              <a:t>biased towards predictions that are systematically less than the actual values </a:t>
            </a:r>
            <a:r>
              <a:rPr lang="en-US" sz="1600" dirty="0"/>
              <a:t>themselves. That is to say, MAPE will be lower when the prediction is lower than the actual compared to a prediction that is higher by the same amount. </a:t>
            </a:r>
          </a:p>
        </p:txBody>
      </p:sp>
      <p:pic>
        <p:nvPicPr>
          <p:cNvPr id="7" name="Picture 6">
            <a:extLst>
              <a:ext uri="{FF2B5EF4-FFF2-40B4-BE49-F238E27FC236}">
                <a16:creationId xmlns:a16="http://schemas.microsoft.com/office/drawing/2014/main" id="{575DA272-5AFB-4CB5-958B-52B067A6EC75}"/>
              </a:ext>
            </a:extLst>
          </p:cNvPr>
          <p:cNvPicPr>
            <a:picLocks noChangeAspect="1"/>
          </p:cNvPicPr>
          <p:nvPr/>
        </p:nvPicPr>
        <p:blipFill>
          <a:blip r:embed="rId2"/>
          <a:stretch>
            <a:fillRect/>
          </a:stretch>
        </p:blipFill>
        <p:spPr>
          <a:xfrm>
            <a:off x="253883" y="3240813"/>
            <a:ext cx="3370200" cy="1211870"/>
          </a:xfrm>
          <a:prstGeom prst="rect">
            <a:avLst/>
          </a:prstGeom>
        </p:spPr>
      </p:pic>
      <p:pic>
        <p:nvPicPr>
          <p:cNvPr id="8" name="Picture 7">
            <a:extLst>
              <a:ext uri="{FF2B5EF4-FFF2-40B4-BE49-F238E27FC236}">
                <a16:creationId xmlns:a16="http://schemas.microsoft.com/office/drawing/2014/main" id="{7FBFBA62-247C-4C26-A722-0F4148174636}"/>
              </a:ext>
            </a:extLst>
          </p:cNvPr>
          <p:cNvPicPr>
            <a:picLocks noChangeAspect="1"/>
          </p:cNvPicPr>
          <p:nvPr/>
        </p:nvPicPr>
        <p:blipFill>
          <a:blip r:embed="rId3"/>
          <a:stretch>
            <a:fillRect/>
          </a:stretch>
        </p:blipFill>
        <p:spPr>
          <a:xfrm>
            <a:off x="3687853" y="3240813"/>
            <a:ext cx="5456147" cy="1211870"/>
          </a:xfrm>
          <a:prstGeom prst="rect">
            <a:avLst/>
          </a:prstGeom>
        </p:spPr>
      </p:pic>
    </p:spTree>
    <p:extLst>
      <p:ext uri="{BB962C8B-B14F-4D97-AF65-F5344CB8AC3E}">
        <p14:creationId xmlns:p14="http://schemas.microsoft.com/office/powerpoint/2010/main" val="295206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A1F0-C612-4E37-8A5D-D06C6418DBFD}"/>
              </a:ext>
            </a:extLst>
          </p:cNvPr>
          <p:cNvSpPr>
            <a:spLocks noGrp="1"/>
          </p:cNvSpPr>
          <p:nvPr>
            <p:ph type="title"/>
          </p:nvPr>
        </p:nvSpPr>
        <p:spPr/>
        <p:txBody>
          <a:bodyPr/>
          <a:lstStyle/>
          <a:p>
            <a:r>
              <a:rPr lang="en-US" dirty="0"/>
              <a:t>What is linear regression?</a:t>
            </a:r>
          </a:p>
        </p:txBody>
      </p:sp>
      <p:sp>
        <p:nvSpPr>
          <p:cNvPr id="3" name="Date Placeholder 2">
            <a:extLst>
              <a:ext uri="{FF2B5EF4-FFF2-40B4-BE49-F238E27FC236}">
                <a16:creationId xmlns:a16="http://schemas.microsoft.com/office/drawing/2014/main" id="{0EC5F088-8B78-42CB-867F-0E2CFE75A16E}"/>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EFA5C50B-8039-411F-9B95-3371F2867123}"/>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5" name="Rectangle 4">
            <a:extLst>
              <a:ext uri="{FF2B5EF4-FFF2-40B4-BE49-F238E27FC236}">
                <a16:creationId xmlns:a16="http://schemas.microsoft.com/office/drawing/2014/main" id="{3D491D37-0797-41CD-B7C9-2815FEE66081}"/>
              </a:ext>
            </a:extLst>
          </p:cNvPr>
          <p:cNvSpPr/>
          <p:nvPr/>
        </p:nvSpPr>
        <p:spPr>
          <a:xfrm>
            <a:off x="105507" y="893817"/>
            <a:ext cx="8837525" cy="3139321"/>
          </a:xfrm>
          <a:prstGeom prst="rect">
            <a:avLst/>
          </a:prstGeom>
        </p:spPr>
        <p:txBody>
          <a:bodyPr wrap="square">
            <a:spAutoFit/>
          </a:bodyPr>
          <a:lstStyle/>
          <a:p>
            <a:r>
              <a:rPr lang="en-US" dirty="0"/>
              <a:t>A linear regression is a data plot that graphs the </a:t>
            </a:r>
            <a:r>
              <a:rPr lang="en-US" u="sng" dirty="0"/>
              <a:t>linear relationship </a:t>
            </a:r>
            <a:r>
              <a:rPr lang="en-US" dirty="0"/>
              <a:t>between an </a:t>
            </a:r>
            <a:r>
              <a:rPr lang="en-US" dirty="0">
                <a:solidFill>
                  <a:srgbClr val="0070C0"/>
                </a:solidFill>
              </a:rPr>
              <a:t>independent</a:t>
            </a:r>
            <a:r>
              <a:rPr lang="en-US" dirty="0"/>
              <a:t> and a </a:t>
            </a:r>
            <a:r>
              <a:rPr lang="en-US" dirty="0">
                <a:solidFill>
                  <a:srgbClr val="0070C0"/>
                </a:solidFill>
              </a:rPr>
              <a:t>dependent</a:t>
            </a:r>
            <a:r>
              <a:rPr lang="en-US" dirty="0"/>
              <a:t> variable(s). </a:t>
            </a:r>
          </a:p>
          <a:p>
            <a:endParaRPr lang="en-US" dirty="0"/>
          </a:p>
          <a:p>
            <a:r>
              <a:rPr lang="en-US" dirty="0"/>
              <a:t>It is typically used to </a:t>
            </a:r>
            <a:r>
              <a:rPr lang="en-US" u="sng" dirty="0"/>
              <a:t>visually</a:t>
            </a:r>
            <a:r>
              <a:rPr lang="en-US" dirty="0"/>
              <a:t> show the </a:t>
            </a:r>
            <a:r>
              <a:rPr lang="en-US" dirty="0">
                <a:highlight>
                  <a:srgbClr val="FFFF00"/>
                </a:highlight>
              </a:rPr>
              <a:t>strength of the relationship</a:t>
            </a:r>
            <a:r>
              <a:rPr lang="en-US" dirty="0"/>
              <a:t>, and the dispersion of results.</a:t>
            </a:r>
          </a:p>
          <a:p>
            <a:endParaRPr lang="en-US" dirty="0"/>
          </a:p>
          <a:p>
            <a:r>
              <a:rPr lang="en-US" dirty="0">
                <a:solidFill>
                  <a:srgbClr val="0070C0"/>
                </a:solidFill>
              </a:rPr>
              <a:t>E.g. </a:t>
            </a:r>
            <a:r>
              <a:rPr lang="en-US" dirty="0"/>
              <a:t>to see test the strength of the relationship between amount of </a:t>
            </a:r>
            <a:r>
              <a:rPr lang="en-US" dirty="0">
                <a:highlight>
                  <a:srgbClr val="FFFF00"/>
                </a:highlight>
              </a:rPr>
              <a:t>ice cream eaten </a:t>
            </a:r>
            <a:r>
              <a:rPr lang="en-US" dirty="0"/>
              <a:t>and </a:t>
            </a:r>
            <a:r>
              <a:rPr lang="en-US" dirty="0">
                <a:highlight>
                  <a:srgbClr val="FFFF00"/>
                </a:highlight>
              </a:rPr>
              <a:t>obesity</a:t>
            </a:r>
            <a:r>
              <a:rPr lang="en-US" dirty="0"/>
              <a:t>. </a:t>
            </a:r>
          </a:p>
          <a:p>
            <a:endParaRPr lang="en-US" dirty="0"/>
          </a:p>
          <a:p>
            <a:r>
              <a:rPr lang="en-US" dirty="0"/>
              <a:t>Take the </a:t>
            </a:r>
            <a:r>
              <a:rPr lang="en-US" dirty="0">
                <a:solidFill>
                  <a:srgbClr val="0070C0"/>
                </a:solidFill>
              </a:rPr>
              <a:t>independent</a:t>
            </a:r>
            <a:r>
              <a:rPr lang="en-US" dirty="0"/>
              <a:t> variable, the amount of ice cream, and relate it to the dependent variable, obesity, to see if there was a relationship. </a:t>
            </a:r>
          </a:p>
        </p:txBody>
      </p:sp>
    </p:spTree>
    <p:extLst>
      <p:ext uri="{BB962C8B-B14F-4D97-AF65-F5344CB8AC3E}">
        <p14:creationId xmlns:p14="http://schemas.microsoft.com/office/powerpoint/2010/main" val="177960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856-E360-4248-824A-6708E6C9EACE}"/>
              </a:ext>
            </a:extLst>
          </p:cNvPr>
          <p:cNvSpPr>
            <a:spLocks noGrp="1"/>
          </p:cNvSpPr>
          <p:nvPr>
            <p:ph type="title"/>
          </p:nvPr>
        </p:nvSpPr>
        <p:spPr/>
        <p:txBody>
          <a:bodyPr/>
          <a:lstStyle/>
          <a:p>
            <a:r>
              <a:rPr lang="en-US" dirty="0"/>
              <a:t>Mean percentage error</a:t>
            </a:r>
          </a:p>
        </p:txBody>
      </p:sp>
      <p:sp>
        <p:nvSpPr>
          <p:cNvPr id="3" name="Date Placeholder 2">
            <a:extLst>
              <a:ext uri="{FF2B5EF4-FFF2-40B4-BE49-F238E27FC236}">
                <a16:creationId xmlns:a16="http://schemas.microsoft.com/office/drawing/2014/main" id="{ADC1DF28-30DA-45BE-B879-EFB879639428}"/>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A148270-BDCB-4001-BAE9-CED60B1C5C6E}"/>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5" name="Rectangle 4">
            <a:extLst>
              <a:ext uri="{FF2B5EF4-FFF2-40B4-BE49-F238E27FC236}">
                <a16:creationId xmlns:a16="http://schemas.microsoft.com/office/drawing/2014/main" id="{10B2A558-5D9B-4D48-8B1A-12490F4B2068}"/>
              </a:ext>
            </a:extLst>
          </p:cNvPr>
          <p:cNvSpPr/>
          <p:nvPr/>
        </p:nvSpPr>
        <p:spPr>
          <a:xfrm>
            <a:off x="98276" y="891540"/>
            <a:ext cx="8874808" cy="1477328"/>
          </a:xfrm>
          <a:prstGeom prst="rect">
            <a:avLst/>
          </a:prstGeom>
        </p:spPr>
        <p:txBody>
          <a:bodyPr wrap="square">
            <a:spAutoFit/>
          </a:bodyPr>
          <a:lstStyle/>
          <a:p>
            <a:pPr marL="285750" indent="-285750">
              <a:buFont typeface="Arial" panose="020B0604020202020204" pitchFamily="34" charset="0"/>
              <a:buChar char="•"/>
            </a:pPr>
            <a:r>
              <a:rPr lang="en-US" dirty="0"/>
              <a:t>The mean percentage error (</a:t>
            </a:r>
            <a:r>
              <a:rPr lang="en-US" dirty="0">
                <a:solidFill>
                  <a:srgbClr val="0070C0"/>
                </a:solidFill>
              </a:rPr>
              <a:t>MPE</a:t>
            </a:r>
            <a:r>
              <a:rPr lang="en-US" dirty="0"/>
              <a:t>) equation is exactly like that of </a:t>
            </a:r>
            <a:r>
              <a:rPr lang="en-US" dirty="0">
                <a:solidFill>
                  <a:srgbClr val="0070C0"/>
                </a:solidFill>
              </a:rPr>
              <a:t>MAPE</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only difference is that it </a:t>
            </a:r>
            <a:r>
              <a:rPr lang="en-US" dirty="0">
                <a:highlight>
                  <a:srgbClr val="FFFF00"/>
                </a:highlight>
              </a:rPr>
              <a:t>lacks the absolute </a:t>
            </a:r>
            <a:r>
              <a:rPr lang="en-US" dirty="0"/>
              <a:t>value operation.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186DE3D-1881-48AE-9043-CCA17453AA9E}"/>
              </a:ext>
            </a:extLst>
          </p:cNvPr>
          <p:cNvPicPr>
            <a:picLocks noChangeAspect="1"/>
          </p:cNvPicPr>
          <p:nvPr/>
        </p:nvPicPr>
        <p:blipFill>
          <a:blip r:embed="rId2"/>
          <a:stretch>
            <a:fillRect/>
          </a:stretch>
        </p:blipFill>
        <p:spPr>
          <a:xfrm>
            <a:off x="247828" y="1926570"/>
            <a:ext cx="4001942" cy="848063"/>
          </a:xfrm>
          <a:prstGeom prst="rect">
            <a:avLst/>
          </a:prstGeom>
        </p:spPr>
      </p:pic>
      <p:pic>
        <p:nvPicPr>
          <p:cNvPr id="7" name="Picture 6">
            <a:extLst>
              <a:ext uri="{FF2B5EF4-FFF2-40B4-BE49-F238E27FC236}">
                <a16:creationId xmlns:a16="http://schemas.microsoft.com/office/drawing/2014/main" id="{529C2743-C967-4AB7-9C03-C53D31F26D61}"/>
              </a:ext>
            </a:extLst>
          </p:cNvPr>
          <p:cNvPicPr>
            <a:picLocks noChangeAspect="1"/>
          </p:cNvPicPr>
          <p:nvPr/>
        </p:nvPicPr>
        <p:blipFill>
          <a:blip r:embed="rId3"/>
          <a:stretch>
            <a:fillRect/>
          </a:stretch>
        </p:blipFill>
        <p:spPr>
          <a:xfrm>
            <a:off x="247828" y="3376637"/>
            <a:ext cx="2922662" cy="1050943"/>
          </a:xfrm>
          <a:prstGeom prst="rect">
            <a:avLst/>
          </a:prstGeom>
        </p:spPr>
      </p:pic>
      <p:pic>
        <p:nvPicPr>
          <p:cNvPr id="8" name="Picture 7">
            <a:extLst>
              <a:ext uri="{FF2B5EF4-FFF2-40B4-BE49-F238E27FC236}">
                <a16:creationId xmlns:a16="http://schemas.microsoft.com/office/drawing/2014/main" id="{38638CF7-2033-427D-9270-214FD7729B67}"/>
              </a:ext>
            </a:extLst>
          </p:cNvPr>
          <p:cNvPicPr>
            <a:picLocks noChangeAspect="1"/>
          </p:cNvPicPr>
          <p:nvPr/>
        </p:nvPicPr>
        <p:blipFill>
          <a:blip r:embed="rId4"/>
          <a:stretch>
            <a:fillRect/>
          </a:stretch>
        </p:blipFill>
        <p:spPr>
          <a:xfrm>
            <a:off x="5346215" y="1936799"/>
            <a:ext cx="3699509" cy="2774632"/>
          </a:xfrm>
          <a:prstGeom prst="rect">
            <a:avLst/>
          </a:prstGeom>
        </p:spPr>
      </p:pic>
    </p:spTree>
    <p:extLst>
      <p:ext uri="{BB962C8B-B14F-4D97-AF65-F5344CB8AC3E}">
        <p14:creationId xmlns:p14="http://schemas.microsoft.com/office/powerpoint/2010/main" val="135336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2BBC-B361-462B-8239-7DBC7E28CDCC}"/>
              </a:ext>
            </a:extLst>
          </p:cNvPr>
          <p:cNvSpPr>
            <a:spLocks noGrp="1"/>
          </p:cNvSpPr>
          <p:nvPr>
            <p:ph type="title"/>
          </p:nvPr>
        </p:nvSpPr>
        <p:spPr/>
        <p:txBody>
          <a:bodyPr/>
          <a:lstStyle/>
          <a:p>
            <a:r>
              <a:rPr lang="en-US" dirty="0"/>
              <a:t>Mean percentage error</a:t>
            </a:r>
          </a:p>
        </p:txBody>
      </p:sp>
      <p:sp>
        <p:nvSpPr>
          <p:cNvPr id="3" name="Date Placeholder 2">
            <a:extLst>
              <a:ext uri="{FF2B5EF4-FFF2-40B4-BE49-F238E27FC236}">
                <a16:creationId xmlns:a16="http://schemas.microsoft.com/office/drawing/2014/main" id="{5D750AFA-DC4B-40EC-9D66-E523A2AA0521}"/>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EEB014C-7C96-47F4-80DC-4252FCBEAE91}"/>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5" name="Rectangle 4">
            <a:extLst>
              <a:ext uri="{FF2B5EF4-FFF2-40B4-BE49-F238E27FC236}">
                <a16:creationId xmlns:a16="http://schemas.microsoft.com/office/drawing/2014/main" id="{9F43B364-A893-4180-979E-B5A69048001A}"/>
              </a:ext>
            </a:extLst>
          </p:cNvPr>
          <p:cNvSpPr/>
          <p:nvPr/>
        </p:nvSpPr>
        <p:spPr>
          <a:xfrm>
            <a:off x="89731" y="891540"/>
            <a:ext cx="8934628" cy="1815882"/>
          </a:xfrm>
          <a:prstGeom prst="rect">
            <a:avLst/>
          </a:prstGeom>
        </p:spPr>
        <p:txBody>
          <a:bodyPr wrap="square">
            <a:spAutoFit/>
          </a:bodyPr>
          <a:lstStyle/>
          <a:p>
            <a:pPr marL="285750" indent="-285750">
              <a:buFont typeface="Arial" panose="020B0604020202020204" pitchFamily="34" charset="0"/>
              <a:buChar char="•"/>
            </a:pPr>
            <a:r>
              <a:rPr lang="en-US" sz="1600" dirty="0"/>
              <a:t>Since positive and negative errors will cancel out, we cannot make any statements about how well the model predictions perform overall.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However, if there are more negative or positive errors, this bias will show up in the MPE.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Unlike MAE and MAPE, MPE is useful to us because it allows us to see if our model </a:t>
            </a:r>
            <a:r>
              <a:rPr lang="en-US" sz="1600" dirty="0">
                <a:highlight>
                  <a:srgbClr val="FFFF00"/>
                </a:highlight>
              </a:rPr>
              <a:t>systematically</a:t>
            </a:r>
            <a:r>
              <a:rPr lang="en-US" sz="1600" dirty="0"/>
              <a:t> </a:t>
            </a:r>
            <a:r>
              <a:rPr lang="en-US" sz="1600" dirty="0">
                <a:solidFill>
                  <a:srgbClr val="0070C0"/>
                </a:solidFill>
              </a:rPr>
              <a:t>underestimates</a:t>
            </a:r>
            <a:r>
              <a:rPr lang="en-US" sz="1600" dirty="0"/>
              <a:t> (more negative error) or </a:t>
            </a:r>
            <a:r>
              <a:rPr lang="en-US" sz="1600" dirty="0">
                <a:solidFill>
                  <a:srgbClr val="0070C0"/>
                </a:solidFill>
              </a:rPr>
              <a:t>overestimates</a:t>
            </a:r>
            <a:r>
              <a:rPr lang="en-US" sz="1600" dirty="0"/>
              <a:t> (positive error).</a:t>
            </a:r>
          </a:p>
        </p:txBody>
      </p:sp>
    </p:spTree>
    <p:extLst>
      <p:ext uri="{BB962C8B-B14F-4D97-AF65-F5344CB8AC3E}">
        <p14:creationId xmlns:p14="http://schemas.microsoft.com/office/powerpoint/2010/main" val="249939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6463-9032-4ACA-BB42-BC2F3ABACA83}"/>
              </a:ext>
            </a:extLst>
          </p:cNvPr>
          <p:cNvSpPr>
            <a:spLocks noGrp="1"/>
          </p:cNvSpPr>
          <p:nvPr>
            <p:ph type="title"/>
          </p:nvPr>
        </p:nvSpPr>
        <p:spPr/>
        <p:txBody>
          <a:bodyPr/>
          <a:lstStyle/>
          <a:p>
            <a:r>
              <a:rPr lang="en-US" dirty="0"/>
              <a:t>Residual plot</a:t>
            </a:r>
          </a:p>
        </p:txBody>
      </p:sp>
      <p:sp>
        <p:nvSpPr>
          <p:cNvPr id="3" name="Date Placeholder 2">
            <a:extLst>
              <a:ext uri="{FF2B5EF4-FFF2-40B4-BE49-F238E27FC236}">
                <a16:creationId xmlns:a16="http://schemas.microsoft.com/office/drawing/2014/main" id="{785E7359-B305-4963-AE96-243AA2BBE3FB}"/>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760CC92D-AC32-4F3B-8C38-CD4CD117E838}"/>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5" name="Rectangle 4">
            <a:extLst>
              <a:ext uri="{FF2B5EF4-FFF2-40B4-BE49-F238E27FC236}">
                <a16:creationId xmlns:a16="http://schemas.microsoft.com/office/drawing/2014/main" id="{E58F6E3A-5D28-4F4E-9F5A-FDDEEA5B9328}"/>
              </a:ext>
            </a:extLst>
          </p:cNvPr>
          <p:cNvSpPr/>
          <p:nvPr/>
        </p:nvSpPr>
        <p:spPr>
          <a:xfrm>
            <a:off x="68580" y="891540"/>
            <a:ext cx="8961120" cy="2062103"/>
          </a:xfrm>
          <a:prstGeom prst="rect">
            <a:avLst/>
          </a:prstGeom>
        </p:spPr>
        <p:txBody>
          <a:bodyPr wrap="square">
            <a:spAutoFit/>
          </a:bodyPr>
          <a:lstStyle/>
          <a:p>
            <a:pPr marL="285750" indent="-285750">
              <a:buFont typeface="Arial" panose="020B0604020202020204" pitchFamily="34" charset="0"/>
              <a:buChar char="•"/>
            </a:pPr>
            <a:r>
              <a:rPr lang="en-US" sz="1600" dirty="0"/>
              <a:t>After you fit a regression model, it is crucial to check the residual plots.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 plots display unwanted patterns, you can’t trust the regression coefficients and other numeric results.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Residual plots display the </a:t>
            </a:r>
            <a:r>
              <a:rPr lang="en-US" sz="1600" dirty="0">
                <a:highlight>
                  <a:srgbClr val="FFFF00"/>
                </a:highlight>
              </a:rPr>
              <a:t>residual values on the y-axis </a:t>
            </a:r>
            <a:r>
              <a:rPr lang="en-US" sz="1600" dirty="0"/>
              <a:t>and fitted values, or another variable, on the x-axis.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974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42B8-7A70-4F24-88C6-E679A86BA2C2}"/>
              </a:ext>
            </a:extLst>
          </p:cNvPr>
          <p:cNvSpPr>
            <a:spLocks noGrp="1"/>
          </p:cNvSpPr>
          <p:nvPr>
            <p:ph type="title"/>
          </p:nvPr>
        </p:nvSpPr>
        <p:spPr/>
        <p:txBody>
          <a:bodyPr/>
          <a:lstStyle/>
          <a:p>
            <a:r>
              <a:rPr lang="en-US" dirty="0"/>
              <a:t>essential parts of a regression model</a:t>
            </a:r>
          </a:p>
        </p:txBody>
      </p:sp>
      <p:sp>
        <p:nvSpPr>
          <p:cNvPr id="3" name="Date Placeholder 2">
            <a:extLst>
              <a:ext uri="{FF2B5EF4-FFF2-40B4-BE49-F238E27FC236}">
                <a16:creationId xmlns:a16="http://schemas.microsoft.com/office/drawing/2014/main" id="{3CF50BE2-EC8C-4A65-ACF0-73116B99ED62}"/>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6FED792-E39A-4CE3-89C4-8F0D6979DF0C}"/>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5" name="Rectangle 4">
            <a:extLst>
              <a:ext uri="{FF2B5EF4-FFF2-40B4-BE49-F238E27FC236}">
                <a16:creationId xmlns:a16="http://schemas.microsoft.com/office/drawing/2014/main" id="{A76F0099-EA3E-4405-BECB-9A243632D2C9}"/>
              </a:ext>
            </a:extLst>
          </p:cNvPr>
          <p:cNvSpPr/>
          <p:nvPr/>
        </p:nvSpPr>
        <p:spPr>
          <a:xfrm>
            <a:off x="121920" y="951429"/>
            <a:ext cx="8763000" cy="1354217"/>
          </a:xfrm>
          <a:prstGeom prst="rect">
            <a:avLst/>
          </a:prstGeom>
        </p:spPr>
        <p:txBody>
          <a:bodyPr wrap="square">
            <a:spAutoFit/>
          </a:bodyPr>
          <a:lstStyle/>
          <a:p>
            <a:r>
              <a:rPr lang="en-US" sz="1600" dirty="0">
                <a:solidFill>
                  <a:srgbClr val="0070C0"/>
                </a:solidFill>
              </a:rPr>
              <a:t>Dependent</a:t>
            </a:r>
            <a:r>
              <a:rPr lang="en-US" sz="1600" dirty="0"/>
              <a:t> Variable = (Constant +Independent Variables) + Error</a:t>
            </a:r>
          </a:p>
          <a:p>
            <a:endParaRPr lang="en-US" sz="1600" dirty="0"/>
          </a:p>
          <a:p>
            <a:r>
              <a:rPr lang="en-US" sz="1600" dirty="0"/>
              <a:t>Or:</a:t>
            </a:r>
          </a:p>
          <a:p>
            <a:endParaRPr lang="en-US" sz="1600" dirty="0"/>
          </a:p>
          <a:p>
            <a:r>
              <a:rPr lang="en-US" sz="1600" dirty="0">
                <a:solidFill>
                  <a:srgbClr val="0070C0"/>
                </a:solidFill>
              </a:rPr>
              <a:t>Dependent</a:t>
            </a:r>
            <a:r>
              <a:rPr lang="en-US" sz="1600" dirty="0"/>
              <a:t> Variable = </a:t>
            </a:r>
            <a:r>
              <a:rPr lang="en-US" sz="1600" dirty="0">
                <a:solidFill>
                  <a:srgbClr val="0070C0"/>
                </a:solidFill>
              </a:rPr>
              <a:t>Deterministic</a:t>
            </a:r>
            <a:r>
              <a:rPr lang="en-US" sz="1600" dirty="0"/>
              <a:t> + </a:t>
            </a:r>
            <a:r>
              <a:rPr lang="en-US" sz="1600" dirty="0">
                <a:solidFill>
                  <a:srgbClr val="0070C0"/>
                </a:solidFill>
              </a:rPr>
              <a:t>Stochastic</a:t>
            </a:r>
          </a:p>
        </p:txBody>
      </p:sp>
      <p:sp>
        <p:nvSpPr>
          <p:cNvPr id="6" name="Callout: Line 5">
            <a:extLst>
              <a:ext uri="{FF2B5EF4-FFF2-40B4-BE49-F238E27FC236}">
                <a16:creationId xmlns:a16="http://schemas.microsoft.com/office/drawing/2014/main" id="{CA4CE17C-C128-45E4-81F9-6218A149B92C}"/>
              </a:ext>
            </a:extLst>
          </p:cNvPr>
          <p:cNvSpPr/>
          <p:nvPr/>
        </p:nvSpPr>
        <p:spPr>
          <a:xfrm>
            <a:off x="5760720" y="3522288"/>
            <a:ext cx="3261360" cy="1077635"/>
          </a:xfrm>
          <a:prstGeom prst="borderCallout1">
            <a:avLst>
              <a:gd name="adj1" fmla="val 18750"/>
              <a:gd name="adj2" fmla="val -8333"/>
              <a:gd name="adj3" fmla="val -119835"/>
              <a:gd name="adj4" fmla="val -100375"/>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deterministic component is the portion of the variation in the dependent variable that the independent variables explain.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all of the explanatory power should reside here.</a:t>
            </a:r>
          </a:p>
        </p:txBody>
      </p:sp>
      <p:sp>
        <p:nvSpPr>
          <p:cNvPr id="7" name="Callout: Line 6">
            <a:extLst>
              <a:ext uri="{FF2B5EF4-FFF2-40B4-BE49-F238E27FC236}">
                <a16:creationId xmlns:a16="http://schemas.microsoft.com/office/drawing/2014/main" id="{2EE2B1D7-34A3-4CB9-82C5-1E4A8BC855F6}"/>
              </a:ext>
            </a:extLst>
          </p:cNvPr>
          <p:cNvSpPr/>
          <p:nvPr/>
        </p:nvSpPr>
        <p:spPr>
          <a:xfrm>
            <a:off x="5760720" y="1568175"/>
            <a:ext cx="3261360" cy="1689901"/>
          </a:xfrm>
          <a:prstGeom prst="borderCallout1">
            <a:avLst>
              <a:gd name="adj1" fmla="val 18750"/>
              <a:gd name="adj2" fmla="val -8333"/>
              <a:gd name="adj3" fmla="val 30332"/>
              <a:gd name="adj4" fmla="val -59086"/>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Stochastic just means </a:t>
            </a:r>
            <a:r>
              <a:rPr lang="en-US" sz="1200" dirty="0">
                <a:highlight>
                  <a:srgbClr val="FFFF00"/>
                </a:highlight>
              </a:rPr>
              <a:t>unpredictable</a:t>
            </a:r>
            <a:r>
              <a:rPr lang="en-US" sz="1200" dirty="0"/>
              <a: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difference between the expected value and the observed value.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series of errors, should look </a:t>
            </a:r>
            <a:r>
              <a:rPr lang="en-US" sz="1200" dirty="0">
                <a:highlight>
                  <a:srgbClr val="FFFF00"/>
                </a:highlight>
              </a:rPr>
              <a:t>random</a:t>
            </a:r>
          </a:p>
        </p:txBody>
      </p:sp>
    </p:spTree>
    <p:extLst>
      <p:ext uri="{BB962C8B-B14F-4D97-AF65-F5344CB8AC3E}">
        <p14:creationId xmlns:p14="http://schemas.microsoft.com/office/powerpoint/2010/main" val="227556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8EBD-4E62-42F9-9329-4D4A2C1DD879}"/>
              </a:ext>
            </a:extLst>
          </p:cNvPr>
          <p:cNvSpPr>
            <a:spLocks noGrp="1"/>
          </p:cNvSpPr>
          <p:nvPr>
            <p:ph type="title"/>
          </p:nvPr>
        </p:nvSpPr>
        <p:spPr/>
        <p:txBody>
          <a:bodyPr/>
          <a:lstStyle/>
          <a:p>
            <a:r>
              <a:rPr lang="en-US" dirty="0"/>
              <a:t>R-squared</a:t>
            </a:r>
          </a:p>
        </p:txBody>
      </p:sp>
      <p:sp>
        <p:nvSpPr>
          <p:cNvPr id="3" name="Date Placeholder 2">
            <a:extLst>
              <a:ext uri="{FF2B5EF4-FFF2-40B4-BE49-F238E27FC236}">
                <a16:creationId xmlns:a16="http://schemas.microsoft.com/office/drawing/2014/main" id="{051C4AAB-5468-4E69-BA13-DFD121F4D650}"/>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0D7D2BE9-DA7B-413B-BF57-C542532B61D8}"/>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
        <p:nvSpPr>
          <p:cNvPr id="5" name="Rectangle 4">
            <a:extLst>
              <a:ext uri="{FF2B5EF4-FFF2-40B4-BE49-F238E27FC236}">
                <a16:creationId xmlns:a16="http://schemas.microsoft.com/office/drawing/2014/main" id="{E8B32C3C-0D00-4150-8FB9-784C0FB6F1EC}"/>
              </a:ext>
            </a:extLst>
          </p:cNvPr>
          <p:cNvSpPr/>
          <p:nvPr/>
        </p:nvSpPr>
        <p:spPr>
          <a:xfrm>
            <a:off x="83820" y="891540"/>
            <a:ext cx="8907780" cy="3293209"/>
          </a:xfrm>
          <a:prstGeom prst="rect">
            <a:avLst/>
          </a:prstGeom>
        </p:spPr>
        <p:txBody>
          <a:bodyPr wrap="square">
            <a:spAutoFit/>
          </a:bodyPr>
          <a:lstStyle/>
          <a:p>
            <a:pPr marL="285750" indent="-285750">
              <a:buFont typeface="Arial" panose="020B0604020202020204" pitchFamily="34" charset="0"/>
              <a:buChar char="•"/>
            </a:pPr>
            <a:r>
              <a:rPr lang="en-US" sz="1600" dirty="0"/>
              <a:t>Is a goodness-of-fit measure for linear regression models.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Indicates the % of the variance in the dependent variable that the independent variables explain collectively.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R-squared measures the strength of the relationship between your model and the dependent variable on a convenient 0 – 100% scale.</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the R² is always going to be between -∞ and 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solidFill>
                  <a:srgbClr val="FF0000"/>
                </a:solidFill>
              </a:rPr>
              <a:t>Small R-squared values are not always a problem, and high R-squared values are not necessarily good!</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7651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DA27-6EB0-4C8B-9039-869D9CBFB63E}"/>
              </a:ext>
            </a:extLst>
          </p:cNvPr>
          <p:cNvSpPr>
            <a:spLocks noGrp="1"/>
          </p:cNvSpPr>
          <p:nvPr>
            <p:ph type="title"/>
          </p:nvPr>
        </p:nvSpPr>
        <p:spPr/>
        <p:txBody>
          <a:bodyPr/>
          <a:lstStyle/>
          <a:p>
            <a:r>
              <a:rPr lang="en-US" dirty="0"/>
              <a:t>R2 - interpretation</a:t>
            </a:r>
          </a:p>
        </p:txBody>
      </p:sp>
      <p:sp>
        <p:nvSpPr>
          <p:cNvPr id="3" name="Date Placeholder 2">
            <a:extLst>
              <a:ext uri="{FF2B5EF4-FFF2-40B4-BE49-F238E27FC236}">
                <a16:creationId xmlns:a16="http://schemas.microsoft.com/office/drawing/2014/main" id="{5C45B082-5805-4DCB-AE64-125B6A6B8246}"/>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8A10189B-BAAC-439C-93B3-7FB79D4D6DAE}"/>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graphicFrame>
        <p:nvGraphicFramePr>
          <p:cNvPr id="6" name="Object 5">
            <a:extLst>
              <a:ext uri="{FF2B5EF4-FFF2-40B4-BE49-F238E27FC236}">
                <a16:creationId xmlns:a16="http://schemas.microsoft.com/office/drawing/2014/main" id="{FA9DD626-5A53-4994-9265-4A9CAFB38404}"/>
              </a:ext>
            </a:extLst>
          </p:cNvPr>
          <p:cNvGraphicFramePr>
            <a:graphicFrameLocks noChangeAspect="1"/>
          </p:cNvGraphicFramePr>
          <p:nvPr>
            <p:extLst>
              <p:ext uri="{D42A27DB-BD31-4B8C-83A1-F6EECF244321}">
                <p14:modId xmlns:p14="http://schemas.microsoft.com/office/powerpoint/2010/main" val="3805957528"/>
              </p:ext>
            </p:extLst>
          </p:nvPr>
        </p:nvGraphicFramePr>
        <p:xfrm>
          <a:off x="4889500" y="3213100"/>
          <a:ext cx="914400" cy="203200"/>
        </p:xfrm>
        <a:graphic>
          <a:graphicData uri="http://schemas.openxmlformats.org/presentationml/2006/ole">
            <mc:AlternateContent xmlns:mc="http://schemas.openxmlformats.org/markup-compatibility/2006">
              <mc:Choice xmlns:v="urn:schemas-microsoft-com:vml" Requires="v">
                <p:oleObj spid="_x0000_s1083" name="Equation" r:id="rId3" imgW="914400" imgH="203040" progId="Equation.DSMT4">
                  <p:embed/>
                </p:oleObj>
              </mc:Choice>
              <mc:Fallback>
                <p:oleObj name="Equation" r:id="rId3" imgW="914400" imgH="203040" progId="Equation.DSMT4">
                  <p:embed/>
                  <p:pic>
                    <p:nvPicPr>
                      <p:cNvPr id="0" name=""/>
                      <p:cNvPicPr/>
                      <p:nvPr/>
                    </p:nvPicPr>
                    <p:blipFill>
                      <a:blip r:embed="rId4"/>
                      <a:stretch>
                        <a:fillRect/>
                      </a:stretch>
                    </p:blipFill>
                    <p:spPr>
                      <a:xfrm>
                        <a:off x="4889500" y="3213100"/>
                        <a:ext cx="914400" cy="20320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77A68A23-412E-449E-AD4B-20A923F82BFB}"/>
              </a:ext>
            </a:extLst>
          </p:cNvPr>
          <p:cNvPicPr>
            <a:picLocks noChangeAspect="1"/>
          </p:cNvPicPr>
          <p:nvPr/>
        </p:nvPicPr>
        <p:blipFill>
          <a:blip r:embed="rId5"/>
          <a:stretch>
            <a:fillRect/>
          </a:stretch>
        </p:blipFill>
        <p:spPr>
          <a:xfrm>
            <a:off x="58246" y="957430"/>
            <a:ext cx="6413674" cy="2581275"/>
          </a:xfrm>
          <a:prstGeom prst="rect">
            <a:avLst/>
          </a:prstGeom>
        </p:spPr>
      </p:pic>
      <p:sp>
        <p:nvSpPr>
          <p:cNvPr id="5" name="Callout: Line with Border and Accent Bar 4">
            <a:extLst>
              <a:ext uri="{FF2B5EF4-FFF2-40B4-BE49-F238E27FC236}">
                <a16:creationId xmlns:a16="http://schemas.microsoft.com/office/drawing/2014/main" id="{E2FDDB0D-BF60-488D-8E8A-C7E59716EA53}"/>
              </a:ext>
            </a:extLst>
          </p:cNvPr>
          <p:cNvSpPr/>
          <p:nvPr/>
        </p:nvSpPr>
        <p:spPr>
          <a:xfrm>
            <a:off x="6299200" y="1035997"/>
            <a:ext cx="2641600" cy="1836755"/>
          </a:xfrm>
          <a:prstGeom prst="accentBorderCallout1">
            <a:avLst>
              <a:gd name="adj1" fmla="val 18750"/>
              <a:gd name="adj2" fmla="val -8333"/>
              <a:gd name="adj3" fmla="val 52207"/>
              <a:gd name="adj4" fmla="val -1575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Refer to python code </a:t>
            </a:r>
          </a:p>
          <a:p>
            <a:pPr algn="ctr"/>
            <a:r>
              <a:rPr lang="en-US" sz="1600" dirty="0">
                <a:solidFill>
                  <a:srgbClr val="0070C0"/>
                </a:solidFill>
              </a:rPr>
              <a:t>ML-LINREG-01-r2-adj-r2</a:t>
            </a:r>
          </a:p>
        </p:txBody>
      </p:sp>
    </p:spTree>
    <p:extLst>
      <p:ext uri="{BB962C8B-B14F-4D97-AF65-F5344CB8AC3E}">
        <p14:creationId xmlns:p14="http://schemas.microsoft.com/office/powerpoint/2010/main" val="75893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5770-3F0C-4189-965F-4D0C8C79922E}"/>
              </a:ext>
            </a:extLst>
          </p:cNvPr>
          <p:cNvSpPr>
            <a:spLocks noGrp="1"/>
          </p:cNvSpPr>
          <p:nvPr>
            <p:ph type="title"/>
          </p:nvPr>
        </p:nvSpPr>
        <p:spPr/>
        <p:txBody>
          <a:bodyPr/>
          <a:lstStyle/>
          <a:p>
            <a:r>
              <a:rPr lang="en-US" dirty="0"/>
              <a:t>exercise</a:t>
            </a:r>
          </a:p>
        </p:txBody>
      </p:sp>
      <p:sp>
        <p:nvSpPr>
          <p:cNvPr id="3" name="Date Placeholder 2">
            <a:extLst>
              <a:ext uri="{FF2B5EF4-FFF2-40B4-BE49-F238E27FC236}">
                <a16:creationId xmlns:a16="http://schemas.microsoft.com/office/drawing/2014/main" id="{3D124FB5-D3C6-4DC6-A6D3-39CF23FC54DA}"/>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0DEDA156-0DD2-476D-955C-CFE8E6242EE2}"/>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graphicFrame>
        <p:nvGraphicFramePr>
          <p:cNvPr id="5" name="Table 4">
            <a:extLst>
              <a:ext uri="{FF2B5EF4-FFF2-40B4-BE49-F238E27FC236}">
                <a16:creationId xmlns:a16="http://schemas.microsoft.com/office/drawing/2014/main" id="{CB5256C6-0404-4122-9BAC-1A78D99458F5}"/>
              </a:ext>
            </a:extLst>
          </p:cNvPr>
          <p:cNvGraphicFramePr>
            <a:graphicFrameLocks noGrp="1"/>
          </p:cNvGraphicFramePr>
          <p:nvPr>
            <p:extLst>
              <p:ext uri="{D42A27DB-BD31-4B8C-83A1-F6EECF244321}">
                <p14:modId xmlns:p14="http://schemas.microsoft.com/office/powerpoint/2010/main" val="2493542219"/>
              </p:ext>
            </p:extLst>
          </p:nvPr>
        </p:nvGraphicFramePr>
        <p:xfrm>
          <a:off x="185420" y="1102677"/>
          <a:ext cx="3530600" cy="2200275"/>
        </p:xfrm>
        <a:graphic>
          <a:graphicData uri="http://schemas.openxmlformats.org/drawingml/2006/table">
            <a:tbl>
              <a:tblPr/>
              <a:tblGrid>
                <a:gridCol w="2626538">
                  <a:extLst>
                    <a:ext uri="{9D8B030D-6E8A-4147-A177-3AD203B41FA5}">
                      <a16:colId xmlns:a16="http://schemas.microsoft.com/office/drawing/2014/main" val="2657225283"/>
                    </a:ext>
                  </a:extLst>
                </a:gridCol>
                <a:gridCol w="904062">
                  <a:extLst>
                    <a:ext uri="{9D8B030D-6E8A-4147-A177-3AD203B41FA5}">
                      <a16:colId xmlns:a16="http://schemas.microsoft.com/office/drawing/2014/main" val="4094898390"/>
                    </a:ext>
                  </a:extLst>
                </a:gridCol>
              </a:tblGrid>
              <a:tr h="200025">
                <a:tc>
                  <a:txBody>
                    <a:bodyPr/>
                    <a:lstStyle/>
                    <a:p>
                      <a:pPr algn="ctr" rtl="0" fontAlgn="ctr"/>
                      <a:r>
                        <a:rPr lang="en-US" sz="1200" b="0" i="0" u="none" strike="noStrike" dirty="0">
                          <a:solidFill>
                            <a:srgbClr val="000000"/>
                          </a:solidFill>
                          <a:effectLst/>
                          <a:latin typeface="Arial" panose="020B060402020202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rtl="0" fontAlgn="ctr"/>
                      <a:r>
                        <a:rPr lang="en-US" sz="1200" b="0" i="0" u="none" strike="noStrike" dirty="0">
                          <a:solidFill>
                            <a:srgbClr val="000000"/>
                          </a:solidFill>
                          <a:effectLst/>
                          <a:latin typeface="Arial" panose="020B06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032254686"/>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1</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509942"/>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2</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88326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3</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521816"/>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4</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78076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5</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539399"/>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6</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55295"/>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7</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212948"/>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816791"/>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9</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106032"/>
                  </a:ext>
                </a:extLst>
              </a:tr>
              <a:tr h="200025">
                <a:tc>
                  <a:txBody>
                    <a:bodyPr/>
                    <a:lstStyle/>
                    <a:p>
                      <a:pPr algn="ctr" rtl="0" fontAlgn="ctr"/>
                      <a:r>
                        <a:rPr lang="en-US" sz="1200" b="0" i="0" u="none" strike="noStrike" dirty="0">
                          <a:solidFill>
                            <a:srgbClr val="000000"/>
                          </a:solidFill>
                          <a:effectLst/>
                          <a:latin typeface="Verdana" panose="020B0604030504040204" pitchFamily="34" charset="0"/>
                        </a:rPr>
                        <a:t>10</a:t>
                      </a: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Verdana" panose="020B0604030504040204" pitchFamily="34" charset="0"/>
                        </a:rPr>
                        <a:t>8</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235046"/>
                  </a:ext>
                </a:extLst>
              </a:tr>
            </a:tbl>
          </a:graphicData>
        </a:graphic>
      </p:graphicFrame>
      <p:sp>
        <p:nvSpPr>
          <p:cNvPr id="6" name="Rectangle 5">
            <a:extLst>
              <a:ext uri="{FF2B5EF4-FFF2-40B4-BE49-F238E27FC236}">
                <a16:creationId xmlns:a16="http://schemas.microsoft.com/office/drawing/2014/main" id="{DD9C2799-2573-4415-BAD7-75EDCF6B2CD4}"/>
              </a:ext>
            </a:extLst>
          </p:cNvPr>
          <p:cNvSpPr/>
          <p:nvPr/>
        </p:nvSpPr>
        <p:spPr>
          <a:xfrm>
            <a:off x="185420" y="3524460"/>
            <a:ext cx="3365408" cy="369332"/>
          </a:xfrm>
          <a:prstGeom prst="rect">
            <a:avLst/>
          </a:prstGeom>
        </p:spPr>
        <p:txBody>
          <a:bodyPr wrap="none">
            <a:spAutoFit/>
          </a:bodyPr>
          <a:lstStyle/>
          <a:p>
            <a:r>
              <a:rPr lang="en-US" dirty="0"/>
              <a:t>R2 of this linear regression line is?</a:t>
            </a:r>
          </a:p>
        </p:txBody>
      </p:sp>
    </p:spTree>
    <p:extLst>
      <p:ext uri="{BB962C8B-B14F-4D97-AF65-F5344CB8AC3E}">
        <p14:creationId xmlns:p14="http://schemas.microsoft.com/office/powerpoint/2010/main" val="260936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045F-E4AE-4D46-8C9E-691DA84F4AD1}"/>
              </a:ext>
            </a:extLst>
          </p:cNvPr>
          <p:cNvSpPr>
            <a:spLocks noGrp="1"/>
          </p:cNvSpPr>
          <p:nvPr>
            <p:ph type="title"/>
          </p:nvPr>
        </p:nvSpPr>
        <p:spPr/>
        <p:txBody>
          <a:bodyPr/>
          <a:lstStyle/>
          <a:p>
            <a:r>
              <a:rPr lang="en-US" dirty="0"/>
              <a:t>Adjusted r2</a:t>
            </a:r>
          </a:p>
        </p:txBody>
      </p:sp>
      <p:sp>
        <p:nvSpPr>
          <p:cNvPr id="3" name="Date Placeholder 2">
            <a:extLst>
              <a:ext uri="{FF2B5EF4-FFF2-40B4-BE49-F238E27FC236}">
                <a16:creationId xmlns:a16="http://schemas.microsoft.com/office/drawing/2014/main" id="{89D95B24-654C-4A32-A24C-2BA1FCEAB69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D6454B06-5A63-4B59-BCC5-5AEA7AD8C60F}"/>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pic>
        <p:nvPicPr>
          <p:cNvPr id="5" name="Picture 4">
            <a:extLst>
              <a:ext uri="{FF2B5EF4-FFF2-40B4-BE49-F238E27FC236}">
                <a16:creationId xmlns:a16="http://schemas.microsoft.com/office/drawing/2014/main" id="{44B7C03A-BA23-4566-BC88-4E16C8C8795D}"/>
              </a:ext>
            </a:extLst>
          </p:cNvPr>
          <p:cNvPicPr>
            <a:picLocks noChangeAspect="1"/>
          </p:cNvPicPr>
          <p:nvPr/>
        </p:nvPicPr>
        <p:blipFill>
          <a:blip r:embed="rId2"/>
          <a:stretch>
            <a:fillRect/>
          </a:stretch>
        </p:blipFill>
        <p:spPr>
          <a:xfrm>
            <a:off x="194196" y="1172540"/>
            <a:ext cx="3748985" cy="2027860"/>
          </a:xfrm>
          <a:prstGeom prst="rect">
            <a:avLst/>
          </a:prstGeom>
        </p:spPr>
      </p:pic>
    </p:spTree>
    <p:extLst>
      <p:ext uri="{BB962C8B-B14F-4D97-AF65-F5344CB8AC3E}">
        <p14:creationId xmlns:p14="http://schemas.microsoft.com/office/powerpoint/2010/main" val="150071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F460-6E05-4C4F-AD7C-0369BC7A2452}"/>
              </a:ext>
            </a:extLst>
          </p:cNvPr>
          <p:cNvSpPr>
            <a:spLocks noGrp="1"/>
          </p:cNvSpPr>
          <p:nvPr>
            <p:ph type="title"/>
          </p:nvPr>
        </p:nvSpPr>
        <p:spPr/>
        <p:txBody>
          <a:bodyPr/>
          <a:lstStyle/>
          <a:p>
            <a:r>
              <a:rPr lang="en-US" dirty="0"/>
              <a:t>Interpret P-values and Coefficients</a:t>
            </a:r>
          </a:p>
        </p:txBody>
      </p:sp>
      <p:sp>
        <p:nvSpPr>
          <p:cNvPr id="3" name="Date Placeholder 2">
            <a:extLst>
              <a:ext uri="{FF2B5EF4-FFF2-40B4-BE49-F238E27FC236}">
                <a16:creationId xmlns:a16="http://schemas.microsoft.com/office/drawing/2014/main" id="{947FE049-B25A-46A2-8DB8-4680BAD26A0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4E215E4E-D052-44F9-B63C-63337DB2B8B5}"/>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sp>
        <p:nvSpPr>
          <p:cNvPr id="5" name="Rectangle 4">
            <a:extLst>
              <a:ext uri="{FF2B5EF4-FFF2-40B4-BE49-F238E27FC236}">
                <a16:creationId xmlns:a16="http://schemas.microsoft.com/office/drawing/2014/main" id="{487A7E06-A110-4F8E-A291-7C78859629BA}"/>
              </a:ext>
            </a:extLst>
          </p:cNvPr>
          <p:cNvSpPr/>
          <p:nvPr/>
        </p:nvSpPr>
        <p:spPr>
          <a:xfrm>
            <a:off x="106680" y="891540"/>
            <a:ext cx="8930640"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P-values</a:t>
            </a:r>
            <a:r>
              <a:rPr lang="en-US" sz="1600" dirty="0"/>
              <a:t> and </a:t>
            </a:r>
            <a:r>
              <a:rPr lang="en-US" sz="1600" dirty="0">
                <a:solidFill>
                  <a:srgbClr val="0070C0"/>
                </a:solidFill>
              </a:rPr>
              <a:t>coefficients</a:t>
            </a:r>
            <a:r>
              <a:rPr lang="en-US" sz="1600" dirty="0"/>
              <a:t> in regression analysis work together to tell which relationships in the model are statistically significant and the nature of those relationships.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coefficients describe the mathematical relationship between each independent variable and the dependent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p-values for the coefficients indicate whether these relationships are </a:t>
            </a:r>
            <a:r>
              <a:rPr lang="en-US" sz="1600" dirty="0">
                <a:highlight>
                  <a:srgbClr val="FFFF00"/>
                </a:highlight>
              </a:rPr>
              <a:t>statistically significant</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After fitting a regression model, check the residual plots first to be sure that we have unbiased estimates. After that, it’s time to interpret the statistical output.</a:t>
            </a:r>
          </a:p>
        </p:txBody>
      </p:sp>
    </p:spTree>
    <p:extLst>
      <p:ext uri="{BB962C8B-B14F-4D97-AF65-F5344CB8AC3E}">
        <p14:creationId xmlns:p14="http://schemas.microsoft.com/office/powerpoint/2010/main" val="170388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D22D-19DB-4C8C-833F-4E8F06BD683E}"/>
              </a:ext>
            </a:extLst>
          </p:cNvPr>
          <p:cNvSpPr>
            <a:spLocks noGrp="1"/>
          </p:cNvSpPr>
          <p:nvPr>
            <p:ph type="title"/>
          </p:nvPr>
        </p:nvSpPr>
        <p:spPr/>
        <p:txBody>
          <a:bodyPr/>
          <a:lstStyle/>
          <a:p>
            <a:r>
              <a:rPr lang="en-US" dirty="0"/>
              <a:t>Basically …</a:t>
            </a:r>
          </a:p>
        </p:txBody>
      </p:sp>
      <p:sp>
        <p:nvSpPr>
          <p:cNvPr id="3" name="Date Placeholder 2">
            <a:extLst>
              <a:ext uri="{FF2B5EF4-FFF2-40B4-BE49-F238E27FC236}">
                <a16:creationId xmlns:a16="http://schemas.microsoft.com/office/drawing/2014/main" id="{1BCDCE8B-AD01-48BA-8131-3F3DF9F493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04E69B78-FA6D-4A03-AE58-1F6998982EDC}"/>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sp>
        <p:nvSpPr>
          <p:cNvPr id="5" name="Rectangle 4">
            <a:extLst>
              <a:ext uri="{FF2B5EF4-FFF2-40B4-BE49-F238E27FC236}">
                <a16:creationId xmlns:a16="http://schemas.microsoft.com/office/drawing/2014/main" id="{01BBCA38-F9E8-4FD6-A8C5-293C39E92536}"/>
              </a:ext>
            </a:extLst>
          </p:cNvPr>
          <p:cNvSpPr/>
          <p:nvPr/>
        </p:nvSpPr>
        <p:spPr>
          <a:xfrm>
            <a:off x="137160" y="891540"/>
            <a:ext cx="8862060" cy="2308324"/>
          </a:xfrm>
          <a:prstGeom prst="rect">
            <a:avLst/>
          </a:prstGeom>
        </p:spPr>
        <p:txBody>
          <a:bodyPr wrap="square">
            <a:spAutoFit/>
          </a:bodyPr>
          <a:lstStyle/>
          <a:p>
            <a:pPr marL="285750" indent="-285750">
              <a:buFont typeface="Arial" panose="020B0604020202020204" pitchFamily="34" charset="0"/>
              <a:buChar char="•"/>
            </a:pPr>
            <a:r>
              <a:rPr lang="en-US" sz="1600" dirty="0"/>
              <a:t>Regression analysis is a form of inferential statistics.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p-values</a:t>
            </a:r>
            <a:r>
              <a:rPr lang="en-US" sz="1600" dirty="0"/>
              <a:t> help determine whether the relationships observed in the sample also exist in the larger population.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p-value for each independent variable tests the null hypothesis that the </a:t>
            </a:r>
            <a:r>
              <a:rPr lang="en-US" sz="1600" dirty="0">
                <a:highlight>
                  <a:srgbClr val="FFFF00"/>
                </a:highlight>
              </a:rPr>
              <a:t>variable has no correlation </a:t>
            </a:r>
            <a:r>
              <a:rPr lang="en-US" sz="1600" dirty="0"/>
              <a:t>with the dependent variable. (no effect)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511BC86-6DD4-4215-AD13-E11726FA2D31}"/>
                  </a:ext>
                </a:extLst>
              </p:cNvPr>
              <p:cNvSpPr/>
              <p:nvPr/>
            </p:nvSpPr>
            <p:spPr>
              <a:xfrm>
                <a:off x="457200" y="2848112"/>
                <a:ext cx="4572000" cy="142545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𝑣𝑎𝑙𝑢𝑒</m:t>
                      </m:r>
                      <m:r>
                        <a:rPr lang="en-US" i="0">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m>
                                <m:mPr>
                                  <m:plcHide m:val="on"/>
                                  <m:mcs>
                                    <m:mc>
                                      <m:mcPr>
                                        <m:count m:val="1"/>
                                        <m:mcJc m:val="center"/>
                                      </m:mcPr>
                                    </m:mc>
                                  </m:mcs>
                                  <m:ctrlPr>
                                    <a:rPr lang="en-US" i="1">
                                      <a:latin typeface="Cambria Math" panose="02040503050406030204" pitchFamily="18" charset="0"/>
                                    </a:rPr>
                                  </m:ctrlPr>
                                </m:mPr>
                                <m:mr>
                                  <m:e>
                                    <m:r>
                                      <m:rPr>
                                        <m:nor/>
                                      </m:rPr>
                                      <a:rPr lang="en-US" i="1">
                                        <a:latin typeface="Cambria Math" panose="02040503050406030204" pitchFamily="18" charset="0"/>
                                      </a:rPr>
                                      <m:t>if</m:t>
                                    </m:r>
                                    <m:r>
                                      <m:rPr>
                                        <m:nor/>
                                      </m:rPr>
                                      <a:rPr lang="en-US" i="1">
                                        <a:latin typeface="Cambria Math" panose="02040503050406030204" pitchFamily="18" charset="0"/>
                                      </a:rPr>
                                      <m:t> </m:t>
                                    </m:r>
                                    <m:r>
                                      <m:rPr>
                                        <m:nor/>
                                      </m:rPr>
                                      <a:rPr lang="en-US" i="1">
                                        <a:latin typeface="Cambria Math" panose="02040503050406030204" pitchFamily="18" charset="0"/>
                                      </a:rPr>
                                      <m:t>less</m:t>
                                    </m:r>
                                    <m:r>
                                      <m:rPr>
                                        <m:nor/>
                                      </m:rPr>
                                      <a:rPr lang="en-US" i="1">
                                        <a:latin typeface="Cambria Math" panose="02040503050406030204" pitchFamily="18" charset="0"/>
                                      </a:rPr>
                                      <m:t> </m:t>
                                    </m:r>
                                    <m:r>
                                      <m:rPr>
                                        <m:nor/>
                                      </m:rPr>
                                      <a:rPr lang="en-US" i="1">
                                        <a:latin typeface="Cambria Math" panose="02040503050406030204" pitchFamily="18" charset="0"/>
                                      </a:rPr>
                                      <m:t>than</m:t>
                                    </m:r>
                                    <m:r>
                                      <m:rPr>
                                        <m:nor/>
                                      </m:rPr>
                                      <a:rPr lang="en-US" i="1">
                                        <a:latin typeface="Cambria Math" panose="02040503050406030204" pitchFamily="18" charset="0"/>
                                      </a:rPr>
                                      <m:t> 0.05, </m:t>
                                    </m:r>
                                    <m:r>
                                      <m:rPr>
                                        <m:nor/>
                                      </m:rPr>
                                      <a:rPr lang="en-US" i="1">
                                        <a:latin typeface="Cambria Math" panose="02040503050406030204" pitchFamily="18" charset="0"/>
                                      </a:rPr>
                                      <m:t>then</m:t>
                                    </m:r>
                                    <m:r>
                                      <m:rPr>
                                        <m:nor/>
                                      </m:rPr>
                                      <a:rPr lang="en-US" i="1">
                                        <a:latin typeface="Cambria Math" panose="02040503050406030204" pitchFamily="18" charset="0"/>
                                      </a:rPr>
                                      <m:t> </m:t>
                                    </m:r>
                                    <m:r>
                                      <m:rPr>
                                        <m:nor/>
                                      </m:rPr>
                                      <a:rPr lang="en-US" i="1">
                                        <a:latin typeface="Cambria Math" panose="02040503050406030204" pitchFamily="18" charset="0"/>
                                      </a:rPr>
                                      <m:t>reject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Null</m:t>
                                    </m:r>
                                    <m:r>
                                      <m:rPr>
                                        <m:nor/>
                                      </m:rPr>
                                      <a:rPr lang="en-US" i="1">
                                        <a:latin typeface="Cambria Math" panose="02040503050406030204" pitchFamily="18" charset="0"/>
                                      </a:rPr>
                                      <m:t> </m:t>
                                    </m:r>
                                    <m:r>
                                      <m:rPr>
                                        <m:nor/>
                                      </m:rPr>
                                      <a:rPr lang="en-US" i="1">
                                        <a:latin typeface="Cambria Math" panose="02040503050406030204" pitchFamily="18" charset="0"/>
                                      </a:rPr>
                                      <m:t>hypothesis</m:t>
                                    </m:r>
                                    <m:r>
                                      <m:rPr>
                                        <m:nor/>
                                      </m:rPr>
                                      <a:rPr lang="en-US" i="1">
                                        <a:latin typeface="Cambria Math" panose="02040503050406030204" pitchFamily="18" charset="0"/>
                                      </a:rPr>
                                      <m:t>, </m:t>
                                    </m:r>
                                    <m:r>
                                      <m:rPr>
                                        <m:nor/>
                                      </m:rPr>
                                      <a:rPr lang="en-US" i="1">
                                        <a:latin typeface="Cambria Math" panose="02040503050406030204" pitchFamily="18" charset="0"/>
                                      </a:rPr>
                                      <m:t>that</m:t>
                                    </m:r>
                                    <m:r>
                                      <m:rPr>
                                        <m:nor/>
                                      </m:rPr>
                                      <a:rPr lang="en-US" i="1">
                                        <a:latin typeface="Cambria Math" panose="02040503050406030204" pitchFamily="18" charset="0"/>
                                      </a:rPr>
                                      <m:t> </m:t>
                                    </m:r>
                                    <m:r>
                                      <m:rPr>
                                        <m:nor/>
                                      </m:rPr>
                                      <a:rPr lang="en-US" i="1">
                                        <a:latin typeface="Cambria Math" panose="02040503050406030204" pitchFamily="18" charset="0"/>
                                      </a:rPr>
                                      <m:t>variables</m:t>
                                    </m:r>
                                    <m:r>
                                      <m:rPr>
                                        <m:nor/>
                                      </m:rPr>
                                      <a:rPr lang="en-US" i="1">
                                        <a:latin typeface="Cambria Math" panose="02040503050406030204" pitchFamily="18" charset="0"/>
                                      </a:rPr>
                                      <m:t> </m:t>
                                    </m:r>
                                  </m:e>
                                </m:mr>
                                <m:mr>
                                  <m:e>
                                    <m:r>
                                      <m:rPr>
                                        <m:nor/>
                                      </m:rPr>
                                      <a:rPr lang="en-US" i="1">
                                        <a:latin typeface="Cambria Math" panose="02040503050406030204" pitchFamily="18" charset="0"/>
                                      </a:rPr>
                                      <m:t>have</m:t>
                                    </m:r>
                                    <m:r>
                                      <m:rPr>
                                        <m:nor/>
                                      </m:rPr>
                                      <a:rPr lang="en-US" i="1">
                                        <a:latin typeface="Cambria Math" panose="02040503050406030204" pitchFamily="18" charset="0"/>
                                      </a:rPr>
                                      <m:t> </m:t>
                                    </m:r>
                                    <m:r>
                                      <m:rPr>
                                        <m:nor/>
                                      </m:rPr>
                                      <a:rPr lang="en-US" i="1">
                                        <a:latin typeface="Cambria Math" panose="02040503050406030204" pitchFamily="18" charset="0"/>
                                      </a:rPr>
                                      <m:t>no</m:t>
                                    </m:r>
                                    <m:r>
                                      <m:rPr>
                                        <m:nor/>
                                      </m:rPr>
                                      <a:rPr lang="en-US" i="1">
                                        <a:latin typeface="Cambria Math" panose="02040503050406030204" pitchFamily="18" charset="0"/>
                                      </a:rPr>
                                      <m:t> </m:t>
                                    </m:r>
                                    <m:r>
                                      <m:rPr>
                                        <m:nor/>
                                      </m:rPr>
                                      <a:rPr lang="en-US" i="1">
                                        <a:latin typeface="Cambria Math" panose="02040503050406030204" pitchFamily="18" charset="0"/>
                                      </a:rPr>
                                      <m:t>effect</m:t>
                                    </m:r>
                                    <m:r>
                                      <m:rPr>
                                        <m:nor/>
                                      </m:rPr>
                                      <a:rPr lang="en-US" i="1">
                                        <a:latin typeface="Cambria Math" panose="02040503050406030204" pitchFamily="18" charset="0"/>
                                      </a:rPr>
                                      <m:t>. </m:t>
                                    </m:r>
                                    <m:r>
                                      <m:rPr>
                                        <m:nor/>
                                      </m:rPr>
                                      <a:rPr lang="en-US" i="1">
                                        <a:latin typeface="Cambria Math" panose="02040503050406030204" pitchFamily="18" charset="0"/>
                                      </a:rPr>
                                      <m:t>Keep</m:t>
                                    </m:r>
                                    <m:r>
                                      <m:rPr>
                                        <m:nor/>
                                      </m:rPr>
                                      <a:rPr lang="en-US" i="1">
                                        <a:latin typeface="Cambria Math" panose="02040503050406030204" pitchFamily="18" charset="0"/>
                                      </a:rPr>
                                      <m:t> </m:t>
                                    </m:r>
                                    <m:r>
                                      <m:rPr>
                                        <m:nor/>
                                      </m:rPr>
                                      <a:rPr lang="en-US" i="1">
                                        <a:latin typeface="Cambria Math" panose="02040503050406030204" pitchFamily="18" charset="0"/>
                                      </a:rPr>
                                      <m:t>those</m:t>
                                    </m:r>
                                    <m:r>
                                      <m:rPr>
                                        <m:nor/>
                                      </m:rPr>
                                      <a:rPr lang="en-US" i="1">
                                        <a:latin typeface="Cambria Math" panose="02040503050406030204" pitchFamily="18" charset="0"/>
                                      </a:rPr>
                                      <m:t> </m:t>
                                    </m:r>
                                    <m:r>
                                      <m:rPr>
                                        <m:nor/>
                                      </m:rPr>
                                      <a:rPr lang="en-US" i="1">
                                        <a:latin typeface="Cambria Math" panose="02040503050406030204" pitchFamily="18" charset="0"/>
                                      </a:rPr>
                                      <m:t>variables</m:t>
                                    </m:r>
                                    <m:r>
                                      <m:rPr>
                                        <m:nor/>
                                      </m:rPr>
                                      <a:rPr lang="en-US" i="1">
                                        <a:latin typeface="Cambria Math" panose="02040503050406030204" pitchFamily="18" charset="0"/>
                                      </a:rPr>
                                      <m:t> </m:t>
                                    </m:r>
                                    <m:r>
                                      <m:rPr>
                                        <m:nor/>
                                      </m:rPr>
                                      <a:rPr lang="en-US" i="1">
                                        <a:latin typeface="Cambria Math" panose="02040503050406030204" pitchFamily="18" charset="0"/>
                                      </a:rPr>
                                      <m:t>in</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model</m:t>
                                    </m:r>
                                  </m:e>
                                </m:mr>
                              </m:m>
                            </m:num>
                            <m:den>
                              <m:m>
                                <m:mPr>
                                  <m:plcHide m:val="on"/>
                                  <m:mcs>
                                    <m:mc>
                                      <m:mcPr>
                                        <m:count m:val="1"/>
                                        <m:mcJc m:val="center"/>
                                      </m:mcPr>
                                    </m:mc>
                                  </m:mcs>
                                  <m:ctrlPr>
                                    <a:rPr lang="en-US" i="1">
                                      <a:latin typeface="Cambria Math" panose="02040503050406030204" pitchFamily="18" charset="0"/>
                                    </a:rPr>
                                  </m:ctrlPr>
                                </m:mPr>
                                <m:mr>
                                  <m:e>
                                    <m:r>
                                      <m:rPr>
                                        <m:nor/>
                                      </m:rPr>
                                      <a:rPr lang="en-US" i="1">
                                        <a:latin typeface="Cambria Math" panose="02040503050406030204" pitchFamily="18" charset="0"/>
                                      </a:rPr>
                                      <m:t>if</m:t>
                                    </m:r>
                                    <m:r>
                                      <m:rPr>
                                        <m:nor/>
                                      </m:rPr>
                                      <a:rPr lang="en-US" i="1">
                                        <a:latin typeface="Cambria Math" panose="02040503050406030204" pitchFamily="18" charset="0"/>
                                      </a:rPr>
                                      <m:t> </m:t>
                                    </m:r>
                                    <m:r>
                                      <m:rPr>
                                        <m:nor/>
                                      </m:rPr>
                                      <a:rPr lang="en-US" i="1">
                                        <a:latin typeface="Cambria Math" panose="02040503050406030204" pitchFamily="18" charset="0"/>
                                      </a:rPr>
                                      <m:t>more</m:t>
                                    </m:r>
                                    <m:r>
                                      <m:rPr>
                                        <m:nor/>
                                      </m:rPr>
                                      <a:rPr lang="en-US" i="1">
                                        <a:latin typeface="Cambria Math" panose="02040503050406030204" pitchFamily="18" charset="0"/>
                                      </a:rPr>
                                      <m:t> </m:t>
                                    </m:r>
                                    <m:r>
                                      <m:rPr>
                                        <m:nor/>
                                      </m:rPr>
                                      <a:rPr lang="en-US" i="1">
                                        <a:latin typeface="Cambria Math" panose="02040503050406030204" pitchFamily="18" charset="0"/>
                                      </a:rPr>
                                      <m:t>than</m:t>
                                    </m:r>
                                    <m:r>
                                      <m:rPr>
                                        <m:nor/>
                                      </m:rPr>
                                      <a:rPr lang="en-US" i="1">
                                        <a:latin typeface="Cambria Math" panose="02040503050406030204" pitchFamily="18" charset="0"/>
                                      </a:rPr>
                                      <m:t> 0.05 </m:t>
                                    </m:r>
                                    <m:r>
                                      <m:rPr>
                                        <m:nor/>
                                      </m:rPr>
                                      <a:rPr lang="en-US" i="1">
                                        <a:latin typeface="Cambria Math" panose="02040503050406030204" pitchFamily="18" charset="0"/>
                                      </a:rPr>
                                      <m:t>then</m:t>
                                    </m:r>
                                    <m:r>
                                      <m:rPr>
                                        <m:nor/>
                                      </m:rPr>
                                      <a:rPr lang="en-US" i="1">
                                        <a:latin typeface="Cambria Math" panose="02040503050406030204" pitchFamily="18" charset="0"/>
                                      </a:rPr>
                                      <m:t> </m:t>
                                    </m:r>
                                    <m:r>
                                      <m:rPr>
                                        <m:nor/>
                                      </m:rPr>
                                      <a:rPr lang="en-US" i="1">
                                        <a:latin typeface="Cambria Math" panose="02040503050406030204" pitchFamily="18" charset="0"/>
                                      </a:rPr>
                                      <m:t>ACCEPT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Null</m:t>
                                    </m:r>
                                    <m:r>
                                      <m:rPr>
                                        <m:nor/>
                                      </m:rPr>
                                      <a:rPr lang="en-US" i="1">
                                        <a:latin typeface="Cambria Math" panose="02040503050406030204" pitchFamily="18" charset="0"/>
                                      </a:rPr>
                                      <m:t> </m:t>
                                    </m:r>
                                    <m:r>
                                      <m:rPr>
                                        <m:nor/>
                                      </m:rPr>
                                      <a:rPr lang="en-US" i="1">
                                        <a:latin typeface="Cambria Math" panose="02040503050406030204" pitchFamily="18" charset="0"/>
                                      </a:rPr>
                                      <m:t>hypothesis</m:t>
                                    </m:r>
                                    <m:r>
                                      <m:rPr>
                                        <m:nor/>
                                      </m:rPr>
                                      <a:rPr lang="en-US" i="1">
                                        <a:latin typeface="Cambria Math" panose="02040503050406030204" pitchFamily="18" charset="0"/>
                                      </a:rPr>
                                      <m:t>, </m:t>
                                    </m:r>
                                    <m:r>
                                      <m:rPr>
                                        <m:nor/>
                                      </m:rPr>
                                      <a:rPr lang="en-US" i="1">
                                        <a:latin typeface="Cambria Math" panose="02040503050406030204" pitchFamily="18" charset="0"/>
                                      </a:rPr>
                                      <m:t>that</m:t>
                                    </m:r>
                                    <m:r>
                                      <m:rPr>
                                        <m:nor/>
                                      </m:rPr>
                                      <a:rPr lang="en-US" i="1">
                                        <a:latin typeface="Cambria Math" panose="02040503050406030204" pitchFamily="18" charset="0"/>
                                      </a:rPr>
                                      <m:t> </m:t>
                                    </m:r>
                                    <m:r>
                                      <m:rPr>
                                        <m:nor/>
                                      </m:rPr>
                                      <a:rPr lang="en-US" i="1">
                                        <a:latin typeface="Cambria Math" panose="02040503050406030204" pitchFamily="18" charset="0"/>
                                      </a:rPr>
                                      <m:t>the</m:t>
                                    </m:r>
                                    <m:r>
                                      <m:rPr>
                                        <m:nor/>
                                      </m:rPr>
                                      <a:rPr lang="en-US" i="1">
                                        <a:latin typeface="Cambria Math" panose="02040503050406030204" pitchFamily="18" charset="0"/>
                                      </a:rPr>
                                      <m:t> </m:t>
                                    </m:r>
                                    <m:r>
                                      <m:rPr>
                                        <m:nor/>
                                      </m:rPr>
                                      <a:rPr lang="en-US" i="1">
                                        <a:latin typeface="Cambria Math" panose="02040503050406030204" pitchFamily="18" charset="0"/>
                                      </a:rPr>
                                      <m:t>variables</m:t>
                                    </m:r>
                                  </m:e>
                                </m:mr>
                                <m:mr>
                                  <m:e>
                                    <m:r>
                                      <m:rPr>
                                        <m:nor/>
                                      </m:rPr>
                                      <a:rPr lang="en-US" i="1">
                                        <a:latin typeface="Cambria Math" panose="02040503050406030204" pitchFamily="18" charset="0"/>
                                      </a:rPr>
                                      <m:t>have</m:t>
                                    </m:r>
                                    <m:r>
                                      <m:rPr>
                                        <m:nor/>
                                      </m:rPr>
                                      <a:rPr lang="en-US" i="1">
                                        <a:latin typeface="Cambria Math" panose="02040503050406030204" pitchFamily="18" charset="0"/>
                                      </a:rPr>
                                      <m:t> </m:t>
                                    </m:r>
                                    <m:r>
                                      <m:rPr>
                                        <m:nor/>
                                      </m:rPr>
                                      <a:rPr lang="en-US" i="1">
                                        <a:latin typeface="Cambria Math" panose="02040503050406030204" pitchFamily="18" charset="0"/>
                                      </a:rPr>
                                      <m:t>no</m:t>
                                    </m:r>
                                    <m:r>
                                      <m:rPr>
                                        <m:nor/>
                                      </m:rPr>
                                      <a:rPr lang="en-US" i="1">
                                        <a:latin typeface="Cambria Math" panose="02040503050406030204" pitchFamily="18" charset="0"/>
                                      </a:rPr>
                                      <m:t> </m:t>
                                    </m:r>
                                    <m:r>
                                      <m:rPr>
                                        <m:nor/>
                                      </m:rPr>
                                      <a:rPr lang="en-US" i="1">
                                        <a:latin typeface="Cambria Math" panose="02040503050406030204" pitchFamily="18" charset="0"/>
                                      </a:rPr>
                                      <m:t>effect</m:t>
                                    </m:r>
                                    <m:r>
                                      <m:rPr>
                                        <m:nor/>
                                      </m:rPr>
                                      <a:rPr lang="en-US" i="1">
                                        <a:latin typeface="Cambria Math" panose="02040503050406030204" pitchFamily="18" charset="0"/>
                                      </a:rPr>
                                      <m:t>. </m:t>
                                    </m:r>
                                    <m:r>
                                      <m:rPr>
                                        <m:nor/>
                                      </m:rPr>
                                      <a:rPr lang="en-US" i="1">
                                        <a:latin typeface="Cambria Math" panose="02040503050406030204" pitchFamily="18" charset="0"/>
                                      </a:rPr>
                                      <m:t>Remove</m:t>
                                    </m:r>
                                    <m:r>
                                      <m:rPr>
                                        <m:nor/>
                                      </m:rPr>
                                      <a:rPr lang="en-US" i="1">
                                        <a:latin typeface="Cambria Math" panose="02040503050406030204" pitchFamily="18" charset="0"/>
                                      </a:rPr>
                                      <m:t> </m:t>
                                    </m:r>
                                    <m:r>
                                      <m:rPr>
                                        <m:nor/>
                                      </m:rPr>
                                      <a:rPr lang="en-US" i="1">
                                        <a:latin typeface="Cambria Math" panose="02040503050406030204" pitchFamily="18" charset="0"/>
                                      </a:rPr>
                                      <m:t>these</m:t>
                                    </m:r>
                                    <m:r>
                                      <m:rPr>
                                        <m:nor/>
                                      </m:rPr>
                                      <a:rPr lang="en-US" i="1">
                                        <a:latin typeface="Cambria Math" panose="02040503050406030204" pitchFamily="18" charset="0"/>
                                      </a:rPr>
                                      <m:t> </m:t>
                                    </m:r>
                                    <m:r>
                                      <m:rPr>
                                        <m:nor/>
                                      </m:rPr>
                                      <a:rPr lang="en-US" i="1">
                                        <a:latin typeface="Cambria Math" panose="02040503050406030204" pitchFamily="18" charset="0"/>
                                      </a:rPr>
                                      <m:t>features</m:t>
                                    </m:r>
                                  </m:e>
                                </m:mr>
                              </m:m>
                            </m:den>
                          </m:f>
                        </m:e>
                      </m:d>
                    </m:oMath>
                  </m:oMathPara>
                </a14:m>
                <a:endParaRPr lang="en-US" dirty="0"/>
              </a:p>
            </p:txBody>
          </p:sp>
        </mc:Choice>
        <mc:Fallback xmlns="">
          <p:sp>
            <p:nvSpPr>
              <p:cNvPr id="7" name="Rectangle 6">
                <a:extLst>
                  <a:ext uri="{FF2B5EF4-FFF2-40B4-BE49-F238E27FC236}">
                    <a16:creationId xmlns:a16="http://schemas.microsoft.com/office/drawing/2014/main" id="{7511BC86-6DD4-4215-AD13-E11726FA2D31}"/>
                  </a:ext>
                </a:extLst>
              </p:cNvPr>
              <p:cNvSpPr>
                <a:spLocks noRot="1" noChangeAspect="1" noMove="1" noResize="1" noEditPoints="1" noAdjustHandles="1" noChangeArrowheads="1" noChangeShapeType="1" noTextEdit="1"/>
              </p:cNvSpPr>
              <p:nvPr/>
            </p:nvSpPr>
            <p:spPr>
              <a:xfrm>
                <a:off x="457200" y="2848112"/>
                <a:ext cx="4572000" cy="1425455"/>
              </a:xfrm>
              <a:prstGeom prst="rect">
                <a:avLst/>
              </a:prstGeom>
              <a:blipFill>
                <a:blip r:embed="rId2"/>
                <a:stretch>
                  <a:fillRect r="-58267"/>
                </a:stretch>
              </a:blipFill>
            </p:spPr>
            <p:txBody>
              <a:bodyPr/>
              <a:lstStyle/>
              <a:p>
                <a:r>
                  <a:rPr lang="en-US">
                    <a:noFill/>
                  </a:rPr>
                  <a:t> </a:t>
                </a:r>
              </a:p>
            </p:txBody>
          </p:sp>
        </mc:Fallback>
      </mc:AlternateContent>
    </p:spTree>
    <p:extLst>
      <p:ext uri="{BB962C8B-B14F-4D97-AF65-F5344CB8AC3E}">
        <p14:creationId xmlns:p14="http://schemas.microsoft.com/office/powerpoint/2010/main" val="60899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9C3D-0B32-424B-BAC5-BD00752B9E09}"/>
              </a:ext>
            </a:extLst>
          </p:cNvPr>
          <p:cNvSpPr>
            <a:spLocks noGrp="1"/>
          </p:cNvSpPr>
          <p:nvPr>
            <p:ph type="title"/>
          </p:nvPr>
        </p:nvSpPr>
        <p:spPr/>
        <p:txBody>
          <a:bodyPr/>
          <a:lstStyle/>
          <a:p>
            <a:r>
              <a:rPr lang="en-US" dirty="0"/>
              <a:t>Mathematical form</a:t>
            </a:r>
          </a:p>
        </p:txBody>
      </p:sp>
      <p:sp>
        <p:nvSpPr>
          <p:cNvPr id="3" name="Date Placeholder 2">
            <a:extLst>
              <a:ext uri="{FF2B5EF4-FFF2-40B4-BE49-F238E27FC236}">
                <a16:creationId xmlns:a16="http://schemas.microsoft.com/office/drawing/2014/main" id="{780303F7-5804-4D1C-82DE-E034207058B9}"/>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59A1AD27-E069-4B3C-A793-A33CDF6A5E71}"/>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pic>
        <p:nvPicPr>
          <p:cNvPr id="5" name="Picture 4">
            <a:extLst>
              <a:ext uri="{FF2B5EF4-FFF2-40B4-BE49-F238E27FC236}">
                <a16:creationId xmlns:a16="http://schemas.microsoft.com/office/drawing/2014/main" id="{0453428B-CD1E-4482-A61B-4EE44400821C}"/>
              </a:ext>
            </a:extLst>
          </p:cNvPr>
          <p:cNvPicPr>
            <a:picLocks noChangeAspect="1"/>
          </p:cNvPicPr>
          <p:nvPr/>
        </p:nvPicPr>
        <p:blipFill>
          <a:blip r:embed="rId2"/>
          <a:stretch>
            <a:fillRect/>
          </a:stretch>
        </p:blipFill>
        <p:spPr>
          <a:xfrm>
            <a:off x="1539687" y="990408"/>
            <a:ext cx="6562166" cy="3764689"/>
          </a:xfrm>
          <a:prstGeom prst="rect">
            <a:avLst/>
          </a:prstGeom>
        </p:spPr>
      </p:pic>
    </p:spTree>
    <p:extLst>
      <p:ext uri="{BB962C8B-B14F-4D97-AF65-F5344CB8AC3E}">
        <p14:creationId xmlns:p14="http://schemas.microsoft.com/office/powerpoint/2010/main" val="356773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1421450342"/>
              </p:ext>
            </p:extLst>
          </p:nvPr>
        </p:nvGraphicFramePr>
        <p:xfrm>
          <a:off x="0" y="957597"/>
          <a:ext cx="9022080" cy="2362200"/>
        </p:xfrm>
        <a:graphic>
          <a:graphicData uri="http://schemas.openxmlformats.org/drawingml/2006/table">
            <a:tbl>
              <a:tblPr/>
              <a:tblGrid>
                <a:gridCol w="918415">
                  <a:extLst>
                    <a:ext uri="{9D8B030D-6E8A-4147-A177-3AD203B41FA5}">
                      <a16:colId xmlns:a16="http://schemas.microsoft.com/office/drawing/2014/main" val="1371803392"/>
                    </a:ext>
                  </a:extLst>
                </a:gridCol>
                <a:gridCol w="1116049">
                  <a:extLst>
                    <a:ext uri="{9D8B030D-6E8A-4147-A177-3AD203B41FA5}">
                      <a16:colId xmlns:a16="http://schemas.microsoft.com/office/drawing/2014/main" val="4079065417"/>
                    </a:ext>
                  </a:extLst>
                </a:gridCol>
                <a:gridCol w="972896">
                  <a:extLst>
                    <a:ext uri="{9D8B030D-6E8A-4147-A177-3AD203B41FA5}">
                      <a16:colId xmlns:a16="http://schemas.microsoft.com/office/drawing/2014/main" val="1152269210"/>
                    </a:ext>
                  </a:extLst>
                </a:gridCol>
                <a:gridCol w="2814320">
                  <a:extLst>
                    <a:ext uri="{9D8B030D-6E8A-4147-A177-3AD203B41FA5}">
                      <a16:colId xmlns:a16="http://schemas.microsoft.com/office/drawing/2014/main" val="2002456295"/>
                    </a:ext>
                  </a:extLst>
                </a:gridCol>
                <a:gridCol w="3200400">
                  <a:extLst>
                    <a:ext uri="{9D8B030D-6E8A-4147-A177-3AD203B41FA5}">
                      <a16:colId xmlns:a16="http://schemas.microsoft.com/office/drawing/2014/main" val="626330103"/>
                    </a:ext>
                  </a:extLst>
                </a:gridCol>
              </a:tblGrid>
              <a:tr h="0">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400" b="1" dirty="0">
                          <a:effectLst/>
                          <a:latin typeface="inherit"/>
                        </a:rPr>
                        <a:t>MAE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Absolute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a:effectLst/>
                          <a:latin typeface="inherit"/>
                        </a:rPr>
                        <a:t>Absolute Value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dirty="0">
                          <a:effectLst/>
                          <a:latin typeface="inherit"/>
                        </a:rPr>
                        <a:t>Mean magnitude of the residuals</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larger errors will contribute linearly to the overall error.</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small MAE suggests the  model is great at prediction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1" dirty="0">
                          <a:effectLst/>
                          <a:latin typeface="inherit"/>
                        </a:rPr>
                        <a:t>does not </a:t>
                      </a:r>
                      <a:r>
                        <a:rPr lang="en-US" sz="1400" dirty="0">
                          <a:effectLst/>
                          <a:latin typeface="inherit"/>
                        </a:rPr>
                        <a:t>indicate if  the model under or overshoots actual data).</a:t>
                      </a:r>
                    </a:p>
                    <a:p>
                      <a:pPr fontAlgn="base"/>
                      <a:endParaRPr lang="en-US" sz="1400" dirty="0">
                        <a:effectLst/>
                        <a:latin typeface="inherit"/>
                      </a:endParaRPr>
                    </a:p>
                    <a:p>
                      <a:pPr fontAlgn="base"/>
                      <a:endParaRPr lang="en-US" sz="1400" dirty="0">
                        <a:effectLst/>
                        <a:latin typeface="inherit"/>
                      </a:endParaRPr>
                    </a:p>
                    <a:p>
                      <a:pPr fontAlgn="base"/>
                      <a:endParaRPr lang="en-US" sz="1400" dirty="0">
                        <a:effectLst/>
                        <a:latin typeface="inherit"/>
                      </a:endParaRPr>
                    </a:p>
                    <a:p>
                      <a:pPr fontAlgn="base"/>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large MAE suggests that your model may have trouble in certain areas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527533047"/>
                  </a:ext>
                </a:extLst>
              </a:tr>
            </a:tbl>
          </a:graphicData>
        </a:graphic>
      </p:graphicFrame>
    </p:spTree>
    <p:extLst>
      <p:ext uri="{BB962C8B-B14F-4D97-AF65-F5344CB8AC3E}">
        <p14:creationId xmlns:p14="http://schemas.microsoft.com/office/powerpoint/2010/main" val="390299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1404337803"/>
              </p:ext>
            </p:extLst>
          </p:nvPr>
        </p:nvGraphicFramePr>
        <p:xfrm>
          <a:off x="0" y="957597"/>
          <a:ext cx="9011921" cy="3925730"/>
        </p:xfrm>
        <a:graphic>
          <a:graphicData uri="http://schemas.openxmlformats.org/drawingml/2006/table">
            <a:tbl>
              <a:tblPr/>
              <a:tblGrid>
                <a:gridCol w="1005840">
                  <a:extLst>
                    <a:ext uri="{9D8B030D-6E8A-4147-A177-3AD203B41FA5}">
                      <a16:colId xmlns:a16="http://schemas.microsoft.com/office/drawing/2014/main" val="1371803392"/>
                    </a:ext>
                  </a:extLst>
                </a:gridCol>
                <a:gridCol w="1097280">
                  <a:extLst>
                    <a:ext uri="{9D8B030D-6E8A-4147-A177-3AD203B41FA5}">
                      <a16:colId xmlns:a16="http://schemas.microsoft.com/office/drawing/2014/main" val="4079065417"/>
                    </a:ext>
                  </a:extLst>
                </a:gridCol>
                <a:gridCol w="965200">
                  <a:extLst>
                    <a:ext uri="{9D8B030D-6E8A-4147-A177-3AD203B41FA5}">
                      <a16:colId xmlns:a16="http://schemas.microsoft.com/office/drawing/2014/main" val="1152269210"/>
                    </a:ext>
                  </a:extLst>
                </a:gridCol>
                <a:gridCol w="2346960">
                  <a:extLst>
                    <a:ext uri="{9D8B030D-6E8A-4147-A177-3AD203B41FA5}">
                      <a16:colId xmlns:a16="http://schemas.microsoft.com/office/drawing/2014/main" val="2002456295"/>
                    </a:ext>
                  </a:extLst>
                </a:gridCol>
                <a:gridCol w="3596641">
                  <a:extLst>
                    <a:ext uri="{9D8B030D-6E8A-4147-A177-3AD203B41FA5}">
                      <a16:colId xmlns:a16="http://schemas.microsoft.com/office/drawing/2014/main" val="626330103"/>
                    </a:ext>
                  </a:extLst>
                </a:gridCol>
              </a:tblGrid>
              <a:tr h="776475">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2791115">
                <a:tc>
                  <a:txBody>
                    <a:bodyPr/>
                    <a:lstStyle/>
                    <a:p>
                      <a:pPr fontAlgn="base"/>
                      <a:r>
                        <a:rPr lang="en-US" sz="1400" b="1" dirty="0">
                          <a:effectLst/>
                          <a:latin typeface="inherit"/>
                        </a:rPr>
                        <a:t>MSE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Squared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Square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No</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0" dirty="0">
                          <a:effectLst/>
                          <a:latin typeface="inherit"/>
                        </a:rPr>
                        <a:t>Analogous to variance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marR="0" lvl="0" indent="-171450" algn="l" defTabSz="6858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dirty="0">
                          <a:effectLst/>
                          <a:latin typeface="inherit"/>
                        </a:rPr>
                        <a:t>error grows </a:t>
                      </a:r>
                      <a:r>
                        <a:rPr lang="en-US" sz="1400" b="1" dirty="0">
                          <a:effectLst/>
                          <a:latin typeface="inherit"/>
                        </a:rPr>
                        <a:t>quadratically</a:t>
                      </a:r>
                    </a:p>
                    <a:p>
                      <a:pPr marL="171450" indent="-171450" fontAlgn="base">
                        <a:buFont typeface="Arial" panose="020B0604020202020204" pitchFamily="34" charset="0"/>
                        <a:buChar char="•"/>
                      </a:pPr>
                      <a:endParaRPr lang="en-US" sz="1400" b="1" dirty="0">
                        <a:effectLst/>
                        <a:latin typeface="inherit"/>
                      </a:endParaRPr>
                    </a:p>
                    <a:p>
                      <a:pPr marL="171450" indent="-171450" fontAlgn="base">
                        <a:buFont typeface="Arial" panose="020B0604020202020204" pitchFamily="34" charset="0"/>
                        <a:buChar char="•"/>
                      </a:pPr>
                      <a:endParaRPr lang="en-US" sz="1400" b="1" dirty="0">
                        <a:effectLst/>
                        <a:latin typeface="inherit"/>
                      </a:endParaRPr>
                    </a:p>
                    <a:p>
                      <a:pPr marL="171450" indent="-171450" fontAlgn="base">
                        <a:buFont typeface="Arial" panose="020B0604020202020204" pitchFamily="34" charset="0"/>
                        <a:buChar char="•"/>
                      </a:pPr>
                      <a:r>
                        <a:rPr lang="en-US" sz="1400" b="1" dirty="0">
                          <a:effectLst/>
                          <a:latin typeface="inherit"/>
                        </a:rPr>
                        <a:t>Overestimating badness</a:t>
                      </a:r>
                    </a:p>
                    <a:p>
                      <a:pPr marL="514350" lvl="1" indent="-171450" fontAlgn="base">
                        <a:buFont typeface="Arial" panose="020B0604020202020204" pitchFamily="34" charset="0"/>
                        <a:buChar char="•"/>
                      </a:pPr>
                      <a:r>
                        <a:rPr lang="en-US" sz="1400" dirty="0">
                          <a:effectLst/>
                          <a:latin typeface="inherit"/>
                        </a:rPr>
                        <a:t>Metric worsens with the square term in case of </a:t>
                      </a:r>
                      <a:r>
                        <a:rPr lang="en-US" sz="1400" dirty="0">
                          <a:solidFill>
                            <a:srgbClr val="FF0000"/>
                          </a:solidFill>
                          <a:effectLst/>
                          <a:latin typeface="inherit"/>
                        </a:rPr>
                        <a:t>few</a:t>
                      </a:r>
                      <a:r>
                        <a:rPr lang="en-US" sz="1400" dirty="0">
                          <a:effectLst/>
                          <a:latin typeface="inherit"/>
                        </a:rPr>
                        <a:t> outliers</a:t>
                      </a:r>
                    </a:p>
                    <a:p>
                      <a:pPr marL="514350" lvl="1" indent="-171450" fontAlgn="base">
                        <a:buFont typeface="Arial" panose="020B0604020202020204" pitchFamily="34" charset="0"/>
                        <a:buChar char="•"/>
                      </a:pPr>
                      <a:endParaRPr lang="en-US" sz="1400" dirty="0">
                        <a:effectLst/>
                        <a:latin typeface="inherit"/>
                      </a:endParaRPr>
                    </a:p>
                    <a:p>
                      <a:pPr marL="514350" lvl="1" indent="-171450" fontAlgn="base">
                        <a:buFont typeface="Arial" panose="020B0604020202020204" pitchFamily="34" charset="0"/>
                        <a:buChar char="•"/>
                      </a:pPr>
                      <a:r>
                        <a:rPr lang="en-US" sz="1400" dirty="0">
                          <a:effectLst/>
                          <a:latin typeface="inherit"/>
                        </a:rPr>
                        <a:t>even a “perfect” model may have a high MSE in case of noisy data</a:t>
                      </a:r>
                    </a:p>
                    <a:p>
                      <a:pPr fontAlgn="base"/>
                      <a:endParaRPr lang="en-US" sz="1400" dirty="0">
                        <a:effectLst/>
                        <a:latin typeface="inherit"/>
                      </a:endParaRPr>
                    </a:p>
                    <a:p>
                      <a:pPr marL="171450" indent="-171450" fontAlgn="base">
                        <a:buFont typeface="Arial" panose="020B0604020202020204" pitchFamily="34" charset="0"/>
                        <a:buChar char="•"/>
                      </a:pPr>
                      <a:r>
                        <a:rPr lang="en-US" sz="1400" b="1" dirty="0">
                          <a:effectLst/>
                          <a:latin typeface="inherit"/>
                        </a:rPr>
                        <a:t>underestimate badness</a:t>
                      </a:r>
                    </a:p>
                    <a:p>
                      <a:pPr marL="514350" lvl="1" indent="-171450" fontAlgn="base">
                        <a:buFont typeface="Arial" panose="020B0604020202020204" pitchFamily="34" charset="0"/>
                        <a:buChar char="•"/>
                      </a:pPr>
                      <a:r>
                        <a:rPr lang="en-US" sz="1400" b="1" dirty="0">
                          <a:solidFill>
                            <a:srgbClr val="FF0000"/>
                          </a:solidFill>
                          <a:effectLst/>
                          <a:latin typeface="inherit"/>
                        </a:rPr>
                        <a:t>ALL</a:t>
                      </a:r>
                      <a:r>
                        <a:rPr lang="en-US" sz="1400" b="1" dirty="0">
                          <a:effectLst/>
                          <a:latin typeface="inherit"/>
                        </a:rPr>
                        <a:t> the errors are small</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3027097058"/>
                  </a:ext>
                </a:extLst>
              </a:tr>
              <a:tr h="328778">
                <a:tc>
                  <a:txBody>
                    <a:bodyPr/>
                    <a:lstStyle/>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endParaRPr lang="en-US" sz="160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endParaRPr lang="en-US" sz="1600" b="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0" indent="0" fontAlgn="base">
                        <a:buFont typeface="Arial" panose="020B0604020202020204" pitchFamily="34" charset="0"/>
                        <a:buNone/>
                      </a:pPr>
                      <a:endParaRPr lang="en-US" sz="1600" b="1"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740727435"/>
                  </a:ext>
                </a:extLst>
              </a:tr>
            </a:tbl>
          </a:graphicData>
        </a:graphic>
      </p:graphicFrame>
    </p:spTree>
    <p:extLst>
      <p:ext uri="{BB962C8B-B14F-4D97-AF65-F5344CB8AC3E}">
        <p14:creationId xmlns:p14="http://schemas.microsoft.com/office/powerpoint/2010/main" val="371148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2771447624"/>
              </p:ext>
            </p:extLst>
          </p:nvPr>
        </p:nvGraphicFramePr>
        <p:xfrm>
          <a:off x="0" y="957597"/>
          <a:ext cx="9022081" cy="2667000"/>
        </p:xfrm>
        <a:graphic>
          <a:graphicData uri="http://schemas.openxmlformats.org/drawingml/2006/table">
            <a:tbl>
              <a:tblPr/>
              <a:tblGrid>
                <a:gridCol w="1005840">
                  <a:extLst>
                    <a:ext uri="{9D8B030D-6E8A-4147-A177-3AD203B41FA5}">
                      <a16:colId xmlns:a16="http://schemas.microsoft.com/office/drawing/2014/main" val="1371803392"/>
                    </a:ext>
                  </a:extLst>
                </a:gridCol>
                <a:gridCol w="1188720">
                  <a:extLst>
                    <a:ext uri="{9D8B030D-6E8A-4147-A177-3AD203B41FA5}">
                      <a16:colId xmlns:a16="http://schemas.microsoft.com/office/drawing/2014/main" val="4079065417"/>
                    </a:ext>
                  </a:extLst>
                </a:gridCol>
                <a:gridCol w="1005840">
                  <a:extLst>
                    <a:ext uri="{9D8B030D-6E8A-4147-A177-3AD203B41FA5}">
                      <a16:colId xmlns:a16="http://schemas.microsoft.com/office/drawing/2014/main" val="1152269210"/>
                    </a:ext>
                  </a:extLst>
                </a:gridCol>
                <a:gridCol w="2580640">
                  <a:extLst>
                    <a:ext uri="{9D8B030D-6E8A-4147-A177-3AD203B41FA5}">
                      <a16:colId xmlns:a16="http://schemas.microsoft.com/office/drawing/2014/main" val="2002456295"/>
                    </a:ext>
                  </a:extLst>
                </a:gridCol>
                <a:gridCol w="3241041">
                  <a:extLst>
                    <a:ext uri="{9D8B030D-6E8A-4147-A177-3AD203B41FA5}">
                      <a16:colId xmlns:a16="http://schemas.microsoft.com/office/drawing/2014/main" val="626330103"/>
                    </a:ext>
                  </a:extLst>
                </a:gridCol>
              </a:tblGrid>
              <a:tr h="0">
                <a:tc>
                  <a:txBody>
                    <a:bodyPr/>
                    <a:lstStyle/>
                    <a:p>
                      <a:pPr algn="l" fontAlgn="base"/>
                      <a:r>
                        <a:rPr lang="en-US" sz="16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6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b="1" dirty="0">
                          <a:solidFill>
                            <a:srgbClr val="FF0000"/>
                          </a:solidFill>
                          <a:effectLst/>
                          <a:latin typeface="inherit"/>
                        </a:rPr>
                        <a:t>Key Observations (cons)</a:t>
                      </a:r>
                    </a:p>
                    <a:p>
                      <a:pPr algn="l" fontAlgn="base"/>
                      <a:endParaRPr lang="en-US" sz="16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600" b="1" dirty="0">
                          <a:effectLst/>
                          <a:latin typeface="inherit"/>
                        </a:rPr>
                        <a:t>RMSE</a:t>
                      </a:r>
                    </a:p>
                    <a:p>
                      <a:pPr fontAlgn="base"/>
                      <a:endParaRPr lang="en-US" sz="16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600" dirty="0">
                          <a:effectLst/>
                          <a:latin typeface="inherit"/>
                        </a:rPr>
                        <a:t>Root Mean Squared Error</a:t>
                      </a:r>
                    </a:p>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600">
                          <a:effectLst/>
                          <a:latin typeface="inherit"/>
                        </a:rPr>
                        <a:t>Square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600" dirty="0">
                          <a:effectLst/>
                          <a:latin typeface="inherit"/>
                        </a:rPr>
                        <a:t>No</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600" dirty="0">
                          <a:effectLst/>
                          <a:latin typeface="inherit"/>
                        </a:rPr>
                        <a:t>a close relative of MSE, can compare models using MSE</a:t>
                      </a:r>
                    </a:p>
                    <a:p>
                      <a:pPr marL="171450" indent="-171450" fontAlgn="base">
                        <a:buFont typeface="Arial" panose="020B0604020202020204" pitchFamily="34" charset="0"/>
                        <a:buChar char="•"/>
                      </a:pPr>
                      <a:endParaRPr lang="en-US" sz="1600" dirty="0">
                        <a:effectLst/>
                        <a:latin typeface="inherit"/>
                      </a:endParaRPr>
                    </a:p>
                    <a:p>
                      <a:pPr marL="171450" indent="-171450" fontAlgn="base">
                        <a:buFont typeface="Arial" panose="020B0604020202020204" pitchFamily="34" charset="0"/>
                        <a:buChar char="•"/>
                      </a:pPr>
                      <a:r>
                        <a:rPr lang="en-US" sz="1600" dirty="0">
                          <a:effectLst/>
                          <a:latin typeface="inherit"/>
                        </a:rPr>
                        <a:t>Analogous to SD</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marR="0" lvl="0" indent="-171450" algn="l" defTabSz="6858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latin typeface="inherit"/>
                        </a:rPr>
                        <a:t>affected by the outliers</a:t>
                      </a:r>
                    </a:p>
                    <a:p>
                      <a:pPr fontAlgn="base"/>
                      <a:endParaRPr lang="en-US" sz="16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759179731"/>
                  </a:ext>
                </a:extLst>
              </a:tr>
            </a:tbl>
          </a:graphicData>
        </a:graphic>
      </p:graphicFrame>
    </p:spTree>
    <p:extLst>
      <p:ext uri="{BB962C8B-B14F-4D97-AF65-F5344CB8AC3E}">
        <p14:creationId xmlns:p14="http://schemas.microsoft.com/office/powerpoint/2010/main" val="69613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3616727390"/>
              </p:ext>
            </p:extLst>
          </p:nvPr>
        </p:nvGraphicFramePr>
        <p:xfrm>
          <a:off x="0" y="957597"/>
          <a:ext cx="9022081" cy="2788920"/>
        </p:xfrm>
        <a:graphic>
          <a:graphicData uri="http://schemas.openxmlformats.org/drawingml/2006/table">
            <a:tbl>
              <a:tblPr/>
              <a:tblGrid>
                <a:gridCol w="927981">
                  <a:extLst>
                    <a:ext uri="{9D8B030D-6E8A-4147-A177-3AD203B41FA5}">
                      <a16:colId xmlns:a16="http://schemas.microsoft.com/office/drawing/2014/main" val="1371803392"/>
                    </a:ext>
                  </a:extLst>
                </a:gridCol>
                <a:gridCol w="1144659">
                  <a:extLst>
                    <a:ext uri="{9D8B030D-6E8A-4147-A177-3AD203B41FA5}">
                      <a16:colId xmlns:a16="http://schemas.microsoft.com/office/drawing/2014/main" val="4079065417"/>
                    </a:ext>
                  </a:extLst>
                </a:gridCol>
                <a:gridCol w="965200">
                  <a:extLst>
                    <a:ext uri="{9D8B030D-6E8A-4147-A177-3AD203B41FA5}">
                      <a16:colId xmlns:a16="http://schemas.microsoft.com/office/drawing/2014/main" val="1152269210"/>
                    </a:ext>
                  </a:extLst>
                </a:gridCol>
                <a:gridCol w="2743200">
                  <a:extLst>
                    <a:ext uri="{9D8B030D-6E8A-4147-A177-3AD203B41FA5}">
                      <a16:colId xmlns:a16="http://schemas.microsoft.com/office/drawing/2014/main" val="2002456295"/>
                    </a:ext>
                  </a:extLst>
                </a:gridCol>
                <a:gridCol w="3241041">
                  <a:extLst>
                    <a:ext uri="{9D8B030D-6E8A-4147-A177-3AD203B41FA5}">
                      <a16:colId xmlns:a16="http://schemas.microsoft.com/office/drawing/2014/main" val="626330103"/>
                    </a:ext>
                  </a:extLst>
                </a:gridCol>
              </a:tblGrid>
              <a:tr h="0">
                <a:tc>
                  <a:txBody>
                    <a:bodyPr/>
                    <a:lstStyle/>
                    <a:p>
                      <a:pPr algn="l" fontAlgn="base"/>
                      <a:r>
                        <a:rPr lang="en-US" sz="14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4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400" b="1" dirty="0">
                          <a:solidFill>
                            <a:srgbClr val="FF0000"/>
                          </a:solidFill>
                          <a:effectLst/>
                          <a:latin typeface="inherit"/>
                        </a:rPr>
                        <a:t>Key Observations (cons)</a:t>
                      </a:r>
                    </a:p>
                    <a:p>
                      <a:pPr algn="l" fontAlgn="base"/>
                      <a:endParaRPr lang="en-US" sz="14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400" b="1" dirty="0">
                          <a:effectLst/>
                          <a:latin typeface="inherit"/>
                        </a:rPr>
                        <a:t>MAPE</a:t>
                      </a:r>
                    </a:p>
                    <a:p>
                      <a:pPr fontAlgn="base"/>
                      <a:endParaRPr lang="en-US" sz="1400" dirty="0">
                        <a:effectLst/>
                        <a:latin typeface="inherit"/>
                      </a:endParaRPr>
                    </a:p>
                    <a:p>
                      <a:pPr marL="0" marR="0" lvl="0" indent="0" algn="l" defTabSz="685800" rtl="0" eaLnBrk="1" fontAlgn="base" latinLnBrk="0" hangingPunct="1">
                        <a:lnSpc>
                          <a:spcPct val="100000"/>
                        </a:lnSpc>
                        <a:spcBef>
                          <a:spcPts val="0"/>
                        </a:spcBef>
                        <a:spcAft>
                          <a:spcPts val="0"/>
                        </a:spcAft>
                        <a:buClrTx/>
                        <a:buSzTx/>
                        <a:buFontTx/>
                        <a:buNone/>
                        <a:tabLst/>
                        <a:defRPr/>
                      </a:pPr>
                      <a:r>
                        <a:rPr lang="en-US" sz="1400" dirty="0">
                          <a:effectLst/>
                          <a:latin typeface="inherit"/>
                        </a:rPr>
                        <a:t>Mean Absolute Percentage Error</a:t>
                      </a:r>
                    </a:p>
                    <a:p>
                      <a:pPr fontAlgn="base"/>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Absolute Value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4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b="1" dirty="0">
                          <a:effectLst/>
                          <a:latin typeface="inherit"/>
                        </a:rPr>
                        <a:t>percentage</a:t>
                      </a:r>
                      <a:r>
                        <a:rPr lang="en-US" sz="1400" dirty="0">
                          <a:effectLst/>
                          <a:latin typeface="inherit"/>
                        </a:rPr>
                        <a:t> equivalent of MAE</a:t>
                      </a:r>
                    </a:p>
                    <a:p>
                      <a:pPr marL="171450" indent="-171450" fontAlgn="base">
                        <a:buFont typeface="Arial" panose="020B0604020202020204" pitchFamily="34" charset="0"/>
                        <a:buChar char="•"/>
                      </a:pPr>
                      <a:endParaRPr lang="en-US" sz="1400" dirty="0">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400" dirty="0">
                          <a:effectLst/>
                          <a:latin typeface="inherit"/>
                        </a:rPr>
                        <a:t>undefined for data points where the value is 0</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can grow unexpectedly large if the actual values are exceptionally small themselves</a:t>
                      </a:r>
                    </a:p>
                    <a:p>
                      <a:pPr marL="171450" indent="-171450" fontAlgn="base">
                        <a:buFont typeface="Arial" panose="020B0604020202020204" pitchFamily="34" charset="0"/>
                        <a:buChar char="•"/>
                      </a:pPr>
                      <a:endParaRPr lang="en-US" sz="1400" dirty="0">
                        <a:effectLst/>
                        <a:latin typeface="inherit"/>
                      </a:endParaRPr>
                    </a:p>
                    <a:p>
                      <a:pPr marL="171450" indent="-171450" fontAlgn="base">
                        <a:buFont typeface="Arial" panose="020B0604020202020204" pitchFamily="34" charset="0"/>
                        <a:buChar char="•"/>
                      </a:pPr>
                      <a:r>
                        <a:rPr lang="en-US" sz="1400" dirty="0">
                          <a:effectLst/>
                          <a:latin typeface="inherit"/>
                        </a:rPr>
                        <a:t>biased towards predictions that are systematically less than the actual values </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4148732340"/>
                  </a:ext>
                </a:extLst>
              </a:tr>
            </a:tbl>
          </a:graphicData>
        </a:graphic>
      </p:graphicFrame>
    </p:spTree>
    <p:extLst>
      <p:ext uri="{BB962C8B-B14F-4D97-AF65-F5344CB8AC3E}">
        <p14:creationId xmlns:p14="http://schemas.microsoft.com/office/powerpoint/2010/main" val="228909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CB3D-B409-4A78-B3BD-B272295A28A8}"/>
              </a:ext>
            </a:extLst>
          </p:cNvPr>
          <p:cNvSpPr>
            <a:spLocks noGrp="1"/>
          </p:cNvSpPr>
          <p:nvPr>
            <p:ph type="title"/>
          </p:nvPr>
        </p:nvSpPr>
        <p:spPr/>
        <p:txBody>
          <a:bodyPr/>
          <a:lstStyle/>
          <a:p>
            <a:r>
              <a:rPr lang="en-US" dirty="0"/>
              <a:t>Summary  </a:t>
            </a:r>
          </a:p>
        </p:txBody>
      </p:sp>
      <p:sp>
        <p:nvSpPr>
          <p:cNvPr id="3" name="Date Placeholder 2">
            <a:extLst>
              <a:ext uri="{FF2B5EF4-FFF2-40B4-BE49-F238E27FC236}">
                <a16:creationId xmlns:a16="http://schemas.microsoft.com/office/drawing/2014/main" id="{88B87687-0EAE-4FF2-B5B1-AD7904E4A4E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B842284D-679A-4347-A33B-33B8BA9B7D1F}"/>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graphicFrame>
        <p:nvGraphicFramePr>
          <p:cNvPr id="5" name="Table 4">
            <a:extLst>
              <a:ext uri="{FF2B5EF4-FFF2-40B4-BE49-F238E27FC236}">
                <a16:creationId xmlns:a16="http://schemas.microsoft.com/office/drawing/2014/main" id="{41232960-7F58-454C-82BC-0BA2FD31FB24}"/>
              </a:ext>
            </a:extLst>
          </p:cNvPr>
          <p:cNvGraphicFramePr>
            <a:graphicFrameLocks noGrp="1"/>
          </p:cNvGraphicFramePr>
          <p:nvPr>
            <p:extLst>
              <p:ext uri="{D42A27DB-BD31-4B8C-83A1-F6EECF244321}">
                <p14:modId xmlns:p14="http://schemas.microsoft.com/office/powerpoint/2010/main" val="579611875"/>
              </p:ext>
            </p:extLst>
          </p:nvPr>
        </p:nvGraphicFramePr>
        <p:xfrm>
          <a:off x="0" y="957597"/>
          <a:ext cx="9063320" cy="2606040"/>
        </p:xfrm>
        <a:graphic>
          <a:graphicData uri="http://schemas.openxmlformats.org/drawingml/2006/table">
            <a:tbl>
              <a:tblPr/>
              <a:tblGrid>
                <a:gridCol w="1025434">
                  <a:extLst>
                    <a:ext uri="{9D8B030D-6E8A-4147-A177-3AD203B41FA5}">
                      <a16:colId xmlns:a16="http://schemas.microsoft.com/office/drawing/2014/main" val="1371803392"/>
                    </a:ext>
                  </a:extLst>
                </a:gridCol>
                <a:gridCol w="1280886">
                  <a:extLst>
                    <a:ext uri="{9D8B030D-6E8A-4147-A177-3AD203B41FA5}">
                      <a16:colId xmlns:a16="http://schemas.microsoft.com/office/drawing/2014/main" val="2121476348"/>
                    </a:ext>
                  </a:extLst>
                </a:gridCol>
                <a:gridCol w="1178560">
                  <a:extLst>
                    <a:ext uri="{9D8B030D-6E8A-4147-A177-3AD203B41FA5}">
                      <a16:colId xmlns:a16="http://schemas.microsoft.com/office/drawing/2014/main" val="4079065417"/>
                    </a:ext>
                  </a:extLst>
                </a:gridCol>
                <a:gridCol w="802640">
                  <a:extLst>
                    <a:ext uri="{9D8B030D-6E8A-4147-A177-3AD203B41FA5}">
                      <a16:colId xmlns:a16="http://schemas.microsoft.com/office/drawing/2014/main" val="1152269210"/>
                    </a:ext>
                  </a:extLst>
                </a:gridCol>
                <a:gridCol w="2235200">
                  <a:extLst>
                    <a:ext uri="{9D8B030D-6E8A-4147-A177-3AD203B41FA5}">
                      <a16:colId xmlns:a16="http://schemas.microsoft.com/office/drawing/2014/main" val="2002456295"/>
                    </a:ext>
                  </a:extLst>
                </a:gridCol>
                <a:gridCol w="2540600">
                  <a:extLst>
                    <a:ext uri="{9D8B030D-6E8A-4147-A177-3AD203B41FA5}">
                      <a16:colId xmlns:a16="http://schemas.microsoft.com/office/drawing/2014/main" val="626330103"/>
                    </a:ext>
                  </a:extLst>
                </a:gridCol>
              </a:tblGrid>
              <a:tr h="0">
                <a:tc>
                  <a:txBody>
                    <a:bodyPr/>
                    <a:lstStyle/>
                    <a:p>
                      <a:pPr algn="l" fontAlgn="base"/>
                      <a:r>
                        <a:rPr lang="en-US" sz="1200" b="1" dirty="0">
                          <a:solidFill>
                            <a:srgbClr val="15171A"/>
                          </a:solidFill>
                          <a:effectLst/>
                          <a:latin typeface="inherit"/>
                        </a:rPr>
                        <a:t>Acronym</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15171A"/>
                          </a:solidFill>
                          <a:effectLst/>
                          <a:latin typeface="inherit"/>
                        </a:rPr>
                        <a:t>Full Name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a:solidFill>
                            <a:srgbClr val="15171A"/>
                          </a:solidFill>
                          <a:effectLst/>
                          <a:latin typeface="inherit"/>
                        </a:rPr>
                        <a:t>Residual Operation?</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15171A"/>
                          </a:solidFill>
                          <a:effectLst/>
                          <a:latin typeface="inherit"/>
                        </a:rPr>
                        <a:t>Robust To Outliers?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algn="l" fontAlgn="base"/>
                      <a:r>
                        <a:rPr lang="en-US" sz="1200" b="1" dirty="0">
                          <a:solidFill>
                            <a:srgbClr val="00B050"/>
                          </a:solidFill>
                          <a:effectLst/>
                          <a:latin typeface="inherit"/>
                        </a:rPr>
                        <a:t>Key Observations (pros)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latin typeface="inherit"/>
                        </a:rPr>
                        <a:t>Key Observations (cons)</a:t>
                      </a:r>
                    </a:p>
                    <a:p>
                      <a:pPr algn="l" fontAlgn="base"/>
                      <a:endParaRPr lang="en-US" sz="1200" b="1" dirty="0">
                        <a:solidFill>
                          <a:srgbClr val="FF0000"/>
                        </a:solidFill>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504466"/>
                  </a:ext>
                </a:extLst>
              </a:tr>
              <a:tr h="0">
                <a:tc>
                  <a:txBody>
                    <a:bodyPr/>
                    <a:lstStyle/>
                    <a:p>
                      <a:pPr fontAlgn="base"/>
                      <a:r>
                        <a:rPr lang="en-US" sz="1200" dirty="0">
                          <a:effectLst/>
                          <a:latin typeface="inherit"/>
                        </a:rPr>
                        <a:t>MPE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a:effectLst/>
                          <a:latin typeface="inherit"/>
                        </a:rPr>
                        <a:t>Mean Percentage Error</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N/A</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Yes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marL="171450" indent="-171450" fontAlgn="base">
                        <a:buFont typeface="Arial" panose="020B0604020202020204" pitchFamily="34" charset="0"/>
                        <a:buChar char="•"/>
                      </a:pPr>
                      <a:r>
                        <a:rPr lang="en-US" sz="1200" dirty="0">
                          <a:effectLst/>
                          <a:latin typeface="inherit"/>
                        </a:rPr>
                        <a:t>more negative or positive errors, this bias will show up in the MPE</a:t>
                      </a:r>
                    </a:p>
                    <a:p>
                      <a:pPr fontAlgn="base"/>
                      <a:endParaRPr lang="en-US" sz="1200" dirty="0">
                        <a:effectLst/>
                        <a:latin typeface="inherit"/>
                      </a:endParaRPr>
                    </a:p>
                    <a:p>
                      <a:pPr marL="171450" indent="-171450" fontAlgn="base">
                        <a:buFont typeface="Arial" panose="020B0604020202020204" pitchFamily="34" charset="0"/>
                        <a:buChar char="•"/>
                      </a:pPr>
                      <a:r>
                        <a:rPr lang="en-US" sz="1200" dirty="0">
                          <a:effectLst/>
                          <a:latin typeface="inherit"/>
                        </a:rPr>
                        <a:t>Tells if our model systematically </a:t>
                      </a:r>
                      <a:r>
                        <a:rPr lang="en-US" sz="1200" b="1" dirty="0">
                          <a:effectLst/>
                          <a:latin typeface="inherit"/>
                        </a:rPr>
                        <a:t>underestimates</a:t>
                      </a:r>
                      <a:r>
                        <a:rPr lang="en-US" sz="1200" dirty="0">
                          <a:effectLst/>
                          <a:latin typeface="inherit"/>
                        </a:rPr>
                        <a:t> (more negative error) or </a:t>
                      </a:r>
                      <a:r>
                        <a:rPr lang="en-US" sz="1200" b="1" dirty="0">
                          <a:effectLst/>
                          <a:latin typeface="inherit"/>
                        </a:rPr>
                        <a:t>overestimates</a:t>
                      </a:r>
                      <a:r>
                        <a:rPr lang="en-US" sz="1200" dirty="0">
                          <a:effectLst/>
                          <a:latin typeface="inherit"/>
                        </a:rPr>
                        <a:t> (positive error).</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US" sz="1200" dirty="0">
                          <a:effectLst/>
                          <a:latin typeface="inherit"/>
                        </a:rPr>
                        <a:t>Since positive and negative errors cancel out, cannot make any statements about how well the model predictions perform overall</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667197397"/>
                  </a:ext>
                </a:extLst>
              </a:tr>
            </a:tbl>
          </a:graphicData>
        </a:graphic>
      </p:graphicFrame>
    </p:spTree>
    <p:extLst>
      <p:ext uri="{BB962C8B-B14F-4D97-AF65-F5344CB8AC3E}">
        <p14:creationId xmlns:p14="http://schemas.microsoft.com/office/powerpoint/2010/main" val="205832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7A75-AD30-4711-971E-C66B6668C30B}"/>
              </a:ext>
            </a:extLst>
          </p:cNvPr>
          <p:cNvSpPr>
            <a:spLocks noGrp="1"/>
          </p:cNvSpPr>
          <p:nvPr>
            <p:ph type="title"/>
          </p:nvPr>
        </p:nvSpPr>
        <p:spPr/>
        <p:txBody>
          <a:bodyPr/>
          <a:lstStyle/>
          <a:p>
            <a:r>
              <a:rPr lang="en-US" dirty="0"/>
              <a:t>parameters</a:t>
            </a:r>
          </a:p>
        </p:txBody>
      </p:sp>
      <p:sp>
        <p:nvSpPr>
          <p:cNvPr id="3" name="Date Placeholder 2">
            <a:extLst>
              <a:ext uri="{FF2B5EF4-FFF2-40B4-BE49-F238E27FC236}">
                <a16:creationId xmlns:a16="http://schemas.microsoft.com/office/drawing/2014/main" id="{D0BEBC6D-62E5-4251-BD8A-0F0F99675DFB}"/>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36518C12-8476-418E-AA21-F6250A99DCA1}"/>
              </a:ext>
            </a:extLst>
          </p:cNvPr>
          <p:cNvSpPr>
            <a:spLocks noGrp="1"/>
          </p:cNvSpPr>
          <p:nvPr>
            <p:ph type="sldNum" sz="quarter" idx="4"/>
          </p:nvPr>
        </p:nvSpPr>
        <p:spPr/>
        <p:txBody>
          <a:bodyPr/>
          <a:lstStyle/>
          <a:p>
            <a:r>
              <a:rPr lang="en-US"/>
              <a:t>Slide no. </a:t>
            </a:r>
            <a:fld id="{7240F3D1-AE27-48C7-9FC9-EF8542F23A88}" type="slidenum">
              <a:rPr lang="en-US" smtClean="0"/>
              <a:pPr/>
              <a:t>35</a:t>
            </a:fld>
            <a:endParaRPr lang="en-US" dirty="0"/>
          </a:p>
        </p:txBody>
      </p:sp>
      <p:sp>
        <p:nvSpPr>
          <p:cNvPr id="5" name="Rectangle 4">
            <a:extLst>
              <a:ext uri="{FF2B5EF4-FFF2-40B4-BE49-F238E27FC236}">
                <a16:creationId xmlns:a16="http://schemas.microsoft.com/office/drawing/2014/main" id="{FFC4DE82-3A05-4DA1-8CE9-E9C5506AB61B}"/>
              </a:ext>
            </a:extLst>
          </p:cNvPr>
          <p:cNvSpPr/>
          <p:nvPr/>
        </p:nvSpPr>
        <p:spPr>
          <a:xfrm>
            <a:off x="61992" y="979694"/>
            <a:ext cx="8880529" cy="1200329"/>
          </a:xfrm>
          <a:prstGeom prst="rect">
            <a:avLst/>
          </a:prstGeom>
        </p:spPr>
        <p:txBody>
          <a:bodyPr wrap="square">
            <a:spAutoFit/>
          </a:bodyPr>
          <a:lstStyle/>
          <a:p>
            <a:r>
              <a:rPr lang="en-US" dirty="0" err="1">
                <a:solidFill>
                  <a:srgbClr val="0070C0"/>
                </a:solidFill>
              </a:rPr>
              <a:t>sklearn.linear_model.LinearRegression</a:t>
            </a:r>
            <a:r>
              <a:rPr lang="en-US" dirty="0">
                <a:solidFill>
                  <a:srgbClr val="0070C0"/>
                </a:solidFill>
              </a:rPr>
              <a:t>(</a:t>
            </a:r>
            <a:r>
              <a:rPr lang="en-US" dirty="0" err="1">
                <a:solidFill>
                  <a:srgbClr val="0070C0"/>
                </a:solidFill>
              </a:rPr>
              <a:t>fit_intercept</a:t>
            </a:r>
            <a:r>
              <a:rPr lang="en-US" dirty="0">
                <a:solidFill>
                  <a:srgbClr val="0070C0"/>
                </a:solidFill>
              </a:rPr>
              <a:t>=True, </a:t>
            </a:r>
          </a:p>
          <a:p>
            <a:r>
              <a:rPr lang="en-US" dirty="0">
                <a:solidFill>
                  <a:srgbClr val="0070C0"/>
                </a:solidFill>
              </a:rPr>
              <a:t>				normalize=False, </a:t>
            </a:r>
          </a:p>
          <a:p>
            <a:r>
              <a:rPr lang="en-US" dirty="0">
                <a:solidFill>
                  <a:srgbClr val="0070C0"/>
                </a:solidFill>
              </a:rPr>
              <a:t>				</a:t>
            </a:r>
            <a:r>
              <a:rPr lang="en-US" dirty="0" err="1">
                <a:solidFill>
                  <a:srgbClr val="0070C0"/>
                </a:solidFill>
              </a:rPr>
              <a:t>copy_X</a:t>
            </a:r>
            <a:r>
              <a:rPr lang="en-US" dirty="0">
                <a:solidFill>
                  <a:srgbClr val="0070C0"/>
                </a:solidFill>
              </a:rPr>
              <a:t>=True, </a:t>
            </a:r>
          </a:p>
          <a:p>
            <a:r>
              <a:rPr lang="en-US" dirty="0">
                <a:solidFill>
                  <a:srgbClr val="0070C0"/>
                </a:solidFill>
              </a:rPr>
              <a:t>				</a:t>
            </a:r>
            <a:r>
              <a:rPr lang="en-US" dirty="0" err="1">
                <a:solidFill>
                  <a:srgbClr val="0070C0"/>
                </a:solidFill>
              </a:rPr>
              <a:t>n_jobs</a:t>
            </a:r>
            <a:r>
              <a:rPr lang="en-US" dirty="0">
                <a:solidFill>
                  <a:srgbClr val="0070C0"/>
                </a:solidFill>
              </a:rPr>
              <a:t>=None)</a:t>
            </a:r>
          </a:p>
        </p:txBody>
      </p:sp>
      <p:graphicFrame>
        <p:nvGraphicFramePr>
          <p:cNvPr id="6" name="Table 5">
            <a:extLst>
              <a:ext uri="{FF2B5EF4-FFF2-40B4-BE49-F238E27FC236}">
                <a16:creationId xmlns:a16="http://schemas.microsoft.com/office/drawing/2014/main" id="{A4EFFD2D-4307-4FAF-9FA0-E924AAFB2420}"/>
              </a:ext>
            </a:extLst>
          </p:cNvPr>
          <p:cNvGraphicFramePr>
            <a:graphicFrameLocks noGrp="1"/>
          </p:cNvGraphicFramePr>
          <p:nvPr>
            <p:extLst>
              <p:ext uri="{D42A27DB-BD31-4B8C-83A1-F6EECF244321}">
                <p14:modId xmlns:p14="http://schemas.microsoft.com/office/powerpoint/2010/main" val="1718541058"/>
              </p:ext>
            </p:extLst>
          </p:nvPr>
        </p:nvGraphicFramePr>
        <p:xfrm>
          <a:off x="201478" y="2221798"/>
          <a:ext cx="8810786" cy="2199640"/>
        </p:xfrm>
        <a:graphic>
          <a:graphicData uri="http://schemas.openxmlformats.org/drawingml/2006/table">
            <a:tbl>
              <a:tblPr firstRow="1" bandRow="1">
                <a:tableStyleId>{912C8C85-51F0-491E-9774-3900AFEF0FD7}</a:tableStyleId>
              </a:tblPr>
              <a:tblGrid>
                <a:gridCol w="1371600">
                  <a:extLst>
                    <a:ext uri="{9D8B030D-6E8A-4147-A177-3AD203B41FA5}">
                      <a16:colId xmlns:a16="http://schemas.microsoft.com/office/drawing/2014/main" val="62060175"/>
                    </a:ext>
                  </a:extLst>
                </a:gridCol>
                <a:gridCol w="7439186">
                  <a:extLst>
                    <a:ext uri="{9D8B030D-6E8A-4147-A177-3AD203B41FA5}">
                      <a16:colId xmlns:a16="http://schemas.microsoft.com/office/drawing/2014/main" val="1036857444"/>
                    </a:ext>
                  </a:extLst>
                </a:gridCol>
              </a:tblGrid>
              <a:tr h="370840">
                <a:tc>
                  <a:txBody>
                    <a:bodyPr/>
                    <a:lstStyle/>
                    <a:p>
                      <a:r>
                        <a:rPr lang="en-US" dirty="0"/>
                        <a:t>Parameters</a:t>
                      </a:r>
                    </a:p>
                  </a:txBody>
                  <a:tcPr/>
                </a:tc>
                <a:tc>
                  <a:txBody>
                    <a:bodyPr/>
                    <a:lstStyle/>
                    <a:p>
                      <a:endParaRPr lang="en-US" dirty="0"/>
                    </a:p>
                  </a:txBody>
                  <a:tcPr/>
                </a:tc>
                <a:extLst>
                  <a:ext uri="{0D108BD9-81ED-4DB2-BD59-A6C34878D82A}">
                    <a16:rowId xmlns:a16="http://schemas.microsoft.com/office/drawing/2014/main" val="1956940565"/>
                  </a:ext>
                </a:extLst>
              </a:tr>
              <a:tr h="370840">
                <a:tc>
                  <a:txBody>
                    <a:bodyPr/>
                    <a:lstStyle/>
                    <a:p>
                      <a:r>
                        <a:rPr lang="en-US" dirty="0" err="1"/>
                        <a:t>fit_intercept</a:t>
                      </a:r>
                      <a:endParaRPr lang="en-US" dirty="0"/>
                    </a:p>
                  </a:txBody>
                  <a:tcPr/>
                </a:tc>
                <a:tc>
                  <a:txBody>
                    <a:bodyPr/>
                    <a:lstStyle/>
                    <a:p>
                      <a:r>
                        <a:rPr lang="en-US" dirty="0" err="1"/>
                        <a:t>boolean</a:t>
                      </a:r>
                      <a:r>
                        <a:rPr lang="en-US" dirty="0"/>
                        <a:t>, optional, </a:t>
                      </a:r>
                      <a:r>
                        <a:rPr lang="en-US" dirty="0">
                          <a:highlight>
                            <a:srgbClr val="FFFF00"/>
                          </a:highlight>
                        </a:rPr>
                        <a:t>default True</a:t>
                      </a:r>
                    </a:p>
                    <a:p>
                      <a:endParaRPr lang="en-US" dirty="0">
                        <a:highlight>
                          <a:srgbClr val="FFFF00"/>
                        </a:highlight>
                      </a:endParaRPr>
                    </a:p>
                    <a:p>
                      <a:r>
                        <a:rPr lang="en-US" dirty="0"/>
                        <a:t>whether to calculate the intercept for this model. If set to False, no intercept will be used in calculations</a:t>
                      </a:r>
                    </a:p>
                  </a:txBody>
                  <a:tcPr/>
                </a:tc>
                <a:extLst>
                  <a:ext uri="{0D108BD9-81ED-4DB2-BD59-A6C34878D82A}">
                    <a16:rowId xmlns:a16="http://schemas.microsoft.com/office/drawing/2014/main" val="4063788810"/>
                  </a:ext>
                </a:extLst>
              </a:tr>
              <a:tr h="370840">
                <a:tc>
                  <a:txBody>
                    <a:bodyPr/>
                    <a:lstStyle/>
                    <a:p>
                      <a:r>
                        <a:rPr lang="en-US" dirty="0"/>
                        <a:t>normalize </a:t>
                      </a:r>
                    </a:p>
                  </a:txBody>
                  <a:tcPr/>
                </a:tc>
                <a:tc>
                  <a:txBody>
                    <a:bodyPr/>
                    <a:lstStyle/>
                    <a:p>
                      <a:r>
                        <a:rPr lang="en-US" dirty="0" err="1"/>
                        <a:t>boolean</a:t>
                      </a:r>
                      <a:r>
                        <a:rPr lang="en-US" dirty="0"/>
                        <a:t>, optional, </a:t>
                      </a:r>
                      <a:r>
                        <a:rPr lang="en-US" dirty="0">
                          <a:highlight>
                            <a:srgbClr val="FFFF00"/>
                          </a:highlight>
                        </a:rPr>
                        <a:t>default False</a:t>
                      </a:r>
                    </a:p>
                    <a:p>
                      <a:endParaRPr lang="en-US" dirty="0">
                        <a:highlight>
                          <a:srgbClr val="FFFF00"/>
                        </a:highlight>
                      </a:endParaRPr>
                    </a:p>
                    <a:p>
                      <a:r>
                        <a:rPr lang="en-US" dirty="0"/>
                        <a:t>If True, the regressors X will be normalized before regression by subtracting the mean and dividing by the l2-norm. If you wish to standardize, please use </a:t>
                      </a:r>
                      <a:r>
                        <a:rPr lang="en-US" dirty="0" err="1">
                          <a:solidFill>
                            <a:srgbClr val="0070C0"/>
                          </a:solidFill>
                        </a:rPr>
                        <a:t>sklearn.preprocessing.StandardScaler</a:t>
                      </a:r>
                      <a:r>
                        <a:rPr lang="en-US" dirty="0">
                          <a:solidFill>
                            <a:srgbClr val="0070C0"/>
                          </a:solidFill>
                        </a:rPr>
                        <a:t> </a:t>
                      </a:r>
                      <a:r>
                        <a:rPr lang="en-US" dirty="0"/>
                        <a:t>before calling fit on an estimator with </a:t>
                      </a:r>
                      <a:r>
                        <a:rPr lang="en-US" dirty="0">
                          <a:solidFill>
                            <a:srgbClr val="0070C0"/>
                          </a:solidFill>
                        </a:rPr>
                        <a:t>normalize=False</a:t>
                      </a:r>
                      <a:r>
                        <a:rPr lang="en-US" dirty="0"/>
                        <a:t>.</a:t>
                      </a:r>
                      <a:endParaRPr lang="en-US" dirty="0">
                        <a:highlight>
                          <a:srgbClr val="FFFF00"/>
                        </a:highlight>
                      </a:endParaRPr>
                    </a:p>
                  </a:txBody>
                  <a:tcPr/>
                </a:tc>
                <a:extLst>
                  <a:ext uri="{0D108BD9-81ED-4DB2-BD59-A6C34878D82A}">
                    <a16:rowId xmlns:a16="http://schemas.microsoft.com/office/drawing/2014/main" val="19200743"/>
                  </a:ext>
                </a:extLst>
              </a:tr>
            </a:tbl>
          </a:graphicData>
        </a:graphic>
      </p:graphicFrame>
    </p:spTree>
    <p:extLst>
      <p:ext uri="{BB962C8B-B14F-4D97-AF65-F5344CB8AC3E}">
        <p14:creationId xmlns:p14="http://schemas.microsoft.com/office/powerpoint/2010/main" val="204612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758A-17B9-4CE4-BB05-5333F9FD73F4}"/>
              </a:ext>
            </a:extLst>
          </p:cNvPr>
          <p:cNvSpPr>
            <a:spLocks noGrp="1"/>
          </p:cNvSpPr>
          <p:nvPr>
            <p:ph type="title"/>
          </p:nvPr>
        </p:nvSpPr>
        <p:spPr/>
        <p:txBody>
          <a:bodyPr/>
          <a:lstStyle/>
          <a:p>
            <a:r>
              <a:rPr lang="en-US" dirty="0"/>
              <a:t>Important Points:</a:t>
            </a:r>
          </a:p>
        </p:txBody>
      </p:sp>
      <p:sp>
        <p:nvSpPr>
          <p:cNvPr id="3" name="Date Placeholder 2">
            <a:extLst>
              <a:ext uri="{FF2B5EF4-FFF2-40B4-BE49-F238E27FC236}">
                <a16:creationId xmlns:a16="http://schemas.microsoft.com/office/drawing/2014/main" id="{EED9B4CE-1BFD-4DF1-BFC8-66FC412B03CB}"/>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306DE5A7-9144-4308-B68A-2DDF6F792E2E}"/>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
        <p:nvSpPr>
          <p:cNvPr id="5" name="Rectangle 4">
            <a:extLst>
              <a:ext uri="{FF2B5EF4-FFF2-40B4-BE49-F238E27FC236}">
                <a16:creationId xmlns:a16="http://schemas.microsoft.com/office/drawing/2014/main" id="{EFED3644-2B82-467A-8322-B998CDC17A49}"/>
              </a:ext>
            </a:extLst>
          </p:cNvPr>
          <p:cNvSpPr/>
          <p:nvPr/>
        </p:nvSpPr>
        <p:spPr>
          <a:xfrm>
            <a:off x="137160" y="891540"/>
            <a:ext cx="8862060" cy="3046988"/>
          </a:xfrm>
          <a:prstGeom prst="rect">
            <a:avLst/>
          </a:prstGeom>
        </p:spPr>
        <p:txBody>
          <a:bodyPr wrap="square">
            <a:spAutoFit/>
          </a:bodyPr>
          <a:lstStyle/>
          <a:p>
            <a:pPr marL="285750" indent="-285750">
              <a:buFont typeface="Arial" panose="020B0604020202020204" pitchFamily="34" charset="0"/>
              <a:buChar char="•"/>
            </a:pPr>
            <a:r>
              <a:rPr lang="en-US" sz="1600" dirty="0"/>
              <a:t>There </a:t>
            </a:r>
            <a:r>
              <a:rPr lang="en-US" sz="1600" dirty="0">
                <a:highlight>
                  <a:srgbClr val="FFFF00"/>
                </a:highlight>
              </a:rPr>
              <a:t>must be linear relationship </a:t>
            </a:r>
            <a:r>
              <a:rPr lang="en-US" sz="1600" dirty="0"/>
              <a:t>between independent and dependent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Multiple regression suffers from </a:t>
            </a:r>
            <a:r>
              <a:rPr lang="en-US" sz="1600" dirty="0">
                <a:solidFill>
                  <a:srgbClr val="0070C0"/>
                </a:solidFill>
              </a:rPr>
              <a:t>multicollinearity</a:t>
            </a:r>
            <a:r>
              <a:rPr lang="en-US" sz="1600" dirty="0"/>
              <a:t>, </a:t>
            </a:r>
            <a:r>
              <a:rPr lang="en-US" sz="1600" dirty="0">
                <a:solidFill>
                  <a:srgbClr val="0070C0"/>
                </a:solidFill>
              </a:rPr>
              <a:t>autocorrelation</a:t>
            </a:r>
            <a:r>
              <a:rPr lang="en-US" sz="1600" dirty="0"/>
              <a:t>, </a:t>
            </a:r>
            <a:r>
              <a:rPr lang="en-US" sz="1600" dirty="0">
                <a:solidFill>
                  <a:srgbClr val="0070C0"/>
                </a:solidFill>
              </a:rPr>
              <a:t>heteroskedasticity</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Linear Regression is very </a:t>
            </a:r>
            <a:r>
              <a:rPr lang="en-US" sz="1600" dirty="0">
                <a:solidFill>
                  <a:srgbClr val="0070C0"/>
                </a:solidFill>
              </a:rPr>
              <a:t>sensitive to Outliers</a:t>
            </a:r>
            <a:r>
              <a:rPr lang="en-US" sz="1600" dirty="0"/>
              <a:t>. It can terribly affect the regression line and eventually the forecasted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Multicollinearity</a:t>
            </a:r>
            <a:r>
              <a:rPr lang="en-US" sz="1600" dirty="0"/>
              <a:t> can increase the variance of the coefficient estimates and make the estimates very sensitive to minor changes in the model. The result is that the coefficient estimates are unstable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case of multiple independent variables, go with </a:t>
            </a:r>
            <a:r>
              <a:rPr lang="en-US" sz="1600" i="1" dirty="0"/>
              <a:t>forward selection, backward elimination and step wise approach for selection of most significant independent variables.</a:t>
            </a:r>
          </a:p>
        </p:txBody>
      </p:sp>
    </p:spTree>
    <p:extLst>
      <p:ext uri="{BB962C8B-B14F-4D97-AF65-F5344CB8AC3E}">
        <p14:creationId xmlns:p14="http://schemas.microsoft.com/office/powerpoint/2010/main" val="1895503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D7E9-1618-4CC1-A56C-A0EAF9C75612}"/>
              </a:ext>
            </a:extLst>
          </p:cNvPr>
          <p:cNvSpPr>
            <a:spLocks noGrp="1"/>
          </p:cNvSpPr>
          <p:nvPr>
            <p:ph type="title"/>
          </p:nvPr>
        </p:nvSpPr>
        <p:spPr/>
        <p:txBody>
          <a:bodyPr/>
          <a:lstStyle/>
          <a:p>
            <a:r>
              <a:rPr lang="en-US" dirty="0"/>
              <a:t>When to use </a:t>
            </a:r>
            <a:r>
              <a:rPr lang="en-US" dirty="0" err="1"/>
              <a:t>lin</a:t>
            </a:r>
            <a:r>
              <a:rPr lang="en-US" dirty="0"/>
              <a:t> reg</a:t>
            </a:r>
          </a:p>
        </p:txBody>
      </p:sp>
      <p:sp>
        <p:nvSpPr>
          <p:cNvPr id="3" name="Date Placeholder 2">
            <a:extLst>
              <a:ext uri="{FF2B5EF4-FFF2-40B4-BE49-F238E27FC236}">
                <a16:creationId xmlns:a16="http://schemas.microsoft.com/office/drawing/2014/main" id="{2C2EEE9C-5194-4FC0-AFF2-6BBC06B795AD}"/>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2575A61-73D4-4CCF-AE81-42FC4A0EC4F8}"/>
              </a:ext>
            </a:extLst>
          </p:cNvPr>
          <p:cNvSpPr>
            <a:spLocks noGrp="1"/>
          </p:cNvSpPr>
          <p:nvPr>
            <p:ph type="sldNum" sz="quarter" idx="4"/>
          </p:nvPr>
        </p:nvSpPr>
        <p:spPr/>
        <p:txBody>
          <a:bodyPr/>
          <a:lstStyle/>
          <a:p>
            <a:r>
              <a:rPr lang="en-US"/>
              <a:t>Slide no. </a:t>
            </a:r>
            <a:fld id="{7240F3D1-AE27-48C7-9FC9-EF8542F23A88}" type="slidenum">
              <a:rPr lang="en-US" smtClean="0"/>
              <a:pPr/>
              <a:t>37</a:t>
            </a:fld>
            <a:endParaRPr lang="en-US" dirty="0"/>
          </a:p>
        </p:txBody>
      </p:sp>
      <p:pic>
        <p:nvPicPr>
          <p:cNvPr id="5" name="Picture 4">
            <a:extLst>
              <a:ext uri="{FF2B5EF4-FFF2-40B4-BE49-F238E27FC236}">
                <a16:creationId xmlns:a16="http://schemas.microsoft.com/office/drawing/2014/main" id="{08C95409-0016-4274-929F-135DF97B0230}"/>
              </a:ext>
            </a:extLst>
          </p:cNvPr>
          <p:cNvPicPr>
            <a:picLocks noChangeAspect="1"/>
          </p:cNvPicPr>
          <p:nvPr/>
        </p:nvPicPr>
        <p:blipFill>
          <a:blip r:embed="rId2"/>
          <a:stretch>
            <a:fillRect/>
          </a:stretch>
        </p:blipFill>
        <p:spPr>
          <a:xfrm>
            <a:off x="200025" y="1104900"/>
            <a:ext cx="2762250" cy="266700"/>
          </a:xfrm>
          <a:prstGeom prst="rect">
            <a:avLst/>
          </a:prstGeom>
        </p:spPr>
      </p:pic>
      <p:sp>
        <p:nvSpPr>
          <p:cNvPr id="6" name="Rectangle 5">
            <a:extLst>
              <a:ext uri="{FF2B5EF4-FFF2-40B4-BE49-F238E27FC236}">
                <a16:creationId xmlns:a16="http://schemas.microsoft.com/office/drawing/2014/main" id="{2DE890AF-6152-45B2-9AF4-B4DACDACD5EA}"/>
              </a:ext>
            </a:extLst>
          </p:cNvPr>
          <p:cNvSpPr/>
          <p:nvPr/>
        </p:nvSpPr>
        <p:spPr>
          <a:xfrm>
            <a:off x="200024" y="1409700"/>
            <a:ext cx="6067426" cy="1323439"/>
          </a:xfrm>
          <a:prstGeom prst="rect">
            <a:avLst/>
          </a:prstGeom>
        </p:spPr>
        <p:txBody>
          <a:bodyPr wrap="square">
            <a:spAutoFit/>
          </a:bodyPr>
          <a:lstStyle/>
          <a:p>
            <a:r>
              <a:rPr lang="en-US" sz="1600" dirty="0"/>
              <a:t>where,</a:t>
            </a:r>
          </a:p>
          <a:p>
            <a:r>
              <a:rPr lang="en-US" sz="1600" dirty="0"/>
              <a:t>                      are the regression slope coefficients,</a:t>
            </a:r>
          </a:p>
          <a:p>
            <a:r>
              <a:rPr lang="en-US" sz="1600" dirty="0"/>
              <a:t>                      are the corresponding values of the X-variables, </a:t>
            </a:r>
          </a:p>
          <a:p>
            <a:r>
              <a:rPr lang="en-US" sz="1600" dirty="0"/>
              <a:t>                      is the intercept, and</a:t>
            </a:r>
          </a:p>
          <a:p>
            <a:r>
              <a:rPr lang="en-US" sz="1600" dirty="0"/>
              <a:t>                      is the random error term.</a:t>
            </a:r>
          </a:p>
        </p:txBody>
      </p:sp>
      <p:pic>
        <p:nvPicPr>
          <p:cNvPr id="7" name="Picture 6">
            <a:extLst>
              <a:ext uri="{FF2B5EF4-FFF2-40B4-BE49-F238E27FC236}">
                <a16:creationId xmlns:a16="http://schemas.microsoft.com/office/drawing/2014/main" id="{48616C6F-CBBB-4A6C-BEED-A19D6F2DB5DD}"/>
              </a:ext>
            </a:extLst>
          </p:cNvPr>
          <p:cNvPicPr>
            <a:picLocks noChangeAspect="1"/>
          </p:cNvPicPr>
          <p:nvPr/>
        </p:nvPicPr>
        <p:blipFill>
          <a:blip r:embed="rId3"/>
          <a:stretch>
            <a:fillRect/>
          </a:stretch>
        </p:blipFill>
        <p:spPr>
          <a:xfrm>
            <a:off x="237275" y="1723353"/>
            <a:ext cx="895350" cy="266700"/>
          </a:xfrm>
          <a:prstGeom prst="rect">
            <a:avLst/>
          </a:prstGeom>
        </p:spPr>
      </p:pic>
      <p:pic>
        <p:nvPicPr>
          <p:cNvPr id="8" name="Picture 7">
            <a:extLst>
              <a:ext uri="{FF2B5EF4-FFF2-40B4-BE49-F238E27FC236}">
                <a16:creationId xmlns:a16="http://schemas.microsoft.com/office/drawing/2014/main" id="{9627D56F-3763-4F58-B3F2-F0EF9EC87AB9}"/>
              </a:ext>
            </a:extLst>
          </p:cNvPr>
          <p:cNvPicPr>
            <a:picLocks noChangeAspect="1"/>
          </p:cNvPicPr>
          <p:nvPr/>
        </p:nvPicPr>
        <p:blipFill>
          <a:blip r:embed="rId4"/>
          <a:stretch>
            <a:fillRect/>
          </a:stretch>
        </p:blipFill>
        <p:spPr>
          <a:xfrm>
            <a:off x="199459" y="1963591"/>
            <a:ext cx="1085850" cy="266700"/>
          </a:xfrm>
          <a:prstGeom prst="rect">
            <a:avLst/>
          </a:prstGeom>
        </p:spPr>
      </p:pic>
      <p:pic>
        <p:nvPicPr>
          <p:cNvPr id="9" name="Picture 8">
            <a:extLst>
              <a:ext uri="{FF2B5EF4-FFF2-40B4-BE49-F238E27FC236}">
                <a16:creationId xmlns:a16="http://schemas.microsoft.com/office/drawing/2014/main" id="{27870C32-84E2-4ED5-8C1C-A1BD4576682C}"/>
              </a:ext>
            </a:extLst>
          </p:cNvPr>
          <p:cNvPicPr>
            <a:picLocks noChangeAspect="1"/>
          </p:cNvPicPr>
          <p:nvPr/>
        </p:nvPicPr>
        <p:blipFill>
          <a:blip r:embed="rId5"/>
          <a:stretch>
            <a:fillRect/>
          </a:stretch>
        </p:blipFill>
        <p:spPr>
          <a:xfrm>
            <a:off x="237275" y="2212187"/>
            <a:ext cx="161925" cy="152400"/>
          </a:xfrm>
          <a:prstGeom prst="rect">
            <a:avLst/>
          </a:prstGeom>
        </p:spPr>
      </p:pic>
      <p:pic>
        <p:nvPicPr>
          <p:cNvPr id="10" name="Picture 9">
            <a:extLst>
              <a:ext uri="{FF2B5EF4-FFF2-40B4-BE49-F238E27FC236}">
                <a16:creationId xmlns:a16="http://schemas.microsoft.com/office/drawing/2014/main" id="{5770BA5A-DF28-4D0C-9C8D-4E33FE3CB4E3}"/>
              </a:ext>
            </a:extLst>
          </p:cNvPr>
          <p:cNvPicPr>
            <a:picLocks noChangeAspect="1"/>
          </p:cNvPicPr>
          <p:nvPr/>
        </p:nvPicPr>
        <p:blipFill>
          <a:blip r:embed="rId6"/>
          <a:stretch>
            <a:fillRect/>
          </a:stretch>
        </p:blipFill>
        <p:spPr>
          <a:xfrm>
            <a:off x="242707" y="2402687"/>
            <a:ext cx="161925" cy="238125"/>
          </a:xfrm>
          <a:prstGeom prst="rect">
            <a:avLst/>
          </a:prstGeom>
        </p:spPr>
      </p:pic>
      <p:sp>
        <p:nvSpPr>
          <p:cNvPr id="11" name="Callout: Bent Line with Border and Accent Bar 10">
            <a:extLst>
              <a:ext uri="{FF2B5EF4-FFF2-40B4-BE49-F238E27FC236}">
                <a16:creationId xmlns:a16="http://schemas.microsoft.com/office/drawing/2014/main" id="{79056C3A-FBD7-4565-AD2F-80AA7AF1024E}"/>
              </a:ext>
            </a:extLst>
          </p:cNvPr>
          <p:cNvSpPr/>
          <p:nvPr/>
        </p:nvSpPr>
        <p:spPr>
          <a:xfrm>
            <a:off x="6065520" y="966575"/>
            <a:ext cx="3002280" cy="1382162"/>
          </a:xfrm>
          <a:prstGeom prst="accentBorderCallout2">
            <a:avLst>
              <a:gd name="adj1" fmla="val 18750"/>
              <a:gd name="adj2" fmla="val -8333"/>
              <a:gd name="adj3" fmla="val 18750"/>
              <a:gd name="adj4" fmla="val -16667"/>
              <a:gd name="adj5" fmla="val 21534"/>
              <a:gd name="adj6" fmla="val -10504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100" dirty="0"/>
              <a:t>the error term Epsilon has a normal distribution with mean 0 and standard deviation </a:t>
            </a:r>
          </a:p>
          <a:p>
            <a:endParaRPr lang="en-US" sz="1100" dirty="0"/>
          </a:p>
          <a:p>
            <a:r>
              <a:rPr lang="en-US" sz="1100" dirty="0"/>
              <a:t>This means the output y, must be continuous variable (i.e., one that takes values on an interval), not a binary variable </a:t>
            </a:r>
          </a:p>
        </p:txBody>
      </p:sp>
      <p:pic>
        <p:nvPicPr>
          <p:cNvPr id="14" name="Picture 13">
            <a:extLst>
              <a:ext uri="{FF2B5EF4-FFF2-40B4-BE49-F238E27FC236}">
                <a16:creationId xmlns:a16="http://schemas.microsoft.com/office/drawing/2014/main" id="{B2548148-38BE-4616-A303-237A51F2CC78}"/>
              </a:ext>
            </a:extLst>
          </p:cNvPr>
          <p:cNvPicPr>
            <a:picLocks noChangeAspect="1"/>
          </p:cNvPicPr>
          <p:nvPr/>
        </p:nvPicPr>
        <p:blipFill>
          <a:blip r:embed="rId7"/>
          <a:stretch>
            <a:fillRect/>
          </a:stretch>
        </p:blipFill>
        <p:spPr>
          <a:xfrm>
            <a:off x="76200" y="2830646"/>
            <a:ext cx="2140164" cy="1891915"/>
          </a:xfrm>
          <a:prstGeom prst="rect">
            <a:avLst/>
          </a:prstGeom>
        </p:spPr>
      </p:pic>
      <p:pic>
        <p:nvPicPr>
          <p:cNvPr id="15" name="Picture 14">
            <a:extLst>
              <a:ext uri="{FF2B5EF4-FFF2-40B4-BE49-F238E27FC236}">
                <a16:creationId xmlns:a16="http://schemas.microsoft.com/office/drawing/2014/main" id="{87812755-D786-4CE1-AB7B-C02C47A72E1A}"/>
              </a:ext>
            </a:extLst>
          </p:cNvPr>
          <p:cNvPicPr>
            <a:picLocks noChangeAspect="1"/>
          </p:cNvPicPr>
          <p:nvPr/>
        </p:nvPicPr>
        <p:blipFill>
          <a:blip r:embed="rId8"/>
          <a:stretch>
            <a:fillRect/>
          </a:stretch>
        </p:blipFill>
        <p:spPr>
          <a:xfrm>
            <a:off x="2577179" y="2830646"/>
            <a:ext cx="2162188" cy="1891915"/>
          </a:xfrm>
          <a:prstGeom prst="rect">
            <a:avLst/>
          </a:prstGeom>
        </p:spPr>
      </p:pic>
      <p:pic>
        <p:nvPicPr>
          <p:cNvPr id="16" name="Picture 15">
            <a:extLst>
              <a:ext uri="{FF2B5EF4-FFF2-40B4-BE49-F238E27FC236}">
                <a16:creationId xmlns:a16="http://schemas.microsoft.com/office/drawing/2014/main" id="{529F9A2B-662D-4700-ACF1-2184F9B3FE0E}"/>
              </a:ext>
            </a:extLst>
          </p:cNvPr>
          <p:cNvPicPr>
            <a:picLocks noChangeAspect="1"/>
          </p:cNvPicPr>
          <p:nvPr/>
        </p:nvPicPr>
        <p:blipFill>
          <a:blip r:embed="rId9"/>
          <a:stretch>
            <a:fillRect/>
          </a:stretch>
        </p:blipFill>
        <p:spPr>
          <a:xfrm>
            <a:off x="6905612" y="2847663"/>
            <a:ext cx="2162188" cy="1821189"/>
          </a:xfrm>
          <a:prstGeom prst="rect">
            <a:avLst/>
          </a:prstGeom>
        </p:spPr>
      </p:pic>
      <p:sp>
        <p:nvSpPr>
          <p:cNvPr id="17" name="Rectangle 16">
            <a:extLst>
              <a:ext uri="{FF2B5EF4-FFF2-40B4-BE49-F238E27FC236}">
                <a16:creationId xmlns:a16="http://schemas.microsoft.com/office/drawing/2014/main" id="{B03ADDBE-7781-4845-A880-CDC994AAA39E}"/>
              </a:ext>
            </a:extLst>
          </p:cNvPr>
          <p:cNvSpPr/>
          <p:nvPr/>
        </p:nvSpPr>
        <p:spPr>
          <a:xfrm>
            <a:off x="4842768" y="2830646"/>
            <a:ext cx="2162188" cy="1754326"/>
          </a:xfrm>
          <a:prstGeom prst="rect">
            <a:avLst/>
          </a:prstGeom>
        </p:spPr>
        <p:txBody>
          <a:bodyPr wrap="square">
            <a:spAutoFit/>
          </a:bodyPr>
          <a:lstStyle/>
          <a:p>
            <a:pPr marL="171450" indent="-171450">
              <a:buFont typeface="Arial" panose="020B0604020202020204" pitchFamily="34" charset="0"/>
              <a:buChar char="•"/>
            </a:pPr>
            <a:r>
              <a:rPr lang="en-US" sz="1200" dirty="0"/>
              <a:t>The least-squares regression line gives predictions that make no sense. </a:t>
            </a:r>
          </a:p>
          <a:p>
            <a:pPr marL="171450" indent="-171450">
              <a:buFont typeface="Arial" panose="020B0604020202020204" pitchFamily="34" charset="0"/>
              <a:buChar char="•"/>
            </a:pPr>
            <a:r>
              <a:rPr lang="en-US" sz="1200" dirty="0"/>
              <a:t>For example, for an X value of 8, the least-square regression line predicts that Y will be above 1.5. </a:t>
            </a:r>
          </a:p>
          <a:p>
            <a:pPr marL="171450" indent="-171450">
              <a:buFont typeface="Arial" panose="020B0604020202020204" pitchFamily="34" charset="0"/>
              <a:buChar char="•"/>
            </a:pPr>
            <a:r>
              <a:rPr lang="en-US" sz="1200" dirty="0"/>
              <a:t>But Y can only take on values of 0 and 1.</a:t>
            </a:r>
          </a:p>
        </p:txBody>
      </p:sp>
    </p:spTree>
    <p:extLst>
      <p:ext uri="{BB962C8B-B14F-4D97-AF65-F5344CB8AC3E}">
        <p14:creationId xmlns:p14="http://schemas.microsoft.com/office/powerpoint/2010/main" val="2490507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54A-2DED-4079-A40D-B24447EF1CC2}"/>
              </a:ext>
            </a:extLst>
          </p:cNvPr>
          <p:cNvSpPr>
            <a:spLocks noGrp="1"/>
          </p:cNvSpPr>
          <p:nvPr>
            <p:ph type="title"/>
          </p:nvPr>
        </p:nvSpPr>
        <p:spPr/>
        <p:txBody>
          <a:bodyPr/>
          <a:lstStyle/>
          <a:p>
            <a:r>
              <a:rPr lang="en-US" dirty="0"/>
              <a:t>Assumptions</a:t>
            </a:r>
          </a:p>
        </p:txBody>
      </p:sp>
      <p:sp>
        <p:nvSpPr>
          <p:cNvPr id="3" name="Date Placeholder 2">
            <a:extLst>
              <a:ext uri="{FF2B5EF4-FFF2-40B4-BE49-F238E27FC236}">
                <a16:creationId xmlns:a16="http://schemas.microsoft.com/office/drawing/2014/main" id="{662392C4-72CA-4842-AFAB-7E81486A0B5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683A1F63-B58B-4477-8B9E-E5AE1D40DECA}"/>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graphicFrame>
        <p:nvGraphicFramePr>
          <p:cNvPr id="5" name="Table 4">
            <a:extLst>
              <a:ext uri="{FF2B5EF4-FFF2-40B4-BE49-F238E27FC236}">
                <a16:creationId xmlns:a16="http://schemas.microsoft.com/office/drawing/2014/main" id="{FB624D58-D921-4A9E-ACFF-CCB546B014B5}"/>
              </a:ext>
            </a:extLst>
          </p:cNvPr>
          <p:cNvGraphicFramePr>
            <a:graphicFrameLocks noGrp="1"/>
          </p:cNvGraphicFramePr>
          <p:nvPr>
            <p:extLst>
              <p:ext uri="{D42A27DB-BD31-4B8C-83A1-F6EECF244321}">
                <p14:modId xmlns:p14="http://schemas.microsoft.com/office/powerpoint/2010/main" val="2122225063"/>
              </p:ext>
            </p:extLst>
          </p:nvPr>
        </p:nvGraphicFramePr>
        <p:xfrm>
          <a:off x="83820" y="981710"/>
          <a:ext cx="8968740" cy="3870960"/>
        </p:xfrm>
        <a:graphic>
          <a:graphicData uri="http://schemas.openxmlformats.org/drawingml/2006/table">
            <a:tbl>
              <a:tblPr firstRow="1" bandRow="1">
                <a:tableStyleId>{1E171933-4619-4E11-9A3F-F7608DF75F80}</a:tableStyleId>
              </a:tblPr>
              <a:tblGrid>
                <a:gridCol w="1979414">
                  <a:extLst>
                    <a:ext uri="{9D8B030D-6E8A-4147-A177-3AD203B41FA5}">
                      <a16:colId xmlns:a16="http://schemas.microsoft.com/office/drawing/2014/main" val="1011623931"/>
                    </a:ext>
                  </a:extLst>
                </a:gridCol>
                <a:gridCol w="6989326">
                  <a:extLst>
                    <a:ext uri="{9D8B030D-6E8A-4147-A177-3AD203B41FA5}">
                      <a16:colId xmlns:a16="http://schemas.microsoft.com/office/drawing/2014/main" val="3953735687"/>
                    </a:ext>
                  </a:extLst>
                </a:gridCol>
              </a:tblGrid>
              <a:tr h="191135">
                <a:tc>
                  <a:txBody>
                    <a:bodyPr/>
                    <a:lstStyle/>
                    <a:p>
                      <a:r>
                        <a:rPr lang="en-US" sz="1600" dirty="0"/>
                        <a:t>Criteria</a:t>
                      </a:r>
                    </a:p>
                  </a:txBody>
                  <a:tcPr/>
                </a:tc>
                <a:tc>
                  <a:txBody>
                    <a:bodyPr/>
                    <a:lstStyle/>
                    <a:p>
                      <a:endParaRPr lang="en-US" sz="1600" dirty="0"/>
                    </a:p>
                  </a:txBody>
                  <a:tcPr/>
                </a:tc>
                <a:extLst>
                  <a:ext uri="{0D108BD9-81ED-4DB2-BD59-A6C34878D82A}">
                    <a16:rowId xmlns:a16="http://schemas.microsoft.com/office/drawing/2014/main" val="2269284394"/>
                  </a:ext>
                </a:extLst>
              </a:tr>
              <a:tr h="191135">
                <a:tc>
                  <a:txBody>
                    <a:bodyPr/>
                    <a:lstStyle/>
                    <a:p>
                      <a:r>
                        <a:rPr lang="en-US" sz="1600" dirty="0"/>
                        <a:t>Number of observations</a:t>
                      </a:r>
                    </a:p>
                  </a:txBody>
                  <a:tcPr/>
                </a:tc>
                <a:tc>
                  <a:txBody>
                    <a:bodyPr/>
                    <a:lstStyle/>
                    <a:p>
                      <a:r>
                        <a:rPr lang="en-US" sz="1600" dirty="0"/>
                        <a:t>the observation-to-Independent Variables (IVs) ratio should ideally be 20:1; that is 20 cases for every IV in the model. For 10 IV, total sample size min 200</a:t>
                      </a:r>
                    </a:p>
                  </a:txBody>
                  <a:tcPr/>
                </a:tc>
                <a:extLst>
                  <a:ext uri="{0D108BD9-81ED-4DB2-BD59-A6C34878D82A}">
                    <a16:rowId xmlns:a16="http://schemas.microsoft.com/office/drawing/2014/main" val="3357562182"/>
                  </a:ext>
                </a:extLst>
              </a:tr>
              <a:tr h="191135">
                <a:tc>
                  <a:txBody>
                    <a:bodyPr/>
                    <a:lstStyle/>
                    <a:p>
                      <a:r>
                        <a:rPr lang="en-US" sz="1600" dirty="0"/>
                        <a:t>Accuracy of data</a:t>
                      </a:r>
                    </a:p>
                  </a:txBody>
                  <a:tcPr/>
                </a:tc>
                <a:tc>
                  <a:txBody>
                    <a:bodyPr/>
                    <a:lstStyle/>
                    <a:p>
                      <a:r>
                        <a:rPr lang="en-US" sz="1600" dirty="0"/>
                        <a:t>Pandas (describe method) at least check the </a:t>
                      </a:r>
                      <a:r>
                        <a:rPr lang="en-US" sz="1600" dirty="0">
                          <a:highlight>
                            <a:srgbClr val="FFFF00"/>
                          </a:highlight>
                        </a:rPr>
                        <a:t>minimum and maximum </a:t>
                      </a:r>
                      <a:r>
                        <a:rPr lang="en-US" sz="1600" dirty="0"/>
                        <a:t>value for each variable to ensure that all values for each variable are "valid.</a:t>
                      </a:r>
                    </a:p>
                  </a:txBody>
                  <a:tcPr/>
                </a:tc>
                <a:extLst>
                  <a:ext uri="{0D108BD9-81ED-4DB2-BD59-A6C34878D82A}">
                    <a16:rowId xmlns:a16="http://schemas.microsoft.com/office/drawing/2014/main" val="2223782535"/>
                  </a:ext>
                </a:extLst>
              </a:tr>
              <a:tr h="191135">
                <a:tc>
                  <a:txBody>
                    <a:bodyPr/>
                    <a:lstStyle/>
                    <a:p>
                      <a:r>
                        <a:rPr lang="en-US" sz="1600" dirty="0"/>
                        <a:t>Missing data</a:t>
                      </a:r>
                    </a:p>
                  </a:txBody>
                  <a:tcPr/>
                </a:tc>
                <a:tc>
                  <a:txBody>
                    <a:bodyPr/>
                    <a:lstStyle/>
                    <a:p>
                      <a:r>
                        <a:rPr lang="en-US" sz="1600" dirty="0"/>
                        <a:t>Note: regression analysis in some tools, </a:t>
                      </a:r>
                      <a:r>
                        <a:rPr lang="en-US" sz="1600" dirty="0">
                          <a:highlight>
                            <a:srgbClr val="FFFF00"/>
                          </a:highlight>
                        </a:rPr>
                        <a:t>drops all observations </a:t>
                      </a:r>
                      <a:r>
                        <a:rPr lang="en-US" sz="1600" dirty="0"/>
                        <a:t>that have a missing value for any one of the variables used in the model</a:t>
                      </a:r>
                    </a:p>
                    <a:p>
                      <a:r>
                        <a:rPr lang="en-US" sz="1600" dirty="0"/>
                        <a:t>- Consider </a:t>
                      </a:r>
                      <a:r>
                        <a:rPr lang="en-US" sz="1600" dirty="0">
                          <a:solidFill>
                            <a:srgbClr val="0070C0"/>
                          </a:solidFill>
                        </a:rPr>
                        <a:t>imputation </a:t>
                      </a:r>
                      <a:r>
                        <a:rPr lang="en-US" sz="1600" dirty="0">
                          <a:solidFill>
                            <a:schemeClr val="tx1"/>
                          </a:solidFill>
                        </a:rPr>
                        <a:t>(In case of few values being missing)</a:t>
                      </a:r>
                    </a:p>
                  </a:txBody>
                  <a:tcPr/>
                </a:tc>
                <a:extLst>
                  <a:ext uri="{0D108BD9-81ED-4DB2-BD59-A6C34878D82A}">
                    <a16:rowId xmlns:a16="http://schemas.microsoft.com/office/drawing/2014/main" val="785355899"/>
                  </a:ext>
                </a:extLst>
              </a:tr>
              <a:tr h="191135">
                <a:tc>
                  <a:txBody>
                    <a:bodyPr/>
                    <a:lstStyle/>
                    <a:p>
                      <a:r>
                        <a:rPr lang="en-US" sz="1600" dirty="0"/>
                        <a:t>Outliers</a:t>
                      </a:r>
                    </a:p>
                  </a:txBody>
                  <a:tcPr/>
                </a:tc>
                <a:tc>
                  <a:txBody>
                    <a:bodyPr/>
                    <a:lstStyle/>
                    <a:p>
                      <a:pPr marL="285750" indent="-285750">
                        <a:buFont typeface="Arial" panose="020B0604020202020204" pitchFamily="34" charset="0"/>
                        <a:buChar char="•"/>
                      </a:pPr>
                      <a:r>
                        <a:rPr lang="en-US" sz="1600" dirty="0">
                          <a:solidFill>
                            <a:schemeClr val="tx1"/>
                          </a:solidFill>
                        </a:rPr>
                        <a:t>An outlier is often operationally defined as a value that is at least 3 SD above or below the mean. </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delete those cases. </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recode the value</a:t>
                      </a:r>
                    </a:p>
                  </a:txBody>
                  <a:tcPr/>
                </a:tc>
                <a:extLst>
                  <a:ext uri="{0D108BD9-81ED-4DB2-BD59-A6C34878D82A}">
                    <a16:rowId xmlns:a16="http://schemas.microsoft.com/office/drawing/2014/main" val="142890403"/>
                  </a:ext>
                </a:extLst>
              </a:tr>
            </a:tbl>
          </a:graphicData>
        </a:graphic>
      </p:graphicFrame>
    </p:spTree>
    <p:extLst>
      <p:ext uri="{BB962C8B-B14F-4D97-AF65-F5344CB8AC3E}">
        <p14:creationId xmlns:p14="http://schemas.microsoft.com/office/powerpoint/2010/main" val="24762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54A-2DED-4079-A40D-B24447EF1CC2}"/>
              </a:ext>
            </a:extLst>
          </p:cNvPr>
          <p:cNvSpPr>
            <a:spLocks noGrp="1"/>
          </p:cNvSpPr>
          <p:nvPr>
            <p:ph type="title"/>
          </p:nvPr>
        </p:nvSpPr>
        <p:spPr/>
        <p:txBody>
          <a:bodyPr/>
          <a:lstStyle/>
          <a:p>
            <a:r>
              <a:rPr lang="en-US" dirty="0"/>
              <a:t>Assumptions</a:t>
            </a:r>
          </a:p>
        </p:txBody>
      </p:sp>
      <p:sp>
        <p:nvSpPr>
          <p:cNvPr id="3" name="Date Placeholder 2">
            <a:extLst>
              <a:ext uri="{FF2B5EF4-FFF2-40B4-BE49-F238E27FC236}">
                <a16:creationId xmlns:a16="http://schemas.microsoft.com/office/drawing/2014/main" id="{662392C4-72CA-4842-AFAB-7E81486A0B5F}"/>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683A1F63-B58B-4477-8B9E-E5AE1D40DECA}"/>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graphicFrame>
        <p:nvGraphicFramePr>
          <p:cNvPr id="5" name="Table 4">
            <a:extLst>
              <a:ext uri="{FF2B5EF4-FFF2-40B4-BE49-F238E27FC236}">
                <a16:creationId xmlns:a16="http://schemas.microsoft.com/office/drawing/2014/main" id="{FB624D58-D921-4A9E-ACFF-CCB546B014B5}"/>
              </a:ext>
            </a:extLst>
          </p:cNvPr>
          <p:cNvGraphicFramePr>
            <a:graphicFrameLocks noGrp="1"/>
          </p:cNvGraphicFramePr>
          <p:nvPr>
            <p:extLst>
              <p:ext uri="{D42A27DB-BD31-4B8C-83A1-F6EECF244321}">
                <p14:modId xmlns:p14="http://schemas.microsoft.com/office/powerpoint/2010/main" val="1501901130"/>
              </p:ext>
            </p:extLst>
          </p:nvPr>
        </p:nvGraphicFramePr>
        <p:xfrm>
          <a:off x="83820" y="981710"/>
          <a:ext cx="8968740" cy="3383280"/>
        </p:xfrm>
        <a:graphic>
          <a:graphicData uri="http://schemas.openxmlformats.org/drawingml/2006/table">
            <a:tbl>
              <a:tblPr firstRow="1" bandRow="1">
                <a:tableStyleId>{1E171933-4619-4E11-9A3F-F7608DF75F80}</a:tableStyleId>
              </a:tblPr>
              <a:tblGrid>
                <a:gridCol w="1979414">
                  <a:extLst>
                    <a:ext uri="{9D8B030D-6E8A-4147-A177-3AD203B41FA5}">
                      <a16:colId xmlns:a16="http://schemas.microsoft.com/office/drawing/2014/main" val="1011623931"/>
                    </a:ext>
                  </a:extLst>
                </a:gridCol>
                <a:gridCol w="6989326">
                  <a:extLst>
                    <a:ext uri="{9D8B030D-6E8A-4147-A177-3AD203B41FA5}">
                      <a16:colId xmlns:a16="http://schemas.microsoft.com/office/drawing/2014/main" val="3953735687"/>
                    </a:ext>
                  </a:extLst>
                </a:gridCol>
              </a:tblGrid>
              <a:tr h="191135">
                <a:tc>
                  <a:txBody>
                    <a:bodyPr/>
                    <a:lstStyle/>
                    <a:p>
                      <a:r>
                        <a:rPr lang="en-US" sz="1600" dirty="0"/>
                        <a:t>Criteria</a:t>
                      </a:r>
                    </a:p>
                  </a:txBody>
                  <a:tcPr/>
                </a:tc>
                <a:tc>
                  <a:txBody>
                    <a:bodyPr/>
                    <a:lstStyle/>
                    <a:p>
                      <a:endParaRPr lang="en-US" sz="1600" dirty="0"/>
                    </a:p>
                  </a:txBody>
                  <a:tcPr/>
                </a:tc>
                <a:extLst>
                  <a:ext uri="{0D108BD9-81ED-4DB2-BD59-A6C34878D82A}">
                    <a16:rowId xmlns:a16="http://schemas.microsoft.com/office/drawing/2014/main" val="2269284394"/>
                  </a:ext>
                </a:extLst>
              </a:tr>
              <a:tr h="191135">
                <a:tc>
                  <a:txBody>
                    <a:bodyPr/>
                    <a:lstStyle/>
                    <a:p>
                      <a:r>
                        <a:rPr lang="en-US" sz="1600" dirty="0"/>
                        <a:t>Normality</a:t>
                      </a:r>
                    </a:p>
                  </a:txBody>
                  <a:tcPr/>
                </a:tc>
                <a:tc>
                  <a:txBody>
                    <a:bodyPr/>
                    <a:lstStyle/>
                    <a:p>
                      <a:r>
                        <a:rPr lang="en-US" sz="1600" dirty="0"/>
                        <a:t>construct histograms and "look" at the data to see its distribution. </a:t>
                      </a:r>
                    </a:p>
                  </a:txBody>
                  <a:tcPr/>
                </a:tc>
                <a:extLst>
                  <a:ext uri="{0D108BD9-81ED-4DB2-BD59-A6C34878D82A}">
                    <a16:rowId xmlns:a16="http://schemas.microsoft.com/office/drawing/2014/main" val="3357562182"/>
                  </a:ext>
                </a:extLst>
              </a:tr>
              <a:tr h="191135">
                <a:tc>
                  <a:txBody>
                    <a:bodyPr/>
                    <a:lstStyle/>
                    <a:p>
                      <a:r>
                        <a:rPr lang="en-US" sz="1600" dirty="0"/>
                        <a:t>Linearity</a:t>
                      </a:r>
                    </a:p>
                  </a:txBody>
                  <a:tcPr/>
                </a:tc>
                <a:tc>
                  <a:txBody>
                    <a:bodyPr/>
                    <a:lstStyle/>
                    <a:p>
                      <a:r>
                        <a:rPr lang="en-US" sz="1600" dirty="0"/>
                        <a:t>bivariate scatterplot</a:t>
                      </a:r>
                    </a:p>
                  </a:txBody>
                  <a:tcPr/>
                </a:tc>
                <a:extLst>
                  <a:ext uri="{0D108BD9-81ED-4DB2-BD59-A6C34878D82A}">
                    <a16:rowId xmlns:a16="http://schemas.microsoft.com/office/drawing/2014/main" val="2223782535"/>
                  </a:ext>
                </a:extLst>
              </a:tr>
              <a:tr h="191135">
                <a:tc>
                  <a:txBody>
                    <a:bodyPr/>
                    <a:lstStyle/>
                    <a:p>
                      <a:r>
                        <a:rPr lang="en-US" sz="1600" dirty="0"/>
                        <a:t>Multicollinearity</a:t>
                      </a:r>
                    </a:p>
                  </a:txBody>
                  <a:tcPr/>
                </a:tc>
                <a:tc>
                  <a:txBody>
                    <a:bodyPr/>
                    <a:lstStyle/>
                    <a:p>
                      <a:pPr marL="285750" indent="-285750">
                        <a:buFont typeface="Arial" panose="020B0604020202020204" pitchFamily="34" charset="0"/>
                        <a:buChar char="•"/>
                      </a:pPr>
                      <a:r>
                        <a:rPr lang="en-US" sz="1600" dirty="0">
                          <a:solidFill>
                            <a:schemeClr val="tx1"/>
                          </a:solidFill>
                        </a:rPr>
                        <a:t>Multicollinearity is a condition in which the IVs are very highly correlated (.90 or greater)</a:t>
                      </a:r>
                    </a:p>
                    <a:p>
                      <a:pPr marL="285750" indent="-285750">
                        <a:buFont typeface="Arial" panose="020B0604020202020204" pitchFamily="34" charset="0"/>
                        <a:buChar char="•"/>
                      </a:pPr>
                      <a:r>
                        <a:rPr lang="en-US" sz="1600" dirty="0">
                          <a:solidFill>
                            <a:schemeClr val="tx1"/>
                          </a:solidFill>
                        </a:rPr>
                        <a:t>Ordinary Least square method </a:t>
                      </a:r>
                      <a:r>
                        <a:rPr lang="en-US" sz="1600" dirty="0">
                          <a:solidFill>
                            <a:srgbClr val="FF0000"/>
                          </a:solidFill>
                        </a:rPr>
                        <a:t>cannot be that effective</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deleting one of the two variables (after careful analysis)</a:t>
                      </a:r>
                    </a:p>
                    <a:p>
                      <a:pPr marL="285750" indent="-285750">
                        <a:buFont typeface="Arial" panose="020B0604020202020204" pitchFamily="34" charset="0"/>
                        <a:buChar char="•"/>
                      </a:pPr>
                      <a:r>
                        <a:rPr lang="en-US" sz="1600" dirty="0">
                          <a:solidFill>
                            <a:schemeClr val="tx1"/>
                          </a:solidFill>
                        </a:rPr>
                        <a:t>Statistically, regression coefficients is calculated through </a:t>
                      </a:r>
                      <a:r>
                        <a:rPr lang="en-US" sz="1600" dirty="0">
                          <a:solidFill>
                            <a:schemeClr val="tx1"/>
                          </a:solidFill>
                          <a:highlight>
                            <a:srgbClr val="FFFF00"/>
                          </a:highlight>
                        </a:rPr>
                        <a:t>matrix inversion</a:t>
                      </a:r>
                      <a:r>
                        <a:rPr lang="en-US" sz="1600" dirty="0">
                          <a:solidFill>
                            <a:schemeClr val="tx1"/>
                          </a:solidFill>
                        </a:rPr>
                        <a:t>.  if multicollinearity exists the inversion is unstable. </a:t>
                      </a:r>
                    </a:p>
                  </a:txBody>
                  <a:tcPr/>
                </a:tc>
                <a:extLst>
                  <a:ext uri="{0D108BD9-81ED-4DB2-BD59-A6C34878D82A}">
                    <a16:rowId xmlns:a16="http://schemas.microsoft.com/office/drawing/2014/main" val="785355899"/>
                  </a:ext>
                </a:extLst>
              </a:tr>
              <a:tr h="191135">
                <a:tc>
                  <a:txBody>
                    <a:bodyPr/>
                    <a:lstStyle/>
                    <a:p>
                      <a:r>
                        <a:rPr lang="en-US" sz="1600" dirty="0"/>
                        <a:t>Transformations</a:t>
                      </a:r>
                    </a:p>
                  </a:txBody>
                  <a:tcPr/>
                </a:tc>
                <a:tc>
                  <a:txBody>
                    <a:bodyPr/>
                    <a:lstStyle/>
                    <a:p>
                      <a:pPr marL="285750" indent="-285750">
                        <a:buFont typeface="Arial" panose="020B0604020202020204" pitchFamily="34" charset="0"/>
                        <a:buChar char="•"/>
                      </a:pPr>
                      <a:r>
                        <a:rPr lang="en-US" sz="1600" dirty="0">
                          <a:solidFill>
                            <a:schemeClr val="tx1"/>
                          </a:solidFill>
                        </a:rPr>
                        <a:t>one or more variables are not normally distributed, you might want to transform them</a:t>
                      </a:r>
                    </a:p>
                    <a:p>
                      <a:pPr marL="285750" indent="-285750">
                        <a:buFont typeface="Arial" panose="020B0604020202020204" pitchFamily="34" charset="0"/>
                        <a:buChar char="•"/>
                      </a:pPr>
                      <a:r>
                        <a:rPr lang="en-US" sz="1600" dirty="0">
                          <a:solidFill>
                            <a:schemeClr val="tx1"/>
                          </a:solidFill>
                        </a:rPr>
                        <a:t>harder to interpret the analysis</a:t>
                      </a:r>
                    </a:p>
                  </a:txBody>
                  <a:tcPr/>
                </a:tc>
                <a:extLst>
                  <a:ext uri="{0D108BD9-81ED-4DB2-BD59-A6C34878D82A}">
                    <a16:rowId xmlns:a16="http://schemas.microsoft.com/office/drawing/2014/main" val="142890403"/>
                  </a:ext>
                </a:extLst>
              </a:tr>
            </a:tbl>
          </a:graphicData>
        </a:graphic>
      </p:graphicFrame>
    </p:spTree>
    <p:extLst>
      <p:ext uri="{BB962C8B-B14F-4D97-AF65-F5344CB8AC3E}">
        <p14:creationId xmlns:p14="http://schemas.microsoft.com/office/powerpoint/2010/main" val="14699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3C9C-60A9-4D95-9756-E2948A56EF71}"/>
              </a:ext>
            </a:extLst>
          </p:cNvPr>
          <p:cNvSpPr>
            <a:spLocks noGrp="1"/>
          </p:cNvSpPr>
          <p:nvPr>
            <p:ph type="title"/>
          </p:nvPr>
        </p:nvSpPr>
        <p:spPr/>
        <p:txBody>
          <a:bodyPr/>
          <a:lstStyle/>
          <a:p>
            <a:r>
              <a:rPr lang="en-US" dirty="0"/>
              <a:t>What do we use linear regression for?</a:t>
            </a:r>
          </a:p>
        </p:txBody>
      </p:sp>
      <p:sp>
        <p:nvSpPr>
          <p:cNvPr id="3" name="Date Placeholder 2">
            <a:extLst>
              <a:ext uri="{FF2B5EF4-FFF2-40B4-BE49-F238E27FC236}">
                <a16:creationId xmlns:a16="http://schemas.microsoft.com/office/drawing/2014/main" id="{74AB4919-186B-40EC-95F1-FDC22D27005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98004162-211C-4ED2-ADE2-F94A1DC82290}"/>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5" name="Rectangle 4">
            <a:extLst>
              <a:ext uri="{FF2B5EF4-FFF2-40B4-BE49-F238E27FC236}">
                <a16:creationId xmlns:a16="http://schemas.microsoft.com/office/drawing/2014/main" id="{B7D35233-5A85-4CC2-A33A-BB71715DD1FC}"/>
              </a:ext>
            </a:extLst>
          </p:cNvPr>
          <p:cNvSpPr/>
          <p:nvPr/>
        </p:nvSpPr>
        <p:spPr>
          <a:xfrm>
            <a:off x="76810" y="891540"/>
            <a:ext cx="8979408" cy="1569660"/>
          </a:xfrm>
          <a:prstGeom prst="rect">
            <a:avLst/>
          </a:prstGeom>
        </p:spPr>
        <p:txBody>
          <a:bodyPr wrap="square">
            <a:spAutoFit/>
          </a:bodyPr>
          <a:lstStyle/>
          <a:p>
            <a:r>
              <a:rPr lang="en-US" sz="1600" dirty="0"/>
              <a:t>The overall idea of linear regression is to examine 2 things: </a:t>
            </a:r>
          </a:p>
          <a:p>
            <a:endParaRPr lang="en-US" sz="1600" dirty="0"/>
          </a:p>
          <a:p>
            <a:pPr marL="285750" indent="-285750">
              <a:buFont typeface="Arial" panose="020B0604020202020204" pitchFamily="34" charset="0"/>
              <a:buChar char="•"/>
            </a:pPr>
            <a:r>
              <a:rPr lang="en-US" sz="1600" dirty="0"/>
              <a:t>Does a set of predictor variables do a good job in predicting an outcome (dependent)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Which variables in particular are </a:t>
            </a:r>
            <a:r>
              <a:rPr lang="en-US" sz="1600" dirty="0">
                <a:highlight>
                  <a:srgbClr val="FFFF00"/>
                </a:highlight>
              </a:rPr>
              <a:t>significant</a:t>
            </a:r>
            <a:r>
              <a:rPr lang="en-US" sz="1600" dirty="0"/>
              <a:t> </a:t>
            </a:r>
            <a:r>
              <a:rPr lang="en-US" sz="1600" dirty="0">
                <a:highlight>
                  <a:srgbClr val="FFFF00"/>
                </a:highlight>
              </a:rPr>
              <a:t>predictors</a:t>
            </a:r>
            <a:r>
              <a:rPr lang="en-US" sz="1600" dirty="0"/>
              <a:t> of the outcome variable and in what way do they –</a:t>
            </a:r>
            <a:r>
              <a:rPr lang="en-US" sz="1600" i="1" dirty="0"/>
              <a:t>indicated by the magnitude and sign of the beta estimates</a:t>
            </a:r>
            <a:r>
              <a:rPr lang="en-US" sz="1600" dirty="0"/>
              <a:t>– impact the outcome variable?  </a:t>
            </a:r>
          </a:p>
        </p:txBody>
      </p:sp>
    </p:spTree>
    <p:extLst>
      <p:ext uri="{BB962C8B-B14F-4D97-AF65-F5344CB8AC3E}">
        <p14:creationId xmlns:p14="http://schemas.microsoft.com/office/powerpoint/2010/main" val="50977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17B4-FE02-4DD2-B097-17DE4C353668}"/>
              </a:ext>
            </a:extLst>
          </p:cNvPr>
          <p:cNvSpPr>
            <a:spLocks noGrp="1"/>
          </p:cNvSpPr>
          <p:nvPr>
            <p:ph type="title"/>
          </p:nvPr>
        </p:nvSpPr>
        <p:spPr/>
        <p:txBody>
          <a:bodyPr>
            <a:normAutofit/>
          </a:bodyPr>
          <a:lstStyle/>
          <a:p>
            <a:r>
              <a:rPr lang="en-US" dirty="0"/>
              <a:t>When, why and how should use linear regression</a:t>
            </a:r>
          </a:p>
        </p:txBody>
      </p:sp>
      <p:sp>
        <p:nvSpPr>
          <p:cNvPr id="3" name="Date Placeholder 2">
            <a:extLst>
              <a:ext uri="{FF2B5EF4-FFF2-40B4-BE49-F238E27FC236}">
                <a16:creationId xmlns:a16="http://schemas.microsoft.com/office/drawing/2014/main" id="{B0D985C5-6D47-4E49-8BBA-8393E867ABBE}"/>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88E9484C-61DF-4DAE-9315-13E7763D2E77}"/>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pic>
        <p:nvPicPr>
          <p:cNvPr id="5" name="Picture 4">
            <a:extLst>
              <a:ext uri="{FF2B5EF4-FFF2-40B4-BE49-F238E27FC236}">
                <a16:creationId xmlns:a16="http://schemas.microsoft.com/office/drawing/2014/main" id="{E57982B3-6E1B-4D05-8381-4A42122E593C}"/>
              </a:ext>
            </a:extLst>
          </p:cNvPr>
          <p:cNvPicPr>
            <a:picLocks noChangeAspect="1"/>
          </p:cNvPicPr>
          <p:nvPr/>
        </p:nvPicPr>
        <p:blipFill>
          <a:blip r:embed="rId2"/>
          <a:stretch>
            <a:fillRect/>
          </a:stretch>
        </p:blipFill>
        <p:spPr>
          <a:xfrm>
            <a:off x="4335402" y="960600"/>
            <a:ext cx="4698571" cy="2255040"/>
          </a:xfrm>
          <a:prstGeom prst="rect">
            <a:avLst/>
          </a:prstGeom>
        </p:spPr>
      </p:pic>
      <p:sp>
        <p:nvSpPr>
          <p:cNvPr id="6" name="Rectangle 5">
            <a:extLst>
              <a:ext uri="{FF2B5EF4-FFF2-40B4-BE49-F238E27FC236}">
                <a16:creationId xmlns:a16="http://schemas.microsoft.com/office/drawing/2014/main" id="{9A946658-1199-482E-ACDB-CB88C6A57BFC}"/>
              </a:ext>
            </a:extLst>
          </p:cNvPr>
          <p:cNvSpPr/>
          <p:nvPr/>
        </p:nvSpPr>
        <p:spPr>
          <a:xfrm>
            <a:off x="0" y="891540"/>
            <a:ext cx="4183380" cy="2893100"/>
          </a:xfrm>
          <a:prstGeom prst="rect">
            <a:avLst/>
          </a:prstGeom>
        </p:spPr>
        <p:txBody>
          <a:bodyPr wrap="square">
            <a:spAutoFit/>
          </a:bodyPr>
          <a:lstStyle/>
          <a:p>
            <a:pPr marL="285750" indent="-285750">
              <a:buFont typeface="Arial" panose="020B0604020202020204" pitchFamily="34" charset="0"/>
              <a:buChar char="•"/>
            </a:pPr>
            <a:r>
              <a:rPr lang="en-US" sz="1400" dirty="0"/>
              <a:t>The relationship between the variables is linear.</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solidFill>
                  <a:srgbClr val="0070C0"/>
                </a:solidFill>
              </a:rPr>
              <a:t>variance</a:t>
            </a:r>
            <a:r>
              <a:rPr lang="en-US" sz="1400" dirty="0"/>
              <a:t> in the </a:t>
            </a:r>
            <a:r>
              <a:rPr lang="en-US" sz="1400" dirty="0">
                <a:solidFill>
                  <a:srgbClr val="0070C0"/>
                </a:solidFill>
              </a:rPr>
              <a:t>residuals</a:t>
            </a:r>
            <a:r>
              <a:rPr lang="en-US" sz="1400" dirty="0"/>
              <a:t> (the difference in the real and predicted values) is more or less </a:t>
            </a:r>
            <a:r>
              <a:rPr lang="en-US" sz="1400" dirty="0">
                <a:highlight>
                  <a:srgbClr val="FFFF00"/>
                </a:highlight>
              </a:rPr>
              <a:t>constant</a:t>
            </a:r>
            <a:r>
              <a:rPr lang="en-US" sz="1400" dirty="0"/>
              <a:t>.</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residuals are independent, meaning the residuals are distributed randomly and not influenced by the residuals in previous observations.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residuals are normally distributed. This assumption means the</a:t>
            </a:r>
          </a:p>
        </p:txBody>
      </p:sp>
    </p:spTree>
    <p:extLst>
      <p:ext uri="{BB962C8B-B14F-4D97-AF65-F5344CB8AC3E}">
        <p14:creationId xmlns:p14="http://schemas.microsoft.com/office/powerpoint/2010/main" val="2835480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4B2-DB18-4E6E-813C-F326F76F5B57}"/>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4969427C-5B9E-42E7-A0B7-73916685051C}"/>
              </a:ext>
            </a:extLst>
          </p:cNvPr>
          <p:cNvSpPr>
            <a:spLocks noGrp="1"/>
          </p:cNvSpPr>
          <p:nvPr>
            <p:ph idx="1"/>
          </p:nvPr>
        </p:nvSpPr>
        <p:spPr/>
        <p:txBody>
          <a:bodyPr>
            <a:normAutofit/>
          </a:bodyPr>
          <a:lstStyle/>
          <a:p>
            <a:r>
              <a:rPr lang="en-US" sz="1600" dirty="0">
                <a:highlight>
                  <a:srgbClr val="FFFF00"/>
                </a:highlight>
              </a:rPr>
              <a:t>Sales</a:t>
            </a:r>
            <a:r>
              <a:rPr lang="en-US" sz="1600" dirty="0"/>
              <a:t> of a product; pricing, performance, and risk parameters</a:t>
            </a:r>
          </a:p>
          <a:p>
            <a:r>
              <a:rPr lang="en-US" sz="1600" dirty="0"/>
              <a:t>Generating </a:t>
            </a:r>
            <a:r>
              <a:rPr lang="en-US" sz="1600" dirty="0">
                <a:highlight>
                  <a:srgbClr val="FFFF00"/>
                </a:highlight>
              </a:rPr>
              <a:t>insights on consumer behavior</a:t>
            </a:r>
            <a:r>
              <a:rPr lang="en-US" sz="1600" dirty="0"/>
              <a:t>, profitability, and other business factors</a:t>
            </a:r>
          </a:p>
          <a:p>
            <a:r>
              <a:rPr lang="en-US" sz="1600" dirty="0"/>
              <a:t>Evaluation of </a:t>
            </a:r>
            <a:r>
              <a:rPr lang="en-US" sz="1600" dirty="0">
                <a:highlight>
                  <a:srgbClr val="FFFF00"/>
                </a:highlight>
              </a:rPr>
              <a:t>trends</a:t>
            </a:r>
            <a:r>
              <a:rPr lang="en-US" sz="1600" dirty="0"/>
              <a:t>; making estimates, and </a:t>
            </a:r>
            <a:r>
              <a:rPr lang="en-US" sz="1600" dirty="0">
                <a:highlight>
                  <a:srgbClr val="FFFF00"/>
                </a:highlight>
              </a:rPr>
              <a:t>forecasts</a:t>
            </a:r>
          </a:p>
          <a:p>
            <a:r>
              <a:rPr lang="en-US" sz="1600" dirty="0"/>
              <a:t>Determining marketing effectiveness, pricing, and promotions on sales of a product</a:t>
            </a:r>
          </a:p>
          <a:p>
            <a:r>
              <a:rPr lang="en-US" sz="1600" dirty="0"/>
              <a:t>Assessment of risk in financial services and insurance domain</a:t>
            </a:r>
          </a:p>
          <a:p>
            <a:r>
              <a:rPr lang="en-US" sz="1600" dirty="0"/>
              <a:t>Studying engine performance from test data in automobiles</a:t>
            </a:r>
          </a:p>
          <a:p>
            <a:r>
              <a:rPr lang="en-US" sz="1600" dirty="0"/>
              <a:t>Calculating causal relationships between parameters in biological systems</a:t>
            </a:r>
          </a:p>
          <a:p>
            <a:r>
              <a:rPr lang="en-US" sz="1600" dirty="0"/>
              <a:t>Conducting market research studies and customer survey results analysis</a:t>
            </a:r>
          </a:p>
          <a:p>
            <a:r>
              <a:rPr lang="en-US" sz="1600" dirty="0"/>
              <a:t>Astronomical data analysis</a:t>
            </a:r>
          </a:p>
          <a:p>
            <a:r>
              <a:rPr lang="en-US" sz="1600" dirty="0"/>
              <a:t>Predicting house prices with the increase in sizes of houses</a:t>
            </a:r>
          </a:p>
          <a:p>
            <a:r>
              <a:rPr lang="en-US" sz="1600" dirty="0"/>
              <a:t>stock trading, video games, sports betting, and flight time prediction.</a:t>
            </a:r>
          </a:p>
        </p:txBody>
      </p:sp>
      <p:sp>
        <p:nvSpPr>
          <p:cNvPr id="4" name="Date Placeholder 3">
            <a:extLst>
              <a:ext uri="{FF2B5EF4-FFF2-40B4-BE49-F238E27FC236}">
                <a16:creationId xmlns:a16="http://schemas.microsoft.com/office/drawing/2014/main" id="{D78542A2-F26E-4C41-9C54-892764865E54}"/>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B55E8EDA-6C4F-4196-9273-795802F9BEB7}"/>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spTree>
    <p:extLst>
      <p:ext uri="{BB962C8B-B14F-4D97-AF65-F5344CB8AC3E}">
        <p14:creationId xmlns:p14="http://schemas.microsoft.com/office/powerpoint/2010/main" val="1873813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5980014" cy="3971405"/>
          </a:xfrm>
        </p:spPr>
        <p:txBody>
          <a:bodyPr>
            <a:normAutofit lnSpcReduction="10000"/>
          </a:bodyPr>
          <a:lstStyle/>
          <a:p>
            <a:r>
              <a:rPr lang="en-US" sz="1600" dirty="0"/>
              <a:t>Models with 2 predictor variables (say </a:t>
            </a:r>
            <a:r>
              <a:rPr lang="en-US" sz="1600" dirty="0">
                <a:solidFill>
                  <a:srgbClr val="0070C0"/>
                </a:solidFill>
              </a:rPr>
              <a:t>x</a:t>
            </a:r>
            <a:r>
              <a:rPr lang="en-US" sz="1600" baseline="-25000" dirty="0">
                <a:solidFill>
                  <a:srgbClr val="0070C0"/>
                </a:solidFill>
              </a:rPr>
              <a:t>1</a:t>
            </a:r>
            <a:r>
              <a:rPr lang="en-US" sz="1600" dirty="0"/>
              <a:t> and </a:t>
            </a:r>
            <a:r>
              <a:rPr lang="en-US" sz="1600" dirty="0">
                <a:solidFill>
                  <a:srgbClr val="0070C0"/>
                </a:solidFill>
              </a:rPr>
              <a:t>x</a:t>
            </a:r>
            <a:r>
              <a:rPr lang="en-US" sz="1600" baseline="-25000" dirty="0">
                <a:solidFill>
                  <a:srgbClr val="0070C0"/>
                </a:solidFill>
              </a:rPr>
              <a:t>2</a:t>
            </a:r>
            <a:r>
              <a:rPr lang="en-US" sz="1600" dirty="0"/>
              <a:t>) and a response variable </a:t>
            </a:r>
            <a:r>
              <a:rPr lang="en-US" sz="1600" dirty="0">
                <a:solidFill>
                  <a:srgbClr val="0070C0"/>
                </a:solidFill>
              </a:rPr>
              <a:t>y</a:t>
            </a:r>
            <a:r>
              <a:rPr lang="en-US" sz="1600" dirty="0"/>
              <a:t> can be understood as a two-dimensional surface in space. </a:t>
            </a:r>
          </a:p>
          <a:p>
            <a:endParaRPr lang="en-US" sz="1600" dirty="0"/>
          </a:p>
          <a:p>
            <a:r>
              <a:rPr lang="en-US" sz="1600" dirty="0"/>
              <a:t>The observations are points in space and the surface is “fitted” to best approximate the observations.</a:t>
            </a:r>
          </a:p>
          <a:p>
            <a:endParaRPr lang="en-US" sz="1600" dirty="0"/>
          </a:p>
          <a:p>
            <a:r>
              <a:rPr lang="en-US" sz="1600" dirty="0"/>
              <a:t>Simplest multiple regression model for 2 predictor variables is</a:t>
            </a:r>
          </a:p>
          <a:p>
            <a:pPr marL="171450" lvl="1" indent="0">
              <a:buNone/>
            </a:pPr>
            <a:r>
              <a:rPr lang="en-US" sz="1600" dirty="0">
                <a:solidFill>
                  <a:srgbClr val="0070C0"/>
                </a:solidFill>
              </a:rPr>
              <a:t>y = β</a:t>
            </a:r>
            <a:r>
              <a:rPr lang="en-US" sz="1600" baseline="-25000" dirty="0">
                <a:solidFill>
                  <a:srgbClr val="0070C0"/>
                </a:solidFill>
              </a:rPr>
              <a:t>0</a:t>
            </a:r>
            <a:r>
              <a:rPr lang="en-US" sz="1600" dirty="0">
                <a:solidFill>
                  <a:srgbClr val="0070C0"/>
                </a:solidFill>
              </a:rPr>
              <a:t> + β</a:t>
            </a:r>
            <a:r>
              <a:rPr lang="en-US" sz="1600" baseline="-25000" dirty="0">
                <a:solidFill>
                  <a:srgbClr val="0070C0"/>
                </a:solidFill>
              </a:rPr>
              <a:t>1</a:t>
            </a:r>
            <a:r>
              <a:rPr lang="en-US" sz="1600" dirty="0">
                <a:solidFill>
                  <a:srgbClr val="0070C0"/>
                </a:solidFill>
              </a:rPr>
              <a:t>x</a:t>
            </a:r>
            <a:r>
              <a:rPr lang="en-US" sz="1600" baseline="-25000" dirty="0">
                <a:solidFill>
                  <a:srgbClr val="0070C0"/>
                </a:solidFill>
              </a:rPr>
              <a:t>1</a:t>
            </a:r>
            <a:r>
              <a:rPr lang="en-US" sz="1600" dirty="0">
                <a:solidFill>
                  <a:srgbClr val="0070C0"/>
                </a:solidFill>
              </a:rPr>
              <a:t> + β</a:t>
            </a:r>
            <a:r>
              <a:rPr lang="en-US" sz="1600" baseline="-25000" dirty="0">
                <a:solidFill>
                  <a:srgbClr val="0070C0"/>
                </a:solidFill>
              </a:rPr>
              <a:t>2</a:t>
            </a:r>
            <a:r>
              <a:rPr lang="en-US" sz="1600" dirty="0">
                <a:solidFill>
                  <a:srgbClr val="0070C0"/>
                </a:solidFill>
              </a:rPr>
              <a:t>x</a:t>
            </a:r>
            <a:r>
              <a:rPr lang="en-US" sz="1600" baseline="-25000" dirty="0">
                <a:solidFill>
                  <a:srgbClr val="0070C0"/>
                </a:solidFill>
              </a:rPr>
              <a:t>2</a:t>
            </a:r>
            <a:r>
              <a:rPr lang="en-US" sz="1600" dirty="0">
                <a:solidFill>
                  <a:srgbClr val="0070C0"/>
                </a:solidFill>
              </a:rPr>
              <a:t> + </a:t>
            </a:r>
            <a:r>
              <a:rPr lang="en-US" sz="1600" dirty="0">
                <a:solidFill>
                  <a:srgbClr val="0070C0"/>
                </a:solidFill>
                <a:sym typeface="Symbol" panose="05050102010706020507" pitchFamily="18" charset="2"/>
              </a:rPr>
              <a:t></a:t>
            </a:r>
            <a:r>
              <a:rPr lang="en-US" sz="1600" dirty="0">
                <a:solidFill>
                  <a:srgbClr val="0070C0"/>
                </a:solidFill>
              </a:rPr>
              <a:t> </a:t>
            </a:r>
          </a:p>
          <a:p>
            <a:pPr marL="171450" lvl="1" indent="0">
              <a:buNone/>
            </a:pPr>
            <a:endParaRPr lang="en-US" sz="1600" dirty="0"/>
          </a:p>
          <a:p>
            <a:r>
              <a:rPr lang="en-US" sz="1750" dirty="0"/>
              <a:t>The surface that corresponds to the model </a:t>
            </a:r>
          </a:p>
          <a:p>
            <a:pPr marL="0" indent="0">
              <a:buNone/>
            </a:pPr>
            <a:r>
              <a:rPr lang="en-US" sz="1750" dirty="0">
                <a:solidFill>
                  <a:srgbClr val="0070C0"/>
                </a:solidFill>
              </a:rPr>
              <a:t>    y = 50 +10x</a:t>
            </a:r>
            <a:r>
              <a:rPr lang="en-US" sz="1750" baseline="-25000" dirty="0">
                <a:solidFill>
                  <a:srgbClr val="0070C0"/>
                </a:solidFill>
              </a:rPr>
              <a:t>1</a:t>
            </a:r>
            <a:r>
              <a:rPr lang="en-US" sz="1750" dirty="0">
                <a:solidFill>
                  <a:srgbClr val="0070C0"/>
                </a:solidFill>
              </a:rPr>
              <a:t> + 7x</a:t>
            </a:r>
            <a:r>
              <a:rPr lang="en-US" sz="1750" baseline="-25000" dirty="0">
                <a:solidFill>
                  <a:srgbClr val="0070C0"/>
                </a:solidFill>
              </a:rPr>
              <a:t>2</a:t>
            </a:r>
            <a:r>
              <a:rPr lang="en-US" sz="1750" dirty="0">
                <a:solidFill>
                  <a:srgbClr val="0070C0"/>
                </a:solidFill>
              </a:rPr>
              <a:t> </a:t>
            </a:r>
            <a:r>
              <a:rPr lang="en-US" sz="1750" dirty="0"/>
              <a:t>looks like this. </a:t>
            </a:r>
          </a:p>
          <a:p>
            <a:r>
              <a:rPr lang="en-US" sz="1750" dirty="0"/>
              <a:t>It is a plane in R3 with different slopes in </a:t>
            </a:r>
            <a:r>
              <a:rPr lang="en-US" sz="1750" dirty="0">
                <a:solidFill>
                  <a:srgbClr val="0070C0"/>
                </a:solidFill>
              </a:rPr>
              <a:t>x</a:t>
            </a:r>
            <a:r>
              <a:rPr lang="en-US" sz="1750" baseline="-25000" dirty="0">
                <a:solidFill>
                  <a:srgbClr val="0070C0"/>
                </a:solidFill>
              </a:rPr>
              <a:t>1</a:t>
            </a:r>
            <a:r>
              <a:rPr lang="en-US" sz="1750" dirty="0"/>
              <a:t> and </a:t>
            </a:r>
            <a:r>
              <a:rPr lang="en-US" sz="1750" dirty="0">
                <a:solidFill>
                  <a:srgbClr val="0070C0"/>
                </a:solidFill>
              </a:rPr>
              <a:t>x</a:t>
            </a:r>
            <a:r>
              <a:rPr lang="en-US" sz="1750" baseline="-25000" dirty="0">
                <a:solidFill>
                  <a:srgbClr val="0070C0"/>
                </a:solidFill>
              </a:rPr>
              <a:t>2</a:t>
            </a:r>
            <a:r>
              <a:rPr lang="en-US" sz="1750" dirty="0"/>
              <a:t> </a:t>
            </a:r>
            <a:endParaRPr lang="en-US" dirty="0"/>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pic>
        <p:nvPicPr>
          <p:cNvPr id="6" name="Picture 5">
            <a:extLst>
              <a:ext uri="{FF2B5EF4-FFF2-40B4-BE49-F238E27FC236}">
                <a16:creationId xmlns:a16="http://schemas.microsoft.com/office/drawing/2014/main" id="{D11F62F5-28BA-46EF-A8CC-5B6996DE0B0A}"/>
              </a:ext>
            </a:extLst>
          </p:cNvPr>
          <p:cNvPicPr>
            <a:picLocks noChangeAspect="1"/>
          </p:cNvPicPr>
          <p:nvPr/>
        </p:nvPicPr>
        <p:blipFill>
          <a:blip r:embed="rId2"/>
          <a:stretch>
            <a:fillRect/>
          </a:stretch>
        </p:blipFill>
        <p:spPr>
          <a:xfrm>
            <a:off x="5622595" y="2112020"/>
            <a:ext cx="3336837" cy="2570323"/>
          </a:xfrm>
          <a:prstGeom prst="rect">
            <a:avLst/>
          </a:prstGeom>
        </p:spPr>
      </p:pic>
    </p:spTree>
    <p:extLst>
      <p:ext uri="{BB962C8B-B14F-4D97-AF65-F5344CB8AC3E}">
        <p14:creationId xmlns:p14="http://schemas.microsoft.com/office/powerpoint/2010/main" val="3944992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5980014" cy="3971405"/>
          </a:xfrm>
        </p:spPr>
        <p:txBody>
          <a:bodyPr>
            <a:normAutofit/>
          </a:bodyPr>
          <a:lstStyle/>
          <a:p>
            <a:r>
              <a:rPr lang="en-US" sz="1600" dirty="0"/>
              <a:t>For a simple linear model with two predictor variables and an interaction term, the surface is no longer flat but curved.</a:t>
            </a:r>
          </a:p>
          <a:p>
            <a:endParaRPr lang="en-US" sz="1600" dirty="0"/>
          </a:p>
          <a:p>
            <a:r>
              <a:rPr lang="es-ES" sz="1600" dirty="0">
                <a:solidFill>
                  <a:srgbClr val="0070C0"/>
                </a:solidFill>
              </a:rPr>
              <a:t>y = 10 + x</a:t>
            </a:r>
            <a:r>
              <a:rPr lang="es-ES" sz="1600" baseline="-25000" dirty="0">
                <a:solidFill>
                  <a:srgbClr val="0070C0"/>
                </a:solidFill>
              </a:rPr>
              <a:t>1</a:t>
            </a:r>
            <a:r>
              <a:rPr lang="es-ES" sz="1600" dirty="0">
                <a:solidFill>
                  <a:srgbClr val="0070C0"/>
                </a:solidFill>
              </a:rPr>
              <a:t> + x</a:t>
            </a:r>
            <a:r>
              <a:rPr lang="es-ES" sz="1600" baseline="-25000" dirty="0">
                <a:solidFill>
                  <a:srgbClr val="0070C0"/>
                </a:solidFill>
              </a:rPr>
              <a:t>2 </a:t>
            </a:r>
            <a:r>
              <a:rPr lang="es-ES" sz="1600" dirty="0">
                <a:solidFill>
                  <a:srgbClr val="0070C0"/>
                </a:solidFill>
              </a:rPr>
              <a:t>+ x</a:t>
            </a:r>
            <a:r>
              <a:rPr lang="es-ES" sz="1600" baseline="-25000" dirty="0">
                <a:solidFill>
                  <a:srgbClr val="0070C0"/>
                </a:solidFill>
              </a:rPr>
              <a:t>1</a:t>
            </a:r>
            <a:r>
              <a:rPr lang="es-ES" sz="1600" dirty="0">
                <a:solidFill>
                  <a:srgbClr val="0070C0"/>
                </a:solidFill>
              </a:rPr>
              <a:t>x</a:t>
            </a:r>
            <a:r>
              <a:rPr lang="es-ES" sz="1600" baseline="-25000" dirty="0">
                <a:solidFill>
                  <a:srgbClr val="0070C0"/>
                </a:solidFill>
              </a:rPr>
              <a:t>2</a:t>
            </a:r>
            <a:endParaRPr lang="en-US" sz="1600" baseline="-25000" dirty="0">
              <a:solidFill>
                <a:srgbClr val="0070C0"/>
              </a:solidFill>
            </a:endParaRPr>
          </a:p>
          <a:p>
            <a:endParaRPr lang="en-US" dirty="0"/>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pic>
        <p:nvPicPr>
          <p:cNvPr id="7" name="Picture 6">
            <a:extLst>
              <a:ext uri="{FF2B5EF4-FFF2-40B4-BE49-F238E27FC236}">
                <a16:creationId xmlns:a16="http://schemas.microsoft.com/office/drawing/2014/main" id="{69DB74D1-5B3D-49BA-BB79-E98EED996FCC}"/>
              </a:ext>
            </a:extLst>
          </p:cNvPr>
          <p:cNvPicPr>
            <a:picLocks noChangeAspect="1"/>
          </p:cNvPicPr>
          <p:nvPr/>
        </p:nvPicPr>
        <p:blipFill>
          <a:blip r:embed="rId2"/>
          <a:stretch>
            <a:fillRect/>
          </a:stretch>
        </p:blipFill>
        <p:spPr>
          <a:xfrm>
            <a:off x="5162066" y="2135187"/>
            <a:ext cx="3849068" cy="2672080"/>
          </a:xfrm>
          <a:prstGeom prst="rect">
            <a:avLst/>
          </a:prstGeom>
        </p:spPr>
      </p:pic>
    </p:spTree>
    <p:extLst>
      <p:ext uri="{BB962C8B-B14F-4D97-AF65-F5344CB8AC3E}">
        <p14:creationId xmlns:p14="http://schemas.microsoft.com/office/powerpoint/2010/main" val="398490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68C6-86E3-4C8F-8B18-EE7342FDCBDB}"/>
              </a:ext>
            </a:extLst>
          </p:cNvPr>
          <p:cNvSpPr>
            <a:spLocks noGrp="1"/>
          </p:cNvSpPr>
          <p:nvPr>
            <p:ph type="title"/>
          </p:nvPr>
        </p:nvSpPr>
        <p:spPr/>
        <p:txBody>
          <a:bodyPr/>
          <a:lstStyle/>
          <a:p>
            <a:r>
              <a:rPr lang="en-US" dirty="0"/>
              <a:t>geometric intuition</a:t>
            </a:r>
          </a:p>
        </p:txBody>
      </p:sp>
      <p:sp>
        <p:nvSpPr>
          <p:cNvPr id="3" name="Content Placeholder 2">
            <a:extLst>
              <a:ext uri="{FF2B5EF4-FFF2-40B4-BE49-F238E27FC236}">
                <a16:creationId xmlns:a16="http://schemas.microsoft.com/office/drawing/2014/main" id="{BA7B86DF-C561-46CD-8970-894572A11C96}"/>
              </a:ext>
            </a:extLst>
          </p:cNvPr>
          <p:cNvSpPr>
            <a:spLocks noGrp="1"/>
          </p:cNvSpPr>
          <p:nvPr>
            <p:ph idx="1"/>
          </p:nvPr>
        </p:nvSpPr>
        <p:spPr>
          <a:xfrm>
            <a:off x="0" y="891539"/>
            <a:ext cx="9071172" cy="3971405"/>
          </a:xfrm>
        </p:spPr>
        <p:txBody>
          <a:bodyPr>
            <a:normAutofit/>
          </a:bodyPr>
          <a:lstStyle/>
          <a:p>
            <a:r>
              <a:rPr lang="en-US" sz="1600" dirty="0">
                <a:solidFill>
                  <a:srgbClr val="0070C0"/>
                </a:solidFill>
              </a:rPr>
              <a:t>Polynomial regression </a:t>
            </a:r>
            <a:r>
              <a:rPr lang="en-US" sz="1600" dirty="0"/>
              <a:t>models with 2 predictor variables and </a:t>
            </a:r>
            <a:r>
              <a:rPr lang="en-US" sz="1600" dirty="0">
                <a:solidFill>
                  <a:srgbClr val="0070C0"/>
                </a:solidFill>
              </a:rPr>
              <a:t>interaction terms </a:t>
            </a:r>
            <a:r>
              <a:rPr lang="en-US" sz="1600" dirty="0"/>
              <a:t>are quadratic forms. </a:t>
            </a:r>
          </a:p>
          <a:p>
            <a:r>
              <a:rPr lang="en-US" sz="1600" dirty="0"/>
              <a:t>Their surfaces can have many different shapes depending on the values of the model parameters with the contour lines being either </a:t>
            </a:r>
            <a:r>
              <a:rPr lang="en-US" sz="1600" dirty="0">
                <a:highlight>
                  <a:srgbClr val="FFFF00"/>
                </a:highlight>
              </a:rPr>
              <a:t>parallel lines, parabolas or ellipses</a:t>
            </a:r>
            <a:r>
              <a:rPr lang="en-US" sz="1600" dirty="0"/>
              <a:t>.</a:t>
            </a:r>
          </a:p>
          <a:p>
            <a:r>
              <a:rPr lang="el-GR" sz="1600" dirty="0">
                <a:solidFill>
                  <a:srgbClr val="0070C0"/>
                </a:solidFill>
              </a:rPr>
              <a:t>y = β</a:t>
            </a:r>
            <a:r>
              <a:rPr lang="el-GR" sz="1600" baseline="-25000" dirty="0">
                <a:solidFill>
                  <a:srgbClr val="0070C0"/>
                </a:solidFill>
              </a:rPr>
              <a:t>0</a:t>
            </a:r>
            <a:r>
              <a:rPr lang="el-GR" sz="1600" dirty="0">
                <a:solidFill>
                  <a:srgbClr val="0070C0"/>
                </a:solidFill>
              </a:rPr>
              <a:t> + β</a:t>
            </a:r>
            <a:r>
              <a:rPr lang="el-GR" sz="1600" baseline="-25000" dirty="0">
                <a:solidFill>
                  <a:srgbClr val="0070C0"/>
                </a:solidFill>
              </a:rPr>
              <a:t>1</a:t>
            </a:r>
            <a:r>
              <a:rPr lang="en-US" sz="1600" dirty="0">
                <a:solidFill>
                  <a:srgbClr val="0070C0"/>
                </a:solidFill>
              </a:rPr>
              <a:t>X</a:t>
            </a:r>
            <a:r>
              <a:rPr lang="el-GR" sz="1600" baseline="-25000" dirty="0">
                <a:solidFill>
                  <a:srgbClr val="0070C0"/>
                </a:solidFill>
              </a:rPr>
              <a:t>1</a:t>
            </a:r>
            <a:r>
              <a:rPr lang="el-GR" sz="1600" dirty="0">
                <a:solidFill>
                  <a:srgbClr val="0070C0"/>
                </a:solidFill>
              </a:rPr>
              <a:t> + β</a:t>
            </a:r>
            <a:r>
              <a:rPr lang="el-GR" sz="1600" baseline="-25000" dirty="0">
                <a:solidFill>
                  <a:srgbClr val="0070C0"/>
                </a:solidFill>
              </a:rPr>
              <a:t>2</a:t>
            </a:r>
            <a:r>
              <a:rPr lang="en-US" sz="1600" dirty="0">
                <a:solidFill>
                  <a:srgbClr val="0070C0"/>
                </a:solidFill>
              </a:rPr>
              <a:t>X</a:t>
            </a:r>
            <a:r>
              <a:rPr lang="el-GR" sz="1600" baseline="-25000" dirty="0">
                <a:solidFill>
                  <a:srgbClr val="0070C0"/>
                </a:solidFill>
              </a:rPr>
              <a:t>2</a:t>
            </a:r>
            <a:r>
              <a:rPr lang="el-GR" sz="1600" dirty="0">
                <a:solidFill>
                  <a:srgbClr val="0070C0"/>
                </a:solidFill>
              </a:rPr>
              <a:t> + β</a:t>
            </a:r>
            <a:r>
              <a:rPr lang="el-GR" sz="1600" baseline="-25000" dirty="0">
                <a:solidFill>
                  <a:srgbClr val="0070C0"/>
                </a:solidFill>
              </a:rPr>
              <a:t>11</a:t>
            </a:r>
            <a:r>
              <a:rPr lang="en-US" sz="1600" dirty="0">
                <a:solidFill>
                  <a:srgbClr val="0070C0"/>
                </a:solidFill>
              </a:rPr>
              <a:t>X</a:t>
            </a:r>
            <a:r>
              <a:rPr lang="el-GR" sz="1600" baseline="-25000" dirty="0">
                <a:solidFill>
                  <a:srgbClr val="0070C0"/>
                </a:solidFill>
              </a:rPr>
              <a:t>2</a:t>
            </a:r>
            <a:r>
              <a:rPr lang="el-GR" sz="1600" baseline="30000" dirty="0">
                <a:solidFill>
                  <a:srgbClr val="0070C0"/>
                </a:solidFill>
              </a:rPr>
              <a:t>1</a:t>
            </a:r>
            <a:r>
              <a:rPr lang="el-GR" sz="1600" dirty="0">
                <a:solidFill>
                  <a:srgbClr val="0070C0"/>
                </a:solidFill>
              </a:rPr>
              <a:t> + β</a:t>
            </a:r>
            <a:r>
              <a:rPr lang="el-GR" sz="1600" baseline="-25000" dirty="0">
                <a:solidFill>
                  <a:srgbClr val="0070C0"/>
                </a:solidFill>
              </a:rPr>
              <a:t>22</a:t>
            </a:r>
            <a:r>
              <a:rPr lang="en-US" sz="1600" dirty="0">
                <a:solidFill>
                  <a:srgbClr val="0070C0"/>
                </a:solidFill>
              </a:rPr>
              <a:t>X</a:t>
            </a:r>
            <a:r>
              <a:rPr lang="el-GR" sz="1600" baseline="-25000" dirty="0">
                <a:solidFill>
                  <a:srgbClr val="0070C0"/>
                </a:solidFill>
              </a:rPr>
              <a:t>2</a:t>
            </a:r>
            <a:r>
              <a:rPr lang="el-GR" sz="1600" baseline="30000" dirty="0">
                <a:solidFill>
                  <a:srgbClr val="0070C0"/>
                </a:solidFill>
              </a:rPr>
              <a:t>2</a:t>
            </a:r>
            <a:r>
              <a:rPr lang="el-GR" sz="1600" dirty="0">
                <a:solidFill>
                  <a:srgbClr val="0070C0"/>
                </a:solidFill>
              </a:rPr>
              <a:t> + β</a:t>
            </a:r>
            <a:r>
              <a:rPr lang="el-GR" sz="1600" baseline="-25000" dirty="0">
                <a:solidFill>
                  <a:srgbClr val="0070C0"/>
                </a:solidFill>
              </a:rPr>
              <a:t>12</a:t>
            </a:r>
            <a:r>
              <a:rPr lang="en-US" sz="1600" dirty="0">
                <a:solidFill>
                  <a:srgbClr val="0070C0"/>
                </a:solidFill>
              </a:rPr>
              <a:t>X</a:t>
            </a:r>
            <a:r>
              <a:rPr lang="el-GR" sz="1600" baseline="-25000" dirty="0">
                <a:solidFill>
                  <a:srgbClr val="0070C0"/>
                </a:solidFill>
              </a:rPr>
              <a:t>1</a:t>
            </a:r>
            <a:r>
              <a:rPr lang="en-US" sz="1600" dirty="0">
                <a:solidFill>
                  <a:srgbClr val="0070C0"/>
                </a:solidFill>
              </a:rPr>
              <a:t>X</a:t>
            </a:r>
            <a:r>
              <a:rPr lang="el-GR" sz="1600" baseline="-25000" dirty="0">
                <a:solidFill>
                  <a:srgbClr val="0070C0"/>
                </a:solidFill>
              </a:rPr>
              <a:t>2</a:t>
            </a:r>
            <a:r>
              <a:rPr lang="el-GR" sz="1600" dirty="0">
                <a:solidFill>
                  <a:srgbClr val="0070C0"/>
                </a:solidFill>
              </a:rPr>
              <a:t> + </a:t>
            </a:r>
            <a:r>
              <a:rPr lang="el-GR" sz="1600" dirty="0">
                <a:solidFill>
                  <a:srgbClr val="0070C0"/>
                </a:solidFill>
                <a:sym typeface="Symbol" panose="05050102010706020507" pitchFamily="18" charset="2"/>
              </a:rPr>
              <a:t></a:t>
            </a:r>
            <a:endParaRPr lang="en-US" sz="1600" dirty="0">
              <a:solidFill>
                <a:srgbClr val="0070C0"/>
              </a:solidFill>
            </a:endParaRPr>
          </a:p>
        </p:txBody>
      </p:sp>
      <p:sp>
        <p:nvSpPr>
          <p:cNvPr id="4" name="Date Placeholder 3">
            <a:extLst>
              <a:ext uri="{FF2B5EF4-FFF2-40B4-BE49-F238E27FC236}">
                <a16:creationId xmlns:a16="http://schemas.microsoft.com/office/drawing/2014/main" id="{B5B88085-6FBD-49D3-9A90-955B55C472C9}"/>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CAA2C6D8-DF24-45CE-9769-C06E7F02B508}"/>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pic>
        <p:nvPicPr>
          <p:cNvPr id="6" name="Picture 5">
            <a:extLst>
              <a:ext uri="{FF2B5EF4-FFF2-40B4-BE49-F238E27FC236}">
                <a16:creationId xmlns:a16="http://schemas.microsoft.com/office/drawing/2014/main" id="{BD441659-6E6B-4807-9476-2F0142AFB3BF}"/>
              </a:ext>
            </a:extLst>
          </p:cNvPr>
          <p:cNvPicPr>
            <a:picLocks noChangeAspect="1"/>
          </p:cNvPicPr>
          <p:nvPr/>
        </p:nvPicPr>
        <p:blipFill>
          <a:blip r:embed="rId2"/>
          <a:stretch>
            <a:fillRect/>
          </a:stretch>
        </p:blipFill>
        <p:spPr>
          <a:xfrm>
            <a:off x="162559" y="3026114"/>
            <a:ext cx="2017095" cy="1465458"/>
          </a:xfrm>
          <a:prstGeom prst="rect">
            <a:avLst/>
          </a:prstGeom>
          <a:ln w="25400">
            <a:solidFill>
              <a:schemeClr val="tx1"/>
            </a:solidFill>
          </a:ln>
        </p:spPr>
      </p:pic>
      <p:pic>
        <p:nvPicPr>
          <p:cNvPr id="8" name="Picture 7">
            <a:extLst>
              <a:ext uri="{FF2B5EF4-FFF2-40B4-BE49-F238E27FC236}">
                <a16:creationId xmlns:a16="http://schemas.microsoft.com/office/drawing/2014/main" id="{AC682ADE-12FA-46A9-B29E-5C6B196FEF9F}"/>
              </a:ext>
            </a:extLst>
          </p:cNvPr>
          <p:cNvPicPr>
            <a:picLocks noChangeAspect="1"/>
          </p:cNvPicPr>
          <p:nvPr/>
        </p:nvPicPr>
        <p:blipFill>
          <a:blip r:embed="rId3"/>
          <a:stretch>
            <a:fillRect/>
          </a:stretch>
        </p:blipFill>
        <p:spPr>
          <a:xfrm>
            <a:off x="2358535" y="3026114"/>
            <a:ext cx="2017095" cy="1465459"/>
          </a:xfrm>
          <a:prstGeom prst="rect">
            <a:avLst/>
          </a:prstGeom>
          <a:ln w="25400">
            <a:solidFill>
              <a:schemeClr val="accent1"/>
            </a:solidFill>
          </a:ln>
        </p:spPr>
      </p:pic>
      <p:pic>
        <p:nvPicPr>
          <p:cNvPr id="9" name="Picture 8">
            <a:extLst>
              <a:ext uri="{FF2B5EF4-FFF2-40B4-BE49-F238E27FC236}">
                <a16:creationId xmlns:a16="http://schemas.microsoft.com/office/drawing/2014/main" id="{69872E1A-6002-4E88-BC21-298A180BF7B9}"/>
              </a:ext>
            </a:extLst>
          </p:cNvPr>
          <p:cNvPicPr>
            <a:picLocks noChangeAspect="1"/>
          </p:cNvPicPr>
          <p:nvPr/>
        </p:nvPicPr>
        <p:blipFill>
          <a:blip r:embed="rId4"/>
          <a:stretch>
            <a:fillRect/>
          </a:stretch>
        </p:blipFill>
        <p:spPr>
          <a:xfrm>
            <a:off x="4554511" y="3027494"/>
            <a:ext cx="2139347" cy="1464078"/>
          </a:xfrm>
          <a:prstGeom prst="rect">
            <a:avLst/>
          </a:prstGeom>
          <a:ln w="25400">
            <a:solidFill>
              <a:schemeClr val="tx1"/>
            </a:solidFill>
          </a:ln>
        </p:spPr>
      </p:pic>
      <p:pic>
        <p:nvPicPr>
          <p:cNvPr id="10" name="Picture 9">
            <a:extLst>
              <a:ext uri="{FF2B5EF4-FFF2-40B4-BE49-F238E27FC236}">
                <a16:creationId xmlns:a16="http://schemas.microsoft.com/office/drawing/2014/main" id="{EAE45BF9-DA2E-413D-BD23-CB7EE4F5E583}"/>
              </a:ext>
            </a:extLst>
          </p:cNvPr>
          <p:cNvPicPr>
            <a:picLocks noChangeAspect="1"/>
          </p:cNvPicPr>
          <p:nvPr/>
        </p:nvPicPr>
        <p:blipFill>
          <a:blip r:embed="rId5"/>
          <a:stretch>
            <a:fillRect/>
          </a:stretch>
        </p:blipFill>
        <p:spPr>
          <a:xfrm>
            <a:off x="6872740" y="3026114"/>
            <a:ext cx="2144480" cy="1464078"/>
          </a:xfrm>
          <a:prstGeom prst="rect">
            <a:avLst/>
          </a:prstGeom>
          <a:ln w="25400">
            <a:solidFill>
              <a:schemeClr val="tx1"/>
            </a:solidFill>
          </a:ln>
        </p:spPr>
      </p:pic>
    </p:spTree>
    <p:extLst>
      <p:ext uri="{BB962C8B-B14F-4D97-AF65-F5344CB8AC3E}">
        <p14:creationId xmlns:p14="http://schemas.microsoft.com/office/powerpoint/2010/main" val="1654517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2462213"/>
          </a:xfrm>
          <a:prstGeom prst="rect">
            <a:avLst/>
          </a:prstGeom>
        </p:spPr>
        <p:txBody>
          <a:bodyPr wrap="square">
            <a:spAutoFit/>
          </a:bodyPr>
          <a:lstStyle/>
          <a:p>
            <a:r>
              <a:rPr lang="en-US" sz="1400" dirty="0"/>
              <a:t>Linear Regression is a supervised machine learning algorithm.</a:t>
            </a:r>
          </a:p>
          <a:p>
            <a:endParaRPr lang="en-US" sz="1400" dirty="0"/>
          </a:p>
          <a:p>
            <a:r>
              <a:rPr lang="en-US" sz="1400" dirty="0"/>
              <a:t>A) TRUE</a:t>
            </a:r>
          </a:p>
          <a:p>
            <a:r>
              <a:rPr lang="en-US" sz="1400" dirty="0"/>
              <a:t>B) FALSE</a:t>
            </a:r>
          </a:p>
          <a:p>
            <a:endParaRPr lang="en-US" sz="1400" dirty="0"/>
          </a:p>
          <a:p>
            <a:r>
              <a:rPr lang="en-US" sz="1400" dirty="0"/>
              <a:t>Which of the following methods do we use to find the best fit line for data in Linear Regression?</a:t>
            </a:r>
          </a:p>
          <a:p>
            <a:endParaRPr lang="en-US" sz="1400" dirty="0"/>
          </a:p>
          <a:p>
            <a:r>
              <a:rPr lang="en-US" sz="1400" dirty="0"/>
              <a:t>A) Least Square Error</a:t>
            </a:r>
          </a:p>
          <a:p>
            <a:r>
              <a:rPr lang="en-US" sz="1400" dirty="0"/>
              <a:t>B) Maximum Likelihood</a:t>
            </a:r>
          </a:p>
          <a:p>
            <a:r>
              <a:rPr lang="en-US" sz="1400" dirty="0"/>
              <a:t>C) Logarithmic Loss</a:t>
            </a:r>
          </a:p>
          <a:p>
            <a:r>
              <a:rPr lang="en-US" sz="1400" dirty="0"/>
              <a:t>D) Both A and B</a:t>
            </a:r>
          </a:p>
        </p:txBody>
      </p:sp>
    </p:spTree>
    <p:extLst>
      <p:ext uri="{BB962C8B-B14F-4D97-AF65-F5344CB8AC3E}">
        <p14:creationId xmlns:p14="http://schemas.microsoft.com/office/powerpoint/2010/main" val="72634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3108543"/>
          </a:xfrm>
          <a:prstGeom prst="rect">
            <a:avLst/>
          </a:prstGeom>
        </p:spPr>
        <p:txBody>
          <a:bodyPr wrap="square">
            <a:spAutoFit/>
          </a:bodyPr>
          <a:lstStyle/>
          <a:p>
            <a:r>
              <a:rPr lang="en-US" sz="1400" dirty="0"/>
              <a:t>Which of the following evaluation metrics can be used to evaluate a model while modeling a continuous output variable?</a:t>
            </a:r>
          </a:p>
          <a:p>
            <a:endParaRPr lang="en-US" sz="1400" dirty="0"/>
          </a:p>
          <a:p>
            <a:r>
              <a:rPr lang="en-US" sz="1400" dirty="0"/>
              <a:t>A) AUC-ROC</a:t>
            </a:r>
          </a:p>
          <a:p>
            <a:r>
              <a:rPr lang="en-US" sz="1400" dirty="0"/>
              <a:t>B) Accuracy</a:t>
            </a:r>
          </a:p>
          <a:p>
            <a:r>
              <a:rPr lang="en-US" sz="1400" dirty="0"/>
              <a:t>C) </a:t>
            </a:r>
            <a:r>
              <a:rPr lang="en-US" sz="1400" dirty="0" err="1"/>
              <a:t>Logloss</a:t>
            </a:r>
            <a:endParaRPr lang="en-US" sz="1400" dirty="0"/>
          </a:p>
          <a:p>
            <a:r>
              <a:rPr lang="en-US" sz="1400" dirty="0"/>
              <a:t>D) Mean-Squared-Error</a:t>
            </a:r>
          </a:p>
          <a:p>
            <a:endParaRPr lang="en-US" sz="1400" dirty="0"/>
          </a:p>
          <a:p>
            <a:r>
              <a:rPr lang="en-US" sz="1400" dirty="0"/>
              <a:t>Which of the following is true about Residuals ?</a:t>
            </a:r>
          </a:p>
          <a:p>
            <a:endParaRPr lang="en-US" sz="1400" dirty="0"/>
          </a:p>
          <a:p>
            <a:r>
              <a:rPr lang="en-US" sz="1400" dirty="0"/>
              <a:t>A) Lower is better</a:t>
            </a:r>
          </a:p>
          <a:p>
            <a:r>
              <a:rPr lang="en-US" sz="1400" dirty="0"/>
              <a:t>B) Higher is better</a:t>
            </a:r>
          </a:p>
          <a:p>
            <a:r>
              <a:rPr lang="en-US" sz="1400" dirty="0"/>
              <a:t>C) A or B depend on the situation</a:t>
            </a:r>
          </a:p>
          <a:p>
            <a:r>
              <a:rPr lang="en-US" sz="1400" dirty="0"/>
              <a:t>D) None of these</a:t>
            </a:r>
          </a:p>
        </p:txBody>
      </p:sp>
    </p:spTree>
    <p:extLst>
      <p:ext uri="{BB962C8B-B14F-4D97-AF65-F5344CB8AC3E}">
        <p14:creationId xmlns:p14="http://schemas.microsoft.com/office/powerpoint/2010/main" val="382818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2462213"/>
          </a:xfrm>
          <a:prstGeom prst="rect">
            <a:avLst/>
          </a:prstGeom>
        </p:spPr>
        <p:txBody>
          <a:bodyPr wrap="square">
            <a:spAutoFit/>
          </a:bodyPr>
          <a:lstStyle/>
          <a:p>
            <a:r>
              <a:rPr lang="en-US" sz="1400" dirty="0"/>
              <a:t>Suppose that we have N independent variables (X1,X2… </a:t>
            </a:r>
            <a:r>
              <a:rPr lang="en-US" sz="1400" dirty="0" err="1"/>
              <a:t>Xn</a:t>
            </a:r>
            <a:r>
              <a:rPr lang="en-US" sz="1400" dirty="0"/>
              <a:t>) and dependent variable is Y. Now Imagine that you are applying linear regression by fitting the best fit line using least square error on this data.</a:t>
            </a:r>
          </a:p>
          <a:p>
            <a:endParaRPr lang="en-US" sz="1400" dirty="0"/>
          </a:p>
          <a:p>
            <a:r>
              <a:rPr lang="en-US" sz="1400" dirty="0"/>
              <a:t>You found that correlation coefficient for one of it’s variable(Say X1) with Y is -0.95.</a:t>
            </a:r>
          </a:p>
          <a:p>
            <a:endParaRPr lang="en-US" sz="1400" dirty="0"/>
          </a:p>
          <a:p>
            <a:r>
              <a:rPr lang="en-US" sz="1400" dirty="0"/>
              <a:t>Which of the following is true for X1?</a:t>
            </a:r>
          </a:p>
          <a:p>
            <a:endParaRPr lang="en-US" sz="1400" dirty="0"/>
          </a:p>
          <a:p>
            <a:r>
              <a:rPr lang="en-US" sz="1400" dirty="0"/>
              <a:t>A) Relation between the X1 and Y is weak</a:t>
            </a:r>
          </a:p>
          <a:p>
            <a:r>
              <a:rPr lang="en-US" sz="1400" dirty="0"/>
              <a:t>B) Relation between the X1 and Y is strong</a:t>
            </a:r>
          </a:p>
          <a:p>
            <a:r>
              <a:rPr lang="en-US" sz="1400" dirty="0"/>
              <a:t>C) Relation between the X1 and Y is neutral</a:t>
            </a:r>
          </a:p>
          <a:p>
            <a:r>
              <a:rPr lang="en-US" sz="1400" dirty="0"/>
              <a:t>D) Correlation can’t judge the relationship</a:t>
            </a:r>
          </a:p>
        </p:txBody>
      </p:sp>
    </p:spTree>
    <p:extLst>
      <p:ext uri="{BB962C8B-B14F-4D97-AF65-F5344CB8AC3E}">
        <p14:creationId xmlns:p14="http://schemas.microsoft.com/office/powerpoint/2010/main" val="146598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1600438"/>
          </a:xfrm>
          <a:prstGeom prst="rect">
            <a:avLst/>
          </a:prstGeom>
        </p:spPr>
        <p:txBody>
          <a:bodyPr wrap="square">
            <a:spAutoFit/>
          </a:bodyPr>
          <a:lstStyle/>
          <a:p>
            <a:r>
              <a:rPr lang="en-US" sz="1400" dirty="0"/>
              <a:t>Which of the following offsets, do we use in linear regression’s least square line fit? Suppose horizontal axis is independent variable and vertical axis is dependent variable.</a:t>
            </a:r>
          </a:p>
          <a:p>
            <a:endParaRPr lang="en-US" sz="1400" dirty="0"/>
          </a:p>
          <a:p>
            <a:r>
              <a:rPr lang="en-US" sz="1400" dirty="0"/>
              <a:t>A) Vertical offset</a:t>
            </a:r>
          </a:p>
          <a:p>
            <a:r>
              <a:rPr lang="en-US" sz="1400" dirty="0"/>
              <a:t>B) Perpendicular offset</a:t>
            </a:r>
          </a:p>
          <a:p>
            <a:r>
              <a:rPr lang="en-US" sz="1400" dirty="0"/>
              <a:t>C) Both, depending on the situation</a:t>
            </a:r>
          </a:p>
          <a:p>
            <a:r>
              <a:rPr lang="en-US" sz="1400" dirty="0"/>
              <a:t>D) None of above</a:t>
            </a:r>
          </a:p>
        </p:txBody>
      </p:sp>
      <p:pic>
        <p:nvPicPr>
          <p:cNvPr id="3" name="Picture 2">
            <a:extLst>
              <a:ext uri="{FF2B5EF4-FFF2-40B4-BE49-F238E27FC236}">
                <a16:creationId xmlns:a16="http://schemas.microsoft.com/office/drawing/2014/main" id="{3C12D395-4EEA-408F-AF76-72631095EC47}"/>
              </a:ext>
            </a:extLst>
          </p:cNvPr>
          <p:cNvPicPr>
            <a:picLocks noChangeAspect="1"/>
          </p:cNvPicPr>
          <p:nvPr/>
        </p:nvPicPr>
        <p:blipFill>
          <a:blip r:embed="rId2"/>
          <a:stretch>
            <a:fillRect/>
          </a:stretch>
        </p:blipFill>
        <p:spPr>
          <a:xfrm>
            <a:off x="3025153" y="1527472"/>
            <a:ext cx="5982490" cy="3164844"/>
          </a:xfrm>
          <a:prstGeom prst="rect">
            <a:avLst/>
          </a:prstGeom>
        </p:spPr>
      </p:pic>
    </p:spTree>
    <p:extLst>
      <p:ext uri="{BB962C8B-B14F-4D97-AF65-F5344CB8AC3E}">
        <p14:creationId xmlns:p14="http://schemas.microsoft.com/office/powerpoint/2010/main" val="316760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49</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165431" cy="3323987"/>
          </a:xfrm>
          <a:prstGeom prst="rect">
            <a:avLst/>
          </a:prstGeom>
        </p:spPr>
        <p:txBody>
          <a:bodyPr wrap="square">
            <a:spAutoFit/>
          </a:bodyPr>
          <a:lstStyle/>
          <a:p>
            <a:r>
              <a:rPr lang="en-US" sz="1400" dirty="0"/>
              <a:t>Which of the following statement is true about outliers in Linear regression?</a:t>
            </a:r>
          </a:p>
          <a:p>
            <a:endParaRPr lang="en-US" sz="1400" dirty="0"/>
          </a:p>
          <a:p>
            <a:r>
              <a:rPr lang="en-US" sz="1400" dirty="0"/>
              <a:t>A) Linear regression is sensitive to outliers</a:t>
            </a:r>
          </a:p>
          <a:p>
            <a:r>
              <a:rPr lang="en-US" sz="1400" dirty="0"/>
              <a:t>B) Linear regression is not sensitive to outliers</a:t>
            </a:r>
          </a:p>
          <a:p>
            <a:r>
              <a:rPr lang="en-US" sz="1400" dirty="0"/>
              <a:t>C) Can’t say</a:t>
            </a:r>
          </a:p>
          <a:p>
            <a:r>
              <a:rPr lang="en-US" sz="1400" dirty="0"/>
              <a:t>D) None of these</a:t>
            </a:r>
          </a:p>
          <a:p>
            <a:endParaRPr lang="en-US" sz="1400" dirty="0"/>
          </a:p>
          <a:p>
            <a:r>
              <a:rPr lang="en-US" sz="1400" dirty="0"/>
              <a:t>Suppose you plotted a scatter plot between the residuals and predicted values in linear regression and you found that there is a relationship between them. Which of the following conclusion do you make about this situation?</a:t>
            </a:r>
          </a:p>
          <a:p>
            <a:endParaRPr lang="en-US" sz="1400" dirty="0"/>
          </a:p>
          <a:p>
            <a:r>
              <a:rPr lang="en-US" sz="1400" dirty="0"/>
              <a:t> A) Since the there is a relationship means our model is not good</a:t>
            </a:r>
          </a:p>
          <a:p>
            <a:r>
              <a:rPr lang="en-US" sz="1400" dirty="0"/>
              <a:t>B)  Since the there is a relationship means our model is good</a:t>
            </a:r>
          </a:p>
          <a:p>
            <a:r>
              <a:rPr lang="en-US" sz="1400" dirty="0"/>
              <a:t>C) Can’t say</a:t>
            </a:r>
          </a:p>
          <a:p>
            <a:r>
              <a:rPr lang="en-US" sz="1400" dirty="0"/>
              <a:t>D) None of these</a:t>
            </a:r>
          </a:p>
        </p:txBody>
      </p:sp>
    </p:spTree>
    <p:extLst>
      <p:ext uri="{BB962C8B-B14F-4D97-AF65-F5344CB8AC3E}">
        <p14:creationId xmlns:p14="http://schemas.microsoft.com/office/powerpoint/2010/main" val="84203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5C22-479F-42F6-823B-1F742630EA3A}"/>
              </a:ext>
            </a:extLst>
          </p:cNvPr>
          <p:cNvSpPr>
            <a:spLocks noGrp="1"/>
          </p:cNvSpPr>
          <p:nvPr>
            <p:ph type="title"/>
          </p:nvPr>
        </p:nvSpPr>
        <p:spPr/>
        <p:txBody>
          <a:bodyPr/>
          <a:lstStyle/>
          <a:p>
            <a:r>
              <a:rPr lang="en-US" dirty="0"/>
              <a:t>Key points …</a:t>
            </a:r>
          </a:p>
        </p:txBody>
      </p:sp>
      <p:sp>
        <p:nvSpPr>
          <p:cNvPr id="3" name="Date Placeholder 2">
            <a:extLst>
              <a:ext uri="{FF2B5EF4-FFF2-40B4-BE49-F238E27FC236}">
                <a16:creationId xmlns:a16="http://schemas.microsoft.com/office/drawing/2014/main" id="{AA876FFA-D714-4B2B-BBEC-112FE16C8C19}"/>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360E58B0-117D-4D53-B0BC-19F31C5EC400}"/>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
        <p:nvSpPr>
          <p:cNvPr id="5" name="Rectangle 4">
            <a:extLst>
              <a:ext uri="{FF2B5EF4-FFF2-40B4-BE49-F238E27FC236}">
                <a16:creationId xmlns:a16="http://schemas.microsoft.com/office/drawing/2014/main" id="{4A10F5F5-B87C-4283-A3C7-154361FE5701}"/>
              </a:ext>
            </a:extLst>
          </p:cNvPr>
          <p:cNvSpPr/>
          <p:nvPr/>
        </p:nvSpPr>
        <p:spPr>
          <a:xfrm>
            <a:off x="0" y="1003756"/>
            <a:ext cx="8955633" cy="2800767"/>
          </a:xfrm>
          <a:prstGeom prst="rect">
            <a:avLst/>
          </a:prstGeom>
        </p:spPr>
        <p:txBody>
          <a:bodyPr wrap="square">
            <a:spAutoFit/>
          </a:bodyPr>
          <a:lstStyle/>
          <a:p>
            <a:pPr marL="285750" indent="-285750">
              <a:buFont typeface="Arial" panose="020B0604020202020204" pitchFamily="34" charset="0"/>
              <a:buChar char="•"/>
            </a:pPr>
            <a:r>
              <a:rPr lang="en-US" sz="1600" dirty="0"/>
              <a:t>When selecting the model for the analysis, an important consideration is model fitting.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Adding independent variables to a linear regression model will always increase the explained variance of the model (typically expressed as R²).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overfitting</a:t>
            </a:r>
            <a:r>
              <a:rPr lang="en-US" sz="1600" dirty="0"/>
              <a:t> can occur by adding too many variables to the model, which </a:t>
            </a:r>
            <a:r>
              <a:rPr lang="en-US" sz="1600" dirty="0">
                <a:highlight>
                  <a:srgbClr val="FFFF00"/>
                </a:highlight>
              </a:rPr>
              <a:t>reduces</a:t>
            </a:r>
            <a:r>
              <a:rPr lang="en-US" sz="1600" dirty="0"/>
              <a:t> model generalizability.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simple model is usually </a:t>
            </a:r>
            <a:r>
              <a:rPr lang="en-US" sz="1600" dirty="0">
                <a:highlight>
                  <a:srgbClr val="FFFF00"/>
                </a:highlight>
              </a:rPr>
              <a:t>preferable</a:t>
            </a:r>
            <a:r>
              <a:rPr lang="en-US" sz="1600" dirty="0"/>
              <a:t> to a more complex model.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Statistically, if a model includes a </a:t>
            </a:r>
            <a:r>
              <a:rPr lang="en-US" sz="1600" dirty="0">
                <a:highlight>
                  <a:srgbClr val="FFFF00"/>
                </a:highlight>
              </a:rPr>
              <a:t>large number of variables</a:t>
            </a:r>
            <a:r>
              <a:rPr lang="en-US" sz="1600" dirty="0"/>
              <a:t>, some of the variables will be statistically significant due to chance alone.</a:t>
            </a:r>
          </a:p>
        </p:txBody>
      </p:sp>
    </p:spTree>
    <p:extLst>
      <p:ext uri="{BB962C8B-B14F-4D97-AF65-F5344CB8AC3E}">
        <p14:creationId xmlns:p14="http://schemas.microsoft.com/office/powerpoint/2010/main" val="525187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A08-55A1-417D-8AF9-D2CD8932921B}"/>
              </a:ext>
            </a:extLst>
          </p:cNvPr>
          <p:cNvSpPr>
            <a:spLocks noGrp="1"/>
          </p:cNvSpPr>
          <p:nvPr>
            <p:ph type="title"/>
          </p:nvPr>
        </p:nvSpPr>
        <p:spPr/>
        <p:txBody>
          <a:bodyPr/>
          <a:lstStyle/>
          <a:p>
            <a:r>
              <a:rPr lang="en-US" dirty="0" err="1"/>
              <a:t>qs</a:t>
            </a:r>
            <a:endParaRPr lang="en-US" dirty="0"/>
          </a:p>
        </p:txBody>
      </p:sp>
      <p:sp>
        <p:nvSpPr>
          <p:cNvPr id="4" name="Date Placeholder 3">
            <a:extLst>
              <a:ext uri="{FF2B5EF4-FFF2-40B4-BE49-F238E27FC236}">
                <a16:creationId xmlns:a16="http://schemas.microsoft.com/office/drawing/2014/main" id="{63AB3C41-65B5-43F2-A068-97AC0552E8B0}"/>
              </a:ext>
            </a:extLst>
          </p:cNvPr>
          <p:cNvSpPr>
            <a:spLocks noGrp="1"/>
          </p:cNvSpPr>
          <p:nvPr>
            <p:ph type="dt" sz="half" idx="10"/>
          </p:nvPr>
        </p:nvSpPr>
        <p:spPr/>
        <p:txBody>
          <a:bodyPr/>
          <a:lstStyle/>
          <a:p>
            <a:fld id="{136C72BE-1EB1-4D3D-82B3-E7DC2624987E}" type="datetime1">
              <a:rPr lang="en-US" smtClean="0"/>
              <a:t>1/5/19</a:t>
            </a:fld>
            <a:endParaRPr lang="en-US"/>
          </a:p>
        </p:txBody>
      </p:sp>
      <p:sp>
        <p:nvSpPr>
          <p:cNvPr id="5" name="Slide Number Placeholder 4">
            <a:extLst>
              <a:ext uri="{FF2B5EF4-FFF2-40B4-BE49-F238E27FC236}">
                <a16:creationId xmlns:a16="http://schemas.microsoft.com/office/drawing/2014/main" id="{9E6B7E6F-0026-4E25-8249-29ABCC280B4E}"/>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sp>
        <p:nvSpPr>
          <p:cNvPr id="6" name="Rectangle 5">
            <a:extLst>
              <a:ext uri="{FF2B5EF4-FFF2-40B4-BE49-F238E27FC236}">
                <a16:creationId xmlns:a16="http://schemas.microsoft.com/office/drawing/2014/main" id="{8DA808C3-EBCF-4FA1-B798-C5F512F6F82C}"/>
              </a:ext>
            </a:extLst>
          </p:cNvPr>
          <p:cNvSpPr/>
          <p:nvPr/>
        </p:nvSpPr>
        <p:spPr>
          <a:xfrm>
            <a:off x="136357" y="891540"/>
            <a:ext cx="8847222" cy="3108543"/>
          </a:xfrm>
          <a:prstGeom prst="rect">
            <a:avLst/>
          </a:prstGeom>
        </p:spPr>
        <p:txBody>
          <a:bodyPr wrap="square">
            <a:spAutoFit/>
          </a:bodyPr>
          <a:lstStyle/>
          <a:p>
            <a:r>
              <a:rPr lang="en-US" sz="1400" dirty="0"/>
              <a:t>What will happen when you fit degree 4 polynomial in linear regression?</a:t>
            </a:r>
          </a:p>
          <a:p>
            <a:endParaRPr lang="en-US" sz="1400" dirty="0"/>
          </a:p>
          <a:p>
            <a:r>
              <a:rPr lang="en-US" sz="1400" dirty="0"/>
              <a:t>A) There are high chances that degree 4 polynomial will over fit the data</a:t>
            </a:r>
          </a:p>
          <a:p>
            <a:r>
              <a:rPr lang="en-US" sz="1400" dirty="0"/>
              <a:t>B) There are high chances that degree 4 polynomial will under fit the data</a:t>
            </a:r>
          </a:p>
          <a:p>
            <a:r>
              <a:rPr lang="en-US" sz="1400" dirty="0"/>
              <a:t>C) Can’t say</a:t>
            </a:r>
          </a:p>
          <a:p>
            <a:r>
              <a:rPr lang="en-US" sz="1400" dirty="0"/>
              <a:t>D) None of these</a:t>
            </a:r>
          </a:p>
          <a:p>
            <a:endParaRPr lang="en-US" sz="1400" dirty="0"/>
          </a:p>
          <a:p>
            <a:r>
              <a:rPr lang="en-US" sz="1400" dirty="0"/>
              <a:t>Now we increase the training set size gradually.  As the training set size increases, what do you expect will happen with the mean training error?</a:t>
            </a:r>
          </a:p>
          <a:p>
            <a:r>
              <a:rPr lang="en-US" sz="1400" dirty="0"/>
              <a:t> </a:t>
            </a:r>
          </a:p>
          <a:p>
            <a:r>
              <a:rPr lang="en-US" sz="1400" dirty="0"/>
              <a:t>A) Increase</a:t>
            </a:r>
          </a:p>
          <a:p>
            <a:r>
              <a:rPr lang="en-US" sz="1400" dirty="0"/>
              <a:t>B) Decrease</a:t>
            </a:r>
          </a:p>
          <a:p>
            <a:r>
              <a:rPr lang="en-US" sz="1400" dirty="0"/>
              <a:t>C) Remain constant</a:t>
            </a:r>
          </a:p>
          <a:p>
            <a:r>
              <a:rPr lang="en-US" sz="1400" dirty="0"/>
              <a:t>D) Can’t Say</a:t>
            </a:r>
          </a:p>
        </p:txBody>
      </p:sp>
    </p:spTree>
    <p:extLst>
      <p:ext uri="{BB962C8B-B14F-4D97-AF65-F5344CB8AC3E}">
        <p14:creationId xmlns:p14="http://schemas.microsoft.com/office/powerpoint/2010/main" val="3289290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2</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At a </a:t>
            </a:r>
            <a:r>
              <a:rPr lang="en-US" sz="1600" dirty="0">
                <a:solidFill>
                  <a:srgbClr val="0070C0"/>
                </a:solidFill>
              </a:rPr>
              <a:t>.01 level </a:t>
            </a:r>
            <a:r>
              <a:rPr lang="en-US" sz="1600" dirty="0"/>
              <a:t>of significance is there sufficient evidence to conclude that the number of books sold is related to the number of registered students in a straight-line manner?</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3293209"/>
          </a:xfrm>
          <a:prstGeom prst="rect">
            <a:avLst/>
          </a:prstGeom>
        </p:spPr>
        <p:txBody>
          <a:bodyPr wrap="square">
            <a:spAutoFit/>
          </a:bodyPr>
          <a:lstStyle/>
          <a:p>
            <a:r>
              <a:rPr lang="en-US" sz="1600" dirty="0"/>
              <a:t>H</a:t>
            </a:r>
            <a:r>
              <a:rPr lang="en-US" sz="1600" baseline="-25000" dirty="0"/>
              <a:t>0</a:t>
            </a:r>
            <a:r>
              <a:rPr lang="en-US" sz="1600" dirty="0"/>
              <a:t>:  The number of students registered and the number of books sold </a:t>
            </a:r>
            <a:r>
              <a:rPr lang="en-US" sz="1600" dirty="0">
                <a:highlight>
                  <a:srgbClr val="FFFF00"/>
                </a:highlight>
              </a:rPr>
              <a:t>are not correlated</a:t>
            </a:r>
          </a:p>
          <a:p>
            <a:r>
              <a:rPr lang="en-US" sz="1600" dirty="0"/>
              <a:t>H</a:t>
            </a:r>
            <a:r>
              <a:rPr lang="en-US" sz="1600" baseline="-25000" dirty="0"/>
              <a:t>a</a:t>
            </a:r>
            <a:r>
              <a:rPr lang="en-US" sz="1600" dirty="0"/>
              <a:t>:  The number of students registered and the number of books sold </a:t>
            </a:r>
            <a:r>
              <a:rPr lang="en-US" sz="1600" dirty="0">
                <a:highlight>
                  <a:srgbClr val="FFFF00"/>
                </a:highlight>
              </a:rPr>
              <a:t>are correlated</a:t>
            </a:r>
          </a:p>
          <a:p>
            <a:endParaRPr lang="en-US" sz="1600" dirty="0"/>
          </a:p>
          <a:p>
            <a:r>
              <a:rPr lang="en-US" sz="1600" b="1" dirty="0"/>
              <a:t>Decision Rule:  </a:t>
            </a:r>
            <a:r>
              <a:rPr lang="en-US" sz="1600" dirty="0"/>
              <a:t>Accept Ha if the calculated p-value &lt; .01</a:t>
            </a:r>
          </a:p>
          <a:p>
            <a:endParaRPr lang="en-US" sz="1600" dirty="0"/>
          </a:p>
          <a:p>
            <a:r>
              <a:rPr lang="en-US" sz="1600" dirty="0"/>
              <a:t>Test Statistic:  </a:t>
            </a:r>
            <a:r>
              <a:rPr lang="en-US" sz="1600" dirty="0">
                <a:solidFill>
                  <a:srgbClr val="0070C0"/>
                </a:solidFill>
              </a:rPr>
              <a:t>r</a:t>
            </a:r>
            <a:r>
              <a:rPr lang="en-US" sz="1600" dirty="0"/>
              <a:t> = the Pearson coefficient of correlation</a:t>
            </a:r>
          </a:p>
          <a:p>
            <a:r>
              <a:rPr lang="en-US" sz="1600" b="1" dirty="0"/>
              <a:t>Calculations</a:t>
            </a:r>
            <a:r>
              <a:rPr lang="en-US" sz="1600" dirty="0"/>
              <a:t> : </a:t>
            </a:r>
            <a:r>
              <a:rPr lang="en-US" sz="1600" dirty="0">
                <a:solidFill>
                  <a:srgbClr val="0070C0"/>
                </a:solidFill>
              </a:rPr>
              <a:t>r = 0.8997</a:t>
            </a:r>
            <a:r>
              <a:rPr lang="en-US" sz="1600" dirty="0"/>
              <a:t>, </a:t>
            </a:r>
          </a:p>
          <a:p>
            <a:r>
              <a:rPr lang="en-US" sz="1600" dirty="0"/>
              <a:t>	</a:t>
            </a:r>
            <a:r>
              <a:rPr lang="en-US" sz="1600" dirty="0">
                <a:solidFill>
                  <a:srgbClr val="0070C0"/>
                </a:solidFill>
              </a:rPr>
              <a:t>       r</a:t>
            </a:r>
            <a:r>
              <a:rPr lang="en-US" sz="1600" baseline="30000" dirty="0">
                <a:solidFill>
                  <a:srgbClr val="0070C0"/>
                </a:solidFill>
              </a:rPr>
              <a:t>2</a:t>
            </a:r>
            <a:r>
              <a:rPr lang="en-US" sz="1600" dirty="0">
                <a:solidFill>
                  <a:srgbClr val="0070C0"/>
                </a:solidFill>
              </a:rPr>
              <a:t> = 0.80</a:t>
            </a:r>
            <a:endParaRPr lang="en-US" sz="1600" baseline="30000" dirty="0">
              <a:solidFill>
                <a:srgbClr val="0070C0"/>
              </a:solidFill>
            </a:endParaRPr>
          </a:p>
          <a:p>
            <a:r>
              <a:rPr lang="en-US" sz="1600" dirty="0">
                <a:solidFill>
                  <a:srgbClr val="0070C0"/>
                </a:solidFill>
              </a:rPr>
              <a:t>	       p-value</a:t>
            </a:r>
            <a:r>
              <a:rPr lang="en-US" sz="1600" dirty="0"/>
              <a:t> &lt; 0.0001 &lt; .01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b="1" dirty="0"/>
              <a:t>Interpretation</a:t>
            </a:r>
            <a:r>
              <a:rPr lang="en-US" sz="1600" dirty="0"/>
              <a:t>: At the </a:t>
            </a:r>
            <a:r>
              <a:rPr lang="en-US" sz="1600" dirty="0">
                <a:solidFill>
                  <a:srgbClr val="0070C0"/>
                </a:solidFill>
              </a:rPr>
              <a:t>.01 level of significance </a:t>
            </a:r>
            <a:r>
              <a:rPr lang="en-US" sz="1600" dirty="0"/>
              <a:t>, the probability that observed values can be found (H</a:t>
            </a:r>
            <a:r>
              <a:rPr lang="en-US" sz="1600" baseline="-25000" dirty="0"/>
              <a:t>O</a:t>
            </a:r>
            <a:r>
              <a:rPr lang="en-US" sz="1600" dirty="0"/>
              <a:t> = true) is very very less than given </a:t>
            </a:r>
            <a:r>
              <a:rPr lang="el-GR" sz="1600" dirty="0">
                <a:latin typeface="Times New Roman" panose="02020603050405020304" pitchFamily="18" charset="0"/>
                <a:cs typeface="Times New Roman" panose="02020603050405020304" pitchFamily="18" charset="0"/>
              </a:rPr>
              <a:t>α</a:t>
            </a:r>
            <a:r>
              <a:rPr lang="en-US" sz="1600" dirty="0"/>
              <a:t> . Reject H</a:t>
            </a:r>
            <a:r>
              <a:rPr lang="en-US" sz="1600" baseline="-25000" dirty="0"/>
              <a:t>O. </a:t>
            </a:r>
            <a:r>
              <a:rPr lang="en-US" sz="1600" dirty="0"/>
              <a:t> Hence there is strong relation between number of students and books</a:t>
            </a:r>
          </a:p>
        </p:txBody>
      </p:sp>
    </p:spTree>
    <p:extLst>
      <p:ext uri="{BB962C8B-B14F-4D97-AF65-F5344CB8AC3E}">
        <p14:creationId xmlns:p14="http://schemas.microsoft.com/office/powerpoint/2010/main" val="4257584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3</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Carefully explain what the </a:t>
            </a:r>
            <a:r>
              <a:rPr lang="en-US" sz="1600" dirty="0">
                <a:solidFill>
                  <a:srgbClr val="0070C0"/>
                </a:solidFill>
              </a:rPr>
              <a:t>p-value</a:t>
            </a:r>
            <a:r>
              <a:rPr lang="en-US" sz="1600" dirty="0"/>
              <a:t> found, means.</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3293209"/>
          </a:xfrm>
          <a:prstGeom prst="rect">
            <a:avLst/>
          </a:prstGeom>
        </p:spPr>
        <p:txBody>
          <a:bodyPr wrap="square">
            <a:spAutoFit/>
          </a:bodyPr>
          <a:lstStyle/>
          <a:p>
            <a:r>
              <a:rPr lang="en-US" sz="1600" dirty="0"/>
              <a:t>H</a:t>
            </a:r>
            <a:r>
              <a:rPr lang="en-US" sz="1600" baseline="-25000" dirty="0"/>
              <a:t>0</a:t>
            </a:r>
            <a:r>
              <a:rPr lang="en-US" sz="1600" dirty="0"/>
              <a:t>:  The number of students registered and the number of books sold </a:t>
            </a:r>
            <a:r>
              <a:rPr lang="en-US" sz="1600" dirty="0">
                <a:highlight>
                  <a:srgbClr val="FFFF00"/>
                </a:highlight>
              </a:rPr>
              <a:t>are not correlated</a:t>
            </a:r>
          </a:p>
          <a:p>
            <a:r>
              <a:rPr lang="en-US" sz="1600" dirty="0"/>
              <a:t>H</a:t>
            </a:r>
            <a:r>
              <a:rPr lang="en-US" sz="1600" baseline="-25000" dirty="0"/>
              <a:t>a</a:t>
            </a:r>
            <a:r>
              <a:rPr lang="en-US" sz="1600" dirty="0"/>
              <a:t>:  The number of students registered and the number of books sold </a:t>
            </a:r>
            <a:r>
              <a:rPr lang="en-US" sz="1600" dirty="0">
                <a:highlight>
                  <a:srgbClr val="FFFF00"/>
                </a:highlight>
              </a:rPr>
              <a:t>are correlated</a:t>
            </a:r>
          </a:p>
          <a:p>
            <a:endParaRPr lang="en-US" sz="1600" dirty="0"/>
          </a:p>
          <a:p>
            <a:r>
              <a:rPr lang="en-US" sz="1600" b="1" dirty="0"/>
              <a:t>Decision Rule:  </a:t>
            </a:r>
            <a:r>
              <a:rPr lang="en-US" sz="1600" dirty="0"/>
              <a:t>Accept Ha if the calculated p-value &lt; .01</a:t>
            </a:r>
          </a:p>
          <a:p>
            <a:endParaRPr lang="en-US" sz="1600" dirty="0"/>
          </a:p>
          <a:p>
            <a:r>
              <a:rPr lang="en-US" sz="1600" dirty="0"/>
              <a:t>Test Statistic:  </a:t>
            </a:r>
            <a:r>
              <a:rPr lang="en-US" sz="1600" dirty="0">
                <a:solidFill>
                  <a:srgbClr val="0070C0"/>
                </a:solidFill>
              </a:rPr>
              <a:t>r</a:t>
            </a:r>
            <a:r>
              <a:rPr lang="en-US" sz="1600" dirty="0"/>
              <a:t> = the Pearson coefficient of correlation</a:t>
            </a:r>
          </a:p>
          <a:p>
            <a:r>
              <a:rPr lang="en-US" sz="1600" b="1" dirty="0"/>
              <a:t>Calculations</a:t>
            </a:r>
            <a:r>
              <a:rPr lang="en-US" sz="1600" dirty="0"/>
              <a:t> : </a:t>
            </a:r>
            <a:r>
              <a:rPr lang="en-US" sz="1600" dirty="0">
                <a:solidFill>
                  <a:srgbClr val="0070C0"/>
                </a:solidFill>
              </a:rPr>
              <a:t>r = 0.8997</a:t>
            </a:r>
            <a:r>
              <a:rPr lang="en-US" sz="1600" dirty="0"/>
              <a:t>, </a:t>
            </a:r>
          </a:p>
          <a:p>
            <a:r>
              <a:rPr lang="en-US" sz="1600" dirty="0"/>
              <a:t>	</a:t>
            </a:r>
            <a:r>
              <a:rPr lang="en-US" sz="1600" dirty="0">
                <a:solidFill>
                  <a:srgbClr val="0070C0"/>
                </a:solidFill>
              </a:rPr>
              <a:t>       r</a:t>
            </a:r>
            <a:r>
              <a:rPr lang="en-US" sz="1600" baseline="30000" dirty="0">
                <a:solidFill>
                  <a:srgbClr val="0070C0"/>
                </a:solidFill>
              </a:rPr>
              <a:t>2</a:t>
            </a:r>
            <a:r>
              <a:rPr lang="en-US" sz="1600" dirty="0">
                <a:solidFill>
                  <a:srgbClr val="0070C0"/>
                </a:solidFill>
              </a:rPr>
              <a:t> = 0.80</a:t>
            </a:r>
            <a:endParaRPr lang="en-US" sz="1600" baseline="30000" dirty="0">
              <a:solidFill>
                <a:srgbClr val="0070C0"/>
              </a:solidFill>
            </a:endParaRPr>
          </a:p>
          <a:p>
            <a:r>
              <a:rPr lang="en-US" sz="1600" dirty="0">
                <a:solidFill>
                  <a:srgbClr val="0070C0"/>
                </a:solidFill>
              </a:rPr>
              <a:t>	       p-value</a:t>
            </a:r>
            <a:r>
              <a:rPr lang="en-US" sz="1600" dirty="0"/>
              <a:t> &lt; 0.0001 &lt; .01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b="1" dirty="0"/>
              <a:t>Interpretation</a:t>
            </a:r>
            <a:r>
              <a:rPr lang="en-US" sz="1600" dirty="0"/>
              <a:t>: At the </a:t>
            </a:r>
            <a:r>
              <a:rPr lang="en-US" sz="1600" dirty="0">
                <a:solidFill>
                  <a:srgbClr val="0070C0"/>
                </a:solidFill>
              </a:rPr>
              <a:t>.01 level of significance </a:t>
            </a:r>
            <a:r>
              <a:rPr lang="en-US" sz="1600" dirty="0"/>
              <a:t>, the probability that observed values can be found (H</a:t>
            </a:r>
            <a:r>
              <a:rPr lang="en-US" sz="1600" baseline="-25000" dirty="0"/>
              <a:t>O</a:t>
            </a:r>
            <a:r>
              <a:rPr lang="en-US" sz="1600" dirty="0"/>
              <a:t> = true) is very very less than given </a:t>
            </a:r>
            <a:r>
              <a:rPr lang="el-GR" sz="1600" dirty="0">
                <a:latin typeface="Times New Roman" panose="02020603050405020304" pitchFamily="18" charset="0"/>
                <a:cs typeface="Times New Roman" panose="02020603050405020304" pitchFamily="18" charset="0"/>
              </a:rPr>
              <a:t>α</a:t>
            </a:r>
            <a:r>
              <a:rPr lang="en-US" sz="1600" dirty="0"/>
              <a:t> . Reject H</a:t>
            </a:r>
            <a:r>
              <a:rPr lang="en-US" sz="1600" baseline="-25000" dirty="0"/>
              <a:t>O. </a:t>
            </a:r>
            <a:r>
              <a:rPr lang="en-US" sz="1600" dirty="0"/>
              <a:t> Hence there is strong relation between number of students and books</a:t>
            </a:r>
          </a:p>
        </p:txBody>
      </p:sp>
    </p:spTree>
    <p:extLst>
      <p:ext uri="{BB962C8B-B14F-4D97-AF65-F5344CB8AC3E}">
        <p14:creationId xmlns:p14="http://schemas.microsoft.com/office/powerpoint/2010/main" val="2602091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4</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interpret the strength of the straight-line relationship.</a:t>
            </a:r>
          </a:p>
        </p:txBody>
      </p:sp>
      <p:sp>
        <p:nvSpPr>
          <p:cNvPr id="6" name="Rectangle 5">
            <a:extLst>
              <a:ext uri="{FF2B5EF4-FFF2-40B4-BE49-F238E27FC236}">
                <a16:creationId xmlns:a16="http://schemas.microsoft.com/office/drawing/2014/main" id="{87FB190F-57F0-40F5-8FDB-14953B45E4EC}"/>
              </a:ext>
            </a:extLst>
          </p:cNvPr>
          <p:cNvSpPr/>
          <p:nvPr/>
        </p:nvSpPr>
        <p:spPr>
          <a:xfrm>
            <a:off x="75362" y="1546653"/>
            <a:ext cx="8993276" cy="2062103"/>
          </a:xfrm>
          <a:prstGeom prst="rect">
            <a:avLst/>
          </a:prstGeom>
        </p:spPr>
        <p:txBody>
          <a:bodyPr wrap="square">
            <a:spAutoFit/>
          </a:bodyPr>
          <a:lstStyle/>
          <a:p>
            <a:r>
              <a:rPr lang="en-US" sz="1600" dirty="0">
                <a:solidFill>
                  <a:srgbClr val="0070C0"/>
                </a:solidFill>
              </a:rPr>
              <a:t>r</a:t>
            </a:r>
            <a:r>
              <a:rPr lang="en-US" sz="1600" baseline="30000" dirty="0">
                <a:solidFill>
                  <a:srgbClr val="0070C0"/>
                </a:solidFill>
              </a:rPr>
              <a:t>2</a:t>
            </a:r>
            <a:r>
              <a:rPr lang="en-US" sz="1600" dirty="0">
                <a:solidFill>
                  <a:srgbClr val="0070C0"/>
                </a:solidFill>
              </a:rPr>
              <a:t> = .809 (80.9%).      </a:t>
            </a:r>
          </a:p>
          <a:p>
            <a:endParaRPr lang="en-US" sz="1600" dirty="0"/>
          </a:p>
          <a:p>
            <a:r>
              <a:rPr lang="en-US" sz="1600" dirty="0"/>
              <a:t>80.9% of the variability in the number of books sold is explained by the straight-line relationship with the number of registered students. </a:t>
            </a:r>
          </a:p>
          <a:p>
            <a:endParaRPr lang="en-US" sz="1600" dirty="0"/>
          </a:p>
          <a:p>
            <a:r>
              <a:rPr lang="en-US" sz="1600" dirty="0"/>
              <a:t>19.1% of this variability is unexplained, and due to error. </a:t>
            </a:r>
          </a:p>
          <a:p>
            <a:endParaRPr lang="en-US" sz="1600" dirty="0"/>
          </a:p>
          <a:p>
            <a:r>
              <a:rPr lang="en-US" sz="1600" dirty="0"/>
              <a:t>This relationship is quite strong.</a:t>
            </a:r>
          </a:p>
        </p:txBody>
      </p:sp>
      <p:sp>
        <p:nvSpPr>
          <p:cNvPr id="7" name="Callout: Line with Border and Accent Bar 6">
            <a:extLst>
              <a:ext uri="{FF2B5EF4-FFF2-40B4-BE49-F238E27FC236}">
                <a16:creationId xmlns:a16="http://schemas.microsoft.com/office/drawing/2014/main" id="{3A983411-B538-41E8-BD25-F5D12631FDDE}"/>
              </a:ext>
            </a:extLst>
          </p:cNvPr>
          <p:cNvSpPr/>
          <p:nvPr/>
        </p:nvSpPr>
        <p:spPr>
          <a:xfrm>
            <a:off x="4260501" y="1362896"/>
            <a:ext cx="4461468" cy="572756"/>
          </a:xfrm>
          <a:prstGeom prst="accentBorderCallout1">
            <a:avLst>
              <a:gd name="adj1" fmla="val 18750"/>
              <a:gd name="adj2" fmla="val -8333"/>
              <a:gd name="adj3" fmla="val 20480"/>
              <a:gd name="adj4" fmla="val -5481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Coefficient of determination</a:t>
            </a:r>
          </a:p>
        </p:txBody>
      </p:sp>
    </p:spTree>
    <p:extLst>
      <p:ext uri="{BB962C8B-B14F-4D97-AF65-F5344CB8AC3E}">
        <p14:creationId xmlns:p14="http://schemas.microsoft.com/office/powerpoint/2010/main" val="23218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5</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54</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338554"/>
          </a:xfrm>
          <a:prstGeom prst="rect">
            <a:avLst/>
          </a:prstGeom>
          <a:solidFill>
            <a:schemeClr val="accent3">
              <a:lumMod val="20000"/>
              <a:lumOff val="80000"/>
            </a:schemeClr>
          </a:solidFill>
        </p:spPr>
        <p:txBody>
          <a:bodyPr wrap="square">
            <a:spAutoFit/>
          </a:bodyPr>
          <a:lstStyle/>
          <a:p>
            <a:r>
              <a:rPr lang="en-US" sz="1600" dirty="0"/>
              <a:t>Give the regression equation, and interpret the coefficients in terms of this problem..</a:t>
            </a:r>
          </a:p>
        </p:txBody>
      </p:sp>
      <p:graphicFrame>
        <p:nvGraphicFramePr>
          <p:cNvPr id="8" name="Chart 7">
            <a:extLst>
              <a:ext uri="{FF2B5EF4-FFF2-40B4-BE49-F238E27FC236}">
                <a16:creationId xmlns:a16="http://schemas.microsoft.com/office/drawing/2014/main" id="{42C822AE-5004-4A1B-A54D-500BD496276B}"/>
              </a:ext>
            </a:extLst>
          </p:cNvPr>
          <p:cNvGraphicFramePr>
            <a:graphicFrameLocks/>
          </p:cNvGraphicFramePr>
          <p:nvPr>
            <p:extLst>
              <p:ext uri="{D42A27DB-BD31-4B8C-83A1-F6EECF244321}">
                <p14:modId xmlns:p14="http://schemas.microsoft.com/office/powerpoint/2010/main" val="1175591907"/>
              </p:ext>
            </p:extLst>
          </p:nvPr>
        </p:nvGraphicFramePr>
        <p:xfrm>
          <a:off x="254453" y="1230094"/>
          <a:ext cx="7067550" cy="353377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7020800-5400-43AC-A5FF-5CAE02DF3316}"/>
                  </a:ext>
                </a:extLst>
              </p14:cNvPr>
              <p14:cNvContentPartPr/>
              <p14:nvPr/>
            </p14:nvContentPartPr>
            <p14:xfrm>
              <a:off x="1115426" y="2016676"/>
              <a:ext cx="2994840" cy="65160"/>
            </p14:xfrm>
          </p:contentPart>
        </mc:Choice>
        <mc:Fallback xmlns="">
          <p:pic>
            <p:nvPicPr>
              <p:cNvPr id="9" name="Ink 8">
                <a:extLst>
                  <a:ext uri="{FF2B5EF4-FFF2-40B4-BE49-F238E27FC236}">
                    <a16:creationId xmlns:a16="http://schemas.microsoft.com/office/drawing/2014/main" id="{07020800-5400-43AC-A5FF-5CAE02DF3316}"/>
                  </a:ext>
                </a:extLst>
              </p:cNvPr>
              <p:cNvPicPr/>
              <p:nvPr/>
            </p:nvPicPr>
            <p:blipFill>
              <a:blip r:embed="rId4"/>
              <a:stretch>
                <a:fillRect/>
              </a:stretch>
            </p:blipFill>
            <p:spPr>
              <a:xfrm>
                <a:off x="1079426" y="1944676"/>
                <a:ext cx="30664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96819A5-B0DE-45B5-ABFD-CF5334E7DB61}"/>
                  </a:ext>
                </a:extLst>
              </p14:cNvPr>
              <p14:cNvContentPartPr/>
              <p14:nvPr/>
            </p14:nvContentPartPr>
            <p14:xfrm>
              <a:off x="1185626" y="1864036"/>
              <a:ext cx="2924640" cy="55440"/>
            </p14:xfrm>
          </p:contentPart>
        </mc:Choice>
        <mc:Fallback xmlns="">
          <p:pic>
            <p:nvPicPr>
              <p:cNvPr id="10" name="Ink 9">
                <a:extLst>
                  <a:ext uri="{FF2B5EF4-FFF2-40B4-BE49-F238E27FC236}">
                    <a16:creationId xmlns:a16="http://schemas.microsoft.com/office/drawing/2014/main" id="{A96819A5-B0DE-45B5-ABFD-CF5334E7DB61}"/>
                  </a:ext>
                </a:extLst>
              </p:cNvPr>
              <p:cNvPicPr/>
              <p:nvPr/>
            </p:nvPicPr>
            <p:blipFill>
              <a:blip r:embed="rId6"/>
              <a:stretch>
                <a:fillRect/>
              </a:stretch>
            </p:blipFill>
            <p:spPr>
              <a:xfrm>
                <a:off x="1149626" y="1792036"/>
                <a:ext cx="2996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582FD83-6A8E-48E6-BC6A-6D664E641761}"/>
                  </a:ext>
                </a:extLst>
              </p14:cNvPr>
              <p14:cNvContentPartPr/>
              <p14:nvPr/>
            </p14:nvContentPartPr>
            <p14:xfrm>
              <a:off x="1728146" y="1979596"/>
              <a:ext cx="2372040" cy="51840"/>
            </p14:xfrm>
          </p:contentPart>
        </mc:Choice>
        <mc:Fallback xmlns="">
          <p:pic>
            <p:nvPicPr>
              <p:cNvPr id="11" name="Ink 10">
                <a:extLst>
                  <a:ext uri="{FF2B5EF4-FFF2-40B4-BE49-F238E27FC236}">
                    <a16:creationId xmlns:a16="http://schemas.microsoft.com/office/drawing/2014/main" id="{0582FD83-6A8E-48E6-BC6A-6D664E641761}"/>
                  </a:ext>
                </a:extLst>
              </p:cNvPr>
              <p:cNvPicPr/>
              <p:nvPr/>
            </p:nvPicPr>
            <p:blipFill>
              <a:blip r:embed="rId8"/>
              <a:stretch>
                <a:fillRect/>
              </a:stretch>
            </p:blipFill>
            <p:spPr>
              <a:xfrm>
                <a:off x="1692146" y="1907596"/>
                <a:ext cx="2443680" cy="195480"/>
              </a:xfrm>
              <a:prstGeom prst="rect">
                <a:avLst/>
              </a:prstGeom>
            </p:spPr>
          </p:pic>
        </mc:Fallback>
      </mc:AlternateContent>
      <p:sp>
        <p:nvSpPr>
          <p:cNvPr id="12" name="Callout: Line with Border and Accent Bar 11">
            <a:extLst>
              <a:ext uri="{FF2B5EF4-FFF2-40B4-BE49-F238E27FC236}">
                <a16:creationId xmlns:a16="http://schemas.microsoft.com/office/drawing/2014/main" id="{E8D646CE-77F9-4B25-8079-830C0AD6C1D2}"/>
              </a:ext>
            </a:extLst>
          </p:cNvPr>
          <p:cNvSpPr/>
          <p:nvPr/>
        </p:nvSpPr>
        <p:spPr>
          <a:xfrm>
            <a:off x="4230357" y="3185327"/>
            <a:ext cx="4913644" cy="1578544"/>
          </a:xfrm>
          <a:prstGeom prst="accentBorderCallout1">
            <a:avLst>
              <a:gd name="adj1" fmla="val 18750"/>
              <a:gd name="adj2" fmla="val -8333"/>
              <a:gd name="adj3" fmla="val 17857"/>
              <a:gd name="adj4" fmla="val -5261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When no students have registered for a course, the number of books sold is 9.30 (or about 9).  This is the starting point of the straight-line when x = 0. </a:t>
            </a:r>
          </a:p>
          <a:p>
            <a:pPr marL="171450" indent="-171450">
              <a:buFont typeface="Arial" panose="020B0604020202020204" pitchFamily="34" charset="0"/>
              <a:buChar char="•"/>
            </a:pPr>
            <a:r>
              <a:rPr lang="en-US" sz="1200" dirty="0">
                <a:solidFill>
                  <a:schemeClr val="tx1"/>
                </a:solidFill>
              </a:rPr>
              <a:t>It is not particularly meaningful in this problem since all the classes sampled had more than 25 students registered.  </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For each additional student registered for a course, the number of books sold increases by 0.673.</a:t>
            </a:r>
          </a:p>
        </p:txBody>
      </p:sp>
    </p:spTree>
    <p:extLst>
      <p:ext uri="{BB962C8B-B14F-4D97-AF65-F5344CB8AC3E}">
        <p14:creationId xmlns:p14="http://schemas.microsoft.com/office/powerpoint/2010/main" val="410479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6</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55</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predict the number of books that would be sold in a semester when 30 students have registered. Use 95% confidence...</a:t>
            </a:r>
          </a:p>
        </p:txBody>
      </p:sp>
      <p:sp>
        <p:nvSpPr>
          <p:cNvPr id="8" name="Rectangle 7">
            <a:extLst>
              <a:ext uri="{FF2B5EF4-FFF2-40B4-BE49-F238E27FC236}">
                <a16:creationId xmlns:a16="http://schemas.microsoft.com/office/drawing/2014/main" id="{399BB3D5-9D54-40D8-955F-D62B3D51C2F4}"/>
              </a:ext>
            </a:extLst>
          </p:cNvPr>
          <p:cNvSpPr/>
          <p:nvPr/>
        </p:nvSpPr>
        <p:spPr>
          <a:xfrm>
            <a:off x="-1" y="1535812"/>
            <a:ext cx="9003323" cy="2554545"/>
          </a:xfrm>
          <a:prstGeom prst="rect">
            <a:avLst/>
          </a:prstGeom>
        </p:spPr>
        <p:txBody>
          <a:bodyPr wrap="square">
            <a:spAutoFit/>
          </a:bodyPr>
          <a:lstStyle/>
          <a:p>
            <a:r>
              <a:rPr lang="en-US" sz="1600" dirty="0"/>
              <a:t>Since 30 students is within the </a:t>
            </a:r>
            <a:r>
              <a:rPr lang="en-US" sz="1600" dirty="0">
                <a:highlight>
                  <a:srgbClr val="FFFF00"/>
                </a:highlight>
              </a:rPr>
              <a:t>range</a:t>
            </a:r>
            <a:r>
              <a:rPr lang="en-US" sz="1600" dirty="0"/>
              <a:t> of the sampled number of students, it is appropriate to make this prediction. </a:t>
            </a:r>
          </a:p>
          <a:p>
            <a:endParaRPr lang="en-US" sz="1600" dirty="0"/>
          </a:p>
          <a:p>
            <a:r>
              <a:rPr lang="en-US" sz="1600" dirty="0"/>
              <a:t>From excel, the calculated </a:t>
            </a:r>
            <a:r>
              <a:rPr lang="en-US" sz="1600" dirty="0">
                <a:highlight>
                  <a:srgbClr val="FFFF00"/>
                </a:highlight>
              </a:rPr>
              <a:t>prediction interval </a:t>
            </a:r>
            <a:r>
              <a:rPr lang="en-US" sz="1600" dirty="0"/>
              <a:t>is (25.865078, 33.09856).  </a:t>
            </a:r>
          </a:p>
          <a:p>
            <a:endParaRPr lang="en-US" sz="1600" dirty="0"/>
          </a:p>
          <a:p>
            <a:r>
              <a:rPr lang="en-US" sz="1600" dirty="0"/>
              <a:t>95% confident that for a course that has 30 students registered the bookstore will sell between </a:t>
            </a:r>
            <a:r>
              <a:rPr lang="en-US" sz="1600" dirty="0">
                <a:highlight>
                  <a:srgbClr val="FFFF00"/>
                </a:highlight>
              </a:rPr>
              <a:t>25.9 and 33.1 books.</a:t>
            </a:r>
          </a:p>
          <a:p>
            <a:endParaRPr lang="en-US" sz="1600" dirty="0">
              <a:highlight>
                <a:srgbClr val="FFFF00"/>
              </a:highlight>
            </a:endParaRPr>
          </a:p>
          <a:p>
            <a:r>
              <a:rPr lang="en-US" sz="1600" dirty="0">
                <a:highlight>
                  <a:srgbClr val="FFFF00"/>
                </a:highlight>
              </a:rPr>
              <a:t>Y-</a:t>
            </a:r>
            <a:r>
              <a:rPr lang="en-US" sz="1600" dirty="0" err="1">
                <a:highlight>
                  <a:srgbClr val="FFFF00"/>
                </a:highlight>
              </a:rPr>
              <a:t>pred</a:t>
            </a:r>
            <a:r>
              <a:rPr lang="en-US" sz="1600" dirty="0">
                <a:highlight>
                  <a:srgbClr val="FFFF00"/>
                </a:highlight>
              </a:rPr>
              <a:t> = </a:t>
            </a:r>
            <a:r>
              <a:rPr lang="en-US" sz="1600" dirty="0"/>
              <a:t>29.48181818</a:t>
            </a:r>
          </a:p>
          <a:p>
            <a:endParaRPr lang="en-US" sz="1600" dirty="0">
              <a:highlight>
                <a:srgbClr val="FFFF00"/>
              </a:highlight>
            </a:endParaRPr>
          </a:p>
        </p:txBody>
      </p:sp>
    </p:spTree>
    <p:extLst>
      <p:ext uri="{BB962C8B-B14F-4D97-AF65-F5344CB8AC3E}">
        <p14:creationId xmlns:p14="http://schemas.microsoft.com/office/powerpoint/2010/main" val="4052916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18A9-8E98-4F2F-8DDC-8211ACD73B0C}"/>
              </a:ext>
            </a:extLst>
          </p:cNvPr>
          <p:cNvSpPr>
            <a:spLocks noGrp="1"/>
          </p:cNvSpPr>
          <p:nvPr>
            <p:ph type="title"/>
          </p:nvPr>
        </p:nvSpPr>
        <p:spPr/>
        <p:txBody>
          <a:bodyPr/>
          <a:lstStyle/>
          <a:p>
            <a:r>
              <a:rPr lang="en-US" dirty="0"/>
              <a:t>Qs 7</a:t>
            </a:r>
          </a:p>
        </p:txBody>
      </p:sp>
      <p:sp>
        <p:nvSpPr>
          <p:cNvPr id="3" name="Date Placeholder 2">
            <a:extLst>
              <a:ext uri="{FF2B5EF4-FFF2-40B4-BE49-F238E27FC236}">
                <a16:creationId xmlns:a16="http://schemas.microsoft.com/office/drawing/2014/main" id="{E64919E2-B9E9-468A-AF91-2C192A8879D3}"/>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AF8CD99C-0C33-44DE-A445-5B10AD61EF1C}"/>
              </a:ext>
            </a:extLst>
          </p:cNvPr>
          <p:cNvSpPr>
            <a:spLocks noGrp="1"/>
          </p:cNvSpPr>
          <p:nvPr>
            <p:ph type="sldNum" sz="quarter" idx="4"/>
          </p:nvPr>
        </p:nvSpPr>
        <p:spPr/>
        <p:txBody>
          <a:bodyPr/>
          <a:lstStyle/>
          <a:p>
            <a:r>
              <a:rPr lang="en-US"/>
              <a:t>Slide no. </a:t>
            </a:r>
            <a:fld id="{7240F3D1-AE27-48C7-9FC9-EF8542F23A88}" type="slidenum">
              <a:rPr lang="en-US" smtClean="0"/>
              <a:pPr/>
              <a:t>56</a:t>
            </a:fld>
            <a:endParaRPr lang="en-US" dirty="0"/>
          </a:p>
        </p:txBody>
      </p:sp>
      <p:sp>
        <p:nvSpPr>
          <p:cNvPr id="5" name="Rectangle 4">
            <a:extLst>
              <a:ext uri="{FF2B5EF4-FFF2-40B4-BE49-F238E27FC236}">
                <a16:creationId xmlns:a16="http://schemas.microsoft.com/office/drawing/2014/main" id="{4D351289-BE0C-4798-80F8-14EDFDF768D9}"/>
              </a:ext>
            </a:extLst>
          </p:cNvPr>
          <p:cNvSpPr/>
          <p:nvPr/>
        </p:nvSpPr>
        <p:spPr>
          <a:xfrm>
            <a:off x="1" y="891540"/>
            <a:ext cx="9144000" cy="584775"/>
          </a:xfrm>
          <a:prstGeom prst="rect">
            <a:avLst/>
          </a:prstGeom>
          <a:solidFill>
            <a:schemeClr val="accent3">
              <a:lumMod val="20000"/>
              <a:lumOff val="80000"/>
            </a:schemeClr>
          </a:solidFill>
        </p:spPr>
        <p:txBody>
          <a:bodyPr wrap="square">
            <a:spAutoFit/>
          </a:bodyPr>
          <a:lstStyle/>
          <a:p>
            <a:r>
              <a:rPr lang="en-US" sz="1600" dirty="0"/>
              <a:t>If appropriate, predict the number of books that would be sold in a semester when 5 students have registered. Use 95% confidence.</a:t>
            </a:r>
          </a:p>
        </p:txBody>
      </p:sp>
      <p:sp>
        <p:nvSpPr>
          <p:cNvPr id="6" name="Rectangle 5">
            <a:extLst>
              <a:ext uri="{FF2B5EF4-FFF2-40B4-BE49-F238E27FC236}">
                <a16:creationId xmlns:a16="http://schemas.microsoft.com/office/drawing/2014/main" id="{BA4E7F0E-C2F9-4EB0-9A4E-35A7B47E7942}"/>
              </a:ext>
            </a:extLst>
          </p:cNvPr>
          <p:cNvSpPr/>
          <p:nvPr/>
        </p:nvSpPr>
        <p:spPr>
          <a:xfrm>
            <a:off x="0" y="1476315"/>
            <a:ext cx="4493941" cy="2062103"/>
          </a:xfrm>
          <a:prstGeom prst="rect">
            <a:avLst/>
          </a:prstGeom>
        </p:spPr>
        <p:txBody>
          <a:bodyPr wrap="square">
            <a:spAutoFit/>
          </a:bodyPr>
          <a:lstStyle/>
          <a:p>
            <a:r>
              <a:rPr lang="en-US" sz="1600" dirty="0"/>
              <a:t>Since 5 students is not within the </a:t>
            </a:r>
            <a:r>
              <a:rPr lang="en-US" sz="1600" dirty="0">
                <a:highlight>
                  <a:srgbClr val="FFFF00"/>
                </a:highlight>
              </a:rPr>
              <a:t>range</a:t>
            </a:r>
            <a:r>
              <a:rPr lang="en-US" sz="1600" dirty="0"/>
              <a:t> of the sampled number of students, it is </a:t>
            </a:r>
            <a:r>
              <a:rPr lang="en-US" sz="1600" dirty="0">
                <a:highlight>
                  <a:srgbClr val="FFFF00"/>
                </a:highlight>
              </a:rPr>
              <a:t>not appropriate </a:t>
            </a:r>
            <a:r>
              <a:rPr lang="en-US" sz="1600" dirty="0"/>
              <a:t>to use the regression equation to make this prediction. </a:t>
            </a:r>
          </a:p>
          <a:p>
            <a:endParaRPr lang="en-US" sz="1600" dirty="0"/>
          </a:p>
          <a:p>
            <a:r>
              <a:rPr lang="en-US" sz="1600" dirty="0"/>
              <a:t>We do not know if the straight-line model would fit data at this point, and we </a:t>
            </a:r>
            <a:r>
              <a:rPr lang="en-US" sz="1600" dirty="0">
                <a:solidFill>
                  <a:srgbClr val="FF0000"/>
                </a:solidFill>
              </a:rPr>
              <a:t>should not extrapolate</a:t>
            </a:r>
            <a:r>
              <a:rPr lang="en-US" sz="1600" dirty="0"/>
              <a:t>.</a:t>
            </a:r>
          </a:p>
          <a:p>
            <a:endParaRPr lang="en-US" sz="1600" dirty="0"/>
          </a:p>
          <a:p>
            <a:r>
              <a:rPr lang="en-US" sz="1600" dirty="0"/>
              <a:t> </a:t>
            </a:r>
          </a:p>
        </p:txBody>
      </p:sp>
      <p:pic>
        <p:nvPicPr>
          <p:cNvPr id="7" name="Picture 6">
            <a:extLst>
              <a:ext uri="{FF2B5EF4-FFF2-40B4-BE49-F238E27FC236}">
                <a16:creationId xmlns:a16="http://schemas.microsoft.com/office/drawing/2014/main" id="{F11CDB79-CECC-4FE7-BA04-D56CA0C615E2}"/>
              </a:ext>
            </a:extLst>
          </p:cNvPr>
          <p:cNvPicPr>
            <a:picLocks noChangeAspect="1"/>
          </p:cNvPicPr>
          <p:nvPr/>
        </p:nvPicPr>
        <p:blipFill>
          <a:blip r:embed="rId2"/>
          <a:stretch>
            <a:fillRect/>
          </a:stretch>
        </p:blipFill>
        <p:spPr>
          <a:xfrm>
            <a:off x="4493941" y="1472497"/>
            <a:ext cx="4455656" cy="2225906"/>
          </a:xfrm>
          <a:prstGeom prst="rect">
            <a:avLst/>
          </a:prstGeom>
        </p:spPr>
      </p:pic>
    </p:spTree>
    <p:extLst>
      <p:ext uri="{BB962C8B-B14F-4D97-AF65-F5344CB8AC3E}">
        <p14:creationId xmlns:p14="http://schemas.microsoft.com/office/powerpoint/2010/main" val="3644737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9521-DA6A-4D10-BC42-28FE6710C005}"/>
              </a:ext>
            </a:extLst>
          </p:cNvPr>
          <p:cNvSpPr>
            <a:spLocks noGrp="1"/>
          </p:cNvSpPr>
          <p:nvPr>
            <p:ph type="title"/>
          </p:nvPr>
        </p:nvSpPr>
        <p:spPr/>
        <p:txBody>
          <a:bodyPr/>
          <a:lstStyle/>
          <a:p>
            <a:r>
              <a:rPr lang="en-US" dirty="0"/>
              <a:t>P-values</a:t>
            </a:r>
          </a:p>
        </p:txBody>
      </p:sp>
      <p:sp>
        <p:nvSpPr>
          <p:cNvPr id="3" name="Date Placeholder 2">
            <a:extLst>
              <a:ext uri="{FF2B5EF4-FFF2-40B4-BE49-F238E27FC236}">
                <a16:creationId xmlns:a16="http://schemas.microsoft.com/office/drawing/2014/main" id="{D66970ED-E5FA-46C1-A12D-CCBEED976120}"/>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B70EE92-20A5-4B03-AEC5-6EB02ECDC642}"/>
              </a:ext>
            </a:extLst>
          </p:cNvPr>
          <p:cNvSpPr>
            <a:spLocks noGrp="1"/>
          </p:cNvSpPr>
          <p:nvPr>
            <p:ph type="sldNum" sz="quarter" idx="4"/>
          </p:nvPr>
        </p:nvSpPr>
        <p:spPr/>
        <p:txBody>
          <a:bodyPr/>
          <a:lstStyle/>
          <a:p>
            <a:r>
              <a:rPr lang="en-US"/>
              <a:t>Slide no. </a:t>
            </a:r>
            <a:fld id="{7240F3D1-AE27-48C7-9FC9-EF8542F23A88}" type="slidenum">
              <a:rPr lang="en-US" smtClean="0"/>
              <a:pPr/>
              <a:t>57</a:t>
            </a:fld>
            <a:endParaRPr lang="en-US" dirty="0"/>
          </a:p>
        </p:txBody>
      </p:sp>
      <p:sp>
        <p:nvSpPr>
          <p:cNvPr id="5" name="Rectangle 4">
            <a:extLst>
              <a:ext uri="{FF2B5EF4-FFF2-40B4-BE49-F238E27FC236}">
                <a16:creationId xmlns:a16="http://schemas.microsoft.com/office/drawing/2014/main" id="{94CB6C50-35EE-4D11-981F-D3CB7BFEAEC5}"/>
              </a:ext>
            </a:extLst>
          </p:cNvPr>
          <p:cNvSpPr/>
          <p:nvPr/>
        </p:nvSpPr>
        <p:spPr>
          <a:xfrm>
            <a:off x="75362" y="891540"/>
            <a:ext cx="8958106" cy="3785652"/>
          </a:xfrm>
          <a:prstGeom prst="rect">
            <a:avLst/>
          </a:prstGeom>
        </p:spPr>
        <p:txBody>
          <a:bodyPr wrap="square">
            <a:spAutoFit/>
          </a:bodyPr>
          <a:lstStyle/>
          <a:p>
            <a:pPr marL="285750" indent="-285750">
              <a:buFont typeface="Arial" panose="020B0604020202020204" pitchFamily="34" charset="0"/>
              <a:buChar char="•"/>
            </a:pPr>
            <a:r>
              <a:rPr lang="en-US" sz="1600" dirty="0"/>
              <a:t>Hypothesis tests are used to test the </a:t>
            </a:r>
            <a:r>
              <a:rPr lang="en-US" sz="1600" dirty="0">
                <a:highlight>
                  <a:srgbClr val="FFFF00"/>
                </a:highlight>
              </a:rPr>
              <a:t>validity of a claim that is made about a population</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claim that’s on trial, in essence, is called the </a:t>
            </a:r>
            <a:r>
              <a:rPr lang="en-US" sz="1600" dirty="0">
                <a:solidFill>
                  <a:srgbClr val="0070C0"/>
                </a:solidFill>
              </a:rPr>
              <a:t>null hypothesis</a:t>
            </a:r>
            <a:r>
              <a:rPr lang="en-US" sz="1600" dirty="0"/>
              <a:t>. (H</a:t>
            </a:r>
            <a:r>
              <a:rPr lang="en-US" sz="1600" baseline="-25000" dirty="0"/>
              <a:t>o</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alternative hypothesis </a:t>
            </a:r>
            <a:r>
              <a:rPr lang="en-US" sz="1600" dirty="0"/>
              <a:t>is the one you would believe if the null hypothesis is concluded to be untrue. (H</a:t>
            </a:r>
            <a:r>
              <a:rPr lang="en-US" sz="1600" baseline="-25000" dirty="0"/>
              <a:t>a</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p-value</a:t>
            </a:r>
            <a:r>
              <a:rPr lang="en-US" sz="1600" dirty="0"/>
              <a:t>, or calculated probability, is the </a:t>
            </a:r>
            <a:r>
              <a:rPr lang="en-US" sz="1600" dirty="0">
                <a:highlight>
                  <a:srgbClr val="FFFF00"/>
                </a:highlight>
              </a:rPr>
              <a:t>probability of finding the observed</a:t>
            </a:r>
            <a:r>
              <a:rPr lang="en-US" sz="1600" dirty="0"/>
              <a:t>, or more extreme, results when the null hypothesis (H</a:t>
            </a:r>
            <a:r>
              <a:rPr lang="en-US" sz="1600" baseline="-25000" dirty="0"/>
              <a:t>o</a:t>
            </a:r>
            <a:r>
              <a:rPr lang="en-US" sz="1600" dirty="0"/>
              <a:t>) of a study question is true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hypothesis tests ultimately use a </a:t>
            </a:r>
            <a:r>
              <a:rPr lang="en-US" sz="1600" dirty="0">
                <a:solidFill>
                  <a:srgbClr val="0070C0"/>
                </a:solidFill>
              </a:rPr>
              <a:t>p-value</a:t>
            </a:r>
            <a:r>
              <a:rPr lang="en-US" sz="1600" dirty="0"/>
              <a:t> to weigh the strength of the evidence (what the data are telling about the population).  </a:t>
            </a:r>
          </a:p>
          <a:p>
            <a:pPr marL="285750" indent="-285750">
              <a:buFont typeface="Arial" panose="020B0604020202020204" pitchFamily="34" charset="0"/>
              <a:buChar char="•"/>
            </a:pPr>
            <a:endParaRPr lang="en-US" sz="1600" dirty="0"/>
          </a:p>
        </p:txBody>
      </p:sp>
      <p:sp>
        <p:nvSpPr>
          <p:cNvPr id="6" name="Callout: Line with Border and Accent Bar 5">
            <a:extLst>
              <a:ext uri="{FF2B5EF4-FFF2-40B4-BE49-F238E27FC236}">
                <a16:creationId xmlns:a16="http://schemas.microsoft.com/office/drawing/2014/main" id="{48890A04-8432-46B6-BE2F-8136208A4DA0}"/>
              </a:ext>
            </a:extLst>
          </p:cNvPr>
          <p:cNvSpPr/>
          <p:nvPr/>
        </p:nvSpPr>
        <p:spPr>
          <a:xfrm>
            <a:off x="4572000" y="1698172"/>
            <a:ext cx="4461468" cy="572756"/>
          </a:xfrm>
          <a:prstGeom prst="accentBorderCallout1">
            <a:avLst>
              <a:gd name="adj1" fmla="val 18750"/>
              <a:gd name="adj2" fmla="val -8333"/>
              <a:gd name="adj3" fmla="val 20480"/>
              <a:gd name="adj4" fmla="val -5481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a:t>
            </a:r>
            <a:r>
              <a:rPr lang="en-US" sz="1200" dirty="0">
                <a:solidFill>
                  <a:srgbClr val="0070C0"/>
                </a:solidFill>
              </a:rPr>
              <a:t>null hypothesis </a:t>
            </a:r>
            <a:r>
              <a:rPr lang="en-US" sz="1200" dirty="0">
                <a:solidFill>
                  <a:schemeClr val="tx1"/>
                </a:solidFill>
              </a:rPr>
              <a:t>is usually an hypothesis of "no difference" e.g. no difference between blood pressures in group A and group B. </a:t>
            </a:r>
          </a:p>
        </p:txBody>
      </p:sp>
    </p:spTree>
    <p:extLst>
      <p:ext uri="{BB962C8B-B14F-4D97-AF65-F5344CB8AC3E}">
        <p14:creationId xmlns:p14="http://schemas.microsoft.com/office/powerpoint/2010/main" val="35994655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9521-DA6A-4D10-BC42-28FE6710C005}"/>
              </a:ext>
            </a:extLst>
          </p:cNvPr>
          <p:cNvSpPr>
            <a:spLocks noGrp="1"/>
          </p:cNvSpPr>
          <p:nvPr>
            <p:ph type="title"/>
          </p:nvPr>
        </p:nvSpPr>
        <p:spPr/>
        <p:txBody>
          <a:bodyPr/>
          <a:lstStyle/>
          <a:p>
            <a:r>
              <a:rPr lang="en-US" dirty="0"/>
              <a:t>P-values</a:t>
            </a:r>
          </a:p>
        </p:txBody>
      </p:sp>
      <p:sp>
        <p:nvSpPr>
          <p:cNvPr id="3" name="Date Placeholder 2">
            <a:extLst>
              <a:ext uri="{FF2B5EF4-FFF2-40B4-BE49-F238E27FC236}">
                <a16:creationId xmlns:a16="http://schemas.microsoft.com/office/drawing/2014/main" id="{D66970ED-E5FA-46C1-A12D-CCBEED976120}"/>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B70EE92-20A5-4B03-AEC5-6EB02ECDC642}"/>
              </a:ext>
            </a:extLst>
          </p:cNvPr>
          <p:cNvSpPr>
            <a:spLocks noGrp="1"/>
          </p:cNvSpPr>
          <p:nvPr>
            <p:ph type="sldNum" sz="quarter" idx="4"/>
          </p:nvPr>
        </p:nvSpPr>
        <p:spPr/>
        <p:txBody>
          <a:bodyPr/>
          <a:lstStyle/>
          <a:p>
            <a:r>
              <a:rPr lang="en-US"/>
              <a:t>Slide no. </a:t>
            </a:r>
            <a:fld id="{7240F3D1-AE27-48C7-9FC9-EF8542F23A88}" type="slidenum">
              <a:rPr lang="en-US" smtClean="0"/>
              <a:pPr/>
              <a:t>58</a:t>
            </a:fld>
            <a:endParaRPr lang="en-US" dirty="0"/>
          </a:p>
        </p:txBody>
      </p:sp>
      <p:sp>
        <p:nvSpPr>
          <p:cNvPr id="5" name="Rectangle 4">
            <a:extLst>
              <a:ext uri="{FF2B5EF4-FFF2-40B4-BE49-F238E27FC236}">
                <a16:creationId xmlns:a16="http://schemas.microsoft.com/office/drawing/2014/main" id="{94CB6C50-35EE-4D11-981F-D3CB7BFEAEC5}"/>
              </a:ext>
            </a:extLst>
          </p:cNvPr>
          <p:cNvSpPr/>
          <p:nvPr/>
        </p:nvSpPr>
        <p:spPr>
          <a:xfrm>
            <a:off x="75362" y="891540"/>
            <a:ext cx="8958106" cy="2308324"/>
          </a:xfrm>
          <a:prstGeom prst="rect">
            <a:avLst/>
          </a:prstGeom>
        </p:spPr>
        <p:txBody>
          <a:bodyPr wrap="square">
            <a:spAutoFit/>
          </a:bodyPr>
          <a:lstStyle/>
          <a:p>
            <a:pPr marL="285750" indent="-285750">
              <a:buFont typeface="Arial" panose="020B0604020202020204" pitchFamily="34" charset="0"/>
              <a:buChar char="•"/>
            </a:pPr>
            <a:r>
              <a:rPr lang="en-US" sz="1600" dirty="0"/>
              <a:t>The </a:t>
            </a:r>
            <a:r>
              <a:rPr lang="en-US" sz="1600" dirty="0">
                <a:solidFill>
                  <a:srgbClr val="0070C0"/>
                </a:solidFill>
              </a:rPr>
              <a:t>p-value</a:t>
            </a:r>
            <a:r>
              <a:rPr lang="en-US" sz="1600" dirty="0"/>
              <a:t> is a number between 0 and 1 and interpreted in the following way:</a:t>
            </a:r>
          </a:p>
          <a:p>
            <a:endParaRPr lang="en-US" sz="1600" dirty="0"/>
          </a:p>
          <a:p>
            <a:pPr marL="342900" indent="-342900">
              <a:buFont typeface="+mj-lt"/>
              <a:buAutoNum type="arabicPeriod"/>
            </a:pPr>
            <a:r>
              <a:rPr lang="en-US" sz="1600" dirty="0"/>
              <a:t>A small </a:t>
            </a:r>
            <a:r>
              <a:rPr lang="en-US" sz="1600" dirty="0">
                <a:solidFill>
                  <a:srgbClr val="0070C0"/>
                </a:solidFill>
              </a:rPr>
              <a:t>p-value</a:t>
            </a:r>
            <a:r>
              <a:rPr lang="en-US" sz="1600" dirty="0"/>
              <a:t> (typically ≤ 0.05 or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 5% = .05</a:t>
            </a:r>
            <a:r>
              <a:rPr lang="en-US" sz="1600" dirty="0"/>
              <a:t>) indicates strong evidence against the null hypothesis, so you </a:t>
            </a:r>
            <a:r>
              <a:rPr lang="en-US" sz="1600" dirty="0">
                <a:highlight>
                  <a:srgbClr val="FFFF00"/>
                </a:highlight>
              </a:rPr>
              <a:t>reject the null hypothesis.</a:t>
            </a:r>
          </a:p>
          <a:p>
            <a:pPr marL="342900" indent="-342900">
              <a:buFont typeface="+mj-lt"/>
              <a:buAutoNum type="arabicPeriod"/>
            </a:pPr>
            <a:endParaRPr lang="en-US" sz="1600" dirty="0"/>
          </a:p>
          <a:p>
            <a:pPr marL="342900" indent="-342900">
              <a:buFont typeface="+mj-lt"/>
              <a:buAutoNum type="arabicPeriod"/>
            </a:pPr>
            <a:r>
              <a:rPr lang="en-US" sz="1600" dirty="0"/>
              <a:t>A large </a:t>
            </a:r>
            <a:r>
              <a:rPr lang="en-US" sz="1600" dirty="0">
                <a:solidFill>
                  <a:srgbClr val="0070C0"/>
                </a:solidFill>
              </a:rPr>
              <a:t>p-value</a:t>
            </a:r>
            <a:r>
              <a:rPr lang="en-US" sz="1600" dirty="0"/>
              <a:t> (&gt; 0.05) indicates weak evidence against the null hypothesis, so you </a:t>
            </a:r>
            <a:r>
              <a:rPr lang="en-US" sz="1600" dirty="0">
                <a:highlight>
                  <a:srgbClr val="FFFF00"/>
                </a:highlight>
              </a:rPr>
              <a:t>fail to reject the null hypothesis.</a:t>
            </a:r>
          </a:p>
          <a:p>
            <a:pPr marL="342900" indent="-342900">
              <a:buFont typeface="+mj-lt"/>
              <a:buAutoNum type="arabicPeriod"/>
            </a:pPr>
            <a:endParaRPr lang="en-US" sz="1600" dirty="0"/>
          </a:p>
          <a:p>
            <a:pPr marL="342900" indent="-342900">
              <a:buFont typeface="+mj-lt"/>
              <a:buAutoNum type="arabicPeriod"/>
            </a:pPr>
            <a:r>
              <a:rPr lang="en-US" sz="1600" dirty="0">
                <a:solidFill>
                  <a:srgbClr val="0070C0"/>
                </a:solidFill>
              </a:rPr>
              <a:t>p-values</a:t>
            </a:r>
            <a:r>
              <a:rPr lang="en-US" sz="1600" dirty="0"/>
              <a:t> very close to the cutoff (0.05) are considered to be marginal (could go either way). </a:t>
            </a:r>
          </a:p>
        </p:txBody>
      </p:sp>
    </p:spTree>
    <p:extLst>
      <p:ext uri="{BB962C8B-B14F-4D97-AF65-F5344CB8AC3E}">
        <p14:creationId xmlns:p14="http://schemas.microsoft.com/office/powerpoint/2010/main" val="1560202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916E-6E60-4839-A2F9-2F26FA95E009}"/>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58D6D739-98B5-45F0-886B-B38C366B67B1}"/>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A51DC46-D75B-430C-AB91-77492B6D8EAD}"/>
              </a:ext>
            </a:extLst>
          </p:cNvPr>
          <p:cNvSpPr>
            <a:spLocks noGrp="1"/>
          </p:cNvSpPr>
          <p:nvPr>
            <p:ph type="sldNum" sz="quarter" idx="4"/>
          </p:nvPr>
        </p:nvSpPr>
        <p:spPr/>
        <p:txBody>
          <a:bodyPr/>
          <a:lstStyle/>
          <a:p>
            <a:r>
              <a:rPr lang="en-US"/>
              <a:t>Slide no. </a:t>
            </a:r>
            <a:fld id="{7240F3D1-AE27-48C7-9FC9-EF8542F23A88}" type="slidenum">
              <a:rPr lang="en-US" smtClean="0"/>
              <a:pPr/>
              <a:t>59</a:t>
            </a:fld>
            <a:endParaRPr lang="en-US" dirty="0"/>
          </a:p>
        </p:txBody>
      </p:sp>
      <p:sp>
        <p:nvSpPr>
          <p:cNvPr id="5" name="Rectangle 4">
            <a:extLst>
              <a:ext uri="{FF2B5EF4-FFF2-40B4-BE49-F238E27FC236}">
                <a16:creationId xmlns:a16="http://schemas.microsoft.com/office/drawing/2014/main" id="{6C5DAA10-3F59-4FA2-B392-DDF879AE7E3B}"/>
              </a:ext>
            </a:extLst>
          </p:cNvPr>
          <p:cNvSpPr/>
          <p:nvPr/>
        </p:nvSpPr>
        <p:spPr>
          <a:xfrm>
            <a:off x="105508" y="891540"/>
            <a:ext cx="8938008" cy="3046988"/>
          </a:xfrm>
          <a:prstGeom prst="rect">
            <a:avLst/>
          </a:prstGeom>
        </p:spPr>
        <p:txBody>
          <a:bodyPr wrap="square">
            <a:spAutoFit/>
          </a:bodyPr>
          <a:lstStyle/>
          <a:p>
            <a:r>
              <a:rPr lang="en-US" sz="1600" dirty="0"/>
              <a:t>For example, suppose a pizza place claims their delivery times are 30 minutes or less on average but you think it’s more than that. </a:t>
            </a:r>
          </a:p>
          <a:p>
            <a:endParaRPr lang="en-US" sz="1600" dirty="0"/>
          </a:p>
          <a:p>
            <a:r>
              <a:rPr lang="en-US" sz="1600" dirty="0"/>
              <a:t>You conduct a </a:t>
            </a:r>
            <a:r>
              <a:rPr lang="en-US" sz="1600" dirty="0">
                <a:solidFill>
                  <a:srgbClr val="0070C0"/>
                </a:solidFill>
              </a:rPr>
              <a:t>hypothesis test </a:t>
            </a:r>
            <a:r>
              <a:rPr lang="en-US" sz="1600" dirty="0"/>
              <a:t>with some sample data</a:t>
            </a:r>
            <a:r>
              <a:rPr lang="en-US" sz="1600" dirty="0">
                <a:solidFill>
                  <a:srgbClr val="0070C0"/>
                </a:solidFill>
              </a:rPr>
              <a:t>.</a:t>
            </a:r>
          </a:p>
          <a:p>
            <a:pPr marL="285750" indent="-285750">
              <a:buFont typeface="Arial" panose="020B0604020202020204" pitchFamily="34" charset="0"/>
              <a:buChar char="•"/>
            </a:pPr>
            <a:r>
              <a:rPr lang="en-US" sz="1600" dirty="0">
                <a:solidFill>
                  <a:srgbClr val="0070C0"/>
                </a:solidFill>
              </a:rPr>
              <a:t>null hypothesis</a:t>
            </a:r>
            <a:r>
              <a:rPr lang="en-US" sz="1600" dirty="0"/>
              <a:t>, H</a:t>
            </a:r>
            <a:r>
              <a:rPr lang="en-US" sz="1600" baseline="-25000" dirty="0"/>
              <a:t>o </a:t>
            </a:r>
            <a:r>
              <a:rPr lang="en-US" sz="1600" dirty="0"/>
              <a:t> 	= mean delivery time is 30 minutes max</a:t>
            </a:r>
          </a:p>
          <a:p>
            <a:pPr marL="285750" indent="-285750">
              <a:buFont typeface="Arial" panose="020B0604020202020204" pitchFamily="34" charset="0"/>
              <a:buChar char="•"/>
            </a:pPr>
            <a:r>
              <a:rPr lang="en-US" sz="1600" dirty="0">
                <a:solidFill>
                  <a:srgbClr val="0070C0"/>
                </a:solidFill>
              </a:rPr>
              <a:t>alternative hypothesis </a:t>
            </a:r>
            <a:r>
              <a:rPr lang="en-US" sz="1600" dirty="0"/>
              <a:t>(H</a:t>
            </a:r>
            <a:r>
              <a:rPr lang="en-US" sz="1600" baseline="-25000" dirty="0"/>
              <a:t>a</a:t>
            </a:r>
            <a:r>
              <a:rPr lang="en-US" sz="1600" dirty="0"/>
              <a:t>) 	=  mean time is greater than 30 minutes. </a:t>
            </a:r>
          </a:p>
          <a:p>
            <a:endParaRPr lang="en-US" sz="1600" dirty="0"/>
          </a:p>
          <a:p>
            <a:r>
              <a:rPr lang="en-US" sz="1600" dirty="0"/>
              <a:t>After the test, the </a:t>
            </a:r>
            <a:r>
              <a:rPr lang="en-US" sz="1600" dirty="0">
                <a:solidFill>
                  <a:srgbClr val="0070C0"/>
                </a:solidFill>
              </a:rPr>
              <a:t>p-value</a:t>
            </a:r>
            <a:r>
              <a:rPr lang="en-US" sz="1600" dirty="0"/>
              <a:t> turns out to be 0.001, which is much less than 0.05.  ( </a:t>
            </a:r>
            <a:r>
              <a:rPr lang="el-GR" sz="1600" dirty="0">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t>
            </a:r>
            <a:endParaRPr lang="en-US" sz="1600" dirty="0"/>
          </a:p>
          <a:p>
            <a:endParaRPr lang="en-US" sz="1600" dirty="0"/>
          </a:p>
          <a:p>
            <a:r>
              <a:rPr lang="en-US" sz="1600" dirty="0"/>
              <a:t>It means there is only a probability of 0.001 that we will find observed instances when H</a:t>
            </a:r>
            <a:r>
              <a:rPr lang="en-US" sz="1600" baseline="-25000" dirty="0"/>
              <a:t>o </a:t>
            </a:r>
            <a:r>
              <a:rPr lang="en-US" sz="1600" dirty="0"/>
              <a:t> = true. Hence </a:t>
            </a:r>
            <a:r>
              <a:rPr lang="en-US" sz="1600" dirty="0">
                <a:solidFill>
                  <a:srgbClr val="FF0000"/>
                </a:solidFill>
              </a:rPr>
              <a:t>reject H</a:t>
            </a:r>
            <a:r>
              <a:rPr lang="en-US" sz="1600" baseline="-25000" dirty="0">
                <a:solidFill>
                  <a:srgbClr val="FF0000"/>
                </a:solidFill>
              </a:rPr>
              <a:t>o</a:t>
            </a:r>
            <a:r>
              <a:rPr lang="en-US" sz="1600" dirty="0">
                <a:solidFill>
                  <a:srgbClr val="FF0000"/>
                </a:solidFill>
              </a:rPr>
              <a:t> as it is &lt;&lt; </a:t>
            </a:r>
            <a:r>
              <a:rPr lang="el-GR" sz="1600" dirty="0">
                <a:solidFill>
                  <a:srgbClr val="FF0000"/>
                </a:solidFill>
                <a:latin typeface="Times New Roman" panose="02020603050405020304" pitchFamily="18" charset="0"/>
                <a:cs typeface="Times New Roman" panose="02020603050405020304" pitchFamily="18" charset="0"/>
              </a:rPr>
              <a:t>α</a:t>
            </a:r>
            <a:endParaRPr lang="en-US" sz="1600" dirty="0">
              <a:solidFill>
                <a:srgbClr val="FF0000"/>
              </a:solidFill>
            </a:endParaRPr>
          </a:p>
          <a:p>
            <a:endParaRPr lang="en-US" sz="1600" dirty="0"/>
          </a:p>
        </p:txBody>
      </p:sp>
    </p:spTree>
    <p:extLst>
      <p:ext uri="{BB962C8B-B14F-4D97-AF65-F5344CB8AC3E}">
        <p14:creationId xmlns:p14="http://schemas.microsoft.com/office/powerpoint/2010/main" val="258052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4C30-025E-45F0-8407-E360B0FD1942}"/>
              </a:ext>
            </a:extLst>
          </p:cNvPr>
          <p:cNvSpPr>
            <a:spLocks noGrp="1"/>
          </p:cNvSpPr>
          <p:nvPr>
            <p:ph type="title"/>
          </p:nvPr>
        </p:nvSpPr>
        <p:spPr/>
        <p:txBody>
          <a:bodyPr/>
          <a:lstStyle/>
          <a:p>
            <a:r>
              <a:rPr lang="en-US" dirty="0"/>
              <a:t>SIMPLE LINEAR REGRESSION </a:t>
            </a:r>
          </a:p>
        </p:txBody>
      </p:sp>
      <p:sp>
        <p:nvSpPr>
          <p:cNvPr id="3" name="Date Placeholder 2">
            <a:extLst>
              <a:ext uri="{FF2B5EF4-FFF2-40B4-BE49-F238E27FC236}">
                <a16:creationId xmlns:a16="http://schemas.microsoft.com/office/drawing/2014/main" id="{203A664F-0542-44D7-AACD-FA1CE80F211A}"/>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36F7FCAE-17EF-4FB6-A3ED-8E0439103B4A}"/>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5" name="Rectangle 4">
            <a:extLst>
              <a:ext uri="{FF2B5EF4-FFF2-40B4-BE49-F238E27FC236}">
                <a16:creationId xmlns:a16="http://schemas.microsoft.com/office/drawing/2014/main" id="{6F1B2197-A6C0-4A6A-BC53-EF296D3687D8}"/>
              </a:ext>
            </a:extLst>
          </p:cNvPr>
          <p:cNvSpPr/>
          <p:nvPr/>
        </p:nvSpPr>
        <p:spPr>
          <a:xfrm>
            <a:off x="95458" y="891540"/>
            <a:ext cx="8877719" cy="2246769"/>
          </a:xfrm>
          <a:prstGeom prst="rect">
            <a:avLst/>
          </a:prstGeom>
        </p:spPr>
        <p:txBody>
          <a:bodyPr wrap="square">
            <a:spAutoFit/>
          </a:bodyPr>
          <a:lstStyle/>
          <a:p>
            <a:r>
              <a:rPr lang="en-US" sz="1400" dirty="0"/>
              <a:t>A college bookstore must order books 2 months before each semester starts. They believe that the number of books that will be sold for any particular course is related to the number of students registered for the course when the books are ordered. </a:t>
            </a:r>
          </a:p>
          <a:p>
            <a:endParaRPr lang="en-US" sz="1400" dirty="0"/>
          </a:p>
          <a:p>
            <a:r>
              <a:rPr lang="en-US" sz="1400" dirty="0"/>
              <a:t>They would like to develop a </a:t>
            </a:r>
            <a:r>
              <a:rPr lang="en-US" sz="1400" dirty="0">
                <a:solidFill>
                  <a:srgbClr val="0070C0"/>
                </a:solidFill>
              </a:rPr>
              <a:t>linear regression </a:t>
            </a:r>
            <a:r>
              <a:rPr lang="en-US" sz="1400" dirty="0"/>
              <a:t>equation to help plan how many books to order. </a:t>
            </a:r>
          </a:p>
          <a:p>
            <a:endParaRPr lang="en-US" sz="1400" dirty="0"/>
          </a:p>
          <a:p>
            <a:r>
              <a:rPr lang="en-US" sz="1400" dirty="0"/>
              <a:t>From past records, the bookstore obtains the number of </a:t>
            </a:r>
          </a:p>
          <a:p>
            <a:r>
              <a:rPr lang="en-US" sz="1400" dirty="0"/>
              <a:t>students registered, </a:t>
            </a:r>
            <a:r>
              <a:rPr lang="en-US" sz="1400" dirty="0">
                <a:solidFill>
                  <a:srgbClr val="0070C0"/>
                </a:solidFill>
              </a:rPr>
              <a:t>X</a:t>
            </a:r>
            <a:r>
              <a:rPr lang="en-US" sz="1400" dirty="0"/>
              <a:t>, and the number of books actually sold </a:t>
            </a:r>
          </a:p>
          <a:p>
            <a:r>
              <a:rPr lang="en-US" sz="1400" dirty="0"/>
              <a:t>for a course, </a:t>
            </a:r>
            <a:r>
              <a:rPr lang="en-US" sz="1400" dirty="0">
                <a:solidFill>
                  <a:srgbClr val="0070C0"/>
                </a:solidFill>
              </a:rPr>
              <a:t>y</a:t>
            </a:r>
            <a:r>
              <a:rPr lang="en-US" sz="1400" dirty="0"/>
              <a:t> for 12 different semesters. </a:t>
            </a:r>
          </a:p>
          <a:p>
            <a:endParaRPr lang="en-US" sz="1400" dirty="0"/>
          </a:p>
        </p:txBody>
      </p:sp>
      <p:graphicFrame>
        <p:nvGraphicFramePr>
          <p:cNvPr id="6" name="Table 5">
            <a:extLst>
              <a:ext uri="{FF2B5EF4-FFF2-40B4-BE49-F238E27FC236}">
                <a16:creationId xmlns:a16="http://schemas.microsoft.com/office/drawing/2014/main" id="{E03DF5E1-C031-4647-BB65-20C7DEA3D486}"/>
              </a:ext>
            </a:extLst>
          </p:cNvPr>
          <p:cNvGraphicFramePr>
            <a:graphicFrameLocks noGrp="1"/>
          </p:cNvGraphicFramePr>
          <p:nvPr>
            <p:extLst>
              <p:ext uri="{D42A27DB-BD31-4B8C-83A1-F6EECF244321}">
                <p14:modId xmlns:p14="http://schemas.microsoft.com/office/powerpoint/2010/main" val="2223687361"/>
              </p:ext>
            </p:extLst>
          </p:nvPr>
        </p:nvGraphicFramePr>
        <p:xfrm>
          <a:off x="5682345" y="2014924"/>
          <a:ext cx="3290832" cy="2811780"/>
        </p:xfrm>
        <a:graphic>
          <a:graphicData uri="http://schemas.openxmlformats.org/drawingml/2006/table">
            <a:tbl>
              <a:tblPr firstRow="1" bandRow="1">
                <a:tableStyleId>{1E5458E1-0376-4910-A6E8-49B6F46B1678}</a:tableStyleId>
              </a:tblPr>
              <a:tblGrid>
                <a:gridCol w="1096944">
                  <a:extLst>
                    <a:ext uri="{9D8B030D-6E8A-4147-A177-3AD203B41FA5}">
                      <a16:colId xmlns:a16="http://schemas.microsoft.com/office/drawing/2014/main" val="458199020"/>
                    </a:ext>
                  </a:extLst>
                </a:gridCol>
                <a:gridCol w="1219197">
                  <a:extLst>
                    <a:ext uri="{9D8B030D-6E8A-4147-A177-3AD203B41FA5}">
                      <a16:colId xmlns:a16="http://schemas.microsoft.com/office/drawing/2014/main" val="128282254"/>
                    </a:ext>
                  </a:extLst>
                </a:gridCol>
                <a:gridCol w="974691">
                  <a:extLst>
                    <a:ext uri="{9D8B030D-6E8A-4147-A177-3AD203B41FA5}">
                      <a16:colId xmlns:a16="http://schemas.microsoft.com/office/drawing/2014/main" val="3623181109"/>
                    </a:ext>
                  </a:extLst>
                </a:gridCol>
              </a:tblGrid>
              <a:tr h="213301">
                <a:tc>
                  <a:txBody>
                    <a:bodyPr/>
                    <a:lstStyle/>
                    <a:p>
                      <a:r>
                        <a:rPr lang="en-US" sz="1050" b="1" dirty="0"/>
                        <a:t>Semester</a:t>
                      </a:r>
                    </a:p>
                  </a:txBody>
                  <a:tcPr/>
                </a:tc>
                <a:tc>
                  <a:txBody>
                    <a:bodyPr/>
                    <a:lstStyle/>
                    <a:p>
                      <a:r>
                        <a:rPr lang="en-US" sz="1050" b="1" dirty="0"/>
                        <a:t>No of students</a:t>
                      </a:r>
                    </a:p>
                  </a:txBody>
                  <a:tcPr/>
                </a:tc>
                <a:tc>
                  <a:txBody>
                    <a:bodyPr/>
                    <a:lstStyle/>
                    <a:p>
                      <a:r>
                        <a:rPr lang="en-US" sz="1050" b="1" dirty="0"/>
                        <a:t>Books</a:t>
                      </a:r>
                    </a:p>
                  </a:txBody>
                  <a:tcPr/>
                </a:tc>
                <a:extLst>
                  <a:ext uri="{0D108BD9-81ED-4DB2-BD59-A6C34878D82A}">
                    <a16:rowId xmlns:a16="http://schemas.microsoft.com/office/drawing/2014/main" val="3438981522"/>
                  </a:ext>
                </a:extLst>
              </a:tr>
              <a:tr h="184861">
                <a:tc>
                  <a:txBody>
                    <a:bodyPr/>
                    <a:lstStyle/>
                    <a:p>
                      <a:r>
                        <a:rPr lang="en-US" sz="800" dirty="0"/>
                        <a:t>1</a:t>
                      </a:r>
                    </a:p>
                  </a:txBody>
                  <a:tcPr/>
                </a:tc>
                <a:tc>
                  <a:txBody>
                    <a:bodyPr/>
                    <a:lstStyle/>
                    <a:p>
                      <a:r>
                        <a:rPr lang="en-US" sz="800" dirty="0"/>
                        <a:t>36</a:t>
                      </a:r>
                    </a:p>
                  </a:txBody>
                  <a:tcPr/>
                </a:tc>
                <a:tc>
                  <a:txBody>
                    <a:bodyPr/>
                    <a:lstStyle/>
                    <a:p>
                      <a:r>
                        <a:rPr lang="en-US" sz="800" dirty="0"/>
                        <a:t>31</a:t>
                      </a:r>
                    </a:p>
                  </a:txBody>
                  <a:tcPr/>
                </a:tc>
                <a:extLst>
                  <a:ext uri="{0D108BD9-81ED-4DB2-BD59-A6C34878D82A}">
                    <a16:rowId xmlns:a16="http://schemas.microsoft.com/office/drawing/2014/main" val="1297283377"/>
                  </a:ext>
                </a:extLst>
              </a:tr>
              <a:tr h="184861">
                <a:tc>
                  <a:txBody>
                    <a:bodyPr/>
                    <a:lstStyle/>
                    <a:p>
                      <a:r>
                        <a:rPr lang="en-US" sz="800" dirty="0"/>
                        <a:t>2</a:t>
                      </a:r>
                    </a:p>
                  </a:txBody>
                  <a:tcPr/>
                </a:tc>
                <a:tc>
                  <a:txBody>
                    <a:bodyPr/>
                    <a:lstStyle/>
                    <a:p>
                      <a:r>
                        <a:rPr lang="en-US" sz="800" dirty="0"/>
                        <a:t>28</a:t>
                      </a:r>
                    </a:p>
                  </a:txBody>
                  <a:tcPr/>
                </a:tc>
                <a:tc>
                  <a:txBody>
                    <a:bodyPr/>
                    <a:lstStyle/>
                    <a:p>
                      <a:r>
                        <a:rPr lang="en-US" sz="800" dirty="0"/>
                        <a:t>29</a:t>
                      </a:r>
                    </a:p>
                  </a:txBody>
                  <a:tcPr/>
                </a:tc>
                <a:extLst>
                  <a:ext uri="{0D108BD9-81ED-4DB2-BD59-A6C34878D82A}">
                    <a16:rowId xmlns:a16="http://schemas.microsoft.com/office/drawing/2014/main" val="3191361919"/>
                  </a:ext>
                </a:extLst>
              </a:tr>
              <a:tr h="184861">
                <a:tc>
                  <a:txBody>
                    <a:bodyPr/>
                    <a:lstStyle/>
                    <a:p>
                      <a:r>
                        <a:rPr lang="en-US" sz="800" dirty="0"/>
                        <a:t>3</a:t>
                      </a:r>
                    </a:p>
                  </a:txBody>
                  <a:tcPr/>
                </a:tc>
                <a:tc>
                  <a:txBody>
                    <a:bodyPr/>
                    <a:lstStyle/>
                    <a:p>
                      <a:r>
                        <a:rPr lang="en-US" sz="800" dirty="0"/>
                        <a:t>35</a:t>
                      </a:r>
                    </a:p>
                  </a:txBody>
                  <a:tcPr/>
                </a:tc>
                <a:tc>
                  <a:txBody>
                    <a:bodyPr/>
                    <a:lstStyle/>
                    <a:p>
                      <a:r>
                        <a:rPr lang="en-US" sz="800" dirty="0"/>
                        <a:t>34</a:t>
                      </a:r>
                    </a:p>
                  </a:txBody>
                  <a:tcPr/>
                </a:tc>
                <a:extLst>
                  <a:ext uri="{0D108BD9-81ED-4DB2-BD59-A6C34878D82A}">
                    <a16:rowId xmlns:a16="http://schemas.microsoft.com/office/drawing/2014/main" val="4062583630"/>
                  </a:ext>
                </a:extLst>
              </a:tr>
              <a:tr h="184861">
                <a:tc>
                  <a:txBody>
                    <a:bodyPr/>
                    <a:lstStyle/>
                    <a:p>
                      <a:r>
                        <a:rPr lang="en-US" sz="800" dirty="0"/>
                        <a:t>4</a:t>
                      </a:r>
                    </a:p>
                  </a:txBody>
                  <a:tcPr/>
                </a:tc>
                <a:tc>
                  <a:txBody>
                    <a:bodyPr/>
                    <a:lstStyle/>
                    <a:p>
                      <a:r>
                        <a:rPr lang="en-US" sz="800" dirty="0"/>
                        <a:t>39</a:t>
                      </a:r>
                    </a:p>
                  </a:txBody>
                  <a:tcPr/>
                </a:tc>
                <a:tc>
                  <a:txBody>
                    <a:bodyPr/>
                    <a:lstStyle/>
                    <a:p>
                      <a:r>
                        <a:rPr lang="en-US" sz="800" dirty="0"/>
                        <a:t>35</a:t>
                      </a:r>
                    </a:p>
                  </a:txBody>
                  <a:tcPr/>
                </a:tc>
                <a:extLst>
                  <a:ext uri="{0D108BD9-81ED-4DB2-BD59-A6C34878D82A}">
                    <a16:rowId xmlns:a16="http://schemas.microsoft.com/office/drawing/2014/main" val="2817732669"/>
                  </a:ext>
                </a:extLst>
              </a:tr>
              <a:tr h="184861">
                <a:tc>
                  <a:txBody>
                    <a:bodyPr/>
                    <a:lstStyle/>
                    <a:p>
                      <a:r>
                        <a:rPr lang="en-US" sz="800" dirty="0"/>
                        <a:t>5</a:t>
                      </a:r>
                    </a:p>
                  </a:txBody>
                  <a:tcPr/>
                </a:tc>
                <a:tc>
                  <a:txBody>
                    <a:bodyPr/>
                    <a:lstStyle/>
                    <a:p>
                      <a:r>
                        <a:rPr lang="en-US" sz="800" dirty="0"/>
                        <a:t>30</a:t>
                      </a:r>
                    </a:p>
                  </a:txBody>
                  <a:tcPr/>
                </a:tc>
                <a:tc>
                  <a:txBody>
                    <a:bodyPr/>
                    <a:lstStyle/>
                    <a:p>
                      <a:r>
                        <a:rPr lang="en-US" sz="800" dirty="0"/>
                        <a:t>29</a:t>
                      </a:r>
                    </a:p>
                  </a:txBody>
                  <a:tcPr/>
                </a:tc>
                <a:extLst>
                  <a:ext uri="{0D108BD9-81ED-4DB2-BD59-A6C34878D82A}">
                    <a16:rowId xmlns:a16="http://schemas.microsoft.com/office/drawing/2014/main" val="3764250996"/>
                  </a:ext>
                </a:extLst>
              </a:tr>
              <a:tr h="174332">
                <a:tc>
                  <a:txBody>
                    <a:bodyPr/>
                    <a:lstStyle/>
                    <a:p>
                      <a:r>
                        <a:rPr lang="en-US" sz="800" dirty="0"/>
                        <a:t>6</a:t>
                      </a:r>
                    </a:p>
                  </a:txBody>
                  <a:tcPr/>
                </a:tc>
                <a:tc>
                  <a:txBody>
                    <a:bodyPr/>
                    <a:lstStyle/>
                    <a:p>
                      <a:r>
                        <a:rPr lang="en-US" sz="800" dirty="0"/>
                        <a:t>30</a:t>
                      </a:r>
                    </a:p>
                  </a:txBody>
                  <a:tcPr/>
                </a:tc>
                <a:tc>
                  <a:txBody>
                    <a:bodyPr/>
                    <a:lstStyle/>
                    <a:p>
                      <a:r>
                        <a:rPr lang="en-US" sz="800" dirty="0"/>
                        <a:t>30</a:t>
                      </a:r>
                    </a:p>
                  </a:txBody>
                  <a:tcPr/>
                </a:tc>
                <a:extLst>
                  <a:ext uri="{0D108BD9-81ED-4DB2-BD59-A6C34878D82A}">
                    <a16:rowId xmlns:a16="http://schemas.microsoft.com/office/drawing/2014/main" val="1979529318"/>
                  </a:ext>
                </a:extLst>
              </a:tr>
              <a:tr h="184861">
                <a:tc>
                  <a:txBody>
                    <a:bodyPr/>
                    <a:lstStyle/>
                    <a:p>
                      <a:r>
                        <a:rPr lang="en-US" sz="800" dirty="0"/>
                        <a:t>7</a:t>
                      </a:r>
                    </a:p>
                  </a:txBody>
                  <a:tcPr/>
                </a:tc>
                <a:tc>
                  <a:txBody>
                    <a:bodyPr/>
                    <a:lstStyle/>
                    <a:p>
                      <a:r>
                        <a:rPr lang="en-US" sz="800" dirty="0"/>
                        <a:t>31</a:t>
                      </a:r>
                    </a:p>
                  </a:txBody>
                  <a:tcPr/>
                </a:tc>
                <a:tc>
                  <a:txBody>
                    <a:bodyPr/>
                    <a:lstStyle/>
                    <a:p>
                      <a:r>
                        <a:rPr lang="en-US" sz="800" dirty="0"/>
                        <a:t>30</a:t>
                      </a:r>
                    </a:p>
                  </a:txBody>
                  <a:tcPr/>
                </a:tc>
                <a:extLst>
                  <a:ext uri="{0D108BD9-81ED-4DB2-BD59-A6C34878D82A}">
                    <a16:rowId xmlns:a16="http://schemas.microsoft.com/office/drawing/2014/main" val="1536099823"/>
                  </a:ext>
                </a:extLst>
              </a:tr>
              <a:tr h="184861">
                <a:tc>
                  <a:txBody>
                    <a:bodyPr/>
                    <a:lstStyle/>
                    <a:p>
                      <a:r>
                        <a:rPr lang="en-US" sz="800" dirty="0"/>
                        <a:t>8</a:t>
                      </a:r>
                    </a:p>
                  </a:txBody>
                  <a:tcPr/>
                </a:tc>
                <a:tc>
                  <a:txBody>
                    <a:bodyPr/>
                    <a:lstStyle/>
                    <a:p>
                      <a:r>
                        <a:rPr lang="en-US" sz="800" dirty="0"/>
                        <a:t>38</a:t>
                      </a:r>
                    </a:p>
                  </a:txBody>
                  <a:tcPr/>
                </a:tc>
                <a:tc>
                  <a:txBody>
                    <a:bodyPr/>
                    <a:lstStyle/>
                    <a:p>
                      <a:r>
                        <a:rPr lang="en-US" sz="800" dirty="0"/>
                        <a:t>38</a:t>
                      </a:r>
                    </a:p>
                  </a:txBody>
                  <a:tcPr/>
                </a:tc>
                <a:extLst>
                  <a:ext uri="{0D108BD9-81ED-4DB2-BD59-A6C34878D82A}">
                    <a16:rowId xmlns:a16="http://schemas.microsoft.com/office/drawing/2014/main" val="3914850723"/>
                  </a:ext>
                </a:extLst>
              </a:tr>
              <a:tr h="184861">
                <a:tc>
                  <a:txBody>
                    <a:bodyPr/>
                    <a:lstStyle/>
                    <a:p>
                      <a:r>
                        <a:rPr lang="en-US" sz="800" dirty="0"/>
                        <a:t>9</a:t>
                      </a:r>
                    </a:p>
                  </a:txBody>
                  <a:tcPr/>
                </a:tc>
                <a:tc>
                  <a:txBody>
                    <a:bodyPr/>
                    <a:lstStyle/>
                    <a:p>
                      <a:r>
                        <a:rPr lang="en-US" sz="800" dirty="0"/>
                        <a:t>36</a:t>
                      </a:r>
                    </a:p>
                  </a:txBody>
                  <a:tcPr/>
                </a:tc>
                <a:tc>
                  <a:txBody>
                    <a:bodyPr/>
                    <a:lstStyle/>
                    <a:p>
                      <a:r>
                        <a:rPr lang="en-US" sz="800" dirty="0"/>
                        <a:t>34</a:t>
                      </a:r>
                    </a:p>
                  </a:txBody>
                  <a:tcPr/>
                </a:tc>
                <a:extLst>
                  <a:ext uri="{0D108BD9-81ED-4DB2-BD59-A6C34878D82A}">
                    <a16:rowId xmlns:a16="http://schemas.microsoft.com/office/drawing/2014/main" val="3473469332"/>
                  </a:ext>
                </a:extLst>
              </a:tr>
              <a:tr h="184861">
                <a:tc>
                  <a:txBody>
                    <a:bodyPr/>
                    <a:lstStyle/>
                    <a:p>
                      <a:r>
                        <a:rPr lang="en-US" sz="800" dirty="0"/>
                        <a:t>10</a:t>
                      </a:r>
                    </a:p>
                  </a:txBody>
                  <a:tcPr/>
                </a:tc>
                <a:tc>
                  <a:txBody>
                    <a:bodyPr/>
                    <a:lstStyle/>
                    <a:p>
                      <a:r>
                        <a:rPr lang="en-US" sz="800" dirty="0"/>
                        <a:t>38</a:t>
                      </a:r>
                    </a:p>
                  </a:txBody>
                  <a:tcPr/>
                </a:tc>
                <a:tc>
                  <a:txBody>
                    <a:bodyPr/>
                    <a:lstStyle/>
                    <a:p>
                      <a:r>
                        <a:rPr lang="en-US" sz="800" dirty="0"/>
                        <a:t>33</a:t>
                      </a:r>
                    </a:p>
                  </a:txBody>
                  <a:tcPr/>
                </a:tc>
                <a:extLst>
                  <a:ext uri="{0D108BD9-81ED-4DB2-BD59-A6C34878D82A}">
                    <a16:rowId xmlns:a16="http://schemas.microsoft.com/office/drawing/2014/main" val="2881485755"/>
                  </a:ext>
                </a:extLst>
              </a:tr>
              <a:tr h="184861">
                <a:tc>
                  <a:txBody>
                    <a:bodyPr/>
                    <a:lstStyle/>
                    <a:p>
                      <a:r>
                        <a:rPr lang="en-US" sz="800" dirty="0"/>
                        <a:t>11</a:t>
                      </a:r>
                    </a:p>
                  </a:txBody>
                  <a:tcPr/>
                </a:tc>
                <a:tc>
                  <a:txBody>
                    <a:bodyPr/>
                    <a:lstStyle/>
                    <a:p>
                      <a:r>
                        <a:rPr lang="en-US" sz="800" dirty="0"/>
                        <a:t>29</a:t>
                      </a:r>
                    </a:p>
                  </a:txBody>
                  <a:tcPr/>
                </a:tc>
                <a:tc>
                  <a:txBody>
                    <a:bodyPr/>
                    <a:lstStyle/>
                    <a:p>
                      <a:r>
                        <a:rPr lang="en-US" sz="800" dirty="0"/>
                        <a:t>29</a:t>
                      </a:r>
                    </a:p>
                  </a:txBody>
                  <a:tcPr/>
                </a:tc>
                <a:extLst>
                  <a:ext uri="{0D108BD9-81ED-4DB2-BD59-A6C34878D82A}">
                    <a16:rowId xmlns:a16="http://schemas.microsoft.com/office/drawing/2014/main" val="272578903"/>
                  </a:ext>
                </a:extLst>
              </a:tr>
              <a:tr h="184861">
                <a:tc>
                  <a:txBody>
                    <a:bodyPr/>
                    <a:lstStyle/>
                    <a:p>
                      <a:r>
                        <a:rPr lang="en-US" sz="800" dirty="0"/>
                        <a:t>12</a:t>
                      </a:r>
                    </a:p>
                  </a:txBody>
                  <a:tcPr/>
                </a:tc>
                <a:tc>
                  <a:txBody>
                    <a:bodyPr/>
                    <a:lstStyle/>
                    <a:p>
                      <a:r>
                        <a:rPr lang="en-US" sz="800" dirty="0"/>
                        <a:t>26</a:t>
                      </a:r>
                    </a:p>
                  </a:txBody>
                  <a:tcPr/>
                </a:tc>
                <a:tc>
                  <a:txBody>
                    <a:bodyPr/>
                    <a:lstStyle/>
                    <a:p>
                      <a:r>
                        <a:rPr lang="en-US" sz="800" dirty="0"/>
                        <a:t>26</a:t>
                      </a:r>
                    </a:p>
                  </a:txBody>
                  <a:tcPr/>
                </a:tc>
                <a:extLst>
                  <a:ext uri="{0D108BD9-81ED-4DB2-BD59-A6C34878D82A}">
                    <a16:rowId xmlns:a16="http://schemas.microsoft.com/office/drawing/2014/main" val="2768546751"/>
                  </a:ext>
                </a:extLst>
              </a:tr>
            </a:tbl>
          </a:graphicData>
        </a:graphic>
      </p:graphicFrame>
    </p:spTree>
    <p:extLst>
      <p:ext uri="{BB962C8B-B14F-4D97-AF65-F5344CB8AC3E}">
        <p14:creationId xmlns:p14="http://schemas.microsoft.com/office/powerpoint/2010/main" val="17298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67A-0968-410B-975A-CB65CD7678DB}"/>
              </a:ext>
            </a:extLst>
          </p:cNvPr>
          <p:cNvSpPr>
            <a:spLocks noGrp="1"/>
          </p:cNvSpPr>
          <p:nvPr>
            <p:ph type="title"/>
          </p:nvPr>
        </p:nvSpPr>
        <p:spPr/>
        <p:txBody>
          <a:bodyPr/>
          <a:lstStyle/>
          <a:p>
            <a:r>
              <a:rPr lang="en-US" dirty="0"/>
              <a:t>What is the error term?</a:t>
            </a:r>
          </a:p>
        </p:txBody>
      </p:sp>
      <p:sp>
        <p:nvSpPr>
          <p:cNvPr id="3" name="Date Placeholder 2">
            <a:extLst>
              <a:ext uri="{FF2B5EF4-FFF2-40B4-BE49-F238E27FC236}">
                <a16:creationId xmlns:a16="http://schemas.microsoft.com/office/drawing/2014/main" id="{0044FC79-6CFB-40E1-B089-37FEFDECE73A}"/>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FDD245C-98C7-4C93-96C6-E4141F0A161B}"/>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5" name="Rectangle 4">
            <a:extLst>
              <a:ext uri="{FF2B5EF4-FFF2-40B4-BE49-F238E27FC236}">
                <a16:creationId xmlns:a16="http://schemas.microsoft.com/office/drawing/2014/main" id="{6162D9F1-922D-4D6D-B979-7ECA94260350}"/>
              </a:ext>
            </a:extLst>
          </p:cNvPr>
          <p:cNvSpPr/>
          <p:nvPr/>
        </p:nvSpPr>
        <p:spPr>
          <a:xfrm>
            <a:off x="73152" y="891540"/>
            <a:ext cx="9006840" cy="2062103"/>
          </a:xfrm>
          <a:prstGeom prst="rect">
            <a:avLst/>
          </a:prstGeom>
        </p:spPr>
        <p:txBody>
          <a:bodyPr wrap="square">
            <a:spAutoFit/>
          </a:bodyPr>
          <a:lstStyle/>
          <a:p>
            <a:pPr marL="285750" indent="-285750">
              <a:buFont typeface="Arial" panose="020B0604020202020204" pitchFamily="34" charset="0"/>
              <a:buChar char="•"/>
            </a:pPr>
            <a:r>
              <a:rPr lang="en-US" sz="1600" dirty="0"/>
              <a:t>An </a:t>
            </a:r>
            <a:r>
              <a:rPr lang="en-US" sz="1600" dirty="0">
                <a:solidFill>
                  <a:srgbClr val="0070C0"/>
                </a:solidFill>
              </a:rPr>
              <a:t>error term </a:t>
            </a:r>
            <a:r>
              <a:rPr lang="en-US" sz="1600" dirty="0"/>
              <a:t>is a variable in a statistical or mathematical model, which is created when the model does not fully represent the actual relationship between the independent variables and the dependent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solidFill>
                  <a:srgbClr val="0070C0"/>
                </a:solidFill>
              </a:rPr>
              <a:t>error term </a:t>
            </a:r>
            <a:r>
              <a:rPr lang="en-US" sz="1600" dirty="0"/>
              <a:t>is also known as the </a:t>
            </a:r>
            <a:r>
              <a:rPr lang="en-US" sz="1600" dirty="0">
                <a:solidFill>
                  <a:srgbClr val="0070C0"/>
                </a:solidFill>
              </a:rPr>
              <a:t>residual</a:t>
            </a:r>
            <a:r>
              <a:rPr lang="en-US" sz="1600" dirty="0"/>
              <a:t>, </a:t>
            </a:r>
            <a:r>
              <a:rPr lang="en-US" sz="1600" dirty="0">
                <a:solidFill>
                  <a:srgbClr val="0070C0"/>
                </a:solidFill>
              </a:rPr>
              <a:t>disturbance</a:t>
            </a:r>
            <a:r>
              <a:rPr lang="en-US" sz="1600" dirty="0"/>
              <a:t>, or </a:t>
            </a:r>
            <a:r>
              <a:rPr lang="en-US" sz="1600" dirty="0">
                <a:solidFill>
                  <a:srgbClr val="0070C0"/>
                </a:solidFill>
              </a:rPr>
              <a:t>remainder</a:t>
            </a:r>
            <a:r>
              <a:rPr lang="en-US" sz="1600" dirty="0"/>
              <a:t> term.</a:t>
            </a:r>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24643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67A-0968-410B-975A-CB65CD7678DB}"/>
              </a:ext>
            </a:extLst>
          </p:cNvPr>
          <p:cNvSpPr>
            <a:spLocks noGrp="1"/>
          </p:cNvSpPr>
          <p:nvPr>
            <p:ph type="title"/>
          </p:nvPr>
        </p:nvSpPr>
        <p:spPr/>
        <p:txBody>
          <a:bodyPr/>
          <a:lstStyle/>
          <a:p>
            <a:r>
              <a:rPr lang="en-US" dirty="0"/>
              <a:t>What is the error term?</a:t>
            </a:r>
          </a:p>
        </p:txBody>
      </p:sp>
      <p:sp>
        <p:nvSpPr>
          <p:cNvPr id="3" name="Date Placeholder 2">
            <a:extLst>
              <a:ext uri="{FF2B5EF4-FFF2-40B4-BE49-F238E27FC236}">
                <a16:creationId xmlns:a16="http://schemas.microsoft.com/office/drawing/2014/main" id="{0044FC79-6CFB-40E1-B089-37FEFDECE73A}"/>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FFDD245C-98C7-4C93-96C6-E4141F0A161B}"/>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5" name="Rectangle 4">
            <a:extLst>
              <a:ext uri="{FF2B5EF4-FFF2-40B4-BE49-F238E27FC236}">
                <a16:creationId xmlns:a16="http://schemas.microsoft.com/office/drawing/2014/main" id="{6162D9F1-922D-4D6D-B979-7ECA94260350}"/>
              </a:ext>
            </a:extLst>
          </p:cNvPr>
          <p:cNvSpPr/>
          <p:nvPr/>
        </p:nvSpPr>
        <p:spPr>
          <a:xfrm>
            <a:off x="73152" y="891540"/>
            <a:ext cx="9006840" cy="3539430"/>
          </a:xfrm>
          <a:prstGeom prst="rect">
            <a:avLst/>
          </a:prstGeom>
        </p:spPr>
        <p:txBody>
          <a:bodyPr wrap="square">
            <a:spAutoFit/>
          </a:bodyPr>
          <a:lstStyle/>
          <a:p>
            <a:pPr marL="285750" indent="-285750">
              <a:buFont typeface="Arial" panose="020B0604020202020204" pitchFamily="34" charset="0"/>
              <a:buChar char="•"/>
            </a:pPr>
            <a:r>
              <a:rPr lang="en-US" sz="1600" dirty="0"/>
              <a:t>Within a linear regression model tracking a stock’s price over time, </a:t>
            </a:r>
            <a:r>
              <a:rPr lang="en-US" sz="1600" dirty="0">
                <a:solidFill>
                  <a:srgbClr val="0070C0"/>
                </a:solidFill>
              </a:rPr>
              <a:t>the error term </a:t>
            </a:r>
            <a:r>
              <a:rPr lang="en-US" sz="1600" dirty="0"/>
              <a:t>is the difference between the </a:t>
            </a:r>
            <a:r>
              <a:rPr lang="en-US" sz="1600" dirty="0">
                <a:highlight>
                  <a:srgbClr val="FFFF00"/>
                </a:highlight>
              </a:rPr>
              <a:t>expected price at a particular time and the price that was actually observed</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instances where the </a:t>
            </a:r>
            <a:r>
              <a:rPr lang="en-US" sz="1600" dirty="0">
                <a:highlight>
                  <a:srgbClr val="FFFF00"/>
                </a:highlight>
              </a:rPr>
              <a:t>price is exactly what was anticipated </a:t>
            </a:r>
            <a:r>
              <a:rPr lang="en-US" sz="1600" dirty="0"/>
              <a:t>at a particular time, the price will fall on the trend line and the </a:t>
            </a:r>
            <a:r>
              <a:rPr lang="en-US" sz="1600" dirty="0">
                <a:solidFill>
                  <a:srgbClr val="0070C0"/>
                </a:solidFill>
              </a:rPr>
              <a:t>error term </a:t>
            </a:r>
            <a:r>
              <a:rPr lang="en-US" sz="1600" dirty="0"/>
              <a:t>will be </a:t>
            </a:r>
            <a:r>
              <a:rPr lang="en-US" sz="1600" dirty="0">
                <a:highlight>
                  <a:srgbClr val="FFFF00"/>
                </a:highlight>
              </a:rPr>
              <a:t>zero</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Points that do not fall directly on the trend line exhibit the fact that the dependent variable, in this case, the price, is influenced by more than just the independent variable, representing the passage of time.</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The error term stands for any influence being exerted on the price variable, such as changes in market sentiment.</a:t>
            </a:r>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142151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24B9-5AF0-45F3-9214-41D1B1F97C31}"/>
              </a:ext>
            </a:extLst>
          </p:cNvPr>
          <p:cNvSpPr>
            <a:spLocks noGrp="1"/>
          </p:cNvSpPr>
          <p:nvPr>
            <p:ph type="title"/>
          </p:nvPr>
        </p:nvSpPr>
        <p:spPr/>
        <p:txBody>
          <a:bodyPr/>
          <a:lstStyle/>
          <a:p>
            <a:r>
              <a:rPr lang="en-US" dirty="0"/>
              <a:t>error calculation</a:t>
            </a:r>
          </a:p>
        </p:txBody>
      </p:sp>
      <p:sp>
        <p:nvSpPr>
          <p:cNvPr id="3" name="Date Placeholder 2">
            <a:extLst>
              <a:ext uri="{FF2B5EF4-FFF2-40B4-BE49-F238E27FC236}">
                <a16:creationId xmlns:a16="http://schemas.microsoft.com/office/drawing/2014/main" id="{CE3403BA-4C28-41F7-A63C-C6671E356D4C}"/>
              </a:ext>
            </a:extLst>
          </p:cNvPr>
          <p:cNvSpPr>
            <a:spLocks noGrp="1"/>
          </p:cNvSpPr>
          <p:nvPr>
            <p:ph type="dt" sz="half" idx="10"/>
          </p:nvPr>
        </p:nvSpPr>
        <p:spPr/>
        <p:txBody>
          <a:bodyPr/>
          <a:lstStyle/>
          <a:p>
            <a:fld id="{B604B242-A112-40FA-B30F-F44D6727C9BE}" type="datetime1">
              <a:rPr lang="en-US" smtClean="0"/>
              <a:t>1/5/19</a:t>
            </a:fld>
            <a:endParaRPr lang="en-US"/>
          </a:p>
        </p:txBody>
      </p:sp>
      <p:sp>
        <p:nvSpPr>
          <p:cNvPr id="4" name="Slide Number Placeholder 3">
            <a:extLst>
              <a:ext uri="{FF2B5EF4-FFF2-40B4-BE49-F238E27FC236}">
                <a16:creationId xmlns:a16="http://schemas.microsoft.com/office/drawing/2014/main" id="{4E04EB39-5BAB-4287-BB5C-6EA1C9C88C06}"/>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
        <p:nvSpPr>
          <p:cNvPr id="5" name="Rectangle 4">
            <a:extLst>
              <a:ext uri="{FF2B5EF4-FFF2-40B4-BE49-F238E27FC236}">
                <a16:creationId xmlns:a16="http://schemas.microsoft.com/office/drawing/2014/main" id="{B865932E-D0AB-4F4C-BB46-BBC3E0E0206E}"/>
              </a:ext>
            </a:extLst>
          </p:cNvPr>
          <p:cNvSpPr/>
          <p:nvPr/>
        </p:nvSpPr>
        <p:spPr>
          <a:xfrm>
            <a:off x="118872" y="891540"/>
            <a:ext cx="8869680" cy="1877437"/>
          </a:xfrm>
          <a:prstGeom prst="rect">
            <a:avLst/>
          </a:prstGeom>
        </p:spPr>
        <p:txBody>
          <a:bodyPr wrap="square">
            <a:spAutoFit/>
          </a:bodyPr>
          <a:lstStyle/>
          <a:p>
            <a:r>
              <a:rPr lang="en-US" sz="2000" dirty="0"/>
              <a:t>The residual is calculated as: </a:t>
            </a:r>
            <a:r>
              <a:rPr lang="en-US" sz="2000" dirty="0">
                <a:solidFill>
                  <a:srgbClr val="0070C0"/>
                </a:solidFill>
              </a:rPr>
              <a:t>r</a:t>
            </a:r>
            <a:r>
              <a:rPr lang="en-US" sz="2000" baseline="-25000" dirty="0">
                <a:solidFill>
                  <a:srgbClr val="0070C0"/>
                </a:solidFill>
              </a:rPr>
              <a:t>i</a:t>
            </a:r>
            <a:r>
              <a:rPr lang="en-US" sz="2000" dirty="0">
                <a:solidFill>
                  <a:srgbClr val="0070C0"/>
                </a:solidFill>
              </a:rPr>
              <a:t> = y</a:t>
            </a:r>
            <a:r>
              <a:rPr lang="en-US" sz="2000" baseline="-25000" dirty="0">
                <a:solidFill>
                  <a:srgbClr val="0070C0"/>
                </a:solidFill>
              </a:rPr>
              <a:t>i</a:t>
            </a:r>
            <a:r>
              <a:rPr lang="en-US" sz="2000" dirty="0">
                <a:solidFill>
                  <a:srgbClr val="0070C0"/>
                </a:solidFill>
              </a:rPr>
              <a:t> - ŷ</a:t>
            </a:r>
          </a:p>
          <a:p>
            <a:endParaRPr lang="en-US" sz="2000" dirty="0"/>
          </a:p>
          <a:p>
            <a:r>
              <a:rPr lang="en-US" sz="1400" dirty="0"/>
              <a:t>where </a:t>
            </a:r>
          </a:p>
          <a:p>
            <a:r>
              <a:rPr lang="en-US" sz="1400" dirty="0"/>
              <a:t>r</a:t>
            </a:r>
            <a:r>
              <a:rPr lang="en-US" sz="1400" baseline="-25000" dirty="0"/>
              <a:t>i</a:t>
            </a:r>
            <a:r>
              <a:rPr lang="en-US" sz="1400" dirty="0"/>
              <a:t> = residual value</a:t>
            </a:r>
          </a:p>
          <a:p>
            <a:r>
              <a:rPr lang="en-US" sz="1400" dirty="0"/>
              <a:t>y</a:t>
            </a:r>
            <a:r>
              <a:rPr lang="en-US" sz="1400" baseline="-25000" dirty="0"/>
              <a:t>i</a:t>
            </a:r>
            <a:r>
              <a:rPr lang="en-US" sz="1400" dirty="0"/>
              <a:t> = observed value for a given x value</a:t>
            </a:r>
          </a:p>
          <a:p>
            <a:r>
              <a:rPr lang="en-US" sz="1400" dirty="0"/>
              <a:t>ŷ = predicted value for a given x value</a:t>
            </a:r>
          </a:p>
          <a:p>
            <a:endParaRPr lang="en-US" sz="2000" dirty="0"/>
          </a:p>
        </p:txBody>
      </p:sp>
      <p:graphicFrame>
        <p:nvGraphicFramePr>
          <p:cNvPr id="6" name="Table 5">
            <a:extLst>
              <a:ext uri="{FF2B5EF4-FFF2-40B4-BE49-F238E27FC236}">
                <a16:creationId xmlns:a16="http://schemas.microsoft.com/office/drawing/2014/main" id="{7E530F04-4ADA-43EC-9342-3FF358C1C6D6}"/>
              </a:ext>
            </a:extLst>
          </p:cNvPr>
          <p:cNvGraphicFramePr>
            <a:graphicFrameLocks noGrp="1"/>
          </p:cNvGraphicFramePr>
          <p:nvPr>
            <p:extLst>
              <p:ext uri="{D42A27DB-BD31-4B8C-83A1-F6EECF244321}">
                <p14:modId xmlns:p14="http://schemas.microsoft.com/office/powerpoint/2010/main" val="471712401"/>
              </p:ext>
            </p:extLst>
          </p:nvPr>
        </p:nvGraphicFramePr>
        <p:xfrm>
          <a:off x="4396060" y="2765448"/>
          <a:ext cx="4631354" cy="1295400"/>
        </p:xfrm>
        <a:graphic>
          <a:graphicData uri="http://schemas.openxmlformats.org/drawingml/2006/table">
            <a:tbl>
              <a:tblPr firstRow="1" bandRow="1">
                <a:tableStyleId>{17292A2E-F333-43FB-9621-5CBBE7FDCDCB}</a:tableStyleId>
              </a:tblPr>
              <a:tblGrid>
                <a:gridCol w="834155">
                  <a:extLst>
                    <a:ext uri="{9D8B030D-6E8A-4147-A177-3AD203B41FA5}">
                      <a16:colId xmlns:a16="http://schemas.microsoft.com/office/drawing/2014/main" val="680500919"/>
                    </a:ext>
                  </a:extLst>
                </a:gridCol>
                <a:gridCol w="1008494">
                  <a:extLst>
                    <a:ext uri="{9D8B030D-6E8A-4147-A177-3AD203B41FA5}">
                      <a16:colId xmlns:a16="http://schemas.microsoft.com/office/drawing/2014/main" val="390606546"/>
                    </a:ext>
                  </a:extLst>
                </a:gridCol>
                <a:gridCol w="938337">
                  <a:extLst>
                    <a:ext uri="{9D8B030D-6E8A-4147-A177-3AD203B41FA5}">
                      <a16:colId xmlns:a16="http://schemas.microsoft.com/office/drawing/2014/main" val="1665947198"/>
                    </a:ext>
                  </a:extLst>
                </a:gridCol>
                <a:gridCol w="925184">
                  <a:extLst>
                    <a:ext uri="{9D8B030D-6E8A-4147-A177-3AD203B41FA5}">
                      <a16:colId xmlns:a16="http://schemas.microsoft.com/office/drawing/2014/main" val="588726530"/>
                    </a:ext>
                  </a:extLst>
                </a:gridCol>
                <a:gridCol w="925184">
                  <a:extLst>
                    <a:ext uri="{9D8B030D-6E8A-4147-A177-3AD203B41FA5}">
                      <a16:colId xmlns:a16="http://schemas.microsoft.com/office/drawing/2014/main" val="1026813229"/>
                    </a:ext>
                  </a:extLst>
                </a:gridCol>
              </a:tblGrid>
              <a:tr h="171027">
                <a:tc>
                  <a:txBody>
                    <a:bodyPr/>
                    <a:lstStyle/>
                    <a:p>
                      <a:pPr algn="ctr"/>
                      <a:r>
                        <a:rPr lang="en-US" sz="1100" dirty="0"/>
                        <a:t>X</a:t>
                      </a:r>
                    </a:p>
                  </a:txBody>
                  <a:tcPr/>
                </a:tc>
                <a:tc>
                  <a:txBody>
                    <a:bodyPr/>
                    <a:lstStyle/>
                    <a:p>
                      <a:pPr algn="ctr"/>
                      <a:r>
                        <a:rPr lang="en-US" sz="1100" dirty="0"/>
                        <a:t>Y</a:t>
                      </a:r>
                    </a:p>
                  </a:txBody>
                  <a:tcPr/>
                </a:tc>
                <a:tc>
                  <a:txBody>
                    <a:bodyPr/>
                    <a:lstStyle/>
                    <a:p>
                      <a:pPr algn="ctr"/>
                      <a:r>
                        <a:rPr lang="en-US" sz="1100" dirty="0"/>
                        <a:t>ŷ </a:t>
                      </a:r>
                    </a:p>
                  </a:txBody>
                  <a:tcPr/>
                </a:tc>
                <a:tc>
                  <a:txBody>
                    <a:bodyPr/>
                    <a:lstStyle/>
                    <a:p>
                      <a:pPr algn="ctr"/>
                      <a:r>
                        <a:rPr lang="en-US" sz="1100" dirty="0"/>
                        <a:t>error</a:t>
                      </a:r>
                    </a:p>
                  </a:txBody>
                  <a:tcPr/>
                </a:tc>
                <a:tc>
                  <a:txBody>
                    <a:bodyPr/>
                    <a:lstStyle/>
                    <a:p>
                      <a:pPr algn="ctr"/>
                      <a:r>
                        <a:rPr lang="en-US" sz="1100" dirty="0"/>
                        <a:t>error</a:t>
                      </a:r>
                      <a:r>
                        <a:rPr lang="en-US" sz="1100" baseline="30000" dirty="0"/>
                        <a:t>2</a:t>
                      </a:r>
                    </a:p>
                  </a:txBody>
                  <a:tcPr/>
                </a:tc>
                <a:extLst>
                  <a:ext uri="{0D108BD9-81ED-4DB2-BD59-A6C34878D82A}">
                    <a16:rowId xmlns:a16="http://schemas.microsoft.com/office/drawing/2014/main" val="4125853887"/>
                  </a:ext>
                </a:extLst>
              </a:tr>
              <a:tr h="171027">
                <a:tc>
                  <a:txBody>
                    <a:bodyPr/>
                    <a:lstStyle/>
                    <a:p>
                      <a:pPr algn="ctr"/>
                      <a:r>
                        <a:rPr lang="en-US" sz="1100" dirty="0"/>
                        <a:t>1</a:t>
                      </a:r>
                    </a:p>
                  </a:txBody>
                  <a:tcPr/>
                </a:tc>
                <a:tc>
                  <a:txBody>
                    <a:bodyPr/>
                    <a:lstStyle/>
                    <a:p>
                      <a:pPr algn="ctr"/>
                      <a:r>
                        <a:rPr lang="en-US" sz="1100" dirty="0"/>
                        <a:t>1</a:t>
                      </a:r>
                    </a:p>
                  </a:txBody>
                  <a:tcPr>
                    <a:solidFill>
                      <a:schemeClr val="bg1">
                        <a:lumMod val="85000"/>
                      </a:schemeClr>
                    </a:solidFill>
                  </a:tcPr>
                </a:tc>
                <a:tc>
                  <a:txBody>
                    <a:bodyPr/>
                    <a:lstStyle/>
                    <a:p>
                      <a:pPr algn="ctr"/>
                      <a:r>
                        <a:rPr lang="en-US" sz="1100" dirty="0"/>
                        <a:t>3</a:t>
                      </a:r>
                    </a:p>
                  </a:txBody>
                  <a:tcPr/>
                </a:tc>
                <a:tc>
                  <a:txBody>
                    <a:bodyPr/>
                    <a:lstStyle/>
                    <a:p>
                      <a:pPr algn="ctr"/>
                      <a:r>
                        <a:rPr lang="en-US" sz="1100" dirty="0"/>
                        <a:t>-2</a:t>
                      </a:r>
                    </a:p>
                  </a:txBody>
                  <a:tcPr/>
                </a:tc>
                <a:tc>
                  <a:txBody>
                    <a:bodyPr/>
                    <a:lstStyle/>
                    <a:p>
                      <a:pPr algn="ctr"/>
                      <a:r>
                        <a:rPr lang="en-US" sz="1100" dirty="0"/>
                        <a:t>4</a:t>
                      </a:r>
                    </a:p>
                  </a:txBody>
                  <a:tcPr/>
                </a:tc>
                <a:extLst>
                  <a:ext uri="{0D108BD9-81ED-4DB2-BD59-A6C34878D82A}">
                    <a16:rowId xmlns:a16="http://schemas.microsoft.com/office/drawing/2014/main" val="4279883347"/>
                  </a:ext>
                </a:extLst>
              </a:tr>
              <a:tr h="171027">
                <a:tc>
                  <a:txBody>
                    <a:bodyPr/>
                    <a:lstStyle/>
                    <a:p>
                      <a:pPr algn="ctr"/>
                      <a:r>
                        <a:rPr lang="en-US" sz="1100" dirty="0"/>
                        <a:t>2</a:t>
                      </a:r>
                    </a:p>
                  </a:txBody>
                  <a:tcPr/>
                </a:tc>
                <a:tc>
                  <a:txBody>
                    <a:bodyPr/>
                    <a:lstStyle/>
                    <a:p>
                      <a:pPr algn="ctr"/>
                      <a:r>
                        <a:rPr lang="en-US" sz="1100" dirty="0"/>
                        <a:t>4</a:t>
                      </a:r>
                    </a:p>
                  </a:txBody>
                  <a:tcPr>
                    <a:solidFill>
                      <a:schemeClr val="bg1">
                        <a:lumMod val="85000"/>
                      </a:schemeClr>
                    </a:solidFill>
                  </a:tcPr>
                </a:tc>
                <a:tc>
                  <a:txBody>
                    <a:bodyPr/>
                    <a:lstStyle/>
                    <a:p>
                      <a:pPr algn="ctr"/>
                      <a:r>
                        <a:rPr lang="en-US" sz="1100" dirty="0"/>
                        <a:t>4</a:t>
                      </a:r>
                    </a:p>
                  </a:txBody>
                  <a:tcPr/>
                </a:tc>
                <a:tc>
                  <a:txBody>
                    <a:bodyPr/>
                    <a:lstStyle/>
                    <a:p>
                      <a:pPr algn="ctr"/>
                      <a:r>
                        <a:rPr lang="en-US" sz="1100" dirty="0"/>
                        <a:t>0</a:t>
                      </a:r>
                    </a:p>
                  </a:txBody>
                  <a:tcPr/>
                </a:tc>
                <a:tc>
                  <a:txBody>
                    <a:bodyPr/>
                    <a:lstStyle/>
                    <a:p>
                      <a:pPr algn="ctr"/>
                      <a:r>
                        <a:rPr lang="en-US" sz="1100" dirty="0"/>
                        <a:t>0</a:t>
                      </a:r>
                    </a:p>
                  </a:txBody>
                  <a:tcPr/>
                </a:tc>
                <a:extLst>
                  <a:ext uri="{0D108BD9-81ED-4DB2-BD59-A6C34878D82A}">
                    <a16:rowId xmlns:a16="http://schemas.microsoft.com/office/drawing/2014/main" val="1370419009"/>
                  </a:ext>
                </a:extLst>
              </a:tr>
              <a:tr h="171027">
                <a:tc>
                  <a:txBody>
                    <a:bodyPr/>
                    <a:lstStyle/>
                    <a:p>
                      <a:pPr algn="ctr"/>
                      <a:r>
                        <a:rPr lang="en-US" sz="1100" dirty="0"/>
                        <a:t>3</a:t>
                      </a:r>
                    </a:p>
                  </a:txBody>
                  <a:tcPr/>
                </a:tc>
                <a:tc>
                  <a:txBody>
                    <a:bodyPr/>
                    <a:lstStyle/>
                    <a:p>
                      <a:pPr algn="ctr"/>
                      <a:r>
                        <a:rPr lang="en-US" sz="1100" dirty="0"/>
                        <a:t>6</a:t>
                      </a:r>
                    </a:p>
                  </a:txBody>
                  <a:tcPr>
                    <a:solidFill>
                      <a:schemeClr val="bg1">
                        <a:lumMod val="85000"/>
                      </a:schemeClr>
                    </a:solidFill>
                  </a:tcPr>
                </a:tc>
                <a:tc>
                  <a:txBody>
                    <a:bodyPr/>
                    <a:lstStyle/>
                    <a:p>
                      <a:pPr algn="ctr"/>
                      <a:r>
                        <a:rPr lang="en-US" sz="1100" dirty="0"/>
                        <a:t>5</a:t>
                      </a:r>
                    </a:p>
                  </a:txBody>
                  <a:tcPr/>
                </a:tc>
                <a:tc>
                  <a:txBody>
                    <a:bodyPr/>
                    <a:lstStyle/>
                    <a:p>
                      <a:pPr algn="ctr"/>
                      <a:r>
                        <a:rPr lang="en-US" sz="1100" dirty="0"/>
                        <a:t>1</a:t>
                      </a:r>
                    </a:p>
                  </a:txBody>
                  <a:tcPr/>
                </a:tc>
                <a:tc>
                  <a:txBody>
                    <a:bodyPr/>
                    <a:lstStyle/>
                    <a:p>
                      <a:pPr algn="ctr"/>
                      <a:r>
                        <a:rPr lang="en-US" sz="1100" dirty="0"/>
                        <a:t>1</a:t>
                      </a:r>
                    </a:p>
                  </a:txBody>
                  <a:tcPr/>
                </a:tc>
                <a:extLst>
                  <a:ext uri="{0D108BD9-81ED-4DB2-BD59-A6C34878D82A}">
                    <a16:rowId xmlns:a16="http://schemas.microsoft.com/office/drawing/2014/main" val="1081899020"/>
                  </a:ext>
                </a:extLst>
              </a:tr>
              <a:tr h="171027">
                <a:tc>
                  <a:txBody>
                    <a:bodyPr/>
                    <a:lstStyle/>
                    <a:p>
                      <a:pPr algn="ctr"/>
                      <a:r>
                        <a:rPr lang="en-US" sz="1100" dirty="0"/>
                        <a:t>4</a:t>
                      </a:r>
                    </a:p>
                  </a:txBody>
                  <a:tcPr/>
                </a:tc>
                <a:tc>
                  <a:txBody>
                    <a:bodyPr/>
                    <a:lstStyle/>
                    <a:p>
                      <a:pPr algn="ctr"/>
                      <a:r>
                        <a:rPr lang="en-US" sz="1100" dirty="0"/>
                        <a:t>7</a:t>
                      </a:r>
                    </a:p>
                  </a:txBody>
                  <a:tcPr>
                    <a:solidFill>
                      <a:schemeClr val="bg1">
                        <a:lumMod val="85000"/>
                      </a:schemeClr>
                    </a:solidFill>
                  </a:tcPr>
                </a:tc>
                <a:tc>
                  <a:txBody>
                    <a:bodyPr/>
                    <a:lstStyle/>
                    <a:p>
                      <a:pPr algn="ctr"/>
                      <a:r>
                        <a:rPr lang="en-US" sz="1100" dirty="0"/>
                        <a:t>6</a:t>
                      </a:r>
                    </a:p>
                  </a:txBody>
                  <a:tcPr/>
                </a:tc>
                <a:tc>
                  <a:txBody>
                    <a:bodyPr/>
                    <a:lstStyle/>
                    <a:p>
                      <a:pPr algn="ctr"/>
                      <a:r>
                        <a:rPr lang="en-US" sz="1100" dirty="0"/>
                        <a:t>1</a:t>
                      </a:r>
                    </a:p>
                  </a:txBody>
                  <a:tcPr/>
                </a:tc>
                <a:tc>
                  <a:txBody>
                    <a:bodyPr/>
                    <a:lstStyle/>
                    <a:p>
                      <a:pPr algn="ctr"/>
                      <a:r>
                        <a:rPr lang="en-US" sz="1100" dirty="0"/>
                        <a:t>1</a:t>
                      </a:r>
                    </a:p>
                  </a:txBody>
                  <a:tcPr/>
                </a:tc>
                <a:extLst>
                  <a:ext uri="{0D108BD9-81ED-4DB2-BD59-A6C34878D82A}">
                    <a16:rowId xmlns:a16="http://schemas.microsoft.com/office/drawing/2014/main" val="2199217800"/>
                  </a:ext>
                </a:extLst>
              </a:tr>
            </a:tbl>
          </a:graphicData>
        </a:graphic>
      </p:graphicFrame>
      <p:sp>
        <p:nvSpPr>
          <p:cNvPr id="7" name="Rectangle 6">
            <a:extLst>
              <a:ext uri="{FF2B5EF4-FFF2-40B4-BE49-F238E27FC236}">
                <a16:creationId xmlns:a16="http://schemas.microsoft.com/office/drawing/2014/main" id="{6E1D41D7-8018-4815-A1A6-22B902DE545C}"/>
              </a:ext>
            </a:extLst>
          </p:cNvPr>
          <p:cNvSpPr/>
          <p:nvPr/>
        </p:nvSpPr>
        <p:spPr>
          <a:xfrm>
            <a:off x="4357198" y="897346"/>
            <a:ext cx="4709078" cy="2092881"/>
          </a:xfrm>
          <a:prstGeom prst="rect">
            <a:avLst/>
          </a:prstGeom>
        </p:spPr>
        <p:txBody>
          <a:bodyPr wrap="square">
            <a:spAutoFit/>
          </a:bodyPr>
          <a:lstStyle/>
          <a:p>
            <a:r>
              <a:rPr lang="en-US" sz="1600" dirty="0"/>
              <a:t>linear equation is</a:t>
            </a:r>
            <a:r>
              <a:rPr lang="en-US" sz="1600" dirty="0">
                <a:solidFill>
                  <a:srgbClr val="0070C0"/>
                </a:solidFill>
              </a:rPr>
              <a:t> ŷ = 1x + 2</a:t>
            </a:r>
            <a:r>
              <a:rPr lang="en-US" sz="1600" dirty="0"/>
              <a:t>, the residual for each observation can be found. </a:t>
            </a:r>
          </a:p>
          <a:p>
            <a:endParaRPr lang="en-US" sz="1600" dirty="0"/>
          </a:p>
          <a:p>
            <a:r>
              <a:rPr lang="en-US" sz="1600" dirty="0"/>
              <a:t>For the first set, the actual y value is 1, but the predicted y value given by the equation is </a:t>
            </a:r>
          </a:p>
          <a:p>
            <a:r>
              <a:rPr lang="en-US" sz="1600" dirty="0"/>
              <a:t>ŷ = 1(1) + 2 = 3. The residual value is, therefore, 1 – 3 = -2, a negative residual value</a:t>
            </a:r>
          </a:p>
          <a:p>
            <a:endParaRPr lang="en-US" sz="1600" dirty="0"/>
          </a:p>
        </p:txBody>
      </p:sp>
      <p:sp>
        <p:nvSpPr>
          <p:cNvPr id="8" name="Rectangle 7">
            <a:extLst>
              <a:ext uri="{FF2B5EF4-FFF2-40B4-BE49-F238E27FC236}">
                <a16:creationId xmlns:a16="http://schemas.microsoft.com/office/drawing/2014/main" id="{A4727D68-F4C7-49C0-B23E-DC497CD1BAF8}"/>
              </a:ext>
            </a:extLst>
          </p:cNvPr>
          <p:cNvSpPr/>
          <p:nvPr/>
        </p:nvSpPr>
        <p:spPr>
          <a:xfrm>
            <a:off x="4290653" y="4060848"/>
            <a:ext cx="4572000" cy="738664"/>
          </a:xfrm>
          <a:prstGeom prst="rect">
            <a:avLst/>
          </a:prstGeom>
        </p:spPr>
        <p:txBody>
          <a:bodyPr>
            <a:spAutoFit/>
          </a:bodyPr>
          <a:lstStyle/>
          <a:p>
            <a:r>
              <a:rPr lang="en-US" sz="1400" dirty="0"/>
              <a:t>Sum of squared residuals: 6</a:t>
            </a:r>
          </a:p>
          <a:p>
            <a:r>
              <a:rPr lang="en-US" sz="1400" dirty="0"/>
              <a:t>Number of residuals less 1: 4 – 1 = 3</a:t>
            </a:r>
          </a:p>
          <a:p>
            <a:r>
              <a:rPr lang="en-US" sz="1400" dirty="0"/>
              <a:t>Residual standard deviation:  √(6/3) = √2 ≈ 1.4142</a:t>
            </a:r>
          </a:p>
        </p:txBody>
      </p:sp>
      <p:sp>
        <p:nvSpPr>
          <p:cNvPr id="9" name="Callout: Line with Border and Accent Bar 8">
            <a:extLst>
              <a:ext uri="{FF2B5EF4-FFF2-40B4-BE49-F238E27FC236}">
                <a16:creationId xmlns:a16="http://schemas.microsoft.com/office/drawing/2014/main" id="{1F5DD10E-1924-4EEF-861C-243541ED4015}"/>
              </a:ext>
            </a:extLst>
          </p:cNvPr>
          <p:cNvSpPr/>
          <p:nvPr/>
        </p:nvSpPr>
        <p:spPr>
          <a:xfrm>
            <a:off x="116585" y="2765449"/>
            <a:ext cx="3710347" cy="1862666"/>
          </a:xfrm>
          <a:prstGeom prst="accentBorderCallout1">
            <a:avLst>
              <a:gd name="adj1" fmla="val 12766"/>
              <a:gd name="adj2" fmla="val 105317"/>
              <a:gd name="adj3" fmla="val 99840"/>
              <a:gd name="adj4" fmla="val 126396"/>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The magnitude of a typical residual can give us a sense of generally how close our estimates are.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smaller the residual standard deviation, the closer is the fit to the data.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effect, the </a:t>
            </a:r>
            <a:r>
              <a:rPr lang="en-US" sz="1200" dirty="0">
                <a:highlight>
                  <a:srgbClr val="FFFF00"/>
                </a:highlight>
              </a:rPr>
              <a:t>smaller the residual standard deviation </a:t>
            </a:r>
            <a:r>
              <a:rPr lang="en-US" sz="1200" dirty="0"/>
              <a:t>is compared to the </a:t>
            </a:r>
            <a:r>
              <a:rPr lang="en-US" sz="1200" dirty="0">
                <a:highlight>
                  <a:srgbClr val="FFFF00"/>
                </a:highlight>
              </a:rPr>
              <a:t>sample s</a:t>
            </a:r>
            <a:r>
              <a:rPr lang="en-US" sz="1200" dirty="0"/>
              <a:t>tandard deviation, the more predictive, or adequate, the model is.</a:t>
            </a:r>
          </a:p>
        </p:txBody>
      </p:sp>
    </p:spTree>
    <p:extLst>
      <p:ext uri="{BB962C8B-B14F-4D97-AF65-F5344CB8AC3E}">
        <p14:creationId xmlns:p14="http://schemas.microsoft.com/office/powerpoint/2010/main" val="29851348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145002</TotalTime>
  <Words>4848</Words>
  <Application>Microsoft Office PowerPoint</Application>
  <PresentationFormat>On-screen Show (16:9)</PresentationFormat>
  <Paragraphs>769</Paragraphs>
  <Slides>59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0" baseType="lpstr">
      <vt:lpstr>Cambria Math</vt:lpstr>
      <vt:lpstr>inherit</vt:lpstr>
      <vt:lpstr>Arial</vt:lpstr>
      <vt:lpstr>Liberation Serif</vt:lpstr>
      <vt:lpstr>Calibri</vt:lpstr>
      <vt:lpstr>Times New Roman</vt:lpstr>
      <vt:lpstr>Gill Sans MT</vt:lpstr>
      <vt:lpstr>Verdana</vt:lpstr>
      <vt:lpstr>Corbel</vt:lpstr>
      <vt:lpstr>Parcel</vt:lpstr>
      <vt:lpstr>Equation</vt:lpstr>
      <vt:lpstr>Linear regression</vt:lpstr>
      <vt:lpstr>What is linear regression?</vt:lpstr>
      <vt:lpstr>Mathematical form</vt:lpstr>
      <vt:lpstr>What do we use linear regression for?</vt:lpstr>
      <vt:lpstr>Key points …</vt:lpstr>
      <vt:lpstr>SIMPLE LINEAR REGRESSION </vt:lpstr>
      <vt:lpstr>What is the error term?</vt:lpstr>
      <vt:lpstr>What is the error term?</vt:lpstr>
      <vt:lpstr>error calculation</vt:lpstr>
      <vt:lpstr>Loss function</vt:lpstr>
      <vt:lpstr>Regression line</vt:lpstr>
      <vt:lpstr>Comparing model predictions against reality</vt:lpstr>
      <vt:lpstr>Mean absolute error</vt:lpstr>
      <vt:lpstr>Mean absolute error</vt:lpstr>
      <vt:lpstr>Mean square error</vt:lpstr>
      <vt:lpstr>Mean square error</vt:lpstr>
      <vt:lpstr>root mean squared error (RMSE) </vt:lpstr>
      <vt:lpstr>Mean absolute percentage error</vt:lpstr>
      <vt:lpstr>Mean absolute percentage error</vt:lpstr>
      <vt:lpstr>Mean percentage error</vt:lpstr>
      <vt:lpstr>Mean percentage error</vt:lpstr>
      <vt:lpstr>Residual plot</vt:lpstr>
      <vt:lpstr>essential parts of a regression model</vt:lpstr>
      <vt:lpstr>R-squared</vt:lpstr>
      <vt:lpstr>R2 - interpretation</vt:lpstr>
      <vt:lpstr>exercise</vt:lpstr>
      <vt:lpstr>Adjusted r2</vt:lpstr>
      <vt:lpstr>Interpret P-values and Coefficients</vt:lpstr>
      <vt:lpstr>Basically …</vt:lpstr>
      <vt:lpstr>Summary  </vt:lpstr>
      <vt:lpstr>Summary  </vt:lpstr>
      <vt:lpstr>Summary  </vt:lpstr>
      <vt:lpstr>Summary  </vt:lpstr>
      <vt:lpstr>Summary  </vt:lpstr>
      <vt:lpstr>parameters</vt:lpstr>
      <vt:lpstr>Important Points:</vt:lpstr>
      <vt:lpstr>When to use lin reg</vt:lpstr>
      <vt:lpstr>Assumptions</vt:lpstr>
      <vt:lpstr>Assumptions</vt:lpstr>
      <vt:lpstr>When, why and how should use linear regression</vt:lpstr>
      <vt:lpstr>Use cases</vt:lpstr>
      <vt:lpstr>geometric intuition</vt:lpstr>
      <vt:lpstr>geometric intuition</vt:lpstr>
      <vt:lpstr>geometric intuition</vt:lpstr>
      <vt:lpstr>qs</vt:lpstr>
      <vt:lpstr>qs</vt:lpstr>
      <vt:lpstr>qs</vt:lpstr>
      <vt:lpstr>qs</vt:lpstr>
      <vt:lpstr>qs</vt:lpstr>
      <vt:lpstr>qs</vt:lpstr>
      <vt:lpstr>Qs 2</vt:lpstr>
      <vt:lpstr>Qs 3</vt:lpstr>
      <vt:lpstr>Qs 4</vt:lpstr>
      <vt:lpstr>Qs 5</vt:lpstr>
      <vt:lpstr>Qs 6</vt:lpstr>
      <vt:lpstr>Qs 7</vt:lpstr>
      <vt:lpstr>P-values</vt:lpstr>
      <vt:lpstr>P-values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1920</cp:revision>
  <cp:lastPrinted>2017-04-27T07:15:37Z</cp:lastPrinted>
  <dcterms:modified xsi:type="dcterms:W3CDTF">2019-01-05T16:25:38Z</dcterms:modified>
</cp:coreProperties>
</file>