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8"/>
  </p:notesMasterIdLst>
  <p:handoutMasterIdLst>
    <p:handoutMasterId r:id="rId9"/>
  </p:handoutMasterIdLst>
  <p:sldIdLst>
    <p:sldId id="416" r:id="rId2"/>
    <p:sldId id="436" r:id="rId3"/>
    <p:sldId id="440" r:id="rId4"/>
    <p:sldId id="441" r:id="rId5"/>
    <p:sldId id="437" r:id="rId6"/>
    <p:sldId id="439" r:id="rId7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81" autoAdjust="0"/>
    <p:restoredTop sz="95628" autoAdjust="0"/>
  </p:normalViewPr>
  <p:slideViewPr>
    <p:cSldViewPr snapToGrid="0">
      <p:cViewPr varScale="1">
        <p:scale>
          <a:sx n="98" d="100"/>
          <a:sy n="98" d="100"/>
        </p:scale>
        <p:origin x="78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FCED5-5096-4622-A3FC-5865DBF1E645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507E93-EAA3-43B5-8EEA-19FB64807D2B}">
      <dgm:prSet phldrT="[Text]"/>
      <dgm:spPr/>
      <dgm:t>
        <a:bodyPr/>
        <a:lstStyle/>
        <a:p>
          <a:r>
            <a:rPr lang="en-US" dirty="0"/>
            <a:t>P(r &gt;=</a:t>
          </a:r>
          <a:r>
            <a:rPr lang="en-US" dirty="0" err="1"/>
            <a:t>k|X</a:t>
          </a:r>
          <a:r>
            <a:rPr lang="en-US" dirty="0"/>
            <a:t> &gt; 0.5?</a:t>
          </a:r>
        </a:p>
      </dgm:t>
    </dgm:pt>
    <dgm:pt modelId="{D20BE5FB-8912-4DEB-811E-C3004E261F2C}" type="parTrans" cxnId="{03BEFDA7-4A3E-4A2B-984F-1729B4FCC5B2}">
      <dgm:prSet/>
      <dgm:spPr/>
      <dgm:t>
        <a:bodyPr/>
        <a:lstStyle/>
        <a:p>
          <a:endParaRPr lang="en-US"/>
        </a:p>
      </dgm:t>
    </dgm:pt>
    <dgm:pt modelId="{D76594ED-8940-4B9C-BDC5-F18304D008CF}" type="sibTrans" cxnId="{03BEFDA7-4A3E-4A2B-984F-1729B4FCC5B2}">
      <dgm:prSet/>
      <dgm:spPr/>
      <dgm:t>
        <a:bodyPr/>
        <a:lstStyle/>
        <a:p>
          <a:endParaRPr lang="en-US"/>
        </a:p>
      </dgm:t>
    </dgm:pt>
    <dgm:pt modelId="{5F11D489-C0D2-4122-8F4E-77C8B4DC41C3}">
      <dgm:prSet phldrT="[Text]"/>
      <dgm:spPr/>
      <dgm:t>
        <a:bodyPr/>
        <a:lstStyle/>
        <a:p>
          <a:r>
            <a:rPr lang="en-US" dirty="0"/>
            <a:t>P(r &gt;=k-1|X &gt; 0.5?</a:t>
          </a:r>
        </a:p>
      </dgm:t>
    </dgm:pt>
    <dgm:pt modelId="{3704B5D6-D45D-4594-8614-598A01BEEAC8}" type="parTrans" cxnId="{51C17461-7A34-4AE1-80AF-62359F438370}">
      <dgm:prSet/>
      <dgm:spPr/>
      <dgm:t>
        <a:bodyPr/>
        <a:lstStyle/>
        <a:p>
          <a:endParaRPr lang="en-US"/>
        </a:p>
      </dgm:t>
    </dgm:pt>
    <dgm:pt modelId="{661BDB5F-EBCF-4DC7-991D-966D8D6A9E43}" type="sibTrans" cxnId="{51C17461-7A34-4AE1-80AF-62359F438370}">
      <dgm:prSet/>
      <dgm:spPr/>
      <dgm:t>
        <a:bodyPr/>
        <a:lstStyle/>
        <a:p>
          <a:endParaRPr lang="en-US"/>
        </a:p>
      </dgm:t>
    </dgm:pt>
    <dgm:pt modelId="{98B402EC-FCEA-4784-893F-302934A26E26}">
      <dgm:prSet phldrT="[Text]"/>
      <dgm:spPr/>
      <dgm:t>
        <a:bodyPr/>
        <a:lstStyle/>
        <a:p>
          <a:r>
            <a:rPr lang="en-US" dirty="0"/>
            <a:t>P(r &gt;=k-2|X &gt; 0.5?</a:t>
          </a:r>
        </a:p>
      </dgm:t>
    </dgm:pt>
    <dgm:pt modelId="{09ACD095-7897-4DEF-9F48-5F7894605F47}" type="parTrans" cxnId="{6D839276-A747-4CD8-B7B2-1D49639A2640}">
      <dgm:prSet/>
      <dgm:spPr/>
      <dgm:t>
        <a:bodyPr/>
        <a:lstStyle/>
        <a:p>
          <a:endParaRPr lang="en-US"/>
        </a:p>
      </dgm:t>
    </dgm:pt>
    <dgm:pt modelId="{5F7C11BB-39A8-4FD7-BA09-1406FE4E7B9F}" type="sibTrans" cxnId="{6D839276-A747-4CD8-B7B2-1D49639A2640}">
      <dgm:prSet/>
      <dgm:spPr/>
      <dgm:t>
        <a:bodyPr/>
        <a:lstStyle/>
        <a:p>
          <a:endParaRPr lang="en-US"/>
        </a:p>
      </dgm:t>
    </dgm:pt>
    <dgm:pt modelId="{9298D5C5-F99A-4332-A077-2FC2BCFC7ECF}">
      <dgm:prSet phldrT="[Text]"/>
      <dgm:spPr/>
      <dgm:t>
        <a:bodyPr/>
        <a:lstStyle/>
        <a:p>
          <a:r>
            <a:rPr lang="en-US" dirty="0"/>
            <a:t>P(r &gt;=k-3|X &gt; 0.5?</a:t>
          </a:r>
        </a:p>
      </dgm:t>
    </dgm:pt>
    <dgm:pt modelId="{7831D7D1-ED2C-4550-B490-8AB41CAFE00A}" type="parTrans" cxnId="{0CAB4EA9-8363-41D9-897C-2D41FF40EC81}">
      <dgm:prSet/>
      <dgm:spPr/>
      <dgm:t>
        <a:bodyPr/>
        <a:lstStyle/>
        <a:p>
          <a:endParaRPr lang="en-US"/>
        </a:p>
      </dgm:t>
    </dgm:pt>
    <dgm:pt modelId="{1C466F16-59B7-43D1-921B-1893E9DDB445}" type="sibTrans" cxnId="{0CAB4EA9-8363-41D9-897C-2D41FF40EC81}">
      <dgm:prSet/>
      <dgm:spPr/>
      <dgm:t>
        <a:bodyPr/>
        <a:lstStyle/>
        <a:p>
          <a:endParaRPr lang="en-US"/>
        </a:p>
      </dgm:t>
    </dgm:pt>
    <dgm:pt modelId="{5881ED4B-AD2D-4B91-AE86-41393AA2F19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275CE27-1E09-47D4-AE09-96E389C9307B}" type="parTrans" cxnId="{8A867B78-F85C-47CB-914E-CD9C0CD4F387}">
      <dgm:prSet/>
      <dgm:spPr/>
      <dgm:t>
        <a:bodyPr/>
        <a:lstStyle/>
        <a:p>
          <a:endParaRPr lang="en-US"/>
        </a:p>
      </dgm:t>
    </dgm:pt>
    <dgm:pt modelId="{26B1C63A-CB38-46C5-989D-D45047100B5B}" type="sibTrans" cxnId="{8A867B78-F85C-47CB-914E-CD9C0CD4F387}">
      <dgm:prSet/>
      <dgm:spPr/>
      <dgm:t>
        <a:bodyPr/>
        <a:lstStyle/>
        <a:p>
          <a:endParaRPr lang="en-US"/>
        </a:p>
      </dgm:t>
    </dgm:pt>
    <dgm:pt modelId="{E1C15C85-1863-4E1B-B8DF-13C9FFBA5A6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447B4362-5C93-4E22-852B-673B8B536A4E}" type="parTrans" cxnId="{CA1428A7-703A-4D16-8A03-7811C9BFEF0A}">
      <dgm:prSet/>
      <dgm:spPr/>
      <dgm:t>
        <a:bodyPr/>
        <a:lstStyle/>
        <a:p>
          <a:endParaRPr lang="en-US"/>
        </a:p>
      </dgm:t>
    </dgm:pt>
    <dgm:pt modelId="{8923B3C8-8D77-4E5D-8DE7-A65130705DE1}" type="sibTrans" cxnId="{CA1428A7-703A-4D16-8A03-7811C9BFEF0A}">
      <dgm:prSet/>
      <dgm:spPr/>
      <dgm:t>
        <a:bodyPr/>
        <a:lstStyle/>
        <a:p>
          <a:endParaRPr lang="en-US"/>
        </a:p>
      </dgm:t>
    </dgm:pt>
    <dgm:pt modelId="{21E78DAD-B75A-482A-BC8D-F29AC577AEE5}" type="pres">
      <dgm:prSet presAssocID="{FF4FCED5-5096-4622-A3FC-5865DBF1E645}" presName="Name0" presStyleCnt="0">
        <dgm:presLayoutVars>
          <dgm:dir/>
          <dgm:animLvl val="lvl"/>
          <dgm:resizeHandles val="exact"/>
        </dgm:presLayoutVars>
      </dgm:prSet>
      <dgm:spPr/>
    </dgm:pt>
    <dgm:pt modelId="{FDA438A6-73E8-472E-AA30-504F0BAAF518}" type="pres">
      <dgm:prSet presAssocID="{9298D5C5-F99A-4332-A077-2FC2BCFC7ECF}" presName="boxAndChildren" presStyleCnt="0"/>
      <dgm:spPr/>
    </dgm:pt>
    <dgm:pt modelId="{6F7B5294-F8DF-4743-8116-578BEDF3A29E}" type="pres">
      <dgm:prSet presAssocID="{9298D5C5-F99A-4332-A077-2FC2BCFC7ECF}" presName="parentTextBox" presStyleLbl="node1" presStyleIdx="0" presStyleCnt="6"/>
      <dgm:spPr/>
    </dgm:pt>
    <dgm:pt modelId="{15BA4A9E-4AD6-4C6D-85BC-4F043E481193}" type="pres">
      <dgm:prSet presAssocID="{26B1C63A-CB38-46C5-989D-D45047100B5B}" presName="sp" presStyleCnt="0"/>
      <dgm:spPr/>
    </dgm:pt>
    <dgm:pt modelId="{75187472-A6FB-4490-B901-CFFA8D7D6F4D}" type="pres">
      <dgm:prSet presAssocID="{5881ED4B-AD2D-4B91-AE86-41393AA2F191}" presName="arrowAndChildren" presStyleCnt="0"/>
      <dgm:spPr/>
    </dgm:pt>
    <dgm:pt modelId="{08A57DD3-99C1-4357-80AB-F2648FABC24C}" type="pres">
      <dgm:prSet presAssocID="{5881ED4B-AD2D-4B91-AE86-41393AA2F191}" presName="parentTextArrow" presStyleLbl="node1" presStyleIdx="1" presStyleCnt="6"/>
      <dgm:spPr/>
    </dgm:pt>
    <dgm:pt modelId="{98412C94-B7A5-4258-A8CB-F8DC5180649E}" type="pres">
      <dgm:prSet presAssocID="{8923B3C8-8D77-4E5D-8DE7-A65130705DE1}" presName="sp" presStyleCnt="0"/>
      <dgm:spPr/>
    </dgm:pt>
    <dgm:pt modelId="{9B59632C-CA31-47A8-8DAD-CD6471775D8E}" type="pres">
      <dgm:prSet presAssocID="{E1C15C85-1863-4E1B-B8DF-13C9FFBA5A63}" presName="arrowAndChildren" presStyleCnt="0"/>
      <dgm:spPr/>
    </dgm:pt>
    <dgm:pt modelId="{FA406A56-D912-402E-942E-B674A914DD4F}" type="pres">
      <dgm:prSet presAssocID="{E1C15C85-1863-4E1B-B8DF-13C9FFBA5A63}" presName="parentTextArrow" presStyleLbl="node1" presStyleIdx="2" presStyleCnt="6"/>
      <dgm:spPr/>
    </dgm:pt>
    <dgm:pt modelId="{21A121E7-49B3-491B-AF80-872C325418E7}" type="pres">
      <dgm:prSet presAssocID="{5F7C11BB-39A8-4FD7-BA09-1406FE4E7B9F}" presName="sp" presStyleCnt="0"/>
      <dgm:spPr/>
    </dgm:pt>
    <dgm:pt modelId="{C57592A9-6DFC-4919-ACC5-B7935105BFEA}" type="pres">
      <dgm:prSet presAssocID="{98B402EC-FCEA-4784-893F-302934A26E26}" presName="arrowAndChildren" presStyleCnt="0"/>
      <dgm:spPr/>
    </dgm:pt>
    <dgm:pt modelId="{D26F629E-4C71-4258-BCA9-64F0F0F3F8D9}" type="pres">
      <dgm:prSet presAssocID="{98B402EC-FCEA-4784-893F-302934A26E26}" presName="parentTextArrow" presStyleLbl="node1" presStyleIdx="3" presStyleCnt="6"/>
      <dgm:spPr/>
    </dgm:pt>
    <dgm:pt modelId="{6A79D57B-B524-4830-A29C-796186860BDE}" type="pres">
      <dgm:prSet presAssocID="{661BDB5F-EBCF-4DC7-991D-966D8D6A9E43}" presName="sp" presStyleCnt="0"/>
      <dgm:spPr/>
    </dgm:pt>
    <dgm:pt modelId="{361F7B57-813C-4455-8332-7FF67F66E29B}" type="pres">
      <dgm:prSet presAssocID="{5F11D489-C0D2-4122-8F4E-77C8B4DC41C3}" presName="arrowAndChildren" presStyleCnt="0"/>
      <dgm:spPr/>
    </dgm:pt>
    <dgm:pt modelId="{469ABBC5-A6FB-4C26-8334-7931A9C4749C}" type="pres">
      <dgm:prSet presAssocID="{5F11D489-C0D2-4122-8F4E-77C8B4DC41C3}" presName="parentTextArrow" presStyleLbl="node1" presStyleIdx="4" presStyleCnt="6"/>
      <dgm:spPr/>
    </dgm:pt>
    <dgm:pt modelId="{49CD99FD-B624-470E-81C1-2497B286084E}" type="pres">
      <dgm:prSet presAssocID="{D76594ED-8940-4B9C-BDC5-F18304D008CF}" presName="sp" presStyleCnt="0"/>
      <dgm:spPr/>
    </dgm:pt>
    <dgm:pt modelId="{5408D4EA-EF16-419A-BB2B-5B9E70756C97}" type="pres">
      <dgm:prSet presAssocID="{2D507E93-EAA3-43B5-8EEA-19FB64807D2B}" presName="arrowAndChildren" presStyleCnt="0"/>
      <dgm:spPr/>
    </dgm:pt>
    <dgm:pt modelId="{75FE055A-A16B-447A-B511-DD2158A1C435}" type="pres">
      <dgm:prSet presAssocID="{2D507E93-EAA3-43B5-8EEA-19FB64807D2B}" presName="parentTextArrow" presStyleLbl="node1" presStyleIdx="5" presStyleCnt="6"/>
      <dgm:spPr/>
    </dgm:pt>
  </dgm:ptLst>
  <dgm:cxnLst>
    <dgm:cxn modelId="{63174206-5513-4FFB-B7C5-9508C07574F7}" type="presOf" srcId="{5881ED4B-AD2D-4B91-AE86-41393AA2F191}" destId="{08A57DD3-99C1-4357-80AB-F2648FABC24C}" srcOrd="0" destOrd="0" presId="urn:microsoft.com/office/officeart/2005/8/layout/process4"/>
    <dgm:cxn modelId="{ECA24A24-B29F-498C-B115-BA761F40E518}" type="presOf" srcId="{E1C15C85-1863-4E1B-B8DF-13C9FFBA5A63}" destId="{FA406A56-D912-402E-942E-B674A914DD4F}" srcOrd="0" destOrd="0" presId="urn:microsoft.com/office/officeart/2005/8/layout/process4"/>
    <dgm:cxn modelId="{50EBEE5C-6B1F-4FC8-AB39-D804B90B0523}" type="presOf" srcId="{9298D5C5-F99A-4332-A077-2FC2BCFC7ECF}" destId="{6F7B5294-F8DF-4743-8116-578BEDF3A29E}" srcOrd="0" destOrd="0" presId="urn:microsoft.com/office/officeart/2005/8/layout/process4"/>
    <dgm:cxn modelId="{51C17461-7A34-4AE1-80AF-62359F438370}" srcId="{FF4FCED5-5096-4622-A3FC-5865DBF1E645}" destId="{5F11D489-C0D2-4122-8F4E-77C8B4DC41C3}" srcOrd="1" destOrd="0" parTransId="{3704B5D6-D45D-4594-8614-598A01BEEAC8}" sibTransId="{661BDB5F-EBCF-4DC7-991D-966D8D6A9E43}"/>
    <dgm:cxn modelId="{6D839276-A747-4CD8-B7B2-1D49639A2640}" srcId="{FF4FCED5-5096-4622-A3FC-5865DBF1E645}" destId="{98B402EC-FCEA-4784-893F-302934A26E26}" srcOrd="2" destOrd="0" parTransId="{09ACD095-7897-4DEF-9F48-5F7894605F47}" sibTransId="{5F7C11BB-39A8-4FD7-BA09-1406FE4E7B9F}"/>
    <dgm:cxn modelId="{8A867B78-F85C-47CB-914E-CD9C0CD4F387}" srcId="{FF4FCED5-5096-4622-A3FC-5865DBF1E645}" destId="{5881ED4B-AD2D-4B91-AE86-41393AA2F191}" srcOrd="4" destOrd="0" parTransId="{C275CE27-1E09-47D4-AE09-96E389C9307B}" sibTransId="{26B1C63A-CB38-46C5-989D-D45047100B5B}"/>
    <dgm:cxn modelId="{CA1428A7-703A-4D16-8A03-7811C9BFEF0A}" srcId="{FF4FCED5-5096-4622-A3FC-5865DBF1E645}" destId="{E1C15C85-1863-4E1B-B8DF-13C9FFBA5A63}" srcOrd="3" destOrd="0" parTransId="{447B4362-5C93-4E22-852B-673B8B536A4E}" sibTransId="{8923B3C8-8D77-4E5D-8DE7-A65130705DE1}"/>
    <dgm:cxn modelId="{03BEFDA7-4A3E-4A2B-984F-1729B4FCC5B2}" srcId="{FF4FCED5-5096-4622-A3FC-5865DBF1E645}" destId="{2D507E93-EAA3-43B5-8EEA-19FB64807D2B}" srcOrd="0" destOrd="0" parTransId="{D20BE5FB-8912-4DEB-811E-C3004E261F2C}" sibTransId="{D76594ED-8940-4B9C-BDC5-F18304D008CF}"/>
    <dgm:cxn modelId="{0CAB4EA9-8363-41D9-897C-2D41FF40EC81}" srcId="{FF4FCED5-5096-4622-A3FC-5865DBF1E645}" destId="{9298D5C5-F99A-4332-A077-2FC2BCFC7ECF}" srcOrd="5" destOrd="0" parTransId="{7831D7D1-ED2C-4550-B490-8AB41CAFE00A}" sibTransId="{1C466F16-59B7-43D1-921B-1893E9DDB445}"/>
    <dgm:cxn modelId="{3879E0D1-3159-4ADF-984C-AF2DEA47EAED}" type="presOf" srcId="{FF4FCED5-5096-4622-A3FC-5865DBF1E645}" destId="{21E78DAD-B75A-482A-BC8D-F29AC577AEE5}" srcOrd="0" destOrd="0" presId="urn:microsoft.com/office/officeart/2005/8/layout/process4"/>
    <dgm:cxn modelId="{EE7365D7-4856-4038-9D6D-8C26124C1E04}" type="presOf" srcId="{5F11D489-C0D2-4122-8F4E-77C8B4DC41C3}" destId="{469ABBC5-A6FB-4C26-8334-7931A9C4749C}" srcOrd="0" destOrd="0" presId="urn:microsoft.com/office/officeart/2005/8/layout/process4"/>
    <dgm:cxn modelId="{3FC363EA-0663-4A73-BAA3-867F8920BDE0}" type="presOf" srcId="{98B402EC-FCEA-4784-893F-302934A26E26}" destId="{D26F629E-4C71-4258-BCA9-64F0F0F3F8D9}" srcOrd="0" destOrd="0" presId="urn:microsoft.com/office/officeart/2005/8/layout/process4"/>
    <dgm:cxn modelId="{52C617EB-7ED5-4C4B-B4D7-E043AC564320}" type="presOf" srcId="{2D507E93-EAA3-43B5-8EEA-19FB64807D2B}" destId="{75FE055A-A16B-447A-B511-DD2158A1C435}" srcOrd="0" destOrd="0" presId="urn:microsoft.com/office/officeart/2005/8/layout/process4"/>
    <dgm:cxn modelId="{E71B34B7-00AB-4ABE-9011-AF5B313D5963}" type="presParOf" srcId="{21E78DAD-B75A-482A-BC8D-F29AC577AEE5}" destId="{FDA438A6-73E8-472E-AA30-504F0BAAF518}" srcOrd="0" destOrd="0" presId="urn:microsoft.com/office/officeart/2005/8/layout/process4"/>
    <dgm:cxn modelId="{C166473B-7E68-4A29-AC9D-C1D47CD1CA45}" type="presParOf" srcId="{FDA438A6-73E8-472E-AA30-504F0BAAF518}" destId="{6F7B5294-F8DF-4743-8116-578BEDF3A29E}" srcOrd="0" destOrd="0" presId="urn:microsoft.com/office/officeart/2005/8/layout/process4"/>
    <dgm:cxn modelId="{369C5CF8-F172-4E93-B48D-B8BAEE0D4BE0}" type="presParOf" srcId="{21E78DAD-B75A-482A-BC8D-F29AC577AEE5}" destId="{15BA4A9E-4AD6-4C6D-85BC-4F043E481193}" srcOrd="1" destOrd="0" presId="urn:microsoft.com/office/officeart/2005/8/layout/process4"/>
    <dgm:cxn modelId="{3BDE44C2-B080-4835-9FA7-AB97959E1293}" type="presParOf" srcId="{21E78DAD-B75A-482A-BC8D-F29AC577AEE5}" destId="{75187472-A6FB-4490-B901-CFFA8D7D6F4D}" srcOrd="2" destOrd="0" presId="urn:microsoft.com/office/officeart/2005/8/layout/process4"/>
    <dgm:cxn modelId="{DC26B2C2-85AB-4FEA-B2E7-CCA528A08940}" type="presParOf" srcId="{75187472-A6FB-4490-B901-CFFA8D7D6F4D}" destId="{08A57DD3-99C1-4357-80AB-F2648FABC24C}" srcOrd="0" destOrd="0" presId="urn:microsoft.com/office/officeart/2005/8/layout/process4"/>
    <dgm:cxn modelId="{DF6C44E7-6EF8-42A7-A8C6-00223931A5FA}" type="presParOf" srcId="{21E78DAD-B75A-482A-BC8D-F29AC577AEE5}" destId="{98412C94-B7A5-4258-A8CB-F8DC5180649E}" srcOrd="3" destOrd="0" presId="urn:microsoft.com/office/officeart/2005/8/layout/process4"/>
    <dgm:cxn modelId="{756D87F2-77D3-480F-A0E7-26631BAF6431}" type="presParOf" srcId="{21E78DAD-B75A-482A-BC8D-F29AC577AEE5}" destId="{9B59632C-CA31-47A8-8DAD-CD6471775D8E}" srcOrd="4" destOrd="0" presId="urn:microsoft.com/office/officeart/2005/8/layout/process4"/>
    <dgm:cxn modelId="{193811A7-4B00-43B8-A4EE-1D9ABC5CDDE7}" type="presParOf" srcId="{9B59632C-CA31-47A8-8DAD-CD6471775D8E}" destId="{FA406A56-D912-402E-942E-B674A914DD4F}" srcOrd="0" destOrd="0" presId="urn:microsoft.com/office/officeart/2005/8/layout/process4"/>
    <dgm:cxn modelId="{A26DE943-5BBB-4F41-ADA7-9E6FC2CB3237}" type="presParOf" srcId="{21E78DAD-B75A-482A-BC8D-F29AC577AEE5}" destId="{21A121E7-49B3-491B-AF80-872C325418E7}" srcOrd="5" destOrd="0" presId="urn:microsoft.com/office/officeart/2005/8/layout/process4"/>
    <dgm:cxn modelId="{FE3C0666-D338-42DE-9DE0-78A1EA072C8E}" type="presParOf" srcId="{21E78DAD-B75A-482A-BC8D-F29AC577AEE5}" destId="{C57592A9-6DFC-4919-ACC5-B7935105BFEA}" srcOrd="6" destOrd="0" presId="urn:microsoft.com/office/officeart/2005/8/layout/process4"/>
    <dgm:cxn modelId="{F7E91750-0301-42D4-9972-C700CA9FAF2C}" type="presParOf" srcId="{C57592A9-6DFC-4919-ACC5-B7935105BFEA}" destId="{D26F629E-4C71-4258-BCA9-64F0F0F3F8D9}" srcOrd="0" destOrd="0" presId="urn:microsoft.com/office/officeart/2005/8/layout/process4"/>
    <dgm:cxn modelId="{FE90E695-6110-4252-9913-F3E33245E681}" type="presParOf" srcId="{21E78DAD-B75A-482A-BC8D-F29AC577AEE5}" destId="{6A79D57B-B524-4830-A29C-796186860BDE}" srcOrd="7" destOrd="0" presId="urn:microsoft.com/office/officeart/2005/8/layout/process4"/>
    <dgm:cxn modelId="{6902EA74-581F-4920-A9FA-08F442AAE50C}" type="presParOf" srcId="{21E78DAD-B75A-482A-BC8D-F29AC577AEE5}" destId="{361F7B57-813C-4455-8332-7FF67F66E29B}" srcOrd="8" destOrd="0" presId="urn:microsoft.com/office/officeart/2005/8/layout/process4"/>
    <dgm:cxn modelId="{F4D08AC0-93CA-48C1-8304-07088DA975A7}" type="presParOf" srcId="{361F7B57-813C-4455-8332-7FF67F66E29B}" destId="{469ABBC5-A6FB-4C26-8334-7931A9C4749C}" srcOrd="0" destOrd="0" presId="urn:microsoft.com/office/officeart/2005/8/layout/process4"/>
    <dgm:cxn modelId="{AC2A224D-4D25-4FEB-B1E3-05BECC169C55}" type="presParOf" srcId="{21E78DAD-B75A-482A-BC8D-F29AC577AEE5}" destId="{49CD99FD-B624-470E-81C1-2497B286084E}" srcOrd="9" destOrd="0" presId="urn:microsoft.com/office/officeart/2005/8/layout/process4"/>
    <dgm:cxn modelId="{07396BDE-D746-49B7-AF33-436E8B4B9C55}" type="presParOf" srcId="{21E78DAD-B75A-482A-BC8D-F29AC577AEE5}" destId="{5408D4EA-EF16-419A-BB2B-5B9E70756C97}" srcOrd="10" destOrd="0" presId="urn:microsoft.com/office/officeart/2005/8/layout/process4"/>
    <dgm:cxn modelId="{34BFE08E-3922-48C6-8CE9-AB6DB34469FB}" type="presParOf" srcId="{5408D4EA-EF16-419A-BB2B-5B9E70756C97}" destId="{75FE055A-A16B-447A-B511-DD2158A1C4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5294-F8DF-4743-8116-578BEDF3A29E}">
      <dsp:nvSpPr>
        <dsp:cNvPr id="0" name=""/>
        <dsp:cNvSpPr/>
      </dsp:nvSpPr>
      <dsp:spPr>
        <a:xfrm>
          <a:off x="0" y="3156801"/>
          <a:ext cx="3112850" cy="4143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P(r &gt;=k-3|X &gt; 0.5?</a:t>
          </a:r>
        </a:p>
      </dsp:txBody>
      <dsp:txXfrm>
        <a:off x="0" y="3156801"/>
        <a:ext cx="3112850" cy="414328"/>
      </dsp:txXfrm>
    </dsp:sp>
    <dsp:sp modelId="{08A57DD3-99C1-4357-80AB-F2648FABC24C}">
      <dsp:nvSpPr>
        <dsp:cNvPr id="0" name=""/>
        <dsp:cNvSpPr/>
      </dsp:nvSpPr>
      <dsp:spPr>
        <a:xfrm rot="10800000">
          <a:off x="0" y="2525779"/>
          <a:ext cx="3112850" cy="637237"/>
        </a:xfrm>
        <a:prstGeom prst="upArrowCallout">
          <a:avLst/>
        </a:prstGeom>
        <a:solidFill>
          <a:schemeClr val="accent5">
            <a:hueOff val="-47975"/>
            <a:satOff val="-1779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 rot="10800000">
        <a:off x="0" y="2525779"/>
        <a:ext cx="3112850" cy="414057"/>
      </dsp:txXfrm>
    </dsp:sp>
    <dsp:sp modelId="{FA406A56-D912-402E-942E-B674A914DD4F}">
      <dsp:nvSpPr>
        <dsp:cNvPr id="0" name=""/>
        <dsp:cNvSpPr/>
      </dsp:nvSpPr>
      <dsp:spPr>
        <a:xfrm rot="10800000">
          <a:off x="0" y="1894756"/>
          <a:ext cx="3112850" cy="637237"/>
        </a:xfrm>
        <a:prstGeom prst="upArrowCallout">
          <a:avLst/>
        </a:prstGeom>
        <a:solidFill>
          <a:schemeClr val="accent5">
            <a:hueOff val="-95949"/>
            <a:satOff val="-3559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</a:t>
          </a:r>
        </a:p>
      </dsp:txBody>
      <dsp:txXfrm rot="10800000">
        <a:off x="0" y="1894756"/>
        <a:ext cx="3112850" cy="414057"/>
      </dsp:txXfrm>
    </dsp:sp>
    <dsp:sp modelId="{D26F629E-4C71-4258-BCA9-64F0F0F3F8D9}">
      <dsp:nvSpPr>
        <dsp:cNvPr id="0" name=""/>
        <dsp:cNvSpPr/>
      </dsp:nvSpPr>
      <dsp:spPr>
        <a:xfrm rot="10800000">
          <a:off x="0" y="1263734"/>
          <a:ext cx="3112850" cy="637237"/>
        </a:xfrm>
        <a:prstGeom prst="upArrowCallout">
          <a:avLst/>
        </a:prstGeom>
        <a:solidFill>
          <a:schemeClr val="accent5">
            <a:hueOff val="-143924"/>
            <a:satOff val="-5338"/>
            <a:lumOff val="8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P(r &gt;=k-2|X &gt; 0.5?</a:t>
          </a:r>
        </a:p>
      </dsp:txBody>
      <dsp:txXfrm rot="10800000">
        <a:off x="0" y="1263734"/>
        <a:ext cx="3112850" cy="414057"/>
      </dsp:txXfrm>
    </dsp:sp>
    <dsp:sp modelId="{469ABBC5-A6FB-4C26-8334-7931A9C4749C}">
      <dsp:nvSpPr>
        <dsp:cNvPr id="0" name=""/>
        <dsp:cNvSpPr/>
      </dsp:nvSpPr>
      <dsp:spPr>
        <a:xfrm rot="10800000">
          <a:off x="0" y="632712"/>
          <a:ext cx="3112850" cy="637237"/>
        </a:xfrm>
        <a:prstGeom prst="upArrowCallout">
          <a:avLst/>
        </a:prstGeom>
        <a:solidFill>
          <a:schemeClr val="accent5">
            <a:hueOff val="-191898"/>
            <a:satOff val="-7118"/>
            <a:lumOff val="1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P(r &gt;=k-1|X &gt; 0.5?</a:t>
          </a:r>
        </a:p>
      </dsp:txBody>
      <dsp:txXfrm rot="10800000">
        <a:off x="0" y="632712"/>
        <a:ext cx="3112850" cy="414057"/>
      </dsp:txXfrm>
    </dsp:sp>
    <dsp:sp modelId="{75FE055A-A16B-447A-B511-DD2158A1C435}">
      <dsp:nvSpPr>
        <dsp:cNvPr id="0" name=""/>
        <dsp:cNvSpPr/>
      </dsp:nvSpPr>
      <dsp:spPr>
        <a:xfrm rot="10800000">
          <a:off x="0" y="1690"/>
          <a:ext cx="3112850" cy="637237"/>
        </a:xfrm>
        <a:prstGeom prst="upArrowCallou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P(r &gt;=</a:t>
          </a:r>
          <a:r>
            <a:rPr lang="en-US" sz="1500" kern="1200" dirty="0" err="1"/>
            <a:t>k|X</a:t>
          </a:r>
          <a:r>
            <a:rPr lang="en-US" sz="1500" kern="1200" dirty="0"/>
            <a:t> &gt; 0.5?</a:t>
          </a:r>
        </a:p>
      </dsp:txBody>
      <dsp:txXfrm rot="10800000">
        <a:off x="0" y="1690"/>
        <a:ext cx="3112850" cy="414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10/30/18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10/30/18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10/30/18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10/30/18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10/30/18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10/30/18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A1566-8D34-4F1C-9135-177ACA77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36C6D4-2361-4B0C-BB66-73DE6732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EFC8B7-FF46-4CFD-9D61-BBE9D518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36D1-1915-4C4E-AF91-F2D9EEA9B987}" type="datetime1">
              <a:rPr lang="en-US" smtClean="0"/>
              <a:t>10/30/18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7BC4-387E-4D33-97F2-FD540F92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Maths – intuition </a:t>
            </a:r>
          </a:p>
        </p:txBody>
      </p:sp>
    </p:spTree>
    <p:extLst>
      <p:ext uri="{BB962C8B-B14F-4D97-AF65-F5344CB8AC3E}">
        <p14:creationId xmlns:p14="http://schemas.microsoft.com/office/powerpoint/2010/main" val="324543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5BD4-5E6D-49C3-9EB4-5C915B7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8A72-2804-4509-828B-6191227D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Binary Classification:</a:t>
            </a:r>
          </a:p>
          <a:p>
            <a:pPr lvl="1"/>
            <a:r>
              <a:rPr lang="en-US" sz="1600" dirty="0"/>
              <a:t>Given the subject and the email text predicting, Email Spam or not.</a:t>
            </a:r>
          </a:p>
          <a:p>
            <a:pPr lvl="1"/>
            <a:r>
              <a:rPr lang="en-US" sz="1600" dirty="0"/>
              <a:t>Sunny or rainy day prediction, using the weather information.</a:t>
            </a:r>
          </a:p>
          <a:p>
            <a:pPr lvl="1"/>
            <a:r>
              <a:rPr lang="en-US" sz="1600" dirty="0"/>
              <a:t>Based on the bank customer history, Predicting whether to give the loan or not.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Multi-Classification:</a:t>
            </a:r>
          </a:p>
          <a:p>
            <a:pPr lvl="1"/>
            <a:r>
              <a:rPr lang="en-US" sz="1600" dirty="0"/>
              <a:t>Given the dimensional information of the object, Identifying the shape of the object.</a:t>
            </a:r>
          </a:p>
          <a:p>
            <a:pPr lvl="1"/>
            <a:r>
              <a:rPr lang="en-US" sz="1600" dirty="0"/>
              <a:t>Identifying the different kinds of vehicles.</a:t>
            </a:r>
          </a:p>
          <a:p>
            <a:pPr lvl="1"/>
            <a:r>
              <a:rPr lang="en-US" sz="1600" dirty="0"/>
              <a:t>Based on the color intensities, Predicting the color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AD63-0AFD-485C-94D8-FF418D3B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06B3-47EE-4FE1-92D7-09FCC4CC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B7ED-C0BB-4B94-B9E8-D482D544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606BFD-9E4C-4584-8832-03693EF3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2630" y="1023918"/>
            <a:ext cx="2451369" cy="16480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5609-4FCB-4A82-8A31-B92A1F50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2F1D-3457-40E2-8163-B34537A3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7A1CB7-3E75-4BAF-8447-AD1C11710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41814"/>
              </p:ext>
            </p:extLst>
          </p:nvPr>
        </p:nvGraphicFramePr>
        <p:xfrm>
          <a:off x="4743450" y="28829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3450" y="28829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215670-3032-453E-A59E-4F6AF98E40F4}"/>
                  </a:ext>
                </a:extLst>
              </p:cNvPr>
              <p:cNvSpPr/>
              <p:nvPr/>
            </p:nvSpPr>
            <p:spPr>
              <a:xfrm>
                <a:off x="188343" y="1023918"/>
                <a:ext cx="6326062" cy="2845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rating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or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above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0 −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rating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lower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than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Predictors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,.....,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Rating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{1,2,3,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..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=1|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=0|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&gt;=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&gt;=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215670-3032-453E-A59E-4F6AF98E4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43" y="1023918"/>
                <a:ext cx="6326062" cy="2845844"/>
              </a:xfrm>
              <a:prstGeom prst="rect">
                <a:avLst/>
              </a:prstGeom>
              <a:blipFill>
                <a:blip r:embed="rId6"/>
                <a:stretch>
                  <a:fillRect r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9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A0AA-3DCA-4352-B035-49882944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…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97740F-E948-4415-9D88-988DC62EE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77601"/>
              </p:ext>
            </p:extLst>
          </p:nvPr>
        </p:nvGraphicFramePr>
        <p:xfrm>
          <a:off x="77823" y="989452"/>
          <a:ext cx="3112850" cy="357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E944-F60C-4B95-A4B2-C700E1F9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27D2E-FDCC-40C4-AEE2-708470433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8FA19-77B1-4875-B06D-6DE09A9692B3}"/>
              </a:ext>
            </a:extLst>
          </p:cNvPr>
          <p:cNvSpPr txBox="1"/>
          <p:nvPr/>
        </p:nvSpPr>
        <p:spPr>
          <a:xfrm>
            <a:off x="1741252" y="1336197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FDD75-8A79-4B15-BF7E-FB862CA7BB78}"/>
              </a:ext>
            </a:extLst>
          </p:cNvPr>
          <p:cNvSpPr txBox="1"/>
          <p:nvPr/>
        </p:nvSpPr>
        <p:spPr>
          <a:xfrm>
            <a:off x="1741251" y="1990719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9FA46-F4FC-48D1-A6BC-BAA7684C64AF}"/>
              </a:ext>
            </a:extLst>
          </p:cNvPr>
          <p:cNvSpPr txBox="1"/>
          <p:nvPr/>
        </p:nvSpPr>
        <p:spPr>
          <a:xfrm>
            <a:off x="1741251" y="2592958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E86A7-ED37-44D4-AC9D-92ED48D505AA}"/>
              </a:ext>
            </a:extLst>
          </p:cNvPr>
          <p:cNvSpPr txBox="1"/>
          <p:nvPr/>
        </p:nvSpPr>
        <p:spPr>
          <a:xfrm>
            <a:off x="1741250" y="3206678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F7D6-1234-4D36-9F06-392B5DA17E9B}"/>
              </a:ext>
            </a:extLst>
          </p:cNvPr>
          <p:cNvSpPr txBox="1"/>
          <p:nvPr/>
        </p:nvSpPr>
        <p:spPr>
          <a:xfrm>
            <a:off x="1741250" y="3884475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82E63-F062-45BA-B651-574D2B393513}"/>
              </a:ext>
            </a:extLst>
          </p:cNvPr>
          <p:cNvSpPr txBox="1"/>
          <p:nvPr/>
        </p:nvSpPr>
        <p:spPr>
          <a:xfrm>
            <a:off x="4357991" y="1028420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810C4D-8A8B-4E5D-A13E-7E23D2A9E470}"/>
              </a:ext>
            </a:extLst>
          </p:cNvPr>
          <p:cNvCxnSpPr>
            <a:endCxn id="12" idx="1"/>
          </p:cNvCxnSpPr>
          <p:nvPr/>
        </p:nvCxnSpPr>
        <p:spPr>
          <a:xfrm>
            <a:off x="3190673" y="1182308"/>
            <a:ext cx="1167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F284BF-96BF-4C01-AE9E-188A56E42D8E}"/>
              </a:ext>
            </a:extLst>
          </p:cNvPr>
          <p:cNvSpPr txBox="1"/>
          <p:nvPr/>
        </p:nvSpPr>
        <p:spPr>
          <a:xfrm>
            <a:off x="4357991" y="1666994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3B55A-B7FA-4B61-9BCC-4CFEDA37336D}"/>
              </a:ext>
            </a:extLst>
          </p:cNvPr>
          <p:cNvCxnSpPr>
            <a:endCxn id="15" idx="1"/>
          </p:cNvCxnSpPr>
          <p:nvPr/>
        </p:nvCxnSpPr>
        <p:spPr>
          <a:xfrm>
            <a:off x="3190673" y="1820882"/>
            <a:ext cx="1167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73E489-4D66-4DA8-A6A7-D80B838F7673}"/>
              </a:ext>
            </a:extLst>
          </p:cNvPr>
          <p:cNvSpPr txBox="1"/>
          <p:nvPr/>
        </p:nvSpPr>
        <p:spPr>
          <a:xfrm>
            <a:off x="4357991" y="2280743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F3D7D-0850-4A94-852E-8C9CFFF2D9DF}"/>
              </a:ext>
            </a:extLst>
          </p:cNvPr>
          <p:cNvCxnSpPr>
            <a:endCxn id="17" idx="1"/>
          </p:cNvCxnSpPr>
          <p:nvPr/>
        </p:nvCxnSpPr>
        <p:spPr>
          <a:xfrm>
            <a:off x="3190673" y="2434631"/>
            <a:ext cx="1167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DA5B6D-229E-4A62-81D1-C7A7BA786E00}"/>
              </a:ext>
            </a:extLst>
          </p:cNvPr>
          <p:cNvSpPr txBox="1"/>
          <p:nvPr/>
        </p:nvSpPr>
        <p:spPr>
          <a:xfrm>
            <a:off x="4357991" y="4181138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B51796-334B-4847-A4D6-425157C82502}"/>
              </a:ext>
            </a:extLst>
          </p:cNvPr>
          <p:cNvCxnSpPr>
            <a:endCxn id="23" idx="1"/>
          </p:cNvCxnSpPr>
          <p:nvPr/>
        </p:nvCxnSpPr>
        <p:spPr>
          <a:xfrm>
            <a:off x="3190673" y="4335026"/>
            <a:ext cx="11673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3CDDAE6-3F6A-4F4F-98D4-A744EF8671CF}"/>
              </a:ext>
            </a:extLst>
          </p:cNvPr>
          <p:cNvSpPr/>
          <p:nvPr/>
        </p:nvSpPr>
        <p:spPr>
          <a:xfrm>
            <a:off x="5496128" y="989452"/>
            <a:ext cx="1468876" cy="43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213D94-10B3-4BB3-AA0A-1D7F6C613477}"/>
              </a:ext>
            </a:extLst>
          </p:cNvPr>
          <p:cNvSpPr/>
          <p:nvPr/>
        </p:nvSpPr>
        <p:spPr>
          <a:xfrm>
            <a:off x="5496128" y="1643974"/>
            <a:ext cx="1468876" cy="43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k 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786ED-740D-4CC7-B1C1-67FD2450845F}"/>
              </a:ext>
            </a:extLst>
          </p:cNvPr>
          <p:cNvSpPr/>
          <p:nvPr/>
        </p:nvSpPr>
        <p:spPr>
          <a:xfrm>
            <a:off x="5510718" y="2298496"/>
            <a:ext cx="1468876" cy="43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k - 2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9C7416-A2D2-4ADC-B2D5-3604C5C671AA}"/>
              </a:ext>
            </a:extLst>
          </p:cNvPr>
          <p:cNvSpPr/>
          <p:nvPr/>
        </p:nvSpPr>
        <p:spPr>
          <a:xfrm>
            <a:off x="5496128" y="4119633"/>
            <a:ext cx="1468876" cy="43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1</a:t>
            </a:r>
          </a:p>
        </p:txBody>
      </p:sp>
    </p:spTree>
    <p:extLst>
      <p:ext uri="{BB962C8B-B14F-4D97-AF65-F5344CB8AC3E}">
        <p14:creationId xmlns:p14="http://schemas.microsoft.com/office/powerpoint/2010/main" val="8913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11B6-9B93-42C1-A995-6D8EC217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Sigmoid </a:t>
            </a:r>
            <a:r>
              <a:rPr lang="en-US"/>
              <a:t>Function &amp; </a:t>
            </a:r>
            <a:r>
              <a:rPr lang="en-US" dirty="0" err="1"/>
              <a:t>Softmax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E8A8FC-42C2-4769-9AE1-0BCFEA172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743068"/>
              </p:ext>
            </p:extLst>
          </p:nvPr>
        </p:nvGraphicFramePr>
        <p:xfrm>
          <a:off x="65314" y="956933"/>
          <a:ext cx="9006840" cy="36020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555409">
                  <a:extLst>
                    <a:ext uri="{9D8B030D-6E8A-4147-A177-3AD203B41FA5}">
                      <a16:colId xmlns:a16="http://schemas.microsoft.com/office/drawing/2014/main" val="3577421604"/>
                    </a:ext>
                  </a:extLst>
                </a:gridCol>
                <a:gridCol w="4451431">
                  <a:extLst>
                    <a:ext uri="{9D8B030D-6E8A-4147-A177-3AD203B41FA5}">
                      <a16:colId xmlns:a16="http://schemas.microsoft.com/office/drawing/2014/main" val="4116799640"/>
                    </a:ext>
                  </a:extLst>
                </a:gridCol>
              </a:tblGrid>
              <a:tr h="71594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Softmax</a:t>
                      </a:r>
                      <a:r>
                        <a:rPr lang="en-US" sz="1600" b="1" dirty="0">
                          <a:effectLst/>
                        </a:rPr>
                        <a:t> Function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Sigmoid Function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3431252471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Used for multi-classification in logistic regression model.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Used for binary classification in logistic regression model.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973400219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probabilities sum will be 1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probabilities sum need not be 1.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3393770105"/>
                  </a:ext>
                </a:extLst>
              </a:tr>
              <a:tr h="71594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Used in the different layers of neural networks.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Used as activation function while building neural networks.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276246566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The high value will have the higher probability than other values.</a:t>
                      </a:r>
                    </a:p>
                  </a:txBody>
                  <a:tcPr marL="43630" marR="43630" marT="43630" marB="4363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The high value will have the high probability but not the higher probability.</a:t>
                      </a:r>
                    </a:p>
                  </a:txBody>
                  <a:tcPr marL="43630" marR="43630" marT="43630" marB="43630" anchor="ctr"/>
                </a:tc>
                <a:extLst>
                  <a:ext uri="{0D108BD9-81ED-4DB2-BD59-A6C34878D82A}">
                    <a16:rowId xmlns:a16="http://schemas.microsoft.com/office/drawing/2014/main" val="23761540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9959-F3E6-4AC2-A888-62E3390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D2555-DAB1-4099-B77E-E0C51A6E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8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5E9-FF44-44F8-A71B-E609E13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sklearn.linear_model.LogisticRegression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7CE3-42AB-4EB2-9354-CBC8B90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class </a:t>
            </a:r>
            <a:r>
              <a:rPr lang="en-US" sz="1600" dirty="0" err="1">
                <a:solidFill>
                  <a:srgbClr val="0070C0"/>
                </a:solidFill>
              </a:rPr>
              <a:t>sklearn.linear_model.LogisticRegression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penalty</a:t>
            </a:r>
            <a:r>
              <a:rPr lang="en-US" sz="1600" dirty="0">
                <a:solidFill>
                  <a:srgbClr val="0070C0"/>
                </a:solidFill>
              </a:rPr>
              <a:t>=’l2’, dual=False,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=0.0001, C=1.0,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intercept_scaling</a:t>
            </a:r>
            <a:r>
              <a:rPr lang="en-US" sz="1600" dirty="0">
                <a:solidFill>
                  <a:srgbClr val="0070C0"/>
                </a:solidFill>
              </a:rPr>
              <a:t>=1, </a:t>
            </a:r>
            <a:r>
              <a:rPr lang="en-US" sz="1600" dirty="0" err="1">
                <a:solidFill>
                  <a:srgbClr val="0070C0"/>
                </a:solidFill>
              </a:rPr>
              <a:t>class_weight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</a:t>
            </a:r>
            <a:r>
              <a:rPr 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solver</a:t>
            </a:r>
            <a:r>
              <a:rPr lang="en-US" sz="1600" dirty="0">
                <a:solidFill>
                  <a:srgbClr val="0070C0"/>
                </a:solidFill>
              </a:rPr>
              <a:t>=’warn’,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=100, 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00"/>
                </a:highlight>
              </a:rPr>
              <a:t>multi_class</a:t>
            </a:r>
            <a:r>
              <a:rPr lang="en-US" sz="1600" dirty="0">
                <a:solidFill>
                  <a:srgbClr val="0070C0"/>
                </a:solidFill>
              </a:rPr>
              <a:t>=’warn’, verbose=0, </a:t>
            </a:r>
            <a:r>
              <a:rPr lang="en-US" sz="1600" dirty="0" err="1">
                <a:solidFill>
                  <a:srgbClr val="0070C0"/>
                </a:solidFill>
              </a:rPr>
              <a:t>warm_start</a:t>
            </a:r>
            <a:r>
              <a:rPr lang="en-US" sz="1600" dirty="0">
                <a:solidFill>
                  <a:srgbClr val="0070C0"/>
                </a:solidFill>
              </a:rPr>
              <a:t>=False, </a:t>
            </a:r>
            <a:r>
              <a:rPr lang="en-US" sz="1600" dirty="0" err="1">
                <a:solidFill>
                  <a:srgbClr val="0070C0"/>
                </a:solidFill>
              </a:rPr>
              <a:t>n_jobs</a:t>
            </a:r>
            <a:r>
              <a:rPr lang="en-US" sz="1600" dirty="0">
                <a:solidFill>
                  <a:srgbClr val="0070C0"/>
                </a:solidFill>
              </a:rPr>
              <a:t>=None)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pPr marL="171450" lvl="1" indent="0">
              <a:buNone/>
            </a:pPr>
            <a:r>
              <a:rPr lang="en-US" sz="1450" dirty="0" err="1">
                <a:solidFill>
                  <a:srgbClr val="0070C0"/>
                </a:solidFill>
              </a:rPr>
              <a:t>multi_class</a:t>
            </a:r>
            <a:r>
              <a:rPr lang="en-US" sz="1450" dirty="0">
                <a:solidFill>
                  <a:srgbClr val="0070C0"/>
                </a:solidFill>
              </a:rPr>
              <a:t> </a:t>
            </a:r>
            <a:r>
              <a:rPr lang="en-US" sz="1450" dirty="0">
                <a:solidFill>
                  <a:schemeClr val="tx1"/>
                </a:solidFill>
              </a:rPr>
              <a:t>: str, {‘</a:t>
            </a:r>
            <a:r>
              <a:rPr lang="en-US" sz="1450" dirty="0" err="1">
                <a:solidFill>
                  <a:schemeClr val="tx1"/>
                </a:solidFill>
              </a:rPr>
              <a:t>ovr</a:t>
            </a:r>
            <a:r>
              <a:rPr lang="en-US" sz="1450" dirty="0">
                <a:solidFill>
                  <a:schemeClr val="tx1"/>
                </a:solidFill>
              </a:rPr>
              <a:t>’,  ‘multinomial’,  ‘auto’}, </a:t>
            </a:r>
            <a:r>
              <a:rPr lang="en-US" sz="1450" dirty="0">
                <a:solidFill>
                  <a:srgbClr val="0070C0"/>
                </a:solidFill>
              </a:rPr>
              <a:t>default: ‘</a:t>
            </a:r>
            <a:r>
              <a:rPr lang="en-US" sz="1450" dirty="0" err="1">
                <a:solidFill>
                  <a:srgbClr val="0070C0"/>
                </a:solidFill>
              </a:rPr>
              <a:t>ovr</a:t>
            </a:r>
            <a:r>
              <a:rPr lang="en-US" sz="1450" dirty="0">
                <a:solidFill>
                  <a:srgbClr val="0070C0"/>
                </a:solidFill>
              </a:rPr>
              <a:t>’</a:t>
            </a:r>
          </a:p>
          <a:p>
            <a:pPr marL="171450" lvl="1" indent="0">
              <a:buNone/>
            </a:pPr>
            <a:r>
              <a:rPr lang="en-US" sz="1450" dirty="0">
                <a:solidFill>
                  <a:schemeClr val="tx1"/>
                </a:solidFill>
              </a:rPr>
              <a:t>If the option chosen is ‘</a:t>
            </a:r>
            <a:r>
              <a:rPr lang="en-US" sz="1450" dirty="0" err="1">
                <a:solidFill>
                  <a:srgbClr val="0070C0"/>
                </a:solidFill>
              </a:rPr>
              <a:t>ovr</a:t>
            </a:r>
            <a:r>
              <a:rPr lang="en-US" sz="1450" dirty="0">
                <a:solidFill>
                  <a:schemeClr val="tx1"/>
                </a:solidFill>
              </a:rPr>
              <a:t>’, then a binary problem is fit for each label.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86FC-96D7-4106-96C3-3279E96B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10/30/18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F517-E795-479D-B936-CDDC5F8AA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08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139710</TotalTime>
  <Words>352</Words>
  <Application>Microsoft Office PowerPoint</Application>
  <PresentationFormat>On-screen Show (16:9)</PresentationFormat>
  <Paragraphs>61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Cambria Math</vt:lpstr>
      <vt:lpstr>Calibri</vt:lpstr>
      <vt:lpstr>Gill Sans MT</vt:lpstr>
      <vt:lpstr>Arial</vt:lpstr>
      <vt:lpstr>Parcel</vt:lpstr>
      <vt:lpstr>MathType 7.0 Equation</vt:lpstr>
      <vt:lpstr>Logistic regression</vt:lpstr>
      <vt:lpstr>Multinomial Logistic Regression</vt:lpstr>
      <vt:lpstr>How does it work?</vt:lpstr>
      <vt:lpstr>Essentially …</vt:lpstr>
      <vt:lpstr>Difference Between Sigmoid Function &amp; Softmax Function </vt:lpstr>
      <vt:lpstr>sklearn.linear_model.LogisticRegression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1814</cp:revision>
  <cp:lastPrinted>2017-04-27T07:15:37Z</cp:lastPrinted>
  <dcterms:modified xsi:type="dcterms:W3CDTF">2018-10-30T04:10:13Z</dcterms:modified>
</cp:coreProperties>
</file>