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580" r:id="rId1"/>
  </p:sldMasterIdLst>
  <p:notesMasterIdLst>
    <p:notesMasterId r:id="rId23"/>
  </p:notesMasterIdLst>
  <p:handoutMasterIdLst>
    <p:handoutMasterId r:id="rId24"/>
  </p:handoutMasterIdLst>
  <p:sldIdLst>
    <p:sldId id="421" r:id="rId2"/>
    <p:sldId id="424" r:id="rId3"/>
    <p:sldId id="428" r:id="rId4"/>
    <p:sldId id="429" r:id="rId5"/>
    <p:sldId id="430" r:id="rId6"/>
    <p:sldId id="442" r:id="rId7"/>
    <p:sldId id="431" r:id="rId8"/>
    <p:sldId id="443" r:id="rId9"/>
    <p:sldId id="432" r:id="rId10"/>
    <p:sldId id="433" r:id="rId11"/>
    <p:sldId id="436" r:id="rId12"/>
    <p:sldId id="437" r:id="rId13"/>
    <p:sldId id="438" r:id="rId14"/>
    <p:sldId id="434" r:id="rId15"/>
    <p:sldId id="435" r:id="rId16"/>
    <p:sldId id="439" r:id="rId17"/>
    <p:sldId id="427" r:id="rId18"/>
    <p:sldId id="444" r:id="rId19"/>
    <p:sldId id="426" r:id="rId20"/>
    <p:sldId id="440" r:id="rId21"/>
    <p:sldId id="441" r:id="rId22"/>
  </p:sldIdLst>
  <p:sldSz cx="9144000" cy="5143500" type="screen16x9"/>
  <p:notesSz cx="6858000" cy="9945688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Gill Sans MT" panose="020B0502020104020203" pitchFamily="34" charset="0"/>
      <p:regular r:id="rId29"/>
      <p:bold r:id="rId30"/>
      <p:italic r:id="rId31"/>
      <p:boldItalic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est" initials="Gu" lastIdx="6" clrIdx="0"/>
  <p:cmAuthor id="2" name="Bhupen" initials="B" lastIdx="2" clrIdx="1">
    <p:extLst>
      <p:ext uri="{19B8F6BF-5375-455C-9EA6-DF929625EA0E}">
        <p15:presenceInfo xmlns:p15="http://schemas.microsoft.com/office/powerpoint/2012/main" userId="Bhup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5458E1-0376-4910-A6E8-49B6F46B1678}">
  <a:tblStyle styleId="{1E5458E1-0376-4910-A6E8-49B6F46B1678}" styleName="Table_0"/>
  <a:tblStyle styleId="{2D7838A6-8AF6-4D93-9898-C73CC40452AA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1" autoAdjust="0"/>
    <p:restoredTop sz="95628" autoAdjust="0"/>
  </p:normalViewPr>
  <p:slideViewPr>
    <p:cSldViewPr snapToGrid="0">
      <p:cViewPr varScale="1">
        <p:scale>
          <a:sx n="146" d="100"/>
          <a:sy n="146" d="100"/>
        </p:scale>
        <p:origin x="582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22BDDF6-302D-41B3-BAFD-AC28624CAA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D0240B-8CF4-4C08-8D15-2800399E6E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0B5A5-0365-41F6-AD78-4D08F86D41EF}" type="datetimeFigureOut">
              <a:rPr lang="en-US" smtClean="0"/>
              <a:t>12/2/18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7000B5-3DB9-408E-A0D3-22C1B18C6E6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25C2D-8D10-4B9D-B60B-15C0B9AE3A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09C1F-EB5C-4D33-A0F9-5C1454B74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2539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rgbClr val="00206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2060">
                    <a:alpha val="70000"/>
                  </a:srgbClr>
                </a:solidFill>
              </a:defRPr>
            </a:lvl1pPr>
          </a:lstStyle>
          <a:p>
            <a:fld id="{51F2954F-EE9A-48FA-8927-4E69DA2B8F54}" type="datetime1">
              <a:rPr lang="en-US" smtClean="0"/>
              <a:t>12/2/18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348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5518" y="748144"/>
            <a:ext cx="4405746" cy="40108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44C9-7BC7-4D6F-B8D9-1CF000CA5F8E}" type="datetime1">
              <a:rPr lang="en-US" smtClean="0"/>
              <a:t>12/2/18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3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AB19-1AC9-42C4-92E0-1D4CE97CC0B3}" type="datetime1">
              <a:rPr lang="en-US" smtClean="0"/>
              <a:t>12/2/18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87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1539"/>
            <a:ext cx="9144000" cy="39714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12/2/18</a:t>
            </a:fld>
            <a:endParaRPr 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D9D80E00-DEAC-45D7-B0EC-A4178BB9A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04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95800"/>
            <a:ext cx="4390264" cy="386323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95800"/>
            <a:ext cx="4572000" cy="38632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C4751-02B4-4942-A113-166F753AA363}" type="datetime1">
              <a:rPr lang="en-US" smtClean="0"/>
              <a:t>12/2/18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D4DE1-88E5-4010-9E96-C865E3F1B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43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1" y="948936"/>
            <a:ext cx="4425891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-1" y="1534396"/>
            <a:ext cx="4425892" cy="311033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0354" y="1534396"/>
            <a:ext cx="4425891" cy="3110339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90354" y="948936"/>
            <a:ext cx="4438464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86F5-1073-4EBF-BAB9-80DF352807D1}" type="datetime1">
              <a:rPr lang="en-US" smtClean="0"/>
              <a:t>12/2/18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79453041-3D19-452C-A72D-7B398299A64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59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12/2/18</a:t>
            </a:fld>
            <a:endParaRPr lang="en-US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BCB409B5-A817-4350-8707-32EE46DD2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17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891539"/>
            <a:ext cx="9144000" cy="3962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4853965"/>
            <a:ext cx="742384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7D6B663-8DAB-4EA1-B019-BBACB021B42A}" type="datetime1">
              <a:rPr lang="en-US" smtClean="0"/>
              <a:t>12/2/18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9E9E6B-91A3-4557-B33F-D9C439492E74}"/>
              </a:ext>
            </a:extLst>
          </p:cNvPr>
          <p:cNvCxnSpPr/>
          <p:nvPr userDrawn="1"/>
        </p:nvCxnSpPr>
        <p:spPr>
          <a:xfrm>
            <a:off x="0" y="4824469"/>
            <a:ext cx="9144000" cy="22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E57FB-B570-4735-AF29-B0AFEEDA2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759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1" r:id="rId1"/>
    <p:sldLayoutId id="2147484588" r:id="rId2"/>
    <p:sldLayoutId id="2147484583" r:id="rId3"/>
    <p:sldLayoutId id="2147484582" r:id="rId4"/>
    <p:sldLayoutId id="2147484584" r:id="rId5"/>
    <p:sldLayoutId id="2147484585" r:id="rId6"/>
    <p:sldLayoutId id="2147484586" r:id="rId7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00B050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31736-0092-4CFC-AE3A-2559DEAE0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DBSCAN &amp; HDBSCAn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89078-0302-4252-92AA-B61C585C2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What it is?</a:t>
            </a:r>
          </a:p>
          <a:p>
            <a:r>
              <a:rPr lang="en-US" sz="1600" dirty="0"/>
              <a:t>python implementation</a:t>
            </a:r>
          </a:p>
          <a:p>
            <a:r>
              <a:rPr lang="en-US" sz="1600" dirty="0"/>
              <a:t>Use cases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B58D71-FE48-445E-86F6-E02D421D5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C6174-A7D1-46F6-8B1D-CE5A4FD5E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44C9-7BC7-4D6F-B8D9-1CF000CA5F8E}" type="datetime1">
              <a:rPr lang="en-US" smtClean="0"/>
              <a:t>12/2/18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91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837F7-B205-4526-82D6-43D02895B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of DBSCAN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2EC48-EB40-4027-980E-3A1C637D5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The figure below shows the different types of points (</a:t>
            </a:r>
            <a:r>
              <a:rPr lang="en-US" sz="1600" dirty="0">
                <a:solidFill>
                  <a:srgbClr val="0070C0"/>
                </a:solidFill>
              </a:rPr>
              <a:t>core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70C0"/>
                </a:solidFill>
              </a:rPr>
              <a:t>border</a:t>
            </a:r>
            <a:r>
              <a:rPr lang="en-US" sz="1600" dirty="0"/>
              <a:t> and </a:t>
            </a:r>
            <a:r>
              <a:rPr lang="en-US" sz="1600" dirty="0">
                <a:solidFill>
                  <a:srgbClr val="0070C0"/>
                </a:solidFill>
              </a:rPr>
              <a:t>outlier</a:t>
            </a:r>
            <a:r>
              <a:rPr lang="en-US" sz="1600" dirty="0"/>
              <a:t> points) using </a:t>
            </a:r>
            <a:r>
              <a:rPr lang="en-US" sz="1600" dirty="0" err="1">
                <a:solidFill>
                  <a:srgbClr val="0070C0"/>
                </a:solidFill>
              </a:rPr>
              <a:t>MinPts</a:t>
            </a:r>
            <a:r>
              <a:rPr lang="en-US" sz="1600" dirty="0"/>
              <a:t> = 6.</a:t>
            </a:r>
          </a:p>
          <a:p>
            <a:endParaRPr lang="en-US" sz="1600" dirty="0"/>
          </a:p>
          <a:p>
            <a:r>
              <a:rPr lang="en-US" sz="1600" dirty="0"/>
              <a:t>Here </a:t>
            </a:r>
            <a:r>
              <a:rPr lang="en-US" sz="1600" dirty="0">
                <a:solidFill>
                  <a:srgbClr val="0070C0"/>
                </a:solidFill>
              </a:rPr>
              <a:t>x </a:t>
            </a:r>
            <a:r>
              <a:rPr lang="en-US" sz="1600" dirty="0"/>
              <a:t>is a </a:t>
            </a:r>
            <a:r>
              <a:rPr lang="en-US" sz="1600" dirty="0">
                <a:solidFill>
                  <a:srgbClr val="0070C0"/>
                </a:solidFill>
              </a:rPr>
              <a:t>core</a:t>
            </a:r>
            <a:r>
              <a:rPr lang="en-US" sz="1600" dirty="0"/>
              <a:t> point because </a:t>
            </a:r>
            <a:r>
              <a:rPr lang="en-US" sz="1600" dirty="0" err="1">
                <a:solidFill>
                  <a:srgbClr val="0070C0"/>
                </a:solidFill>
              </a:rPr>
              <a:t>neighbours</a:t>
            </a:r>
            <a:r>
              <a:rPr lang="en-US" sz="1600" dirty="0">
                <a:solidFill>
                  <a:srgbClr val="0070C0"/>
                </a:solidFill>
              </a:rPr>
              <a:t> ϵ </a:t>
            </a:r>
            <a:r>
              <a:rPr lang="en-US" sz="1600" dirty="0"/>
              <a:t>(x)=6, </a:t>
            </a:r>
            <a:r>
              <a:rPr lang="en-US" sz="1600" dirty="0">
                <a:solidFill>
                  <a:srgbClr val="0070C0"/>
                </a:solidFill>
              </a:rPr>
              <a:t>y</a:t>
            </a:r>
            <a:r>
              <a:rPr lang="en-US" sz="1600" dirty="0"/>
              <a:t> is a </a:t>
            </a:r>
            <a:r>
              <a:rPr lang="en-US" sz="1600" dirty="0">
                <a:solidFill>
                  <a:srgbClr val="0070C0"/>
                </a:solidFill>
              </a:rPr>
              <a:t>border</a:t>
            </a:r>
            <a:r>
              <a:rPr lang="en-US" sz="1600" dirty="0"/>
              <a:t> point because </a:t>
            </a:r>
            <a:r>
              <a:rPr lang="en-US" sz="1600" dirty="0" err="1">
                <a:solidFill>
                  <a:srgbClr val="0070C0"/>
                </a:solidFill>
              </a:rPr>
              <a:t>neighbours</a:t>
            </a:r>
            <a:r>
              <a:rPr lang="en-US" sz="1600" dirty="0">
                <a:solidFill>
                  <a:srgbClr val="0070C0"/>
                </a:solidFill>
              </a:rPr>
              <a:t>ϵ(y) </a:t>
            </a:r>
            <a:r>
              <a:rPr lang="en-US" sz="1600" dirty="0"/>
              <a:t>&lt; </a:t>
            </a:r>
            <a:r>
              <a:rPr lang="en-US" sz="1600" dirty="0" err="1">
                <a:solidFill>
                  <a:srgbClr val="0070C0"/>
                </a:solidFill>
              </a:rPr>
              <a:t>MinPts</a:t>
            </a:r>
            <a:r>
              <a:rPr lang="en-US" sz="1600" dirty="0"/>
              <a:t>, but it belongs to the ϵ-neighborhood of the core point x. </a:t>
            </a:r>
          </a:p>
          <a:p>
            <a:endParaRPr lang="en-US" sz="1600" dirty="0"/>
          </a:p>
          <a:p>
            <a:r>
              <a:rPr lang="en-US" sz="1600" dirty="0"/>
              <a:t>Finally, </a:t>
            </a:r>
            <a:r>
              <a:rPr lang="en-US" sz="1600" dirty="0">
                <a:solidFill>
                  <a:srgbClr val="0070C0"/>
                </a:solidFill>
              </a:rPr>
              <a:t>z </a:t>
            </a:r>
            <a:r>
              <a:rPr lang="en-US" sz="1600" dirty="0"/>
              <a:t>is a noise point.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106F2-7A85-4B79-A89C-C67E5D985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12/2/18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2CCE0B-0FDB-41DE-A3E8-222070368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C5148A-05B3-4D71-94B8-1D7106703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942" y="2122093"/>
            <a:ext cx="5623050" cy="263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632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3A6A8-6410-4E13-BB3A-3BD8949A5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Points: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EEEDC-4DEB-4C41-B9A5-804E73571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Core</a:t>
            </a:r>
            <a:r>
              <a:rPr lang="en-US" sz="1600" dirty="0"/>
              <a:t> Points are the </a:t>
            </a:r>
            <a:r>
              <a:rPr lang="en-US" sz="1600" dirty="0">
                <a:highlight>
                  <a:srgbClr val="FFFF00"/>
                </a:highlight>
              </a:rPr>
              <a:t>foundations</a:t>
            </a:r>
            <a:r>
              <a:rPr lang="en-US" sz="1600" dirty="0"/>
              <a:t> for our clusters are based on the density </a:t>
            </a:r>
          </a:p>
          <a:p>
            <a:endParaRPr lang="en-US" sz="1600" dirty="0"/>
          </a:p>
          <a:p>
            <a:r>
              <a:rPr lang="en-US" sz="1600" dirty="0"/>
              <a:t>ɛ is used to compute the neighborhood for each point, so the size/volume of all the neighborhoods is the same. </a:t>
            </a:r>
          </a:p>
          <a:p>
            <a:endParaRPr lang="en-US" sz="1600" dirty="0"/>
          </a:p>
          <a:p>
            <a:r>
              <a:rPr lang="en-US" sz="1600" dirty="0"/>
              <a:t>The volume of each neighborhood is constant and the mass of neighborhood is variable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70C0"/>
                </a:solidFill>
              </a:rPr>
              <a:t>core</a:t>
            </a:r>
            <a:r>
              <a:rPr lang="en-US" sz="1600" dirty="0"/>
              <a:t> points are data points that satisfy a minimum density requirement. </a:t>
            </a:r>
          </a:p>
          <a:p>
            <a:endParaRPr lang="en-US" sz="1600" dirty="0"/>
          </a:p>
          <a:p>
            <a:r>
              <a:rPr lang="en-US" sz="1600" dirty="0"/>
              <a:t>by adjusting our </a:t>
            </a:r>
            <a:r>
              <a:rPr lang="en-US" sz="1600" dirty="0" err="1">
                <a:solidFill>
                  <a:srgbClr val="0070C0"/>
                </a:solidFill>
              </a:rPr>
              <a:t>minPts</a:t>
            </a:r>
            <a:r>
              <a:rPr lang="en-US" sz="1600" dirty="0"/>
              <a:t> parameter, we can fine-tune how dense our clusters must be.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55785-1577-4603-A251-F6475246A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12/2/18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8A390D-868B-4B09-BBBE-E4571FD67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370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1F710-F558-4938-A966-7283153D3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DD8A026-42BF-47AF-8694-A2B8843B59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676" y="986802"/>
            <a:ext cx="3846786" cy="264466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6C449-DF3D-40D4-8C17-27E4A41A8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12/2/18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076A98-1D36-404B-AF24-03E0B509D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451168-FD3C-4C03-80DB-444B1C988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621" y="986802"/>
            <a:ext cx="3846786" cy="264466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A042FCD-FD1B-4F96-891D-8D271D8621DD}"/>
              </a:ext>
            </a:extLst>
          </p:cNvPr>
          <p:cNvSpPr/>
          <p:nvPr/>
        </p:nvSpPr>
        <p:spPr>
          <a:xfrm>
            <a:off x="178676" y="3631468"/>
            <a:ext cx="38467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consider the neighborhood of </a:t>
            </a:r>
            <a:r>
              <a:rPr lang="en-US" sz="1600" dirty="0">
                <a:solidFill>
                  <a:srgbClr val="0070C0"/>
                </a:solidFill>
              </a:rPr>
              <a:t>p</a:t>
            </a:r>
            <a:r>
              <a:rPr lang="en-US" sz="1600" dirty="0"/>
              <a:t> with radius 0.5 (ɛ = 0.5), the set of points that are distance 0.5 away from </a:t>
            </a:r>
            <a:r>
              <a:rPr lang="en-US" sz="1600" dirty="0">
                <a:solidFill>
                  <a:srgbClr val="0070C0"/>
                </a:solidFill>
              </a:rPr>
              <a:t>p</a:t>
            </a:r>
            <a:r>
              <a:rPr lang="en-US" sz="1600" dirty="0"/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FD92D7-678B-4550-AF81-AA594E5FC4A0}"/>
              </a:ext>
            </a:extLst>
          </p:cNvPr>
          <p:cNvSpPr/>
          <p:nvPr/>
        </p:nvSpPr>
        <p:spPr>
          <a:xfrm>
            <a:off x="5202621" y="3631468"/>
            <a:ext cx="38467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green oval represents our neighborhood, and there are 31 data points in this neighborhood. </a:t>
            </a:r>
          </a:p>
        </p:txBody>
      </p:sp>
    </p:spTree>
    <p:extLst>
      <p:ext uri="{BB962C8B-B14F-4D97-AF65-F5344CB8AC3E}">
        <p14:creationId xmlns:p14="http://schemas.microsoft.com/office/powerpoint/2010/main" val="2906042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1ABF2-E8FA-4865-B3F4-95D8450F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C1C7F-E353-4E3B-A1BB-543E00238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Border</a:t>
            </a:r>
            <a:r>
              <a:rPr lang="en-US" sz="1600" dirty="0"/>
              <a:t> Points are the points in our clusters that are </a:t>
            </a:r>
            <a:r>
              <a:rPr lang="en-US" sz="1600" b="1" dirty="0"/>
              <a:t>not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70C0"/>
                </a:solidFill>
              </a:rPr>
              <a:t>core</a:t>
            </a:r>
            <a:r>
              <a:rPr lang="en-US" sz="1600" dirty="0"/>
              <a:t> points.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CFD1D-E8BB-4E94-8B23-E618A8F03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12/2/18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FA49FF-EA86-4D8C-A513-9EA5DF5F1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0EB9AC-993D-4F63-BC92-C1A183A87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45" y="1235763"/>
            <a:ext cx="3796972" cy="26104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5A50ED2-92DC-4CC8-9876-585F28CA0AE4}"/>
              </a:ext>
            </a:extLst>
          </p:cNvPr>
          <p:cNvSpPr/>
          <p:nvPr/>
        </p:nvSpPr>
        <p:spPr>
          <a:xfrm>
            <a:off x="142438" y="3706632"/>
            <a:ext cx="389237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epsilon = 0.15.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point r (the black dot) outside of the point p‘s neighborhood.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All the points inside the point p‘s neighborhood are directly reachable from p.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74EEFF-8098-427C-9B05-5E22CF80E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590" y="1297241"/>
            <a:ext cx="3796972" cy="261041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1EECD34-9258-4A23-95E9-17C1F30376BE}"/>
              </a:ext>
            </a:extLst>
          </p:cNvPr>
          <p:cNvSpPr/>
          <p:nvPr/>
        </p:nvSpPr>
        <p:spPr>
          <a:xfrm>
            <a:off x="5204590" y="3668367"/>
            <a:ext cx="379697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yellow circle represents q‘s neighborhood.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Target point r is not in point p‘s neighborhood, it is contained in the point q‘s neighborhood.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This is the idea behind </a:t>
            </a:r>
            <a:r>
              <a:rPr lang="en-US" sz="1400" dirty="0">
                <a:solidFill>
                  <a:srgbClr val="0070C0"/>
                </a:solidFill>
              </a:rPr>
              <a:t>density-reachable</a:t>
            </a:r>
          </a:p>
        </p:txBody>
      </p:sp>
    </p:spTree>
    <p:extLst>
      <p:ext uri="{BB962C8B-B14F-4D97-AF65-F5344CB8AC3E}">
        <p14:creationId xmlns:p14="http://schemas.microsoft.com/office/powerpoint/2010/main" val="4258261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733BD-3F00-41E1-9EBA-58FCAE1A0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of DBSCAN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5F56A85-480A-49C9-91C2-D660C5B143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2376205"/>
              </p:ext>
            </p:extLst>
          </p:nvPr>
        </p:nvGraphicFramePr>
        <p:xfrm>
          <a:off x="0" y="892175"/>
          <a:ext cx="9144000" cy="19253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26945173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36760323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948010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Direct density reachable: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Density reachable: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Density connected: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533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 point “A” is directly density reachable from another point “B” if: </a:t>
                      </a:r>
                    </a:p>
                    <a:p>
                      <a:pPr marL="400050" indent="-400050">
                        <a:buAutoNum type="romanLcParenR"/>
                      </a:pPr>
                      <a:r>
                        <a:rPr lang="en-US" sz="1600" dirty="0"/>
                        <a:t>“A” is in the ϵ-neighborhood of “B” and </a:t>
                      </a:r>
                    </a:p>
                    <a:p>
                      <a:pPr marL="400050" indent="-400050">
                        <a:buAutoNum type="romanLcParenR"/>
                      </a:pPr>
                      <a:r>
                        <a:rPr lang="en-US" sz="1600" dirty="0"/>
                        <a:t>“B” is a core point.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point “A” is density reachable from “B” if there are a set of core points leading from “B” to “A.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Two points “A” and “B” are density connected if there are a core point “C”, such that both “A” and “B” are density reachable from “C”.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999854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8B1B5-8F7F-442A-AEAC-2891A44AC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12/2/18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56F980-EA68-445F-A9E0-A04C38722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498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733BD-3F00-41E1-9EBA-58FCAE1A0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1540"/>
          </a:xfrm>
        </p:spPr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8B1B5-8F7F-442A-AEAC-2891A44AC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12/2/18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56F980-EA68-445F-A9E0-A04C38722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D6EED0-6B4F-4C78-B81D-E5651E02B694}"/>
              </a:ext>
            </a:extLst>
          </p:cNvPr>
          <p:cNvSpPr/>
          <p:nvPr/>
        </p:nvSpPr>
        <p:spPr>
          <a:xfrm>
            <a:off x="0" y="891540"/>
            <a:ext cx="91440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For each point x</a:t>
            </a:r>
            <a:r>
              <a:rPr lang="en-US" sz="1600" baseline="-25000" dirty="0"/>
              <a:t>i</a:t>
            </a:r>
            <a:r>
              <a:rPr lang="en-US" sz="1600" dirty="0"/>
              <a:t>, compute the distance between x</a:t>
            </a:r>
            <a:r>
              <a:rPr lang="en-US" sz="1600" baseline="-25000" dirty="0"/>
              <a:t>i</a:t>
            </a:r>
            <a:r>
              <a:rPr lang="en-US" sz="1600" dirty="0"/>
              <a:t> and the other points. 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Finds all neighbor points within distance </a:t>
            </a:r>
            <a:r>
              <a:rPr lang="en-US" sz="1600" dirty="0">
                <a:solidFill>
                  <a:srgbClr val="0070C0"/>
                </a:solidFill>
              </a:rPr>
              <a:t>eps</a:t>
            </a:r>
            <a:r>
              <a:rPr lang="en-US" sz="1600" dirty="0"/>
              <a:t> of the starting point (x</a:t>
            </a:r>
            <a:r>
              <a:rPr lang="en-US" sz="1600" baseline="-25000" dirty="0"/>
              <a:t>i</a:t>
            </a:r>
            <a:r>
              <a:rPr lang="en-US" sz="1600" dirty="0"/>
              <a:t>). 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Each point, with a neighbor count greater than or equal to </a:t>
            </a:r>
            <a:r>
              <a:rPr lang="en-US" sz="1600" dirty="0" err="1">
                <a:solidFill>
                  <a:srgbClr val="0070C0"/>
                </a:solidFill>
              </a:rPr>
              <a:t>MinPts</a:t>
            </a:r>
            <a:r>
              <a:rPr lang="en-US" sz="1600" dirty="0"/>
              <a:t>, is marked as </a:t>
            </a:r>
            <a:r>
              <a:rPr lang="en-US" sz="1600" dirty="0">
                <a:solidFill>
                  <a:srgbClr val="0070C0"/>
                </a:solidFill>
              </a:rPr>
              <a:t>core point </a:t>
            </a:r>
            <a:r>
              <a:rPr lang="en-US" sz="1600" dirty="0"/>
              <a:t>or visited.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For each </a:t>
            </a:r>
            <a:r>
              <a:rPr lang="en-US" sz="1600" dirty="0">
                <a:solidFill>
                  <a:srgbClr val="0070C0"/>
                </a:solidFill>
              </a:rPr>
              <a:t>core</a:t>
            </a:r>
            <a:r>
              <a:rPr lang="en-US" sz="1600" dirty="0"/>
              <a:t> point, if it’s not already assigned to a cluster, create a new cluster. 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Find recursively all its </a:t>
            </a:r>
            <a:r>
              <a:rPr lang="en-US" sz="1600" dirty="0">
                <a:highlight>
                  <a:srgbClr val="FFFF00"/>
                </a:highlight>
              </a:rPr>
              <a:t>density connected points </a:t>
            </a:r>
            <a:r>
              <a:rPr lang="en-US" sz="1600" dirty="0"/>
              <a:t>and assign them to the same cluster as the </a:t>
            </a:r>
            <a:r>
              <a:rPr lang="en-US" sz="1600" dirty="0">
                <a:solidFill>
                  <a:srgbClr val="0070C0"/>
                </a:solidFill>
              </a:rPr>
              <a:t>core point</a:t>
            </a:r>
            <a:r>
              <a:rPr lang="en-US" sz="16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Iterate through the remaining unvisited points in the dataset.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Those points that do not belong to any cluster are treated as </a:t>
            </a:r>
            <a:r>
              <a:rPr lang="en-US" sz="1600" dirty="0">
                <a:solidFill>
                  <a:srgbClr val="0070C0"/>
                </a:solidFill>
              </a:rPr>
              <a:t>outliers or noise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7079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932F0-F5C6-454D-8FD8-E130ABF2B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view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BAC19-1796-47CB-BB50-7A5B5DE01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Pick a point at random that has </a:t>
            </a:r>
            <a:r>
              <a:rPr lang="en-US" sz="1600" dirty="0">
                <a:highlight>
                  <a:srgbClr val="FFFF00"/>
                </a:highlight>
              </a:rPr>
              <a:t>not been </a:t>
            </a:r>
            <a:r>
              <a:rPr lang="en-US" sz="1600" dirty="0"/>
              <a:t>assigned to a cluster or been designated as an outlier. </a:t>
            </a:r>
          </a:p>
          <a:p>
            <a:r>
              <a:rPr lang="en-US" sz="1600" dirty="0"/>
              <a:t>Compute its neighborhood to determine if it’s a core point. </a:t>
            </a:r>
          </a:p>
          <a:p>
            <a:pPr lvl="1"/>
            <a:r>
              <a:rPr lang="en-US" sz="1450" dirty="0"/>
              <a:t>If yes, start a cluster around this point. </a:t>
            </a:r>
          </a:p>
          <a:p>
            <a:pPr lvl="1"/>
            <a:r>
              <a:rPr lang="en-US" sz="1450" dirty="0"/>
              <a:t>If no, label the point as an outlier.</a:t>
            </a:r>
          </a:p>
          <a:p>
            <a:r>
              <a:rPr lang="en-US" sz="1600" dirty="0"/>
              <a:t>Once we find a core point and thus a cluster, expand the cluster by adding all directly-reachable points to the cluster. </a:t>
            </a:r>
          </a:p>
          <a:p>
            <a:r>
              <a:rPr lang="en-US" sz="1600" dirty="0"/>
              <a:t>Perform “neighborhood jumps” to find all density-reachable points and add them to the cluster. </a:t>
            </a:r>
          </a:p>
          <a:p>
            <a:r>
              <a:rPr lang="en-US" sz="1600" dirty="0"/>
              <a:t>If an outlier is added, change that point’s status from outlier to border point.</a:t>
            </a:r>
          </a:p>
          <a:p>
            <a:r>
              <a:rPr lang="en-US" sz="1600" dirty="0"/>
              <a:t>Repeat these steps until all points are either assigned to a cluster or designated as an outlier.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A6DE7-1E38-427A-BB4D-03D04CCEE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12/2/18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66F83C-8E50-4E4E-A69E-25A7FF18C7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457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7850B-5161-4855-9F2C-6680342C7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87592-562F-44C9-9A46-CF6C7A5E9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algorithm has 2 parameters: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0070C0"/>
                </a:solidFill>
              </a:rPr>
              <a:t>ɛ</a:t>
            </a:r>
            <a:r>
              <a:rPr lang="en-US" sz="1600" dirty="0"/>
              <a:t>:  		The radius of our neighborhoods around a data point p.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solidFill>
                  <a:srgbClr val="0070C0"/>
                </a:solidFill>
              </a:rPr>
              <a:t>minPts</a:t>
            </a:r>
            <a:r>
              <a:rPr lang="en-US" sz="1600" dirty="0"/>
              <a:t>: 	The minimum number of data points you want in a neighborhood to define a cluster.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r>
              <a:rPr lang="en-US" sz="1600" dirty="0"/>
              <a:t>Using these two parameters, DBSCAN categories the data points into three categories: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70C0"/>
                </a:solidFill>
              </a:rPr>
              <a:t>Core</a:t>
            </a:r>
            <a:r>
              <a:rPr lang="en-US" sz="1600" dirty="0"/>
              <a:t> Points:  	A data point p is a core point if </a:t>
            </a:r>
            <a:r>
              <a:rPr lang="en-US" sz="1600" dirty="0" err="1">
                <a:solidFill>
                  <a:srgbClr val="0070C0"/>
                </a:solidFill>
              </a:rPr>
              <a:t>Nbhd</a:t>
            </a:r>
            <a:r>
              <a:rPr lang="en-US" sz="1600" dirty="0">
                <a:solidFill>
                  <a:srgbClr val="0070C0"/>
                </a:solidFill>
              </a:rPr>
              <a:t>(p, ɛ) [ɛ-neighborhood of p] contains </a:t>
            </a:r>
            <a:r>
              <a:rPr lang="en-US" sz="1600" dirty="0"/>
              <a:t>at least </a:t>
            </a:r>
            <a:r>
              <a:rPr lang="en-US" sz="1600" dirty="0" err="1">
                <a:solidFill>
                  <a:srgbClr val="0070C0"/>
                </a:solidFill>
              </a:rPr>
              <a:t>minPts</a:t>
            </a:r>
            <a:r>
              <a:rPr lang="en-US" sz="1600" dirty="0"/>
              <a:t> ; </a:t>
            </a:r>
            <a:r>
              <a:rPr lang="en-US" sz="1600" dirty="0">
                <a:solidFill>
                  <a:srgbClr val="0070C0"/>
                </a:solidFill>
              </a:rPr>
              <a:t>|</a:t>
            </a:r>
            <a:r>
              <a:rPr lang="en-US" sz="1600" dirty="0" err="1">
                <a:solidFill>
                  <a:srgbClr val="0070C0"/>
                </a:solidFill>
              </a:rPr>
              <a:t>Nbhd</a:t>
            </a:r>
            <a:r>
              <a:rPr lang="en-US" sz="1600" dirty="0">
                <a:solidFill>
                  <a:srgbClr val="0070C0"/>
                </a:solidFill>
              </a:rPr>
              <a:t>(</a:t>
            </a:r>
            <a:r>
              <a:rPr lang="en-US" sz="1600" dirty="0" err="1">
                <a:solidFill>
                  <a:srgbClr val="0070C0"/>
                </a:solidFill>
              </a:rPr>
              <a:t>p,ɛ</a:t>
            </a:r>
            <a:r>
              <a:rPr lang="en-US" sz="1600" dirty="0">
                <a:solidFill>
                  <a:srgbClr val="0070C0"/>
                </a:solidFill>
              </a:rPr>
              <a:t>)| &gt;= </a:t>
            </a:r>
            <a:r>
              <a:rPr lang="en-US" sz="1600" dirty="0" err="1">
                <a:solidFill>
                  <a:srgbClr val="0070C0"/>
                </a:solidFill>
              </a:rPr>
              <a:t>minPts</a:t>
            </a:r>
            <a:r>
              <a:rPr lang="en-US" sz="1600" dirty="0"/>
              <a:t>.</a:t>
            </a:r>
          </a:p>
          <a:p>
            <a:r>
              <a:rPr lang="en-US" sz="1600" dirty="0">
                <a:solidFill>
                  <a:srgbClr val="0070C0"/>
                </a:solidFill>
              </a:rPr>
              <a:t>Border</a:t>
            </a:r>
            <a:r>
              <a:rPr lang="en-US" sz="1600" dirty="0"/>
              <a:t> Points: A data point q is a border point if </a:t>
            </a:r>
            <a:r>
              <a:rPr lang="en-US" sz="1600" dirty="0" err="1"/>
              <a:t>Nbhd</a:t>
            </a:r>
            <a:r>
              <a:rPr lang="en-US" sz="1600" dirty="0"/>
              <a:t>(q, ɛ) contains less than </a:t>
            </a:r>
            <a:r>
              <a:rPr lang="en-US" sz="1600" dirty="0" err="1">
                <a:solidFill>
                  <a:srgbClr val="0070C0"/>
                </a:solidFill>
              </a:rPr>
              <a:t>minPts</a:t>
            </a:r>
            <a:r>
              <a:rPr lang="en-US" sz="1600" dirty="0"/>
              <a:t> data points, but q is reachable from some core point p.</a:t>
            </a:r>
          </a:p>
          <a:p>
            <a:r>
              <a:rPr lang="en-US" sz="1600" dirty="0">
                <a:solidFill>
                  <a:srgbClr val="0070C0"/>
                </a:solidFill>
              </a:rPr>
              <a:t>Outlier</a:t>
            </a:r>
            <a:r>
              <a:rPr lang="en-US" sz="1600" dirty="0"/>
              <a:t>: A data point o is an outlier if it is neither a core point nor a border point. Essentially, this is the “other” class.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4302E-1F50-4DC1-8F62-635AD1C3E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12/2/18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856CC3-7069-4A8B-BD9A-BCDAF90D9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663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D615D-2F5A-4AE9-8151-9F33E5336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time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E2485BA-0817-49DE-A720-B5307393C6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0096292"/>
              </p:ext>
            </p:extLst>
          </p:nvPr>
        </p:nvGraphicFramePr>
        <p:xfrm>
          <a:off x="0" y="892175"/>
          <a:ext cx="9144000" cy="18542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81622152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76141205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450478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data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053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Interactive basis ( 3 mins or so)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991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 5 to 8 mins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406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 20 to 30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812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 8 to 12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634281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697E4-65CA-4D1C-B255-344C5A3AB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12/2/18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F613F-5961-43E9-A356-E12A094FA4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961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5F820-D514-4EF9-993A-2F2D7C05C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&amp; cons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2F02002-99D1-4319-BE60-128B6634A9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5504314"/>
              </p:ext>
            </p:extLst>
          </p:nvPr>
        </p:nvGraphicFramePr>
        <p:xfrm>
          <a:off x="0" y="892175"/>
          <a:ext cx="9144000" cy="21996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1645952891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913857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Advantages of DBSCAN: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Disadvantages of DBSCAN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101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Is great at separating clusters of high density versus clusters of low density within a given dataset.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Does not work well when dealing with clusters of varying densities. 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While DBSCAN is great at separating high density clusters from low density clusters, DBSCAN struggles with clusters of similar density.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06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great with handling outliers within the dataset.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Struggles with high dimensionality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329352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34D07-F3CD-4D26-9874-3739D356B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12/2/18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81722C-5D3A-4881-B752-F2B5214C8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870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3CAC5-D11B-4CAF-B357-A7AA535E5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of density-based clustering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E8138-AF43-4731-8000-03AB35139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12/2/18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D6B07E-B633-4AEE-B22C-B0D491AD7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00981D-8D8B-40D1-98D6-1E3F18D95858}"/>
              </a:ext>
            </a:extLst>
          </p:cNvPr>
          <p:cNvSpPr/>
          <p:nvPr/>
        </p:nvSpPr>
        <p:spPr>
          <a:xfrm>
            <a:off x="123690" y="948434"/>
            <a:ext cx="889661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DBSCAN (Density-Based Spatial Clustering of Applications with Noise) is a popular clustering algorithm, is used in machine learning to separate clusters of </a:t>
            </a:r>
            <a:r>
              <a:rPr lang="en-US" sz="1600" dirty="0">
                <a:highlight>
                  <a:srgbClr val="FFFF00"/>
                </a:highlight>
              </a:rPr>
              <a:t>high density </a:t>
            </a:r>
            <a:r>
              <a:rPr lang="en-US" sz="1600" dirty="0"/>
              <a:t>from clusters of low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DBSCAN can sort data into clusters of </a:t>
            </a:r>
            <a:r>
              <a:rPr lang="en-US" sz="1600" dirty="0">
                <a:highlight>
                  <a:srgbClr val="FFFF00"/>
                </a:highlight>
              </a:rPr>
              <a:t>varying shapes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Partitioning methods K-means and hierarchical clustering are suitable for finding </a:t>
            </a:r>
            <a:r>
              <a:rPr lang="en-US" sz="1600" dirty="0">
                <a:highlight>
                  <a:srgbClr val="FFFF00"/>
                </a:highlight>
              </a:rPr>
              <a:t>spherical-shaped clusters </a:t>
            </a:r>
            <a:r>
              <a:rPr lang="en-US" sz="1600" dirty="0"/>
              <a:t>or convex clusters.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work well for compact and well separated clusters.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severely affected by the presence of noise and outliers in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49438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EB205-3892-4444-8AAD-6596D8998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HDBSCAN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198CB-63EA-4866-9E20-72AD2DBC7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HDBSCAN is a clustering algorithm developed by </a:t>
            </a:r>
            <a:r>
              <a:rPr lang="en-US" sz="1600" dirty="0" err="1">
                <a:solidFill>
                  <a:srgbClr val="0070C0"/>
                </a:solidFill>
              </a:rPr>
              <a:t>Campello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rgbClr val="0070C0"/>
                </a:solidFill>
              </a:rPr>
              <a:t>Moulavi</a:t>
            </a:r>
            <a:r>
              <a:rPr lang="en-US" sz="1600" dirty="0">
                <a:solidFill>
                  <a:schemeClr val="tx1"/>
                </a:solidFill>
              </a:rPr>
              <a:t>, and </a:t>
            </a:r>
            <a:r>
              <a:rPr lang="en-US" sz="1600" dirty="0">
                <a:solidFill>
                  <a:srgbClr val="0070C0"/>
                </a:solidFill>
              </a:rPr>
              <a:t>Sander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Extends DBSCAN by converting it into a </a:t>
            </a:r>
            <a:r>
              <a:rPr lang="en-US" sz="1600" dirty="0">
                <a:solidFill>
                  <a:srgbClr val="0070C0"/>
                </a:solidFill>
              </a:rPr>
              <a:t>hierarchical</a:t>
            </a:r>
            <a:r>
              <a:rPr lang="en-US" sz="1600" dirty="0">
                <a:solidFill>
                  <a:schemeClr val="tx1"/>
                </a:solidFill>
              </a:rPr>
              <a:t> clustering algorithm and then using a technique to extract a flat clustering based in the stability of clusters. 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Before we get started we’ll load up most of the libraries we’ll need in the background, and set up our plotting (because I believe the best way to understand what is going on is to actually see it working in pictures).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8748F-7D65-499D-93A9-219EE7B49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12/2/18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39EA81-A344-41C4-BE22-EF96120D4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427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EB205-3892-4444-8AAD-6596D8998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HDBSCAN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198CB-63EA-4866-9E20-72AD2DBC7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HDBSCAN</a:t>
            </a:r>
            <a:r>
              <a:rPr lang="en-US" sz="1600" dirty="0"/>
              <a:t> - Hierarchical Density-Based Spatial Clustering of Applications with Noise. </a:t>
            </a:r>
          </a:p>
          <a:p>
            <a:endParaRPr lang="en-US" sz="1600" dirty="0"/>
          </a:p>
          <a:p>
            <a:r>
              <a:rPr lang="en-US" sz="1600" dirty="0"/>
              <a:t>Performs DBSCAN over varying </a:t>
            </a:r>
            <a:r>
              <a:rPr lang="en-US" sz="1600" dirty="0">
                <a:solidFill>
                  <a:srgbClr val="0070C0"/>
                </a:solidFill>
              </a:rPr>
              <a:t>epsilon</a:t>
            </a:r>
            <a:r>
              <a:rPr lang="en-US" sz="1600" dirty="0"/>
              <a:t> values and integrates the result to find a clustering that gives the best stability over epsilon. This allows HDBSCAN to find clusters of varying densities (unlike DBSCAN), and be more robust to parameter selection.</a:t>
            </a:r>
          </a:p>
          <a:p>
            <a:endParaRPr lang="en-US" sz="1600" dirty="0"/>
          </a:p>
          <a:p>
            <a:r>
              <a:rPr lang="en-US" sz="1600" dirty="0"/>
              <a:t>HDBSCAN is ideal for exploratory data analysis; it’s a fast and robust algorithm that you can trust to return meaningful clusters (if there are any).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8748F-7D65-499D-93A9-219EE7B49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12/2/18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39EA81-A344-41C4-BE22-EF96120D4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935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3CAC5-D11B-4CAF-B357-A7AA535E5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of density-based clustering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E8138-AF43-4731-8000-03AB35139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12/2/18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D6B07E-B633-4AEE-B22C-B0D491AD7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D3F3A4-A198-4C4E-86C7-55D0302197DB}"/>
              </a:ext>
            </a:extLst>
          </p:cNvPr>
          <p:cNvSpPr/>
          <p:nvPr/>
        </p:nvSpPr>
        <p:spPr>
          <a:xfrm>
            <a:off x="129208" y="891540"/>
            <a:ext cx="901479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Unfortunately, real life data can contain: </a:t>
            </a:r>
          </a:p>
          <a:p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clusters of arbitrary shape such as those shown in the figure below (oval, linear and “S” shape clusters)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many outliers and noise.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r>
              <a:rPr lang="en-US" sz="1600" dirty="0"/>
              <a:t>dataset containing </a:t>
            </a:r>
            <a:r>
              <a:rPr lang="en-US" sz="1600" dirty="0">
                <a:highlight>
                  <a:srgbClr val="FFFF00"/>
                </a:highlight>
              </a:rPr>
              <a:t>nonconvex clusters </a:t>
            </a:r>
            <a:r>
              <a:rPr lang="en-US" sz="1600" dirty="0"/>
              <a:t>and outliers/noises.</a:t>
            </a:r>
          </a:p>
          <a:p>
            <a:endParaRPr lang="en-US" sz="1600" dirty="0"/>
          </a:p>
          <a:p>
            <a:r>
              <a:rPr lang="en-US" sz="1600" dirty="0"/>
              <a:t>The plot above contains 5 clusters and outliers, including: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2 ovals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2 linear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1 compact cluster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02E5D7-E426-49B5-B9A2-DB29F1896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513" y="1783080"/>
            <a:ext cx="3220279" cy="298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615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08F41-C5C0-443A-B950-51F86E6C0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kmeans</a:t>
            </a:r>
            <a:r>
              <a:rPr lang="en-US" dirty="0"/>
              <a:t> would work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3F78BF-5DBA-445E-84B4-EBD47C552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5701" y="1027904"/>
            <a:ext cx="3981797" cy="368969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8A803-1802-4E7C-8BC4-ADF11EC68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12/2/18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C6003A-9707-4233-835D-F333EF52F7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4B893B-3AFB-4C03-B8EC-649F4BE9AE73}"/>
              </a:ext>
            </a:extLst>
          </p:cNvPr>
          <p:cNvSpPr/>
          <p:nvPr/>
        </p:nvSpPr>
        <p:spPr>
          <a:xfrm>
            <a:off x="66502" y="102790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We know there are 5 five clusters in the data, but it can be seen that k-means method inaccurately identify the 5 clusters.</a:t>
            </a:r>
          </a:p>
        </p:txBody>
      </p:sp>
    </p:spTree>
    <p:extLst>
      <p:ext uri="{BB962C8B-B14F-4D97-AF65-F5344CB8AC3E}">
        <p14:creationId xmlns:p14="http://schemas.microsoft.com/office/powerpoint/2010/main" val="2370303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5A93A-3E73-4CB7-81F0-191B660EF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– example 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B1D0E4-FD5D-4DF5-893F-CB58D8DAD4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3342" y="991693"/>
            <a:ext cx="5917510" cy="233693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06DB7-B157-4339-9A95-73872445A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12/2/18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834E0F-54E2-4577-A242-8BC84EEEC8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27FDC5-88DE-4103-AB20-35E34319EBEA}"/>
              </a:ext>
            </a:extLst>
          </p:cNvPr>
          <p:cNvSpPr/>
          <p:nvPr/>
        </p:nvSpPr>
        <p:spPr>
          <a:xfrm>
            <a:off x="123148" y="991693"/>
            <a:ext cx="289834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basic idea behind density-based clustering approach is derived from a human intuitive clustering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can easily identify </a:t>
            </a:r>
            <a:r>
              <a:rPr lang="en-US" dirty="0">
                <a:highlight>
                  <a:srgbClr val="FFFF00"/>
                </a:highlight>
              </a:rPr>
              <a:t>four</a:t>
            </a:r>
            <a:r>
              <a:rPr lang="en-US" dirty="0"/>
              <a:t> clusters along with several points of noise, because of the differences in the density of points.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588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5A93A-3E73-4CB7-81F0-191B660EF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– example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06DB7-B157-4339-9A95-73872445A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12/2/18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834E0F-54E2-4577-A242-8BC84EEEC8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8973145-512F-4B34-AAAA-C256DCB12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5914" y="962356"/>
            <a:ext cx="2301545" cy="16093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52D94D-CE2C-4EF6-9AF7-7B230BD89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82" y="2959505"/>
            <a:ext cx="2301545" cy="16037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6E56B35-FD87-42EB-8870-398CE1C50F59}"/>
              </a:ext>
            </a:extLst>
          </p:cNvPr>
          <p:cNvSpPr txBox="1"/>
          <p:nvPr/>
        </p:nvSpPr>
        <p:spPr>
          <a:xfrm>
            <a:off x="567813" y="4290663"/>
            <a:ext cx="16665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Contours based clusters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AD9A164-7004-4577-86D4-2C198DB46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913" y="2953155"/>
            <a:ext cx="2301545" cy="160546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6894747-092A-45BB-AC0C-10E01CCD06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1344" y="2959505"/>
            <a:ext cx="2301545" cy="1611081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2FE0A0A-762E-4BC9-AA23-B7768AB8E7C2}"/>
              </a:ext>
            </a:extLst>
          </p:cNvPr>
          <p:cNvCxnSpPr/>
          <p:nvPr/>
        </p:nvCxnSpPr>
        <p:spPr>
          <a:xfrm flipH="1">
            <a:off x="1519084" y="2222698"/>
            <a:ext cx="2426110" cy="79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8181D16-787E-4C64-BD5E-5EEF70F0AB19}"/>
              </a:ext>
            </a:extLst>
          </p:cNvPr>
          <p:cNvCxnSpPr>
            <a:endCxn id="14" idx="0"/>
          </p:cNvCxnSpPr>
          <p:nvPr/>
        </p:nvCxnSpPr>
        <p:spPr>
          <a:xfrm>
            <a:off x="3945194" y="2222698"/>
            <a:ext cx="301492" cy="730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FC18F35-8900-4116-A890-6ED541BE1F85}"/>
              </a:ext>
            </a:extLst>
          </p:cNvPr>
          <p:cNvCxnSpPr/>
          <p:nvPr/>
        </p:nvCxnSpPr>
        <p:spPr>
          <a:xfrm>
            <a:off x="3945194" y="2222698"/>
            <a:ext cx="3038167" cy="79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358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837F7-B205-4526-82D6-43D02895B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of DBSCAN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2EC48-EB40-4027-980E-3A1C637D5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1539"/>
            <a:ext cx="5449529" cy="3971405"/>
          </a:xfrm>
        </p:spPr>
        <p:txBody>
          <a:bodyPr>
            <a:normAutofit/>
          </a:bodyPr>
          <a:lstStyle/>
          <a:p>
            <a:r>
              <a:rPr lang="en-US" sz="1600" dirty="0"/>
              <a:t>The goal is to identify </a:t>
            </a:r>
            <a:r>
              <a:rPr lang="en-US" sz="1600" dirty="0">
                <a:highlight>
                  <a:srgbClr val="FFFF00"/>
                </a:highlight>
              </a:rPr>
              <a:t>dense regions</a:t>
            </a:r>
            <a:r>
              <a:rPr lang="en-US" sz="1600" dirty="0"/>
              <a:t>, which can be measured by the number of objects close to a given point.</a:t>
            </a:r>
          </a:p>
          <a:p>
            <a:endParaRPr lang="en-US" sz="1600" dirty="0"/>
          </a:p>
          <a:p>
            <a:r>
              <a:rPr lang="en-US" sz="1600" dirty="0"/>
              <a:t>2 important parameters are required for DBSCAN: </a:t>
            </a:r>
          </a:p>
          <a:p>
            <a:pPr lvl="1"/>
            <a:r>
              <a:rPr lang="en-US" sz="1450" dirty="0"/>
              <a:t>epsilon (“</a:t>
            </a:r>
            <a:r>
              <a:rPr lang="en-US" sz="1450" dirty="0">
                <a:solidFill>
                  <a:srgbClr val="0070C0"/>
                </a:solidFill>
              </a:rPr>
              <a:t>eps</a:t>
            </a:r>
            <a:r>
              <a:rPr lang="en-US" sz="1450" dirty="0"/>
              <a:t>”) and </a:t>
            </a:r>
          </a:p>
          <a:p>
            <a:pPr lvl="1"/>
            <a:r>
              <a:rPr lang="en-US" sz="1450" dirty="0"/>
              <a:t>minimum points (“</a:t>
            </a:r>
            <a:r>
              <a:rPr lang="en-US" sz="1450" dirty="0" err="1">
                <a:solidFill>
                  <a:srgbClr val="0070C0"/>
                </a:solidFill>
              </a:rPr>
              <a:t>MinPts</a:t>
            </a:r>
            <a:r>
              <a:rPr lang="en-US" sz="1450" dirty="0"/>
              <a:t>”). </a:t>
            </a:r>
          </a:p>
          <a:p>
            <a:endParaRPr lang="en-US" sz="1600" dirty="0"/>
          </a:p>
          <a:p>
            <a:r>
              <a:rPr lang="en-US" sz="1600" dirty="0"/>
              <a:t>The parameter </a:t>
            </a:r>
            <a:r>
              <a:rPr lang="en-US" sz="1600" dirty="0">
                <a:solidFill>
                  <a:srgbClr val="0070C0"/>
                </a:solidFill>
              </a:rPr>
              <a:t>eps</a:t>
            </a:r>
            <a:r>
              <a:rPr lang="en-US" sz="1600" dirty="0"/>
              <a:t> defines the radius of neighborhood around a point x. It’s called the ϵ-neighborhood of x. </a:t>
            </a:r>
          </a:p>
          <a:p>
            <a:endParaRPr lang="en-US" sz="1600" dirty="0"/>
          </a:p>
          <a:p>
            <a:r>
              <a:rPr lang="en-US" sz="1600" dirty="0"/>
              <a:t>The parameter </a:t>
            </a:r>
            <a:r>
              <a:rPr lang="en-US" sz="1600" dirty="0" err="1">
                <a:solidFill>
                  <a:srgbClr val="0070C0"/>
                </a:solidFill>
              </a:rPr>
              <a:t>MinPts</a:t>
            </a:r>
            <a:r>
              <a:rPr lang="en-US" sz="1600" dirty="0"/>
              <a:t> is the minimum number of neighbors within “</a:t>
            </a:r>
            <a:r>
              <a:rPr lang="en-US" sz="1600" dirty="0">
                <a:solidFill>
                  <a:srgbClr val="0070C0"/>
                </a:solidFill>
              </a:rPr>
              <a:t>eps</a:t>
            </a:r>
            <a:r>
              <a:rPr lang="en-US" sz="1600" dirty="0"/>
              <a:t>” radius.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106F2-7A85-4B79-A89C-C67E5D985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12/2/18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2CCE0B-0FDB-41DE-A3E8-222070368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878A01-8217-43E0-A941-41D27CCE3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47" y="984802"/>
            <a:ext cx="3156155" cy="297594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C7C7C74-08F4-4791-9619-D33E6BA9B55E}"/>
              </a:ext>
            </a:extLst>
          </p:cNvPr>
          <p:cNvSpPr/>
          <p:nvPr/>
        </p:nvSpPr>
        <p:spPr>
          <a:xfrm>
            <a:off x="5025514" y="3881699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https://www.naftaliharris.com/blog/visualizing-dbscan-clustering/</a:t>
            </a:r>
          </a:p>
        </p:txBody>
      </p:sp>
    </p:spTree>
    <p:extLst>
      <p:ext uri="{BB962C8B-B14F-4D97-AF65-F5344CB8AC3E}">
        <p14:creationId xmlns:p14="http://schemas.microsoft.com/office/powerpoint/2010/main" val="1441371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2D627-9468-4B66-9256-8AC138AAF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 of </a:t>
            </a:r>
            <a:r>
              <a:rPr lang="en-US" dirty="0" err="1"/>
              <a:t>dbscan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1739F37-1E68-492D-A97A-F5766DCF5A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159" y="987547"/>
            <a:ext cx="2380269" cy="23455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37B3F-AF3E-4092-BD59-08CA578CD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12/2/18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9EFBFE-08D1-4D30-A9C0-DE5FF93ECA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E551A3-1DB8-47C4-A79F-0518F6D5B7C6}"/>
              </a:ext>
            </a:extLst>
          </p:cNvPr>
          <p:cNvSpPr/>
          <p:nvPr/>
        </p:nvSpPr>
        <p:spPr>
          <a:xfrm>
            <a:off x="167790" y="1013604"/>
            <a:ext cx="111350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epsilon = 1.00</a:t>
            </a:r>
          </a:p>
          <a:p>
            <a:r>
              <a:rPr lang="en-US" sz="1100" dirty="0" err="1"/>
              <a:t>minPoints</a:t>
            </a:r>
            <a:r>
              <a:rPr lang="en-US" sz="1100" dirty="0"/>
              <a:t> = 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C0E35D-CA8D-4F10-9D20-7BEA1980F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923" y="987544"/>
            <a:ext cx="2380269" cy="234285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0D05D4-2EDA-4C99-92FC-55FF2C430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0795" y="974326"/>
            <a:ext cx="3595415" cy="234285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37387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837F7-B205-4526-82D6-43D02895B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of DBSCAN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2EC48-EB40-4027-980E-3A1C637D5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Any point </a:t>
            </a:r>
            <a:r>
              <a:rPr lang="en-US" sz="1600" dirty="0">
                <a:solidFill>
                  <a:srgbClr val="0070C0"/>
                </a:solidFill>
              </a:rPr>
              <a:t>x</a:t>
            </a:r>
            <a:r>
              <a:rPr lang="en-US" sz="1600" dirty="0"/>
              <a:t> in the dataset, with a neighbor count greater than or equal to </a:t>
            </a:r>
            <a:r>
              <a:rPr lang="en-US" sz="1600" dirty="0" err="1">
                <a:solidFill>
                  <a:srgbClr val="0070C0"/>
                </a:solidFill>
              </a:rPr>
              <a:t>MinPts</a:t>
            </a:r>
            <a:r>
              <a:rPr lang="en-US" sz="1600" dirty="0"/>
              <a:t>, is marked as a </a:t>
            </a:r>
            <a:r>
              <a:rPr lang="en-US" sz="1600" dirty="0">
                <a:solidFill>
                  <a:srgbClr val="0070C0"/>
                </a:solidFill>
              </a:rPr>
              <a:t>core point. </a:t>
            </a:r>
          </a:p>
          <a:p>
            <a:endParaRPr lang="en-US" sz="1600" dirty="0"/>
          </a:p>
          <a:p>
            <a:r>
              <a:rPr lang="en-US" sz="1600" dirty="0"/>
              <a:t>We say that </a:t>
            </a:r>
            <a:r>
              <a:rPr lang="en-US" sz="1600" dirty="0">
                <a:solidFill>
                  <a:srgbClr val="0070C0"/>
                </a:solidFill>
              </a:rPr>
              <a:t>x</a:t>
            </a:r>
            <a:r>
              <a:rPr lang="en-US" sz="1600" dirty="0"/>
              <a:t> is </a:t>
            </a:r>
            <a:r>
              <a:rPr lang="en-US" sz="1600" dirty="0">
                <a:solidFill>
                  <a:srgbClr val="0070C0"/>
                </a:solidFill>
              </a:rPr>
              <a:t>border point</a:t>
            </a:r>
            <a:r>
              <a:rPr lang="en-US" sz="1600" dirty="0"/>
              <a:t>, if the </a:t>
            </a:r>
            <a:r>
              <a:rPr lang="en-US" sz="1600" dirty="0">
                <a:highlight>
                  <a:srgbClr val="FFFF00"/>
                </a:highlight>
              </a:rPr>
              <a:t>number of its neighbors is less </a:t>
            </a:r>
            <a:r>
              <a:rPr lang="en-US" sz="1600" dirty="0"/>
              <a:t>than </a:t>
            </a:r>
            <a:r>
              <a:rPr lang="en-US" sz="1600" dirty="0" err="1">
                <a:solidFill>
                  <a:srgbClr val="0070C0"/>
                </a:solidFill>
              </a:rPr>
              <a:t>MinPts</a:t>
            </a:r>
            <a:r>
              <a:rPr lang="en-US" sz="1600" dirty="0"/>
              <a:t>, but it belongs to the ϵ-neighborhood of some </a:t>
            </a:r>
            <a:r>
              <a:rPr lang="en-US" sz="1600" dirty="0">
                <a:solidFill>
                  <a:srgbClr val="0070C0"/>
                </a:solidFill>
              </a:rPr>
              <a:t>core point </a:t>
            </a:r>
            <a:r>
              <a:rPr lang="en-US" sz="1600" dirty="0"/>
              <a:t>z. </a:t>
            </a:r>
          </a:p>
          <a:p>
            <a:endParaRPr lang="en-US" sz="1600" dirty="0"/>
          </a:p>
          <a:p>
            <a:r>
              <a:rPr lang="en-US" sz="1600" dirty="0"/>
              <a:t>Finally, if a point is </a:t>
            </a:r>
            <a:r>
              <a:rPr lang="en-US" sz="1600" dirty="0">
                <a:highlight>
                  <a:srgbClr val="FFFF00"/>
                </a:highlight>
              </a:rPr>
              <a:t>neither</a:t>
            </a:r>
            <a:r>
              <a:rPr lang="en-US" sz="1600" dirty="0"/>
              <a:t> a </a:t>
            </a:r>
            <a:r>
              <a:rPr lang="en-US" sz="1600" dirty="0">
                <a:solidFill>
                  <a:srgbClr val="0070C0"/>
                </a:solidFill>
              </a:rPr>
              <a:t>core</a:t>
            </a:r>
            <a:r>
              <a:rPr lang="en-US" sz="1600" dirty="0"/>
              <a:t> nor a </a:t>
            </a:r>
            <a:r>
              <a:rPr lang="en-US" sz="1600" dirty="0">
                <a:solidFill>
                  <a:srgbClr val="0070C0"/>
                </a:solidFill>
              </a:rPr>
              <a:t>border</a:t>
            </a:r>
            <a:r>
              <a:rPr lang="en-US" sz="1600" dirty="0"/>
              <a:t> point, then it is called a </a:t>
            </a:r>
            <a:r>
              <a:rPr lang="en-US" sz="1600" dirty="0">
                <a:solidFill>
                  <a:srgbClr val="0070C0"/>
                </a:solidFill>
              </a:rPr>
              <a:t>noise point </a:t>
            </a:r>
            <a:r>
              <a:rPr lang="en-US" sz="1600" dirty="0">
                <a:solidFill>
                  <a:schemeClr val="tx1"/>
                </a:solidFill>
              </a:rPr>
              <a:t>or an </a:t>
            </a:r>
            <a:r>
              <a:rPr lang="en-US" sz="1600" dirty="0">
                <a:solidFill>
                  <a:srgbClr val="0070C0"/>
                </a:solidFill>
              </a:rPr>
              <a:t>outlier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106F2-7A85-4B79-A89C-C67E5D985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12/2/18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2CCE0B-0FDB-41DE-A3E8-222070368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55936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142564</TotalTime>
  <Words>1463</Words>
  <Application>Microsoft Office PowerPoint</Application>
  <PresentationFormat>On-screen Show (16:9)</PresentationFormat>
  <Paragraphs>201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Gill Sans MT</vt:lpstr>
      <vt:lpstr>Parcel</vt:lpstr>
      <vt:lpstr>DBSCAN &amp; HDBSCAn Clustering</vt:lpstr>
      <vt:lpstr>Concepts of density-based clustering</vt:lpstr>
      <vt:lpstr>Concepts of density-based clustering</vt:lpstr>
      <vt:lpstr>How kmeans would work</vt:lpstr>
      <vt:lpstr>Intuition – example 1</vt:lpstr>
      <vt:lpstr>Intuition – example 2</vt:lpstr>
      <vt:lpstr>Algorithm of DBSCAN</vt:lpstr>
      <vt:lpstr>More examples of dbscan</vt:lpstr>
      <vt:lpstr>Algorithm of DBSCAN</vt:lpstr>
      <vt:lpstr>Algorithm of DBSCAN</vt:lpstr>
      <vt:lpstr>Core Points:</vt:lpstr>
      <vt:lpstr>example</vt:lpstr>
      <vt:lpstr>Border point</vt:lpstr>
      <vt:lpstr>Algorithm of DBSCAN</vt:lpstr>
      <vt:lpstr>steps</vt:lpstr>
      <vt:lpstr>Another view …</vt:lpstr>
      <vt:lpstr>summary</vt:lpstr>
      <vt:lpstr>Computation time</vt:lpstr>
      <vt:lpstr>Pros &amp; cons</vt:lpstr>
      <vt:lpstr>HDBSCAN</vt:lpstr>
      <vt:lpstr>HDBSCAN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Bhupen Sinha</cp:lastModifiedBy>
  <cp:revision>1814</cp:revision>
  <cp:lastPrinted>2017-04-27T07:15:37Z</cp:lastPrinted>
  <dcterms:modified xsi:type="dcterms:W3CDTF">2018-12-02T16:54:12Z</dcterms:modified>
</cp:coreProperties>
</file>