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8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9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9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0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5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2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B2FB-617F-4502-9DDD-9F0DAE94A732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7526-0BAA-449A-83AE-F111EF71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0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Amrita </a:t>
            </a:r>
            <a:r>
              <a:rPr lang="en-US" dirty="0" err="1" smtClean="0"/>
              <a:t>Helwade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provides no braces to indicate blocks of code for class and function definitions or flow control. Blocks of code are denoted by line indentation.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13970"/>
              </p:ext>
            </p:extLst>
          </p:nvPr>
        </p:nvGraphicFramePr>
        <p:xfrm>
          <a:off x="1447800" y="3196877"/>
          <a:ext cx="9296400" cy="21755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96400"/>
              </a:tblGrid>
              <a:tr h="4413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Correct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88265" marB="0" anchor="ctr"/>
                </a:tc>
              </a:tr>
              <a:tr h="1734185">
                <a:tc>
                  <a:txBody>
                    <a:bodyPr/>
                    <a:lstStyle/>
                    <a:p>
                      <a:pPr marL="262255" marR="2934970" indent="-262255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265"/>
                        </a:spcAft>
                      </a:pPr>
                      <a:r>
                        <a:rPr lang="en-US" sz="1800" dirty="0">
                          <a:effectLst/>
                        </a:rPr>
                        <a:t>if True: 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262255" marR="2934970" indent="-262255">
                        <a:lnSpc>
                          <a:spcPct val="102000"/>
                        </a:lnSpc>
                        <a:spcBef>
                          <a:spcPts val="0"/>
                        </a:spcBef>
                        <a:spcAft>
                          <a:spcPts val="265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    print </a:t>
                      </a:r>
                      <a:r>
                        <a:rPr lang="en-US" sz="1800" dirty="0">
                          <a:effectLst/>
                        </a:rPr>
                        <a:t>("True" )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70"/>
                        </a:spcAft>
                      </a:pPr>
                      <a:r>
                        <a:rPr lang="en-US" sz="1800" dirty="0">
                          <a:effectLst/>
                        </a:rPr>
                        <a:t>else:</a:t>
                      </a:r>
                      <a:endParaRPr lang="en-US" sz="1100" dirty="0">
                        <a:effectLst/>
                      </a:endParaRPr>
                    </a:p>
                    <a:p>
                      <a:pPr marL="26225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print ("False“)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73025" marT="8826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87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accepts single ('), double (") and triple (''' or """) quotes to denote string literals</a:t>
            </a:r>
          </a:p>
        </p:txBody>
      </p:sp>
    </p:spTree>
    <p:extLst>
      <p:ext uri="{BB962C8B-B14F-4D97-AF65-F5344CB8AC3E}">
        <p14:creationId xmlns:p14="http://schemas.microsoft.com/office/powerpoint/2010/main" val="191734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" y="635635"/>
            <a:ext cx="10911840" cy="5586731"/>
            <a:chOff x="0" y="0"/>
            <a:chExt cx="10912450" cy="5586731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3453871" cy="82581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800">
                  <a:solidFill>
                    <a:srgbClr val="40404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Types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0066" y="1039115"/>
              <a:ext cx="10692384" cy="4547616"/>
            </a:xfrm>
            <a:prstGeom prst="rect">
              <a:avLst/>
            </a:prstGeom>
          </p:spPr>
        </p:pic>
        <p:sp>
          <p:nvSpPr>
            <p:cNvPr id="7" name="Shape 24500"/>
            <p:cNvSpPr/>
            <p:nvPr/>
          </p:nvSpPr>
          <p:spPr>
            <a:xfrm>
              <a:off x="9197950" y="5298695"/>
              <a:ext cx="1578864" cy="207264"/>
            </a:xfrm>
            <a:custGeom>
              <a:avLst/>
              <a:gdLst/>
              <a:ahLst/>
              <a:cxnLst/>
              <a:rect l="0" t="0" r="0" b="0"/>
              <a:pathLst>
                <a:path w="1578864" h="207264">
                  <a:moveTo>
                    <a:pt x="0" y="0"/>
                  </a:moveTo>
                  <a:lnTo>
                    <a:pt x="1578864" y="0"/>
                  </a:lnTo>
                  <a:lnTo>
                    <a:pt x="1578864" y="207264"/>
                  </a:lnTo>
                  <a:lnTo>
                    <a:pt x="0" y="207264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/>
            </a:lnRef>
            <a:fillRef idx="1">
              <a:srgbClr val="4A8EF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321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189" y="1825625"/>
            <a:ext cx="75956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1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Arithmatic</a:t>
            </a:r>
            <a:r>
              <a:rPr lang="en-US" dirty="0" smtClean="0"/>
              <a:t>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0713" y="1824429"/>
          <a:ext cx="8850573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0609"/>
                <a:gridCol w="3572553"/>
                <a:gridCol w="3307411"/>
              </a:tblGrid>
              <a:tr h="364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Operator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Description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Example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 anchor="ctr"/>
                </a:tc>
              </a:tr>
              <a:tr h="5540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+ Addition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Adds values on either side of the operator.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 + b = 30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</a:tr>
              <a:tr h="712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- Subtraction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Subtracts right hand operand from left hand operand.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 – b = -10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</a:tr>
              <a:tr h="627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* Multiplication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Multiplies values on either side of the operator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 * b = 200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</a:tr>
              <a:tr h="6272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/ Division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Divides left hand operand by right hand operand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 / a = 2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</a:tr>
              <a:tr h="7711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% Modulus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Divides left hand operand by right hand operand and returns remainder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 % a = 0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</a:tr>
              <a:tr h="6945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//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Floor Division 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  <a:tc>
                  <a:txBody>
                    <a:bodyPr/>
                    <a:lstStyle/>
                    <a:p>
                      <a:pPr marL="3492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70"/>
                        </a:spcAft>
                      </a:pPr>
                      <a:r>
                        <a:rPr lang="en-US" sz="1500" dirty="0">
                          <a:effectLst/>
                        </a:rPr>
                        <a:t>9//2 = 4 and 9.0//2.0 = 4.0, -11//3 = -4, -</a:t>
                      </a:r>
                      <a:endParaRPr lang="en-US" sz="9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11.0//3 = -4.0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384" marR="60743" marT="102471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1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59379" y="1825625"/>
          <a:ext cx="8273241" cy="4351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7747"/>
                <a:gridCol w="2757747"/>
                <a:gridCol w="2757747"/>
              </a:tblGrid>
              <a:tr h="3699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Operator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Description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Example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 anchor="ctr"/>
                </a:tc>
              </a:tr>
              <a:tr h="95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==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If the values of two operands are equal, then the condition becomes true.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 a == b) is not true.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/>
                </a:tc>
              </a:tr>
              <a:tr h="902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!= or &lt;&gt;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If values of two operands are not equal, then condition becomes true.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65"/>
                        </a:spcAft>
                      </a:pPr>
                      <a:r>
                        <a:rPr lang="en-US" sz="1500">
                          <a:effectLst/>
                        </a:rPr>
                        <a:t>(a != b) is tru</a:t>
                      </a:r>
                      <a:endParaRPr lang="en-US" sz="9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 a &lt;&gt;b) is true.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/>
                </a:tc>
              </a:tr>
              <a:tr h="11682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&gt;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If the value of left operand is greater than the value of right operand, then condition becomes true.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( a &gt; b) is not true.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/>
                </a:tc>
              </a:tr>
              <a:tr h="9554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&lt;</a:t>
                      </a: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If the value of left operand is less than the value of right operand, then condition becomes true.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( a &lt; b) is true.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806" marR="61593" marT="103904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1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Variables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22339" y="1709923"/>
          <a:ext cx="9547322" cy="4566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8368"/>
                <a:gridCol w="4066513"/>
                <a:gridCol w="3182441"/>
              </a:tblGrid>
              <a:tr h="372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Operator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Example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ctr"/>
                </a:tc>
              </a:tr>
              <a:tr h="671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=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Assigns values from right side operands to left side operand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 = a + b assigns value of a + b into c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ctr"/>
                </a:tc>
              </a:tr>
              <a:tr h="2967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+= Add AND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adds right operand to the left operand and 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</a:tr>
              <a:tr h="4309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assign the result to left operand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 += a is equivalent to c = c + a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</a:tr>
              <a:tr h="329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-= Subtract AND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subtracts right operand from the left operand 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</a:tr>
              <a:tr h="5307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 assign the result to left operand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 -= a is equivalent to c = c - a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</a:tr>
              <a:tr h="329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*= Multiply AND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multiplies right operand with the left operand 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</a:tr>
              <a:tr h="5307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 assign the result to left operand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 *= a is equivalent to c = c * a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</a:tr>
              <a:tr h="3294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/= Divide AND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It divides left operand with the right operand 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</a:tr>
              <a:tr h="5301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 assign the result to left operand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 /= a is equivalent to c = c /a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106" marR="6710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96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88190"/>
          <a:ext cx="10515600" cy="4226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585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Operator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</a:tr>
              <a:tr h="13390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and Logical AND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If both the operands are true then condition becomes true.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 a and b) is true.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</a:tr>
              <a:tr h="13390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or Logical 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  <a:tc>
                  <a:txBody>
                    <a:bodyPr/>
                    <a:lstStyle/>
                    <a:p>
                      <a:pPr marL="4254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65"/>
                        </a:spcAft>
                      </a:pPr>
                      <a:r>
                        <a:rPr lang="en-US" sz="1800">
                          <a:effectLst/>
                        </a:rPr>
                        <a:t>If any of the two operands are non-</a:t>
                      </a:r>
                      <a:endParaRPr lang="en-US" sz="1100">
                        <a:effectLst/>
                      </a:endParaRPr>
                    </a:p>
                    <a:p>
                      <a:pPr marL="8509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zero then condition becomes true.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( a or b) is true.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</a:tr>
              <a:tr h="9623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 Logical NOT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Used to reverse the logical state of its operand.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Not(a and b) is false.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829" marR="72670" marT="121958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26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</a:t>
            </a:r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332116"/>
          <a:ext cx="10515600" cy="3338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4989"/>
                <a:gridCol w="3505622"/>
                <a:gridCol w="3504989"/>
              </a:tblGrid>
              <a:tr h="486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Operator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 anchor="ctr"/>
                </a:tc>
              </a:tr>
              <a:tr h="376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Evaluates to true if it finds a 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/>
                </a:tc>
              </a:tr>
              <a:tr h="1049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variable in the specified sequence and false otherwise.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 in y, here in results in a 1 if x is a member of sequence y.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/>
                </a:tc>
              </a:tr>
              <a:tr h="1425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 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Evaluates to true if it does not finds a variable in the specified sequence and false otherwise.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/>
                </a:tc>
                <a:tc>
                  <a:txBody>
                    <a:bodyPr/>
                    <a:lstStyle/>
                    <a:p>
                      <a:pPr marL="635" marR="190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 not in y, here not in results in a 1 if x is not a member of sequence y.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664" marR="728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82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like input() and print() are used for standard input and output operations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Python is a general purpose programming language that is often applied in scripting roles.</a:t>
            </a:r>
          </a:p>
          <a:p>
            <a:pPr lvl="0" fontAlgn="base"/>
            <a:r>
              <a:rPr lang="en-US" dirty="0"/>
              <a:t>So, Python is programming language as well as scripting language.</a:t>
            </a:r>
          </a:p>
          <a:p>
            <a:pPr lvl="0" fontAlgn="base"/>
            <a:r>
              <a:rPr lang="en-US" dirty="0"/>
              <a:t>Python is also called as Interpreted language</a:t>
            </a:r>
          </a:p>
          <a:p>
            <a:pPr lvl="0" fontAlgn="base"/>
            <a:r>
              <a:rPr lang="en-US" dirty="0"/>
              <a:t>Python is widely used in Artificial Intelligence, Machine Learning, Neural Networks and other advanced fields of Computer Science.</a:t>
            </a:r>
          </a:p>
          <a:p>
            <a:pPr lvl="0" fontAlgn="base"/>
            <a:r>
              <a:rPr lang="en-US" dirty="0"/>
              <a:t>Python had deep focus on code readability.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5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Making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575" y="2329656"/>
            <a:ext cx="375285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6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7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8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Invented in the Netherlands, early 90s by Guido van </a:t>
            </a:r>
            <a:r>
              <a:rPr lang="en-US" dirty="0" err="1"/>
              <a:t>Rossum</a:t>
            </a:r>
            <a:endParaRPr lang="en-US" dirty="0"/>
          </a:p>
          <a:p>
            <a:pPr lvl="0" fontAlgn="base"/>
            <a:r>
              <a:rPr lang="en-US" dirty="0"/>
              <a:t>Python was conceived in the late 1980s and its implementation was started in December 1989</a:t>
            </a:r>
          </a:p>
          <a:p>
            <a:r>
              <a:rPr lang="en-US" dirty="0" smtClean="0"/>
              <a:t>Guido </a:t>
            </a:r>
            <a:r>
              <a:rPr lang="en-US" dirty="0"/>
              <a:t>Van </a:t>
            </a:r>
            <a:r>
              <a:rPr lang="en-US" dirty="0" err="1"/>
              <a:t>Rossum</a:t>
            </a:r>
            <a:r>
              <a:rPr lang="en-US" dirty="0"/>
              <a:t> is fan of ‘Monty Python’s Flying Circus’, this is a famous TV show in Netherlands</a:t>
            </a:r>
          </a:p>
          <a:p>
            <a:r>
              <a:rPr lang="en-US" dirty="0" smtClean="0"/>
              <a:t>Named </a:t>
            </a:r>
            <a:r>
              <a:rPr lang="en-US" dirty="0"/>
              <a:t>after Monty Python</a:t>
            </a:r>
          </a:p>
          <a:p>
            <a:r>
              <a:rPr lang="en-US" dirty="0" smtClean="0"/>
              <a:t>Open </a:t>
            </a:r>
            <a:r>
              <a:rPr lang="en-US" dirty="0"/>
              <a:t>sourced from the beginning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88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32464"/>
          <a:ext cx="10515600" cy="4117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50"/>
                        </a:spcAft>
                      </a:pPr>
                      <a:r>
                        <a:rPr lang="en-US" sz="2000" dirty="0">
                          <a:effectLst/>
                        </a:rPr>
                        <a:t>- Bioinformatics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65"/>
                        </a:spcAft>
                      </a:pPr>
                      <a:r>
                        <a:rPr lang="en-US" sz="2000" dirty="0">
                          <a:effectLst/>
                        </a:rPr>
                        <a:t>System Administration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60"/>
                        </a:spcAft>
                      </a:pPr>
                      <a:r>
                        <a:rPr lang="en-US" sz="2000" dirty="0">
                          <a:effectLst/>
                        </a:rPr>
                        <a:t>-Unix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55"/>
                        </a:spcAft>
                      </a:pPr>
                      <a:r>
                        <a:rPr lang="en-US" sz="2000" dirty="0">
                          <a:effectLst/>
                        </a:rPr>
                        <a:t>-Web logic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65"/>
                        </a:spcAft>
                      </a:pPr>
                      <a:r>
                        <a:rPr lang="en-US" sz="2000" dirty="0">
                          <a:effectLst/>
                        </a:rPr>
                        <a:t>-Web sphere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65"/>
                        </a:spcAft>
                      </a:pPr>
                      <a:r>
                        <a:rPr lang="en-US" sz="2000" dirty="0">
                          <a:effectLst/>
                        </a:rPr>
                        <a:t>-Web Application Development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55"/>
                        </a:spcAft>
                      </a:pPr>
                      <a:r>
                        <a:rPr lang="en-US" sz="2000" dirty="0">
                          <a:effectLst/>
                        </a:rPr>
                        <a:t>-CGI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65"/>
                        </a:spcAft>
                      </a:pPr>
                      <a:r>
                        <a:rPr lang="en-US" sz="2000" dirty="0">
                          <a:effectLst/>
                        </a:rPr>
                        <a:t>-Python – Servlets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8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do in Python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932464"/>
          <a:ext cx="10515600" cy="4117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50"/>
                        </a:spcAft>
                      </a:pPr>
                      <a:r>
                        <a:rPr lang="en-US" sz="2000" dirty="0">
                          <a:effectLst/>
                        </a:rPr>
                        <a:t>System programming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60"/>
                        </a:spcAft>
                      </a:pPr>
                      <a:r>
                        <a:rPr lang="en-US" sz="2000" dirty="0">
                          <a:effectLst/>
                        </a:rPr>
                        <a:t>Graphical User Interface Programming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65"/>
                        </a:spcAft>
                      </a:pPr>
                      <a:r>
                        <a:rPr lang="en-US" sz="2000" dirty="0">
                          <a:effectLst/>
                        </a:rPr>
                        <a:t>Internet Scripting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50"/>
                        </a:spcAft>
                      </a:pPr>
                      <a:r>
                        <a:rPr lang="en-US" sz="2000" dirty="0">
                          <a:effectLst/>
                        </a:rPr>
                        <a:t>Component Integration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65"/>
                        </a:spcAft>
                      </a:pPr>
                      <a:r>
                        <a:rPr lang="en-US" sz="2000" dirty="0">
                          <a:effectLst/>
                        </a:rPr>
                        <a:t>Advance Analytics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65"/>
                        </a:spcAft>
                      </a:pPr>
                      <a:r>
                        <a:rPr lang="en-US" sz="2000" dirty="0">
                          <a:effectLst/>
                        </a:rPr>
                        <a:t>Model Building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50"/>
                        </a:spcAft>
                      </a:pPr>
                      <a:r>
                        <a:rPr lang="en-US" sz="2000" dirty="0">
                          <a:effectLst/>
                        </a:rPr>
                        <a:t>Artificial Intelligence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65"/>
                        </a:spcAft>
                      </a:pPr>
                      <a:r>
                        <a:rPr lang="en-US" sz="2000" dirty="0">
                          <a:effectLst/>
                        </a:rPr>
                        <a:t>Machine Learning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01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powerful</a:t>
            </a:r>
            <a:endParaRPr lang="en-US" sz="1400" dirty="0"/>
          </a:p>
          <a:p>
            <a:pPr lvl="1" fontAlgn="base"/>
            <a:r>
              <a:rPr lang="en-US" dirty="0"/>
              <a:t>Dynamic typing</a:t>
            </a:r>
            <a:endParaRPr lang="en-US" sz="1200" dirty="0"/>
          </a:p>
          <a:p>
            <a:pPr lvl="1" fontAlgn="base"/>
            <a:r>
              <a:rPr lang="en-US" dirty="0"/>
              <a:t>Built-in types and tools</a:t>
            </a:r>
            <a:endParaRPr lang="en-US" sz="1200" dirty="0"/>
          </a:p>
          <a:p>
            <a:pPr lvl="1" fontAlgn="base"/>
            <a:r>
              <a:rPr lang="en-US" dirty="0"/>
              <a:t>Library utilities</a:t>
            </a:r>
            <a:endParaRPr lang="en-US" sz="1200" dirty="0"/>
          </a:p>
          <a:p>
            <a:pPr lvl="1" fontAlgn="base"/>
            <a:r>
              <a:rPr lang="en-US" dirty="0"/>
              <a:t>Third party utilities (e.g. Numeric,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)-</a:t>
            </a:r>
            <a:endParaRPr lang="en-US" sz="1200" dirty="0"/>
          </a:p>
          <a:p>
            <a:pPr lvl="1" fontAlgn="base"/>
            <a:r>
              <a:rPr lang="en-US" dirty="0"/>
              <a:t>Automatic memory management</a:t>
            </a:r>
            <a:endParaRPr lang="en-US" sz="1200" dirty="0"/>
          </a:p>
          <a:p>
            <a:r>
              <a:rPr lang="en-US" dirty="0"/>
              <a:t>It's portable</a:t>
            </a:r>
            <a:endParaRPr lang="en-US" sz="1400" dirty="0"/>
          </a:p>
          <a:p>
            <a:pPr lvl="1" fontAlgn="base"/>
            <a:r>
              <a:rPr lang="en-US" dirty="0"/>
              <a:t>Python runs virtually on every major platform used today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3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Programs</a:t>
            </a:r>
          </a:p>
          <a:p>
            <a:pPr lvl="0" fontAlgn="base"/>
            <a:r>
              <a:rPr lang="en-US" dirty="0"/>
              <a:t>Python programs and modules are written as text files with traditionally a .</a:t>
            </a:r>
            <a:r>
              <a:rPr lang="en-US" dirty="0" err="1"/>
              <a:t>py</a:t>
            </a:r>
            <a:r>
              <a:rPr lang="en-US" dirty="0"/>
              <a:t> extension</a:t>
            </a:r>
          </a:p>
          <a:p>
            <a:pPr lvl="0" fontAlgn="base"/>
            <a:r>
              <a:rPr lang="en-US" dirty="0"/>
              <a:t>Each Python module has its own discrete namespace §Name space within a Python module is a global one.</a:t>
            </a:r>
          </a:p>
          <a:p>
            <a:r>
              <a:rPr lang="en-US" dirty="0"/>
              <a:t>§Python modules and programs are differentiated only by the way they are called o .</a:t>
            </a:r>
            <a:r>
              <a:rPr lang="en-US" dirty="0" err="1"/>
              <a:t>py</a:t>
            </a:r>
            <a:r>
              <a:rPr lang="en-US" dirty="0"/>
              <a:t> files executed directly are programs (often referred to as scripts)</a:t>
            </a:r>
          </a:p>
          <a:p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err="1"/>
              <a:t>py</a:t>
            </a:r>
            <a:r>
              <a:rPr lang="en-US" dirty="0"/>
              <a:t> files referenced via the import statement are </a:t>
            </a:r>
            <a:r>
              <a:rPr lang="en-US" dirty="0" smtClean="0"/>
              <a:t>modules</a:t>
            </a:r>
          </a:p>
          <a:p>
            <a:r>
              <a:rPr lang="en-US" dirty="0"/>
              <a:t>Thus, the same .</a:t>
            </a:r>
            <a:r>
              <a:rPr lang="en-US" dirty="0" err="1"/>
              <a:t>py</a:t>
            </a:r>
            <a:r>
              <a:rPr lang="en-US" dirty="0"/>
              <a:t> file can be a program/script, or a module This feature is often used to provide regression tests for modules </a:t>
            </a:r>
            <a:r>
              <a:rPr lang="en-US" dirty="0" err="1"/>
              <a:t>oWhen</a:t>
            </a:r>
            <a:r>
              <a:rPr lang="en-US" dirty="0"/>
              <a:t> module is executed as a program, the regression test is executed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5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Python identifier is a name used to identify a variable, function, class, module or other object.</a:t>
            </a:r>
          </a:p>
          <a:p>
            <a:r>
              <a:rPr lang="en-US" dirty="0" smtClean="0"/>
              <a:t>An </a:t>
            </a:r>
            <a:r>
              <a:rPr lang="en-US" dirty="0"/>
              <a:t>identifier starts with a letter A to Z or a to z or an underscore (_).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4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98301" y="1825624"/>
          <a:ext cx="9395397" cy="4351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31799"/>
                <a:gridCol w="3131799"/>
                <a:gridCol w="3131799"/>
              </a:tblGrid>
              <a:tr h="435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and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exec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</a:tr>
              <a:tr h="435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assert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finally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</a:tr>
              <a:tr h="435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break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for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</a:tr>
              <a:tr h="435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class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from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print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</a:tr>
              <a:tr h="435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continue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global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raise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</a:tr>
              <a:tr h="435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if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return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</a:tr>
              <a:tr h="435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del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import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try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</a:tr>
              <a:tr h="435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elif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while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</a:tr>
              <a:tr h="435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else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is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with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</a:tr>
              <a:tr h="435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except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635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lambda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  <a:tc>
                  <a:txBody>
                    <a:bodyPr/>
                    <a:lstStyle/>
                    <a:p>
                      <a:pPr marL="127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yield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637" marR="6481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26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1026</Words>
  <Application>Microsoft Office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Python</vt:lpstr>
      <vt:lpstr>Introduction to Python</vt:lpstr>
      <vt:lpstr>History</vt:lpstr>
      <vt:lpstr>Scope of the Python</vt:lpstr>
      <vt:lpstr>What can I do in Python</vt:lpstr>
      <vt:lpstr>PowerPoint Presentation</vt:lpstr>
      <vt:lpstr>Python Basics</vt:lpstr>
      <vt:lpstr>Rules for variable declaration</vt:lpstr>
      <vt:lpstr>keywords</vt:lpstr>
      <vt:lpstr>Rules for writing code</vt:lpstr>
      <vt:lpstr>PowerPoint Presentation</vt:lpstr>
      <vt:lpstr>PowerPoint Presentation</vt:lpstr>
      <vt:lpstr>PowerPoint Presentation</vt:lpstr>
      <vt:lpstr>Arithmatic Operator</vt:lpstr>
      <vt:lpstr>Comparison operator</vt:lpstr>
      <vt:lpstr>Assignment Variables </vt:lpstr>
      <vt:lpstr>Logical </vt:lpstr>
      <vt:lpstr>Membership Operators</vt:lpstr>
      <vt:lpstr>Input/ Output</vt:lpstr>
      <vt:lpstr>Decision Making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home</dc:creator>
  <cp:lastModifiedBy>home</cp:lastModifiedBy>
  <cp:revision>8</cp:revision>
  <dcterms:created xsi:type="dcterms:W3CDTF">2019-10-03T07:15:51Z</dcterms:created>
  <dcterms:modified xsi:type="dcterms:W3CDTF">2019-10-03T08:44:27Z</dcterms:modified>
</cp:coreProperties>
</file>