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vml" ContentType="application/vnd.openxmlformats-officedocument.vmlDrawing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801600" cy="9144000"/>
  <p:notesSz cx="9144000" cy="6858000"/>
  <p:defaultTextStyle>
    <a:defPPr>
      <a:defRPr lang="en-US"/>
    </a:defPPr>
    <a:lvl1pPr marL="0" algn="l" defTabSz="135852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79262" algn="l" defTabSz="135852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58524" algn="l" defTabSz="135852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37786" algn="l" defTabSz="135852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17048" algn="l" defTabSz="135852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396310" algn="l" defTabSz="135852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75572" algn="l" defTabSz="135852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54834" algn="l" defTabSz="135852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34096" algn="l" defTabSz="135852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338" y="-90"/>
      </p:cViewPr>
      <p:guideLst>
        <p:guide orient="horz" pos="2880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11BB8A-2BCD-41DF-84DA-B5CB7286DED0}" type="doc">
      <dgm:prSet loTypeId="urn:microsoft.com/office/officeart/2005/8/layout/hierarchy1" loCatId="hierarchy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DA70EA2-33A3-4071-8B84-777AA868E0DE}">
      <dgm:prSet phldrT="[Text]" custT="1"/>
      <dgm:spPr/>
      <dgm:t>
        <a:bodyPr/>
        <a:lstStyle/>
        <a:p>
          <a:r>
            <a:rPr lang="en-US" sz="1800" b="1" dirty="0"/>
            <a:t>STATISTICS</a:t>
          </a:r>
        </a:p>
      </dgm:t>
    </dgm:pt>
    <dgm:pt modelId="{820320EA-094F-4835-908C-36D058F15560}" type="parTrans" cxnId="{8DA8A25A-0B99-4C56-A2DD-D47556B472B9}">
      <dgm:prSet/>
      <dgm:spPr/>
      <dgm:t>
        <a:bodyPr/>
        <a:lstStyle/>
        <a:p>
          <a:endParaRPr lang="en-US"/>
        </a:p>
      </dgm:t>
    </dgm:pt>
    <dgm:pt modelId="{E7D401FC-A50D-4881-9FB2-9CF538135682}" type="sibTrans" cxnId="{8DA8A25A-0B99-4C56-A2DD-D47556B472B9}">
      <dgm:prSet/>
      <dgm:spPr/>
      <dgm:t>
        <a:bodyPr/>
        <a:lstStyle/>
        <a:p>
          <a:endParaRPr lang="en-US"/>
        </a:p>
      </dgm:t>
    </dgm:pt>
    <dgm:pt modelId="{727E60C9-A133-4390-B785-AF23075D826D}">
      <dgm:prSet phldrT="[Text]"/>
      <dgm:spPr/>
      <dgm:t>
        <a:bodyPr/>
        <a:lstStyle/>
        <a:p>
          <a:r>
            <a:rPr lang="en-US" b="1" dirty="0"/>
            <a:t>Descriptive Statistics</a:t>
          </a:r>
        </a:p>
        <a:p>
          <a:r>
            <a:rPr lang="en-US" dirty="0"/>
            <a:t>Presenting, organizing and summarizing data</a:t>
          </a:r>
        </a:p>
      </dgm:t>
    </dgm:pt>
    <dgm:pt modelId="{4855BFBA-3210-4848-ACE1-F56693CA1BDB}" type="parTrans" cxnId="{8219543B-E82A-4799-9273-F06A6EE83152}">
      <dgm:prSet/>
      <dgm:spPr/>
      <dgm:t>
        <a:bodyPr/>
        <a:lstStyle/>
        <a:p>
          <a:endParaRPr lang="en-US"/>
        </a:p>
      </dgm:t>
    </dgm:pt>
    <dgm:pt modelId="{37A55D58-BE88-4253-9D42-2EF58E4133AE}" type="sibTrans" cxnId="{8219543B-E82A-4799-9273-F06A6EE83152}">
      <dgm:prSet/>
      <dgm:spPr/>
      <dgm:t>
        <a:bodyPr/>
        <a:lstStyle/>
        <a:p>
          <a:endParaRPr lang="en-US"/>
        </a:p>
      </dgm:t>
    </dgm:pt>
    <dgm:pt modelId="{1D3E85E7-16D3-4E1B-AAC3-8E6636EDEDB5}">
      <dgm:prSet phldrT="[Text]"/>
      <dgm:spPr>
        <a:solidFill>
          <a:srgbClr val="FFFF99">
            <a:alpha val="89804"/>
          </a:srgbClr>
        </a:solidFill>
      </dgm:spPr>
      <dgm:t>
        <a:bodyPr/>
        <a:lstStyle/>
        <a:p>
          <a:r>
            <a:rPr lang="en-US" b="1" dirty="0"/>
            <a:t> Inferential Statistics</a:t>
          </a:r>
        </a:p>
        <a:p>
          <a:r>
            <a:rPr lang="en-US" dirty="0"/>
            <a:t>Drawing conclusions about a population based on data observed in sample</a:t>
          </a:r>
        </a:p>
      </dgm:t>
    </dgm:pt>
    <dgm:pt modelId="{4ABD475C-2820-4915-AE68-19055FE87B50}" type="parTrans" cxnId="{E506742C-A70E-414D-87D8-E3ECF0B30323}">
      <dgm:prSet/>
      <dgm:spPr/>
      <dgm:t>
        <a:bodyPr/>
        <a:lstStyle/>
        <a:p>
          <a:endParaRPr lang="en-US"/>
        </a:p>
      </dgm:t>
    </dgm:pt>
    <dgm:pt modelId="{36CB30D3-2014-4FC3-BB4D-F86385105913}" type="sibTrans" cxnId="{E506742C-A70E-414D-87D8-E3ECF0B30323}">
      <dgm:prSet/>
      <dgm:spPr/>
      <dgm:t>
        <a:bodyPr/>
        <a:lstStyle/>
        <a:p>
          <a:endParaRPr lang="en-US"/>
        </a:p>
      </dgm:t>
    </dgm:pt>
    <dgm:pt modelId="{7EED88A9-BF14-457D-B898-1DF3BC6A72D2}">
      <dgm:prSet/>
      <dgm:spPr/>
      <dgm:t>
        <a:bodyPr/>
        <a:lstStyle/>
        <a:p>
          <a:r>
            <a:rPr lang="en-US" dirty="0"/>
            <a:t>Measure of central tendency</a:t>
          </a:r>
        </a:p>
      </dgm:t>
    </dgm:pt>
    <dgm:pt modelId="{3605C6DC-D736-4C39-A278-E3867DA2B85A}" type="parTrans" cxnId="{D086390F-9DE3-4C5E-A80C-A707FC4867E6}">
      <dgm:prSet/>
      <dgm:spPr/>
      <dgm:t>
        <a:bodyPr/>
        <a:lstStyle/>
        <a:p>
          <a:endParaRPr lang="en-US"/>
        </a:p>
      </dgm:t>
    </dgm:pt>
    <dgm:pt modelId="{E62AFD32-F551-4834-87D5-FA1B2DB57770}" type="sibTrans" cxnId="{D086390F-9DE3-4C5E-A80C-A707FC4867E6}">
      <dgm:prSet/>
      <dgm:spPr/>
      <dgm:t>
        <a:bodyPr/>
        <a:lstStyle/>
        <a:p>
          <a:endParaRPr lang="en-US"/>
        </a:p>
      </dgm:t>
    </dgm:pt>
    <dgm:pt modelId="{54F34A08-1844-43E0-9B1F-1C12AD5C1343}">
      <dgm:prSet/>
      <dgm:spPr/>
      <dgm:t>
        <a:bodyPr/>
        <a:lstStyle/>
        <a:p>
          <a:r>
            <a:rPr lang="en-US" dirty="0"/>
            <a:t>Measure of dispersion</a:t>
          </a:r>
        </a:p>
      </dgm:t>
    </dgm:pt>
    <dgm:pt modelId="{E8E32B56-A0A1-424E-95A7-6E1B7AE70647}" type="parTrans" cxnId="{1E897750-16E0-4621-B376-97DF7627726B}">
      <dgm:prSet/>
      <dgm:spPr/>
      <dgm:t>
        <a:bodyPr/>
        <a:lstStyle/>
        <a:p>
          <a:endParaRPr lang="en-US"/>
        </a:p>
      </dgm:t>
    </dgm:pt>
    <dgm:pt modelId="{84096F1E-1B15-464C-85A2-7BEF1FCEDE66}" type="sibTrans" cxnId="{1E897750-16E0-4621-B376-97DF7627726B}">
      <dgm:prSet/>
      <dgm:spPr/>
      <dgm:t>
        <a:bodyPr/>
        <a:lstStyle/>
        <a:p>
          <a:endParaRPr lang="en-US"/>
        </a:p>
      </dgm:t>
    </dgm:pt>
    <dgm:pt modelId="{D563A719-033D-47F4-AAAC-A7ED41B1783B}">
      <dgm:prSet/>
      <dgm:spPr/>
      <dgm:t>
        <a:bodyPr/>
        <a:lstStyle/>
        <a:p>
          <a:r>
            <a:rPr lang="en-US" dirty="0"/>
            <a:t>Summarizing data</a:t>
          </a:r>
        </a:p>
      </dgm:t>
    </dgm:pt>
    <dgm:pt modelId="{F8B66471-1D84-4655-BE68-358C1904723C}" type="parTrans" cxnId="{493FA924-721D-4F25-9BFE-874282CA9A44}">
      <dgm:prSet/>
      <dgm:spPr/>
      <dgm:t>
        <a:bodyPr/>
        <a:lstStyle/>
        <a:p>
          <a:endParaRPr lang="en-US"/>
        </a:p>
      </dgm:t>
    </dgm:pt>
    <dgm:pt modelId="{51EA8C99-0439-4CE3-ACAE-083DB6867F4E}" type="sibTrans" cxnId="{493FA924-721D-4F25-9BFE-874282CA9A44}">
      <dgm:prSet/>
      <dgm:spPr/>
      <dgm:t>
        <a:bodyPr/>
        <a:lstStyle/>
        <a:p>
          <a:endParaRPr lang="en-US"/>
        </a:p>
      </dgm:t>
    </dgm:pt>
    <dgm:pt modelId="{07F28D3D-0CE4-4E8A-8C76-B2ED55E95F5F}" type="pres">
      <dgm:prSet presAssocID="{F111BB8A-2BCD-41DF-84DA-B5CB7286DED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5AA199B-80A2-4F0E-9AE5-478EC6CE6F89}" type="pres">
      <dgm:prSet presAssocID="{5DA70EA2-33A3-4071-8B84-777AA868E0DE}" presName="hierRoot1" presStyleCnt="0"/>
      <dgm:spPr/>
    </dgm:pt>
    <dgm:pt modelId="{098A7094-D77F-4823-980E-6B0E60D0A3EC}" type="pres">
      <dgm:prSet presAssocID="{5DA70EA2-33A3-4071-8B84-777AA868E0DE}" presName="composite" presStyleCnt="0"/>
      <dgm:spPr/>
    </dgm:pt>
    <dgm:pt modelId="{B6BB223E-7F21-4BA7-B136-599BA8252831}" type="pres">
      <dgm:prSet presAssocID="{5DA70EA2-33A3-4071-8B84-777AA868E0DE}" presName="background" presStyleLbl="node0" presStyleIdx="0" presStyleCnt="1"/>
      <dgm:spPr/>
    </dgm:pt>
    <dgm:pt modelId="{89F68767-C5E9-40C9-B74D-A0F0AC937B19}" type="pres">
      <dgm:prSet presAssocID="{5DA70EA2-33A3-4071-8B84-777AA868E0D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A45BD8-D916-4487-B004-6D41C9D50951}" type="pres">
      <dgm:prSet presAssocID="{5DA70EA2-33A3-4071-8B84-777AA868E0DE}" presName="hierChild2" presStyleCnt="0"/>
      <dgm:spPr/>
    </dgm:pt>
    <dgm:pt modelId="{5BBCD250-1E41-4413-9E7D-E116212DC8E4}" type="pres">
      <dgm:prSet presAssocID="{4855BFBA-3210-4848-ACE1-F56693CA1BDB}" presName="Name10" presStyleLbl="parChTrans1D2" presStyleIdx="0" presStyleCnt="2"/>
      <dgm:spPr/>
      <dgm:t>
        <a:bodyPr/>
        <a:lstStyle/>
        <a:p>
          <a:endParaRPr lang="en-US"/>
        </a:p>
      </dgm:t>
    </dgm:pt>
    <dgm:pt modelId="{7C704645-BE93-4402-AAB5-05C29520494B}" type="pres">
      <dgm:prSet presAssocID="{727E60C9-A133-4390-B785-AF23075D826D}" presName="hierRoot2" presStyleCnt="0"/>
      <dgm:spPr/>
    </dgm:pt>
    <dgm:pt modelId="{1921C2B1-EA69-4BAC-95EF-C776205AA177}" type="pres">
      <dgm:prSet presAssocID="{727E60C9-A133-4390-B785-AF23075D826D}" presName="composite2" presStyleCnt="0"/>
      <dgm:spPr/>
    </dgm:pt>
    <dgm:pt modelId="{DDAC5FC0-C086-4D40-9104-01082B4EA6FC}" type="pres">
      <dgm:prSet presAssocID="{727E60C9-A133-4390-B785-AF23075D826D}" presName="background2" presStyleLbl="node2" presStyleIdx="0" presStyleCnt="2"/>
      <dgm:spPr/>
    </dgm:pt>
    <dgm:pt modelId="{F19B207F-516B-4CF1-AC00-63D374898D5A}" type="pres">
      <dgm:prSet presAssocID="{727E60C9-A133-4390-B785-AF23075D826D}" presName="text2" presStyleLbl="fgAcc2" presStyleIdx="0" presStyleCnt="2" custLinFactNeighborX="-78565" custLinFactNeighborY="-18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3F6ECB-DB96-4099-B78D-A363686EC90B}" type="pres">
      <dgm:prSet presAssocID="{727E60C9-A133-4390-B785-AF23075D826D}" presName="hierChild3" presStyleCnt="0"/>
      <dgm:spPr/>
    </dgm:pt>
    <dgm:pt modelId="{C919E53F-C1B3-4F03-9CDA-B086582AC235}" type="pres">
      <dgm:prSet presAssocID="{F8B66471-1D84-4655-BE68-358C1904723C}" presName="Name17" presStyleLbl="parChTrans1D3" presStyleIdx="0" presStyleCnt="3"/>
      <dgm:spPr/>
      <dgm:t>
        <a:bodyPr/>
        <a:lstStyle/>
        <a:p>
          <a:endParaRPr lang="en-US"/>
        </a:p>
      </dgm:t>
    </dgm:pt>
    <dgm:pt modelId="{57FEB8C6-82A5-4FBF-BCC7-44CB909063FD}" type="pres">
      <dgm:prSet presAssocID="{D563A719-033D-47F4-AAAC-A7ED41B1783B}" presName="hierRoot3" presStyleCnt="0"/>
      <dgm:spPr/>
    </dgm:pt>
    <dgm:pt modelId="{784E4DF2-5E9A-4B0F-8CAA-88FAECCB1D53}" type="pres">
      <dgm:prSet presAssocID="{D563A719-033D-47F4-AAAC-A7ED41B1783B}" presName="composite3" presStyleCnt="0"/>
      <dgm:spPr/>
    </dgm:pt>
    <dgm:pt modelId="{0FA7664F-B4AB-45F4-B2C1-B7841B683C54}" type="pres">
      <dgm:prSet presAssocID="{D563A719-033D-47F4-AAAC-A7ED41B1783B}" presName="background3" presStyleLbl="node3" presStyleIdx="0" presStyleCnt="3"/>
      <dgm:spPr/>
    </dgm:pt>
    <dgm:pt modelId="{19EBE9A6-C0FD-4E07-9443-66670C589D95}" type="pres">
      <dgm:prSet presAssocID="{D563A719-033D-47F4-AAAC-A7ED41B1783B}" presName="text3" presStyleLbl="fgAcc3" presStyleIdx="0" presStyleCnt="3" custLinFactNeighborX="-56701" custLinFactNeighborY="-35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D87626-6107-4490-BDA6-0965C4491CAE}" type="pres">
      <dgm:prSet presAssocID="{D563A719-033D-47F4-AAAC-A7ED41B1783B}" presName="hierChild4" presStyleCnt="0"/>
      <dgm:spPr/>
    </dgm:pt>
    <dgm:pt modelId="{3A462D09-A7E8-4A12-89D9-B85C98AB55D6}" type="pres">
      <dgm:prSet presAssocID="{3605C6DC-D736-4C39-A278-E3867DA2B85A}" presName="Name17" presStyleLbl="parChTrans1D3" presStyleIdx="1" presStyleCnt="3"/>
      <dgm:spPr/>
      <dgm:t>
        <a:bodyPr/>
        <a:lstStyle/>
        <a:p>
          <a:endParaRPr lang="en-US"/>
        </a:p>
      </dgm:t>
    </dgm:pt>
    <dgm:pt modelId="{D36FD71C-C6A0-4E48-B8E5-DE8588202249}" type="pres">
      <dgm:prSet presAssocID="{7EED88A9-BF14-457D-B898-1DF3BC6A72D2}" presName="hierRoot3" presStyleCnt="0"/>
      <dgm:spPr/>
    </dgm:pt>
    <dgm:pt modelId="{717BCCCC-3B30-4194-9ACF-183AF5C3281E}" type="pres">
      <dgm:prSet presAssocID="{7EED88A9-BF14-457D-B898-1DF3BC6A72D2}" presName="composite3" presStyleCnt="0"/>
      <dgm:spPr/>
    </dgm:pt>
    <dgm:pt modelId="{C823CD84-7BD9-4DA8-B183-A2FD1EBD94B6}" type="pres">
      <dgm:prSet presAssocID="{7EED88A9-BF14-457D-B898-1DF3BC6A72D2}" presName="background3" presStyleLbl="node3" presStyleIdx="1" presStyleCnt="3"/>
      <dgm:spPr/>
    </dgm:pt>
    <dgm:pt modelId="{234F6D3C-F7F6-4D53-BE2D-8CAB025B799C}" type="pres">
      <dgm:prSet presAssocID="{7EED88A9-BF14-457D-B898-1DF3BC6A72D2}" presName="text3" presStyleLbl="fgAcc3" presStyleIdx="1" presStyleCnt="3" custLinFactNeighborX="-53279" custLinFactNeighborY="-35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8216E9-3AB8-4E07-BAA2-A7E5FD740AF6}" type="pres">
      <dgm:prSet presAssocID="{7EED88A9-BF14-457D-B898-1DF3BC6A72D2}" presName="hierChild4" presStyleCnt="0"/>
      <dgm:spPr/>
    </dgm:pt>
    <dgm:pt modelId="{A7C41269-E57B-4CE5-AA86-192F4BA1EC9C}" type="pres">
      <dgm:prSet presAssocID="{E8E32B56-A0A1-424E-95A7-6E1B7AE70647}" presName="Name17" presStyleLbl="parChTrans1D3" presStyleIdx="2" presStyleCnt="3"/>
      <dgm:spPr/>
      <dgm:t>
        <a:bodyPr/>
        <a:lstStyle/>
        <a:p>
          <a:endParaRPr lang="en-US"/>
        </a:p>
      </dgm:t>
    </dgm:pt>
    <dgm:pt modelId="{28369B96-1214-4520-82A0-CB993B700E9B}" type="pres">
      <dgm:prSet presAssocID="{54F34A08-1844-43E0-9B1F-1C12AD5C1343}" presName="hierRoot3" presStyleCnt="0"/>
      <dgm:spPr/>
    </dgm:pt>
    <dgm:pt modelId="{3DFD9CA8-31C9-4D64-B578-8D2F0D631634}" type="pres">
      <dgm:prSet presAssocID="{54F34A08-1844-43E0-9B1F-1C12AD5C1343}" presName="composite3" presStyleCnt="0"/>
      <dgm:spPr/>
    </dgm:pt>
    <dgm:pt modelId="{9FB26E7C-CCB0-4B6D-98CE-F312EE9AAFFA}" type="pres">
      <dgm:prSet presAssocID="{54F34A08-1844-43E0-9B1F-1C12AD5C1343}" presName="background3" presStyleLbl="node3" presStyleIdx="2" presStyleCnt="3"/>
      <dgm:spPr/>
    </dgm:pt>
    <dgm:pt modelId="{543E9437-902F-472F-A4ED-FBCD5D463EBF}" type="pres">
      <dgm:prSet presAssocID="{54F34A08-1844-43E0-9B1F-1C12AD5C1343}" presName="text3" presStyleLbl="fgAcc3" presStyleIdx="2" presStyleCnt="3" custLinFactNeighborX="-54109" custLinFactNeighborY="-79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0EF712-1BF6-48B6-8A1C-78325593F42F}" type="pres">
      <dgm:prSet presAssocID="{54F34A08-1844-43E0-9B1F-1C12AD5C1343}" presName="hierChild4" presStyleCnt="0"/>
      <dgm:spPr/>
    </dgm:pt>
    <dgm:pt modelId="{9C367A2B-6988-4DD6-BEE5-7AC93297BBE8}" type="pres">
      <dgm:prSet presAssocID="{4ABD475C-2820-4915-AE68-19055FE87B50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DCC5A5B-BEED-40D4-AECB-0987BE8BA9ED}" type="pres">
      <dgm:prSet presAssocID="{1D3E85E7-16D3-4E1B-AAC3-8E6636EDEDB5}" presName="hierRoot2" presStyleCnt="0"/>
      <dgm:spPr/>
    </dgm:pt>
    <dgm:pt modelId="{BD6F0E1D-3292-4A25-8B18-3472210740B0}" type="pres">
      <dgm:prSet presAssocID="{1D3E85E7-16D3-4E1B-AAC3-8E6636EDEDB5}" presName="composite2" presStyleCnt="0"/>
      <dgm:spPr/>
    </dgm:pt>
    <dgm:pt modelId="{889C0A76-C056-43AB-B1F2-4D693DA90778}" type="pres">
      <dgm:prSet presAssocID="{1D3E85E7-16D3-4E1B-AAC3-8E6636EDEDB5}" presName="background2" presStyleLbl="node2" presStyleIdx="1" presStyleCnt="2"/>
      <dgm:spPr/>
    </dgm:pt>
    <dgm:pt modelId="{7D7E6A5B-A128-425E-984A-3FFACC70370C}" type="pres">
      <dgm:prSet presAssocID="{1D3E85E7-16D3-4E1B-AAC3-8E6636EDEDB5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B2B3D5-4C23-4143-B231-6CB70AAA413A}" type="pres">
      <dgm:prSet presAssocID="{1D3E85E7-16D3-4E1B-AAC3-8E6636EDEDB5}" presName="hierChild3" presStyleCnt="0"/>
      <dgm:spPr/>
    </dgm:pt>
  </dgm:ptLst>
  <dgm:cxnLst>
    <dgm:cxn modelId="{8DA8A25A-0B99-4C56-A2DD-D47556B472B9}" srcId="{F111BB8A-2BCD-41DF-84DA-B5CB7286DED0}" destId="{5DA70EA2-33A3-4071-8B84-777AA868E0DE}" srcOrd="0" destOrd="0" parTransId="{820320EA-094F-4835-908C-36D058F15560}" sibTransId="{E7D401FC-A50D-4881-9FB2-9CF538135682}"/>
    <dgm:cxn modelId="{8219543B-E82A-4799-9273-F06A6EE83152}" srcId="{5DA70EA2-33A3-4071-8B84-777AA868E0DE}" destId="{727E60C9-A133-4390-B785-AF23075D826D}" srcOrd="0" destOrd="0" parTransId="{4855BFBA-3210-4848-ACE1-F56693CA1BDB}" sibTransId="{37A55D58-BE88-4253-9D42-2EF58E4133AE}"/>
    <dgm:cxn modelId="{769EB43E-916E-48DE-9C5C-ED889C2635CD}" type="presOf" srcId="{D563A719-033D-47F4-AAAC-A7ED41B1783B}" destId="{19EBE9A6-C0FD-4E07-9443-66670C589D95}" srcOrd="0" destOrd="0" presId="urn:microsoft.com/office/officeart/2005/8/layout/hierarchy1"/>
    <dgm:cxn modelId="{1E897750-16E0-4621-B376-97DF7627726B}" srcId="{727E60C9-A133-4390-B785-AF23075D826D}" destId="{54F34A08-1844-43E0-9B1F-1C12AD5C1343}" srcOrd="2" destOrd="0" parTransId="{E8E32B56-A0A1-424E-95A7-6E1B7AE70647}" sibTransId="{84096F1E-1B15-464C-85A2-7BEF1FCEDE66}"/>
    <dgm:cxn modelId="{493FA924-721D-4F25-9BFE-874282CA9A44}" srcId="{727E60C9-A133-4390-B785-AF23075D826D}" destId="{D563A719-033D-47F4-AAAC-A7ED41B1783B}" srcOrd="0" destOrd="0" parTransId="{F8B66471-1D84-4655-BE68-358C1904723C}" sibTransId="{51EA8C99-0439-4CE3-ACAE-083DB6867F4E}"/>
    <dgm:cxn modelId="{9D34F7E9-152B-40C0-81C6-16FC3F771B86}" type="presOf" srcId="{4ABD475C-2820-4915-AE68-19055FE87B50}" destId="{9C367A2B-6988-4DD6-BEE5-7AC93297BBE8}" srcOrd="0" destOrd="0" presId="urn:microsoft.com/office/officeart/2005/8/layout/hierarchy1"/>
    <dgm:cxn modelId="{4CEF8534-C864-41B0-82C8-2CB1C904519E}" type="presOf" srcId="{E8E32B56-A0A1-424E-95A7-6E1B7AE70647}" destId="{A7C41269-E57B-4CE5-AA86-192F4BA1EC9C}" srcOrd="0" destOrd="0" presId="urn:microsoft.com/office/officeart/2005/8/layout/hierarchy1"/>
    <dgm:cxn modelId="{D086390F-9DE3-4C5E-A80C-A707FC4867E6}" srcId="{727E60C9-A133-4390-B785-AF23075D826D}" destId="{7EED88A9-BF14-457D-B898-1DF3BC6A72D2}" srcOrd="1" destOrd="0" parTransId="{3605C6DC-D736-4C39-A278-E3867DA2B85A}" sibTransId="{E62AFD32-F551-4834-87D5-FA1B2DB57770}"/>
    <dgm:cxn modelId="{695CB1CA-1ED4-4965-94ED-A41D8A798594}" type="presOf" srcId="{1D3E85E7-16D3-4E1B-AAC3-8E6636EDEDB5}" destId="{7D7E6A5B-A128-425E-984A-3FFACC70370C}" srcOrd="0" destOrd="0" presId="urn:microsoft.com/office/officeart/2005/8/layout/hierarchy1"/>
    <dgm:cxn modelId="{EDABF310-5279-4DE6-A287-606E470B99CA}" type="presOf" srcId="{727E60C9-A133-4390-B785-AF23075D826D}" destId="{F19B207F-516B-4CF1-AC00-63D374898D5A}" srcOrd="0" destOrd="0" presId="urn:microsoft.com/office/officeart/2005/8/layout/hierarchy1"/>
    <dgm:cxn modelId="{E506742C-A70E-414D-87D8-E3ECF0B30323}" srcId="{5DA70EA2-33A3-4071-8B84-777AA868E0DE}" destId="{1D3E85E7-16D3-4E1B-AAC3-8E6636EDEDB5}" srcOrd="1" destOrd="0" parTransId="{4ABD475C-2820-4915-AE68-19055FE87B50}" sibTransId="{36CB30D3-2014-4FC3-BB4D-F86385105913}"/>
    <dgm:cxn modelId="{A1ECBDEF-A4F2-4CA4-99C7-A41C49D03FAF}" type="presOf" srcId="{5DA70EA2-33A3-4071-8B84-777AA868E0DE}" destId="{89F68767-C5E9-40C9-B74D-A0F0AC937B19}" srcOrd="0" destOrd="0" presId="urn:microsoft.com/office/officeart/2005/8/layout/hierarchy1"/>
    <dgm:cxn modelId="{1BF15573-36E2-4CE5-99D2-8B92A2ACB4DB}" type="presOf" srcId="{4855BFBA-3210-4848-ACE1-F56693CA1BDB}" destId="{5BBCD250-1E41-4413-9E7D-E116212DC8E4}" srcOrd="0" destOrd="0" presId="urn:microsoft.com/office/officeart/2005/8/layout/hierarchy1"/>
    <dgm:cxn modelId="{D4BCFA24-63B0-4283-AC76-9597037A666E}" type="presOf" srcId="{F8B66471-1D84-4655-BE68-358C1904723C}" destId="{C919E53F-C1B3-4F03-9CDA-B086582AC235}" srcOrd="0" destOrd="0" presId="urn:microsoft.com/office/officeart/2005/8/layout/hierarchy1"/>
    <dgm:cxn modelId="{7123E38F-6FD7-4037-90F0-AFC518957B5B}" type="presOf" srcId="{3605C6DC-D736-4C39-A278-E3867DA2B85A}" destId="{3A462D09-A7E8-4A12-89D9-B85C98AB55D6}" srcOrd="0" destOrd="0" presId="urn:microsoft.com/office/officeart/2005/8/layout/hierarchy1"/>
    <dgm:cxn modelId="{B6A268FC-A9AE-4304-94B9-D4F7D1CB1487}" type="presOf" srcId="{F111BB8A-2BCD-41DF-84DA-B5CB7286DED0}" destId="{07F28D3D-0CE4-4E8A-8C76-B2ED55E95F5F}" srcOrd="0" destOrd="0" presId="urn:microsoft.com/office/officeart/2005/8/layout/hierarchy1"/>
    <dgm:cxn modelId="{3ECF7CA2-AA5E-418C-938F-B99713B402E3}" type="presOf" srcId="{7EED88A9-BF14-457D-B898-1DF3BC6A72D2}" destId="{234F6D3C-F7F6-4D53-BE2D-8CAB025B799C}" srcOrd="0" destOrd="0" presId="urn:microsoft.com/office/officeart/2005/8/layout/hierarchy1"/>
    <dgm:cxn modelId="{ADD47C77-049D-4534-8616-CD2F9AC80744}" type="presOf" srcId="{54F34A08-1844-43E0-9B1F-1C12AD5C1343}" destId="{543E9437-902F-472F-A4ED-FBCD5D463EBF}" srcOrd="0" destOrd="0" presId="urn:microsoft.com/office/officeart/2005/8/layout/hierarchy1"/>
    <dgm:cxn modelId="{831519A4-8C2E-49CC-A858-B48F87841037}" type="presParOf" srcId="{07F28D3D-0CE4-4E8A-8C76-B2ED55E95F5F}" destId="{55AA199B-80A2-4F0E-9AE5-478EC6CE6F89}" srcOrd="0" destOrd="0" presId="urn:microsoft.com/office/officeart/2005/8/layout/hierarchy1"/>
    <dgm:cxn modelId="{50C5C8CB-A9BE-4DC0-8221-3073C4B05774}" type="presParOf" srcId="{55AA199B-80A2-4F0E-9AE5-478EC6CE6F89}" destId="{098A7094-D77F-4823-980E-6B0E60D0A3EC}" srcOrd="0" destOrd="0" presId="urn:microsoft.com/office/officeart/2005/8/layout/hierarchy1"/>
    <dgm:cxn modelId="{7F5CF512-A4E8-4655-8FC7-9FEFD97A1516}" type="presParOf" srcId="{098A7094-D77F-4823-980E-6B0E60D0A3EC}" destId="{B6BB223E-7F21-4BA7-B136-599BA8252831}" srcOrd="0" destOrd="0" presId="urn:microsoft.com/office/officeart/2005/8/layout/hierarchy1"/>
    <dgm:cxn modelId="{01E87915-6416-422D-8A9E-5BB5C08D4A70}" type="presParOf" srcId="{098A7094-D77F-4823-980E-6B0E60D0A3EC}" destId="{89F68767-C5E9-40C9-B74D-A0F0AC937B19}" srcOrd="1" destOrd="0" presId="urn:microsoft.com/office/officeart/2005/8/layout/hierarchy1"/>
    <dgm:cxn modelId="{ED9AFD05-1C2C-4DC5-A110-0A7C5AFBC0ED}" type="presParOf" srcId="{55AA199B-80A2-4F0E-9AE5-478EC6CE6F89}" destId="{8AA45BD8-D916-4487-B004-6D41C9D50951}" srcOrd="1" destOrd="0" presId="urn:microsoft.com/office/officeart/2005/8/layout/hierarchy1"/>
    <dgm:cxn modelId="{F74F9B58-2248-49AF-91EC-F32EBF868181}" type="presParOf" srcId="{8AA45BD8-D916-4487-B004-6D41C9D50951}" destId="{5BBCD250-1E41-4413-9E7D-E116212DC8E4}" srcOrd="0" destOrd="0" presId="urn:microsoft.com/office/officeart/2005/8/layout/hierarchy1"/>
    <dgm:cxn modelId="{9E815350-36D1-457C-BB60-132820734EF2}" type="presParOf" srcId="{8AA45BD8-D916-4487-B004-6D41C9D50951}" destId="{7C704645-BE93-4402-AAB5-05C29520494B}" srcOrd="1" destOrd="0" presId="urn:microsoft.com/office/officeart/2005/8/layout/hierarchy1"/>
    <dgm:cxn modelId="{BB105AD8-B65C-44CA-B7AD-BC6F35771D3C}" type="presParOf" srcId="{7C704645-BE93-4402-AAB5-05C29520494B}" destId="{1921C2B1-EA69-4BAC-95EF-C776205AA177}" srcOrd="0" destOrd="0" presId="urn:microsoft.com/office/officeart/2005/8/layout/hierarchy1"/>
    <dgm:cxn modelId="{2C5A9E28-D2BD-4252-B261-590CFD6D6C64}" type="presParOf" srcId="{1921C2B1-EA69-4BAC-95EF-C776205AA177}" destId="{DDAC5FC0-C086-4D40-9104-01082B4EA6FC}" srcOrd="0" destOrd="0" presId="urn:microsoft.com/office/officeart/2005/8/layout/hierarchy1"/>
    <dgm:cxn modelId="{1817366D-4E6B-4CB1-94D6-16D0C1FD80AD}" type="presParOf" srcId="{1921C2B1-EA69-4BAC-95EF-C776205AA177}" destId="{F19B207F-516B-4CF1-AC00-63D374898D5A}" srcOrd="1" destOrd="0" presId="urn:microsoft.com/office/officeart/2005/8/layout/hierarchy1"/>
    <dgm:cxn modelId="{277FE639-CB61-49EB-A1DE-170487BFA7AF}" type="presParOf" srcId="{7C704645-BE93-4402-AAB5-05C29520494B}" destId="{223F6ECB-DB96-4099-B78D-A363686EC90B}" srcOrd="1" destOrd="0" presId="urn:microsoft.com/office/officeart/2005/8/layout/hierarchy1"/>
    <dgm:cxn modelId="{75E08978-3E7A-4727-8C5E-C8D3093AC3E5}" type="presParOf" srcId="{223F6ECB-DB96-4099-B78D-A363686EC90B}" destId="{C919E53F-C1B3-4F03-9CDA-B086582AC235}" srcOrd="0" destOrd="0" presId="urn:microsoft.com/office/officeart/2005/8/layout/hierarchy1"/>
    <dgm:cxn modelId="{3AF2B776-A911-4AFE-BDE3-297C5A00C5E0}" type="presParOf" srcId="{223F6ECB-DB96-4099-B78D-A363686EC90B}" destId="{57FEB8C6-82A5-4FBF-BCC7-44CB909063FD}" srcOrd="1" destOrd="0" presId="urn:microsoft.com/office/officeart/2005/8/layout/hierarchy1"/>
    <dgm:cxn modelId="{3602A145-DC82-4E4D-B424-A100B6055FD0}" type="presParOf" srcId="{57FEB8C6-82A5-4FBF-BCC7-44CB909063FD}" destId="{784E4DF2-5E9A-4B0F-8CAA-88FAECCB1D53}" srcOrd="0" destOrd="0" presId="urn:microsoft.com/office/officeart/2005/8/layout/hierarchy1"/>
    <dgm:cxn modelId="{5B271E50-4013-469A-8E2C-81248280EB38}" type="presParOf" srcId="{784E4DF2-5E9A-4B0F-8CAA-88FAECCB1D53}" destId="{0FA7664F-B4AB-45F4-B2C1-B7841B683C54}" srcOrd="0" destOrd="0" presId="urn:microsoft.com/office/officeart/2005/8/layout/hierarchy1"/>
    <dgm:cxn modelId="{40A9C47B-1BB3-4CA2-B97D-1F9F4C012CBA}" type="presParOf" srcId="{784E4DF2-5E9A-4B0F-8CAA-88FAECCB1D53}" destId="{19EBE9A6-C0FD-4E07-9443-66670C589D95}" srcOrd="1" destOrd="0" presId="urn:microsoft.com/office/officeart/2005/8/layout/hierarchy1"/>
    <dgm:cxn modelId="{CD6CABD6-4043-4371-BE86-8E96A7AB34DD}" type="presParOf" srcId="{57FEB8C6-82A5-4FBF-BCC7-44CB909063FD}" destId="{DBD87626-6107-4490-BDA6-0965C4491CAE}" srcOrd="1" destOrd="0" presId="urn:microsoft.com/office/officeart/2005/8/layout/hierarchy1"/>
    <dgm:cxn modelId="{B044F091-C07E-420C-9C41-C8D779C6F006}" type="presParOf" srcId="{223F6ECB-DB96-4099-B78D-A363686EC90B}" destId="{3A462D09-A7E8-4A12-89D9-B85C98AB55D6}" srcOrd="2" destOrd="0" presId="urn:microsoft.com/office/officeart/2005/8/layout/hierarchy1"/>
    <dgm:cxn modelId="{CB44DD7B-2170-41D0-B3A3-5D5AE6FBF8D3}" type="presParOf" srcId="{223F6ECB-DB96-4099-B78D-A363686EC90B}" destId="{D36FD71C-C6A0-4E48-B8E5-DE8588202249}" srcOrd="3" destOrd="0" presId="urn:microsoft.com/office/officeart/2005/8/layout/hierarchy1"/>
    <dgm:cxn modelId="{F5D1AA68-D929-45ED-B1DE-16B6D9D635BA}" type="presParOf" srcId="{D36FD71C-C6A0-4E48-B8E5-DE8588202249}" destId="{717BCCCC-3B30-4194-9ACF-183AF5C3281E}" srcOrd="0" destOrd="0" presId="urn:microsoft.com/office/officeart/2005/8/layout/hierarchy1"/>
    <dgm:cxn modelId="{3A0D927E-EDBE-4575-AF1C-FDF54F6CB0E2}" type="presParOf" srcId="{717BCCCC-3B30-4194-9ACF-183AF5C3281E}" destId="{C823CD84-7BD9-4DA8-B183-A2FD1EBD94B6}" srcOrd="0" destOrd="0" presId="urn:microsoft.com/office/officeart/2005/8/layout/hierarchy1"/>
    <dgm:cxn modelId="{78E28790-3314-4166-A708-F2EF27677B99}" type="presParOf" srcId="{717BCCCC-3B30-4194-9ACF-183AF5C3281E}" destId="{234F6D3C-F7F6-4D53-BE2D-8CAB025B799C}" srcOrd="1" destOrd="0" presId="urn:microsoft.com/office/officeart/2005/8/layout/hierarchy1"/>
    <dgm:cxn modelId="{93591DE6-C021-4E1E-AE1A-30A16874B783}" type="presParOf" srcId="{D36FD71C-C6A0-4E48-B8E5-DE8588202249}" destId="{2D8216E9-3AB8-4E07-BAA2-A7E5FD740AF6}" srcOrd="1" destOrd="0" presId="urn:microsoft.com/office/officeart/2005/8/layout/hierarchy1"/>
    <dgm:cxn modelId="{CA1F2489-150C-45E0-B903-BF51CB7B68D6}" type="presParOf" srcId="{223F6ECB-DB96-4099-B78D-A363686EC90B}" destId="{A7C41269-E57B-4CE5-AA86-192F4BA1EC9C}" srcOrd="4" destOrd="0" presId="urn:microsoft.com/office/officeart/2005/8/layout/hierarchy1"/>
    <dgm:cxn modelId="{419BAFCE-87D7-48A1-A7FF-5AD52BD62DCC}" type="presParOf" srcId="{223F6ECB-DB96-4099-B78D-A363686EC90B}" destId="{28369B96-1214-4520-82A0-CB993B700E9B}" srcOrd="5" destOrd="0" presId="urn:microsoft.com/office/officeart/2005/8/layout/hierarchy1"/>
    <dgm:cxn modelId="{36EB9DCC-064E-4D6B-91BD-96F1901B5947}" type="presParOf" srcId="{28369B96-1214-4520-82A0-CB993B700E9B}" destId="{3DFD9CA8-31C9-4D64-B578-8D2F0D631634}" srcOrd="0" destOrd="0" presId="urn:microsoft.com/office/officeart/2005/8/layout/hierarchy1"/>
    <dgm:cxn modelId="{20C9DE91-F222-4E50-89D2-AB5F213B3C0B}" type="presParOf" srcId="{3DFD9CA8-31C9-4D64-B578-8D2F0D631634}" destId="{9FB26E7C-CCB0-4B6D-98CE-F312EE9AAFFA}" srcOrd="0" destOrd="0" presId="urn:microsoft.com/office/officeart/2005/8/layout/hierarchy1"/>
    <dgm:cxn modelId="{FA753D9D-F7FC-4813-A19E-F153F456D5E0}" type="presParOf" srcId="{3DFD9CA8-31C9-4D64-B578-8D2F0D631634}" destId="{543E9437-902F-472F-A4ED-FBCD5D463EBF}" srcOrd="1" destOrd="0" presId="urn:microsoft.com/office/officeart/2005/8/layout/hierarchy1"/>
    <dgm:cxn modelId="{C3EFED9C-17BD-4EF4-B04D-40668F232682}" type="presParOf" srcId="{28369B96-1214-4520-82A0-CB993B700E9B}" destId="{AC0EF712-1BF6-48B6-8A1C-78325593F42F}" srcOrd="1" destOrd="0" presId="urn:microsoft.com/office/officeart/2005/8/layout/hierarchy1"/>
    <dgm:cxn modelId="{FE290A26-1E0E-4B87-B565-9DF6889715A5}" type="presParOf" srcId="{8AA45BD8-D916-4487-B004-6D41C9D50951}" destId="{9C367A2B-6988-4DD6-BEE5-7AC93297BBE8}" srcOrd="2" destOrd="0" presId="urn:microsoft.com/office/officeart/2005/8/layout/hierarchy1"/>
    <dgm:cxn modelId="{ADD42BCA-BACB-49A3-9F2F-9F8AE770C100}" type="presParOf" srcId="{8AA45BD8-D916-4487-B004-6D41C9D50951}" destId="{CDCC5A5B-BEED-40D4-AECB-0987BE8BA9ED}" srcOrd="3" destOrd="0" presId="urn:microsoft.com/office/officeart/2005/8/layout/hierarchy1"/>
    <dgm:cxn modelId="{100B89DF-9C6A-42B5-A679-70C560744A65}" type="presParOf" srcId="{CDCC5A5B-BEED-40D4-AECB-0987BE8BA9ED}" destId="{BD6F0E1D-3292-4A25-8B18-3472210740B0}" srcOrd="0" destOrd="0" presId="urn:microsoft.com/office/officeart/2005/8/layout/hierarchy1"/>
    <dgm:cxn modelId="{7B5ACBE1-AB4B-4359-BB0A-E7CC15DFB796}" type="presParOf" srcId="{BD6F0E1D-3292-4A25-8B18-3472210740B0}" destId="{889C0A76-C056-43AB-B1F2-4D693DA90778}" srcOrd="0" destOrd="0" presId="urn:microsoft.com/office/officeart/2005/8/layout/hierarchy1"/>
    <dgm:cxn modelId="{91DE84D5-DBC8-45F8-8840-13BAC0D7F3DD}" type="presParOf" srcId="{BD6F0E1D-3292-4A25-8B18-3472210740B0}" destId="{7D7E6A5B-A128-425E-984A-3FFACC70370C}" srcOrd="1" destOrd="0" presId="urn:microsoft.com/office/officeart/2005/8/layout/hierarchy1"/>
    <dgm:cxn modelId="{DFBFD66B-1B1E-49F2-B45D-C3DBD36F4F8E}" type="presParOf" srcId="{CDCC5A5B-BEED-40D4-AECB-0987BE8BA9ED}" destId="{FFB2B3D5-4C23-4143-B231-6CB70AAA413A}" srcOrd="1" destOrd="0" presId="urn:microsoft.com/office/officeart/2005/8/layout/hierarchy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AB29D2-BAA6-459F-A5D3-261AD6F145B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A149081D-FF3D-4F52-9AA6-7633C6820D08}">
      <dgm:prSet phldrT="[Text]" custT="1"/>
      <dgm:spPr/>
      <dgm:t>
        <a:bodyPr/>
        <a:lstStyle/>
        <a:p>
          <a:r>
            <a:rPr lang="en-US" sz="4000" dirty="0"/>
            <a:t>Standardization of scores</a:t>
          </a:r>
        </a:p>
      </dgm:t>
    </dgm:pt>
    <dgm:pt modelId="{9DDC299A-E427-4661-925C-1FC8633CAE49}" type="parTrans" cxnId="{DDC0C047-7E67-4998-A8FF-4F916E054B82}">
      <dgm:prSet/>
      <dgm:spPr/>
      <dgm:t>
        <a:bodyPr/>
        <a:lstStyle/>
        <a:p>
          <a:endParaRPr lang="en-US" sz="1400"/>
        </a:p>
      </dgm:t>
    </dgm:pt>
    <dgm:pt modelId="{810875E4-B3B0-4465-91FC-84F26B8E6E0B}" type="sibTrans" cxnId="{DDC0C047-7E67-4998-A8FF-4F916E054B82}">
      <dgm:prSet/>
      <dgm:spPr/>
      <dgm:t>
        <a:bodyPr/>
        <a:lstStyle/>
        <a:p>
          <a:endParaRPr lang="en-US" sz="1400"/>
        </a:p>
      </dgm:t>
    </dgm:pt>
    <dgm:pt modelId="{50207248-831C-45E9-959D-3BF272813A69}">
      <dgm:prSet phldrT="[Text]" custT="1"/>
      <dgm:spPr/>
      <dgm:t>
        <a:bodyPr/>
        <a:lstStyle/>
        <a:p>
          <a:r>
            <a:rPr lang="en-US" sz="4000" dirty="0"/>
            <a:t>Normal Distribution</a:t>
          </a:r>
        </a:p>
      </dgm:t>
    </dgm:pt>
    <dgm:pt modelId="{9232F69E-91AC-44B1-821F-21E85ECE0024}" type="parTrans" cxnId="{0B0A7D62-DB3C-4D9A-B549-C0E3E517A8D0}">
      <dgm:prSet/>
      <dgm:spPr/>
      <dgm:t>
        <a:bodyPr/>
        <a:lstStyle/>
        <a:p>
          <a:endParaRPr lang="en-US" sz="1400"/>
        </a:p>
      </dgm:t>
    </dgm:pt>
    <dgm:pt modelId="{57CE93A7-6E11-4FA0-AAA2-DA781A213D90}" type="sibTrans" cxnId="{0B0A7D62-DB3C-4D9A-B549-C0E3E517A8D0}">
      <dgm:prSet/>
      <dgm:spPr/>
      <dgm:t>
        <a:bodyPr/>
        <a:lstStyle/>
        <a:p>
          <a:endParaRPr lang="en-US" sz="1400"/>
        </a:p>
      </dgm:t>
    </dgm:pt>
    <dgm:pt modelId="{251372E4-5DEB-4373-ADBF-F595CA8BC45A}">
      <dgm:prSet phldrT="[Text]" custT="1"/>
      <dgm:spPr/>
      <dgm:t>
        <a:bodyPr/>
        <a:lstStyle/>
        <a:p>
          <a:r>
            <a:rPr lang="en-US" sz="4000" dirty="0"/>
            <a:t>Hypothesis</a:t>
          </a:r>
          <a:r>
            <a:rPr lang="en-US" sz="4000" baseline="0" dirty="0"/>
            <a:t> Testing</a:t>
          </a:r>
          <a:endParaRPr lang="en-US" sz="4000" dirty="0"/>
        </a:p>
      </dgm:t>
    </dgm:pt>
    <dgm:pt modelId="{F9C1F3E2-7A5F-4377-9023-8763262B34F7}" type="parTrans" cxnId="{423053F5-4337-4671-8E9D-6B2D03CC9CEA}">
      <dgm:prSet/>
      <dgm:spPr/>
      <dgm:t>
        <a:bodyPr/>
        <a:lstStyle/>
        <a:p>
          <a:endParaRPr lang="en-US" sz="1400"/>
        </a:p>
      </dgm:t>
    </dgm:pt>
    <dgm:pt modelId="{0B0FE425-D88E-48C1-A863-BADE16240E51}" type="sibTrans" cxnId="{423053F5-4337-4671-8E9D-6B2D03CC9CEA}">
      <dgm:prSet/>
      <dgm:spPr/>
      <dgm:t>
        <a:bodyPr/>
        <a:lstStyle/>
        <a:p>
          <a:endParaRPr lang="en-US" sz="1400"/>
        </a:p>
      </dgm:t>
    </dgm:pt>
    <dgm:pt modelId="{DDD05FFB-E7B4-4974-AB32-1AF4A2E322BE}">
      <dgm:prSet phldrT="[Text]" custT="1"/>
      <dgm:spPr/>
      <dgm:t>
        <a:bodyPr/>
        <a:lstStyle/>
        <a:p>
          <a:r>
            <a:rPr lang="en-US" sz="4000" dirty="0"/>
            <a:t>Basic R codes</a:t>
          </a:r>
        </a:p>
      </dgm:t>
    </dgm:pt>
    <dgm:pt modelId="{755E3C8A-EE3D-42C0-AD6B-1DC547369768}" type="parTrans" cxnId="{5D3D3642-FD40-41EB-97CF-D38B48690543}">
      <dgm:prSet/>
      <dgm:spPr/>
      <dgm:t>
        <a:bodyPr/>
        <a:lstStyle/>
        <a:p>
          <a:endParaRPr lang="en-US"/>
        </a:p>
      </dgm:t>
    </dgm:pt>
    <dgm:pt modelId="{9B7618E5-5E3F-4ECE-884C-E43AB0B8EC49}" type="sibTrans" cxnId="{5D3D3642-FD40-41EB-97CF-D38B48690543}">
      <dgm:prSet/>
      <dgm:spPr/>
      <dgm:t>
        <a:bodyPr/>
        <a:lstStyle/>
        <a:p>
          <a:endParaRPr lang="en-US"/>
        </a:p>
      </dgm:t>
    </dgm:pt>
    <dgm:pt modelId="{92B8FF1B-4F10-46BF-962E-6C6F25D6EEE8}" type="pres">
      <dgm:prSet presAssocID="{D8AB29D2-BAA6-459F-A5D3-261AD6F145B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D066215-083D-43F1-8BA8-F2C7EA55C9F6}" type="pres">
      <dgm:prSet presAssocID="{D8AB29D2-BAA6-459F-A5D3-261AD6F145B2}" presName="Name1" presStyleCnt="0"/>
      <dgm:spPr/>
    </dgm:pt>
    <dgm:pt modelId="{3DDB14EA-EF51-4AD2-BC72-2A590337261A}" type="pres">
      <dgm:prSet presAssocID="{D8AB29D2-BAA6-459F-A5D3-261AD6F145B2}" presName="cycle" presStyleCnt="0"/>
      <dgm:spPr/>
    </dgm:pt>
    <dgm:pt modelId="{2D760A62-4F17-4BA5-8A95-1E7C013E8A4E}" type="pres">
      <dgm:prSet presAssocID="{D8AB29D2-BAA6-459F-A5D3-261AD6F145B2}" presName="srcNode" presStyleLbl="node1" presStyleIdx="0" presStyleCnt="4"/>
      <dgm:spPr/>
    </dgm:pt>
    <dgm:pt modelId="{A66D3924-2B29-4B7F-85DC-4A2F5121B7AF}" type="pres">
      <dgm:prSet presAssocID="{D8AB29D2-BAA6-459F-A5D3-261AD6F145B2}" presName="conn" presStyleLbl="parChTrans1D2" presStyleIdx="0" presStyleCnt="1"/>
      <dgm:spPr/>
      <dgm:t>
        <a:bodyPr/>
        <a:lstStyle/>
        <a:p>
          <a:endParaRPr lang="en-US"/>
        </a:p>
      </dgm:t>
    </dgm:pt>
    <dgm:pt modelId="{2108EC86-DA04-4E65-8608-3A3FD27EFDA3}" type="pres">
      <dgm:prSet presAssocID="{D8AB29D2-BAA6-459F-A5D3-261AD6F145B2}" presName="extraNode" presStyleLbl="node1" presStyleIdx="0" presStyleCnt="4"/>
      <dgm:spPr/>
    </dgm:pt>
    <dgm:pt modelId="{C83AFFCF-FAD1-4B48-8321-112EBF98EAE1}" type="pres">
      <dgm:prSet presAssocID="{D8AB29D2-BAA6-459F-A5D3-261AD6F145B2}" presName="dstNode" presStyleLbl="node1" presStyleIdx="0" presStyleCnt="4"/>
      <dgm:spPr/>
    </dgm:pt>
    <dgm:pt modelId="{0463B781-371D-4F45-9E06-A612244A7745}" type="pres">
      <dgm:prSet presAssocID="{A149081D-FF3D-4F52-9AA6-7633C6820D0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2496F-5B51-4505-A3EE-66446E2989B5}" type="pres">
      <dgm:prSet presAssocID="{A149081D-FF3D-4F52-9AA6-7633C6820D08}" presName="accent_1" presStyleCnt="0"/>
      <dgm:spPr/>
    </dgm:pt>
    <dgm:pt modelId="{6C122F9B-7E9A-4813-9171-7D4229D253E5}" type="pres">
      <dgm:prSet presAssocID="{A149081D-FF3D-4F52-9AA6-7633C6820D08}" presName="accentRepeatNode" presStyleLbl="solidFgAcc1" presStyleIdx="0" presStyleCnt="4"/>
      <dgm:spPr/>
    </dgm:pt>
    <dgm:pt modelId="{9D7A4A6A-DEF7-43A9-A72F-FC38AD10BD1D}" type="pres">
      <dgm:prSet presAssocID="{50207248-831C-45E9-959D-3BF272813A69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991DC-A5DB-4FC3-8E48-377EB0353D1C}" type="pres">
      <dgm:prSet presAssocID="{50207248-831C-45E9-959D-3BF272813A69}" presName="accent_2" presStyleCnt="0"/>
      <dgm:spPr/>
    </dgm:pt>
    <dgm:pt modelId="{934B2AF8-D74F-4C80-9A57-CF5133F4F708}" type="pres">
      <dgm:prSet presAssocID="{50207248-831C-45E9-959D-3BF272813A69}" presName="accentRepeatNode" presStyleLbl="solidFgAcc1" presStyleIdx="1" presStyleCnt="4"/>
      <dgm:spPr/>
    </dgm:pt>
    <dgm:pt modelId="{12812105-72E4-4D22-B37B-0DFB45D0D70C}" type="pres">
      <dgm:prSet presAssocID="{251372E4-5DEB-4373-ADBF-F595CA8BC45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2C8021-ECAE-4D27-B0C9-D75218A20D0F}" type="pres">
      <dgm:prSet presAssocID="{251372E4-5DEB-4373-ADBF-F595CA8BC45A}" presName="accent_3" presStyleCnt="0"/>
      <dgm:spPr/>
    </dgm:pt>
    <dgm:pt modelId="{B2AE3DB6-EB52-4320-A1AA-F424C76BCABB}" type="pres">
      <dgm:prSet presAssocID="{251372E4-5DEB-4373-ADBF-F595CA8BC45A}" presName="accentRepeatNode" presStyleLbl="solidFgAcc1" presStyleIdx="2" presStyleCnt="4"/>
      <dgm:spPr/>
    </dgm:pt>
    <dgm:pt modelId="{DEFF224E-DEFD-4287-AE5F-8801F237B332}" type="pres">
      <dgm:prSet presAssocID="{DDD05FFB-E7B4-4974-AB32-1AF4A2E322B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BD3C6-2D0B-4516-BDED-07DADA801329}" type="pres">
      <dgm:prSet presAssocID="{DDD05FFB-E7B4-4974-AB32-1AF4A2E322BE}" presName="accent_4" presStyleCnt="0"/>
      <dgm:spPr/>
    </dgm:pt>
    <dgm:pt modelId="{B55452CD-9E7E-4013-9D5A-311F0E470D59}" type="pres">
      <dgm:prSet presAssocID="{DDD05FFB-E7B4-4974-AB32-1AF4A2E322BE}" presName="accentRepeatNode" presStyleLbl="solidFgAcc1" presStyleIdx="3" presStyleCnt="4"/>
      <dgm:spPr/>
    </dgm:pt>
  </dgm:ptLst>
  <dgm:cxnLst>
    <dgm:cxn modelId="{29616F61-F52F-4B2F-9E93-899D879D87BD}" type="presOf" srcId="{50207248-831C-45E9-959D-3BF272813A69}" destId="{9D7A4A6A-DEF7-43A9-A72F-FC38AD10BD1D}" srcOrd="0" destOrd="0" presId="urn:microsoft.com/office/officeart/2008/layout/VerticalCurvedList"/>
    <dgm:cxn modelId="{423053F5-4337-4671-8E9D-6B2D03CC9CEA}" srcId="{D8AB29D2-BAA6-459F-A5D3-261AD6F145B2}" destId="{251372E4-5DEB-4373-ADBF-F595CA8BC45A}" srcOrd="2" destOrd="0" parTransId="{F9C1F3E2-7A5F-4377-9023-8763262B34F7}" sibTransId="{0B0FE425-D88E-48C1-A863-BADE16240E51}"/>
    <dgm:cxn modelId="{DDC0C047-7E67-4998-A8FF-4F916E054B82}" srcId="{D8AB29D2-BAA6-459F-A5D3-261AD6F145B2}" destId="{A149081D-FF3D-4F52-9AA6-7633C6820D08}" srcOrd="0" destOrd="0" parTransId="{9DDC299A-E427-4661-925C-1FC8633CAE49}" sibTransId="{810875E4-B3B0-4465-91FC-84F26B8E6E0B}"/>
    <dgm:cxn modelId="{A6F0D9FC-E486-410D-B190-9B075C2817DA}" type="presOf" srcId="{DDD05FFB-E7B4-4974-AB32-1AF4A2E322BE}" destId="{DEFF224E-DEFD-4287-AE5F-8801F237B332}" srcOrd="0" destOrd="0" presId="urn:microsoft.com/office/officeart/2008/layout/VerticalCurvedList"/>
    <dgm:cxn modelId="{E971F837-B3C6-42AB-BCD3-EE857F89E8C8}" type="presOf" srcId="{A149081D-FF3D-4F52-9AA6-7633C6820D08}" destId="{0463B781-371D-4F45-9E06-A612244A7745}" srcOrd="0" destOrd="0" presId="urn:microsoft.com/office/officeart/2008/layout/VerticalCurvedList"/>
    <dgm:cxn modelId="{EE79AAA2-3258-4F89-849A-0771FAE3DA06}" type="presOf" srcId="{251372E4-5DEB-4373-ADBF-F595CA8BC45A}" destId="{12812105-72E4-4D22-B37B-0DFB45D0D70C}" srcOrd="0" destOrd="0" presId="urn:microsoft.com/office/officeart/2008/layout/VerticalCurvedList"/>
    <dgm:cxn modelId="{E6AD191D-2746-4D26-87C1-8FFD0E8BBBBA}" type="presOf" srcId="{D8AB29D2-BAA6-459F-A5D3-261AD6F145B2}" destId="{92B8FF1B-4F10-46BF-962E-6C6F25D6EEE8}" srcOrd="0" destOrd="0" presId="urn:microsoft.com/office/officeart/2008/layout/VerticalCurvedList"/>
    <dgm:cxn modelId="{770CF0D9-9E0F-4C33-BE26-3378146ED180}" type="presOf" srcId="{810875E4-B3B0-4465-91FC-84F26B8E6E0B}" destId="{A66D3924-2B29-4B7F-85DC-4A2F5121B7AF}" srcOrd="0" destOrd="0" presId="urn:microsoft.com/office/officeart/2008/layout/VerticalCurvedList"/>
    <dgm:cxn modelId="{0B0A7D62-DB3C-4D9A-B549-C0E3E517A8D0}" srcId="{D8AB29D2-BAA6-459F-A5D3-261AD6F145B2}" destId="{50207248-831C-45E9-959D-3BF272813A69}" srcOrd="1" destOrd="0" parTransId="{9232F69E-91AC-44B1-821F-21E85ECE0024}" sibTransId="{57CE93A7-6E11-4FA0-AAA2-DA781A213D90}"/>
    <dgm:cxn modelId="{5D3D3642-FD40-41EB-97CF-D38B48690543}" srcId="{D8AB29D2-BAA6-459F-A5D3-261AD6F145B2}" destId="{DDD05FFB-E7B4-4974-AB32-1AF4A2E322BE}" srcOrd="3" destOrd="0" parTransId="{755E3C8A-EE3D-42C0-AD6B-1DC547369768}" sibTransId="{9B7618E5-5E3F-4ECE-884C-E43AB0B8EC49}"/>
    <dgm:cxn modelId="{98A27DB6-8E4F-44FE-8FDE-F2EE01935081}" type="presParOf" srcId="{92B8FF1B-4F10-46BF-962E-6C6F25D6EEE8}" destId="{7D066215-083D-43F1-8BA8-F2C7EA55C9F6}" srcOrd="0" destOrd="0" presId="urn:microsoft.com/office/officeart/2008/layout/VerticalCurvedList"/>
    <dgm:cxn modelId="{73404738-DCE7-4DE5-909C-E4700BFC9E30}" type="presParOf" srcId="{7D066215-083D-43F1-8BA8-F2C7EA55C9F6}" destId="{3DDB14EA-EF51-4AD2-BC72-2A590337261A}" srcOrd="0" destOrd="0" presId="urn:microsoft.com/office/officeart/2008/layout/VerticalCurvedList"/>
    <dgm:cxn modelId="{FAA0E9E3-D4AA-4F70-BA25-8C61EBAE0F1F}" type="presParOf" srcId="{3DDB14EA-EF51-4AD2-BC72-2A590337261A}" destId="{2D760A62-4F17-4BA5-8A95-1E7C013E8A4E}" srcOrd="0" destOrd="0" presId="urn:microsoft.com/office/officeart/2008/layout/VerticalCurvedList"/>
    <dgm:cxn modelId="{DD29B423-A0D7-4EB2-A2B3-848BFD1D78D3}" type="presParOf" srcId="{3DDB14EA-EF51-4AD2-BC72-2A590337261A}" destId="{A66D3924-2B29-4B7F-85DC-4A2F5121B7AF}" srcOrd="1" destOrd="0" presId="urn:microsoft.com/office/officeart/2008/layout/VerticalCurvedList"/>
    <dgm:cxn modelId="{22921CDC-5A8D-42AA-934B-CDEEB0124AD9}" type="presParOf" srcId="{3DDB14EA-EF51-4AD2-BC72-2A590337261A}" destId="{2108EC86-DA04-4E65-8608-3A3FD27EFDA3}" srcOrd="2" destOrd="0" presId="urn:microsoft.com/office/officeart/2008/layout/VerticalCurvedList"/>
    <dgm:cxn modelId="{5C9094C8-1CF7-4339-B6AD-69858CDDC3A1}" type="presParOf" srcId="{3DDB14EA-EF51-4AD2-BC72-2A590337261A}" destId="{C83AFFCF-FAD1-4B48-8321-112EBF98EAE1}" srcOrd="3" destOrd="0" presId="urn:microsoft.com/office/officeart/2008/layout/VerticalCurvedList"/>
    <dgm:cxn modelId="{F1D32999-34AF-40C0-9BAA-FCD1ACCC8079}" type="presParOf" srcId="{7D066215-083D-43F1-8BA8-F2C7EA55C9F6}" destId="{0463B781-371D-4F45-9E06-A612244A7745}" srcOrd="1" destOrd="0" presId="urn:microsoft.com/office/officeart/2008/layout/VerticalCurvedList"/>
    <dgm:cxn modelId="{21E28A18-35F6-4A7B-9EB3-F3F9A421D919}" type="presParOf" srcId="{7D066215-083D-43F1-8BA8-F2C7EA55C9F6}" destId="{5B02496F-5B51-4505-A3EE-66446E2989B5}" srcOrd="2" destOrd="0" presId="urn:microsoft.com/office/officeart/2008/layout/VerticalCurvedList"/>
    <dgm:cxn modelId="{5820EF49-ABAF-40EF-BCBB-95C1EA50C24C}" type="presParOf" srcId="{5B02496F-5B51-4505-A3EE-66446E2989B5}" destId="{6C122F9B-7E9A-4813-9171-7D4229D253E5}" srcOrd="0" destOrd="0" presId="urn:microsoft.com/office/officeart/2008/layout/VerticalCurvedList"/>
    <dgm:cxn modelId="{55BFD086-5504-49AF-AAF2-3F08363784A8}" type="presParOf" srcId="{7D066215-083D-43F1-8BA8-F2C7EA55C9F6}" destId="{9D7A4A6A-DEF7-43A9-A72F-FC38AD10BD1D}" srcOrd="3" destOrd="0" presId="urn:microsoft.com/office/officeart/2008/layout/VerticalCurvedList"/>
    <dgm:cxn modelId="{6CB0A84C-8F07-491E-A9E6-43AAC23B3F6B}" type="presParOf" srcId="{7D066215-083D-43F1-8BA8-F2C7EA55C9F6}" destId="{A9E991DC-A5DB-4FC3-8E48-377EB0353D1C}" srcOrd="4" destOrd="0" presId="urn:microsoft.com/office/officeart/2008/layout/VerticalCurvedList"/>
    <dgm:cxn modelId="{5684B228-FDD0-4328-9C08-6C5245C3E5FF}" type="presParOf" srcId="{A9E991DC-A5DB-4FC3-8E48-377EB0353D1C}" destId="{934B2AF8-D74F-4C80-9A57-CF5133F4F708}" srcOrd="0" destOrd="0" presId="urn:microsoft.com/office/officeart/2008/layout/VerticalCurvedList"/>
    <dgm:cxn modelId="{F5041707-7187-467D-A7FB-9ACE5ACAD0EC}" type="presParOf" srcId="{7D066215-083D-43F1-8BA8-F2C7EA55C9F6}" destId="{12812105-72E4-4D22-B37B-0DFB45D0D70C}" srcOrd="5" destOrd="0" presId="urn:microsoft.com/office/officeart/2008/layout/VerticalCurvedList"/>
    <dgm:cxn modelId="{577EA120-C35F-4796-962C-D309378D646A}" type="presParOf" srcId="{7D066215-083D-43F1-8BA8-F2C7EA55C9F6}" destId="{E02C8021-ECAE-4D27-B0C9-D75218A20D0F}" srcOrd="6" destOrd="0" presId="urn:microsoft.com/office/officeart/2008/layout/VerticalCurvedList"/>
    <dgm:cxn modelId="{72CE0576-829D-4F5A-B32D-6287479D0197}" type="presParOf" srcId="{E02C8021-ECAE-4D27-B0C9-D75218A20D0F}" destId="{B2AE3DB6-EB52-4320-A1AA-F424C76BCABB}" srcOrd="0" destOrd="0" presId="urn:microsoft.com/office/officeart/2008/layout/VerticalCurvedList"/>
    <dgm:cxn modelId="{2EFA0B56-21EB-4C23-884E-D61A0DE5AAFF}" type="presParOf" srcId="{7D066215-083D-43F1-8BA8-F2C7EA55C9F6}" destId="{DEFF224E-DEFD-4287-AE5F-8801F237B332}" srcOrd="7" destOrd="0" presId="urn:microsoft.com/office/officeart/2008/layout/VerticalCurvedList"/>
    <dgm:cxn modelId="{43D777E3-C1D2-4F38-84C5-467706FFD281}" type="presParOf" srcId="{7D066215-083D-43F1-8BA8-F2C7EA55C9F6}" destId="{5C2BD3C6-2D0B-4516-BDED-07DADA801329}" srcOrd="8" destOrd="0" presId="urn:microsoft.com/office/officeart/2008/layout/VerticalCurvedList"/>
    <dgm:cxn modelId="{31F00BDB-F822-44F8-A0FD-8B3342868C8A}" type="presParOf" srcId="{5C2BD3C6-2D0B-4516-BDED-07DADA801329}" destId="{B55452CD-9E7E-4013-9D5A-311F0E470D59}" srcOrd="0" destOrd="0" presId="urn:microsoft.com/office/officeart/2008/layout/VerticalCurvedList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AB29D2-BAA6-459F-A5D3-261AD6F145B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A149081D-FF3D-4F52-9AA6-7633C6820D08}">
      <dgm:prSet phldrT="[Text]" custT="1"/>
      <dgm:spPr/>
      <dgm:t>
        <a:bodyPr/>
        <a:lstStyle/>
        <a:p>
          <a:r>
            <a:rPr lang="en-US" sz="4000" dirty="0"/>
            <a:t>Standardization of scores</a:t>
          </a:r>
        </a:p>
      </dgm:t>
    </dgm:pt>
    <dgm:pt modelId="{9DDC299A-E427-4661-925C-1FC8633CAE49}" type="parTrans" cxnId="{DDC0C047-7E67-4998-A8FF-4F916E054B82}">
      <dgm:prSet/>
      <dgm:spPr/>
      <dgm:t>
        <a:bodyPr/>
        <a:lstStyle/>
        <a:p>
          <a:endParaRPr lang="en-US" sz="1400"/>
        </a:p>
      </dgm:t>
    </dgm:pt>
    <dgm:pt modelId="{810875E4-B3B0-4465-91FC-84F26B8E6E0B}" type="sibTrans" cxnId="{DDC0C047-7E67-4998-A8FF-4F916E054B82}">
      <dgm:prSet/>
      <dgm:spPr/>
      <dgm:t>
        <a:bodyPr/>
        <a:lstStyle/>
        <a:p>
          <a:endParaRPr lang="en-US" sz="1400"/>
        </a:p>
      </dgm:t>
    </dgm:pt>
    <dgm:pt modelId="{50207248-831C-45E9-959D-3BF272813A69}">
      <dgm:prSet phldrT="[Text]" custT="1"/>
      <dgm:spPr/>
      <dgm:t>
        <a:bodyPr/>
        <a:lstStyle/>
        <a:p>
          <a:r>
            <a:rPr lang="en-US" sz="4000" dirty="0"/>
            <a:t>Normal Distribution</a:t>
          </a:r>
        </a:p>
      </dgm:t>
    </dgm:pt>
    <dgm:pt modelId="{9232F69E-91AC-44B1-821F-21E85ECE0024}" type="parTrans" cxnId="{0B0A7D62-DB3C-4D9A-B549-C0E3E517A8D0}">
      <dgm:prSet/>
      <dgm:spPr/>
      <dgm:t>
        <a:bodyPr/>
        <a:lstStyle/>
        <a:p>
          <a:endParaRPr lang="en-US" sz="1400"/>
        </a:p>
      </dgm:t>
    </dgm:pt>
    <dgm:pt modelId="{57CE93A7-6E11-4FA0-AAA2-DA781A213D90}" type="sibTrans" cxnId="{0B0A7D62-DB3C-4D9A-B549-C0E3E517A8D0}">
      <dgm:prSet/>
      <dgm:spPr/>
      <dgm:t>
        <a:bodyPr/>
        <a:lstStyle/>
        <a:p>
          <a:endParaRPr lang="en-US" sz="1400"/>
        </a:p>
      </dgm:t>
    </dgm:pt>
    <dgm:pt modelId="{251372E4-5DEB-4373-ADBF-F595CA8BC45A}">
      <dgm:prSet phldrT="[Text]" custT="1"/>
      <dgm:spPr/>
      <dgm:t>
        <a:bodyPr/>
        <a:lstStyle/>
        <a:p>
          <a:r>
            <a:rPr lang="en-US" sz="4000" dirty="0"/>
            <a:t>Hypothesis</a:t>
          </a:r>
          <a:r>
            <a:rPr lang="en-US" sz="4000" baseline="0" dirty="0"/>
            <a:t> Testing</a:t>
          </a:r>
          <a:endParaRPr lang="en-US" sz="4000" dirty="0"/>
        </a:p>
      </dgm:t>
    </dgm:pt>
    <dgm:pt modelId="{F9C1F3E2-7A5F-4377-9023-8763262B34F7}" type="parTrans" cxnId="{423053F5-4337-4671-8E9D-6B2D03CC9CEA}">
      <dgm:prSet/>
      <dgm:spPr/>
      <dgm:t>
        <a:bodyPr/>
        <a:lstStyle/>
        <a:p>
          <a:endParaRPr lang="en-US" sz="1400"/>
        </a:p>
      </dgm:t>
    </dgm:pt>
    <dgm:pt modelId="{0B0FE425-D88E-48C1-A863-BADE16240E51}" type="sibTrans" cxnId="{423053F5-4337-4671-8E9D-6B2D03CC9CEA}">
      <dgm:prSet/>
      <dgm:spPr/>
      <dgm:t>
        <a:bodyPr/>
        <a:lstStyle/>
        <a:p>
          <a:endParaRPr lang="en-US" sz="1400"/>
        </a:p>
      </dgm:t>
    </dgm:pt>
    <dgm:pt modelId="{DDD05FFB-E7B4-4974-AB32-1AF4A2E322BE}">
      <dgm:prSet phldrT="[Text]" custT="1"/>
      <dgm:spPr/>
      <dgm:t>
        <a:bodyPr/>
        <a:lstStyle/>
        <a:p>
          <a:r>
            <a:rPr lang="en-US" sz="4000" dirty="0"/>
            <a:t>Basic R codes</a:t>
          </a:r>
        </a:p>
      </dgm:t>
    </dgm:pt>
    <dgm:pt modelId="{755E3C8A-EE3D-42C0-AD6B-1DC547369768}" type="parTrans" cxnId="{5D3D3642-FD40-41EB-97CF-D38B48690543}">
      <dgm:prSet/>
      <dgm:spPr/>
    </dgm:pt>
    <dgm:pt modelId="{9B7618E5-5E3F-4ECE-884C-E43AB0B8EC49}" type="sibTrans" cxnId="{5D3D3642-FD40-41EB-97CF-D38B48690543}">
      <dgm:prSet/>
      <dgm:spPr/>
    </dgm:pt>
    <dgm:pt modelId="{92B8FF1B-4F10-46BF-962E-6C6F25D6EEE8}" type="pres">
      <dgm:prSet presAssocID="{D8AB29D2-BAA6-459F-A5D3-261AD6F145B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D066215-083D-43F1-8BA8-F2C7EA55C9F6}" type="pres">
      <dgm:prSet presAssocID="{D8AB29D2-BAA6-459F-A5D3-261AD6F145B2}" presName="Name1" presStyleCnt="0"/>
      <dgm:spPr/>
    </dgm:pt>
    <dgm:pt modelId="{3DDB14EA-EF51-4AD2-BC72-2A590337261A}" type="pres">
      <dgm:prSet presAssocID="{D8AB29D2-BAA6-459F-A5D3-261AD6F145B2}" presName="cycle" presStyleCnt="0"/>
      <dgm:spPr/>
    </dgm:pt>
    <dgm:pt modelId="{2D760A62-4F17-4BA5-8A95-1E7C013E8A4E}" type="pres">
      <dgm:prSet presAssocID="{D8AB29D2-BAA6-459F-A5D3-261AD6F145B2}" presName="srcNode" presStyleLbl="node1" presStyleIdx="0" presStyleCnt="4"/>
      <dgm:spPr/>
    </dgm:pt>
    <dgm:pt modelId="{A66D3924-2B29-4B7F-85DC-4A2F5121B7AF}" type="pres">
      <dgm:prSet presAssocID="{D8AB29D2-BAA6-459F-A5D3-261AD6F145B2}" presName="conn" presStyleLbl="parChTrans1D2" presStyleIdx="0" presStyleCnt="1"/>
      <dgm:spPr/>
      <dgm:t>
        <a:bodyPr/>
        <a:lstStyle/>
        <a:p>
          <a:endParaRPr lang="en-US"/>
        </a:p>
      </dgm:t>
    </dgm:pt>
    <dgm:pt modelId="{2108EC86-DA04-4E65-8608-3A3FD27EFDA3}" type="pres">
      <dgm:prSet presAssocID="{D8AB29D2-BAA6-459F-A5D3-261AD6F145B2}" presName="extraNode" presStyleLbl="node1" presStyleIdx="0" presStyleCnt="4"/>
      <dgm:spPr/>
    </dgm:pt>
    <dgm:pt modelId="{C83AFFCF-FAD1-4B48-8321-112EBF98EAE1}" type="pres">
      <dgm:prSet presAssocID="{D8AB29D2-BAA6-459F-A5D3-261AD6F145B2}" presName="dstNode" presStyleLbl="node1" presStyleIdx="0" presStyleCnt="4"/>
      <dgm:spPr/>
    </dgm:pt>
    <dgm:pt modelId="{0463B781-371D-4F45-9E06-A612244A7745}" type="pres">
      <dgm:prSet presAssocID="{A149081D-FF3D-4F52-9AA6-7633C6820D0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2496F-5B51-4505-A3EE-66446E2989B5}" type="pres">
      <dgm:prSet presAssocID="{A149081D-FF3D-4F52-9AA6-7633C6820D08}" presName="accent_1" presStyleCnt="0"/>
      <dgm:spPr/>
    </dgm:pt>
    <dgm:pt modelId="{6C122F9B-7E9A-4813-9171-7D4229D253E5}" type="pres">
      <dgm:prSet presAssocID="{A149081D-FF3D-4F52-9AA6-7633C6820D08}" presName="accentRepeatNode" presStyleLbl="solidFgAcc1" presStyleIdx="0" presStyleCnt="4"/>
      <dgm:spPr/>
    </dgm:pt>
    <dgm:pt modelId="{9D7A4A6A-DEF7-43A9-A72F-FC38AD10BD1D}" type="pres">
      <dgm:prSet presAssocID="{50207248-831C-45E9-959D-3BF272813A69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991DC-A5DB-4FC3-8E48-377EB0353D1C}" type="pres">
      <dgm:prSet presAssocID="{50207248-831C-45E9-959D-3BF272813A69}" presName="accent_2" presStyleCnt="0"/>
      <dgm:spPr/>
    </dgm:pt>
    <dgm:pt modelId="{934B2AF8-D74F-4C80-9A57-CF5133F4F708}" type="pres">
      <dgm:prSet presAssocID="{50207248-831C-45E9-959D-3BF272813A69}" presName="accentRepeatNode" presStyleLbl="solidFgAcc1" presStyleIdx="1" presStyleCnt="4"/>
      <dgm:spPr/>
    </dgm:pt>
    <dgm:pt modelId="{12812105-72E4-4D22-B37B-0DFB45D0D70C}" type="pres">
      <dgm:prSet presAssocID="{251372E4-5DEB-4373-ADBF-F595CA8BC45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2C8021-ECAE-4D27-B0C9-D75218A20D0F}" type="pres">
      <dgm:prSet presAssocID="{251372E4-5DEB-4373-ADBF-F595CA8BC45A}" presName="accent_3" presStyleCnt="0"/>
      <dgm:spPr/>
    </dgm:pt>
    <dgm:pt modelId="{B2AE3DB6-EB52-4320-A1AA-F424C76BCABB}" type="pres">
      <dgm:prSet presAssocID="{251372E4-5DEB-4373-ADBF-F595CA8BC45A}" presName="accentRepeatNode" presStyleLbl="solidFgAcc1" presStyleIdx="2" presStyleCnt="4"/>
      <dgm:spPr/>
    </dgm:pt>
    <dgm:pt modelId="{DEFF224E-DEFD-4287-AE5F-8801F237B332}" type="pres">
      <dgm:prSet presAssocID="{DDD05FFB-E7B4-4974-AB32-1AF4A2E322B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BD3C6-2D0B-4516-BDED-07DADA801329}" type="pres">
      <dgm:prSet presAssocID="{DDD05FFB-E7B4-4974-AB32-1AF4A2E322BE}" presName="accent_4" presStyleCnt="0"/>
      <dgm:spPr/>
    </dgm:pt>
    <dgm:pt modelId="{B55452CD-9E7E-4013-9D5A-311F0E470D59}" type="pres">
      <dgm:prSet presAssocID="{DDD05FFB-E7B4-4974-AB32-1AF4A2E322BE}" presName="accentRepeatNode" presStyleLbl="solidFgAcc1" presStyleIdx="3" presStyleCnt="4"/>
      <dgm:spPr/>
    </dgm:pt>
  </dgm:ptLst>
  <dgm:cxnLst>
    <dgm:cxn modelId="{423053F5-4337-4671-8E9D-6B2D03CC9CEA}" srcId="{D8AB29D2-BAA6-459F-A5D3-261AD6F145B2}" destId="{251372E4-5DEB-4373-ADBF-F595CA8BC45A}" srcOrd="2" destOrd="0" parTransId="{F9C1F3E2-7A5F-4377-9023-8763262B34F7}" sibTransId="{0B0FE425-D88E-48C1-A863-BADE16240E51}"/>
    <dgm:cxn modelId="{59EF77DD-AA45-4D0A-801C-E6958EEDFAC9}" type="presOf" srcId="{A149081D-FF3D-4F52-9AA6-7633C6820D08}" destId="{0463B781-371D-4F45-9E06-A612244A7745}" srcOrd="0" destOrd="0" presId="urn:microsoft.com/office/officeart/2008/layout/VerticalCurvedList"/>
    <dgm:cxn modelId="{DDC0C047-7E67-4998-A8FF-4F916E054B82}" srcId="{D8AB29D2-BAA6-459F-A5D3-261AD6F145B2}" destId="{A149081D-FF3D-4F52-9AA6-7633C6820D08}" srcOrd="0" destOrd="0" parTransId="{9DDC299A-E427-4661-925C-1FC8633CAE49}" sibTransId="{810875E4-B3B0-4465-91FC-84F26B8E6E0B}"/>
    <dgm:cxn modelId="{87C97E64-6905-4065-802D-24D00EBFE7BB}" type="presOf" srcId="{251372E4-5DEB-4373-ADBF-F595CA8BC45A}" destId="{12812105-72E4-4D22-B37B-0DFB45D0D70C}" srcOrd="0" destOrd="0" presId="urn:microsoft.com/office/officeart/2008/layout/VerticalCurvedList"/>
    <dgm:cxn modelId="{92B8F769-6DC6-4084-AB13-050F6F488A28}" type="presOf" srcId="{DDD05FFB-E7B4-4974-AB32-1AF4A2E322BE}" destId="{DEFF224E-DEFD-4287-AE5F-8801F237B332}" srcOrd="0" destOrd="0" presId="urn:microsoft.com/office/officeart/2008/layout/VerticalCurvedList"/>
    <dgm:cxn modelId="{0B0A7D62-DB3C-4D9A-B549-C0E3E517A8D0}" srcId="{D8AB29D2-BAA6-459F-A5D3-261AD6F145B2}" destId="{50207248-831C-45E9-959D-3BF272813A69}" srcOrd="1" destOrd="0" parTransId="{9232F69E-91AC-44B1-821F-21E85ECE0024}" sibTransId="{57CE93A7-6E11-4FA0-AAA2-DA781A213D90}"/>
    <dgm:cxn modelId="{5D3D3642-FD40-41EB-97CF-D38B48690543}" srcId="{D8AB29D2-BAA6-459F-A5D3-261AD6F145B2}" destId="{DDD05FFB-E7B4-4974-AB32-1AF4A2E322BE}" srcOrd="3" destOrd="0" parTransId="{755E3C8A-EE3D-42C0-AD6B-1DC547369768}" sibTransId="{9B7618E5-5E3F-4ECE-884C-E43AB0B8EC49}"/>
    <dgm:cxn modelId="{B5F56553-DA22-4880-8472-A2DF2792A859}" type="presOf" srcId="{810875E4-B3B0-4465-91FC-84F26B8E6E0B}" destId="{A66D3924-2B29-4B7F-85DC-4A2F5121B7AF}" srcOrd="0" destOrd="0" presId="urn:microsoft.com/office/officeart/2008/layout/VerticalCurvedList"/>
    <dgm:cxn modelId="{AD7C7A30-D271-47AE-A28B-786EE589ADF0}" type="presOf" srcId="{D8AB29D2-BAA6-459F-A5D3-261AD6F145B2}" destId="{92B8FF1B-4F10-46BF-962E-6C6F25D6EEE8}" srcOrd="0" destOrd="0" presId="urn:microsoft.com/office/officeart/2008/layout/VerticalCurvedList"/>
    <dgm:cxn modelId="{0CA89909-7A7D-49F9-B67C-A6B92FBDAE85}" type="presOf" srcId="{50207248-831C-45E9-959D-3BF272813A69}" destId="{9D7A4A6A-DEF7-43A9-A72F-FC38AD10BD1D}" srcOrd="0" destOrd="0" presId="urn:microsoft.com/office/officeart/2008/layout/VerticalCurvedList"/>
    <dgm:cxn modelId="{D9C3E308-3531-482F-A9A8-30BBC10312B8}" type="presParOf" srcId="{92B8FF1B-4F10-46BF-962E-6C6F25D6EEE8}" destId="{7D066215-083D-43F1-8BA8-F2C7EA55C9F6}" srcOrd="0" destOrd="0" presId="urn:microsoft.com/office/officeart/2008/layout/VerticalCurvedList"/>
    <dgm:cxn modelId="{FB46D575-8E97-4D2E-A040-D484F2AAD795}" type="presParOf" srcId="{7D066215-083D-43F1-8BA8-F2C7EA55C9F6}" destId="{3DDB14EA-EF51-4AD2-BC72-2A590337261A}" srcOrd="0" destOrd="0" presId="urn:microsoft.com/office/officeart/2008/layout/VerticalCurvedList"/>
    <dgm:cxn modelId="{C13C7E8F-A29E-4CC3-9709-BD6B5A4E87ED}" type="presParOf" srcId="{3DDB14EA-EF51-4AD2-BC72-2A590337261A}" destId="{2D760A62-4F17-4BA5-8A95-1E7C013E8A4E}" srcOrd="0" destOrd="0" presId="urn:microsoft.com/office/officeart/2008/layout/VerticalCurvedList"/>
    <dgm:cxn modelId="{9DDA3D1C-CB73-46E2-8F51-1025BFB22497}" type="presParOf" srcId="{3DDB14EA-EF51-4AD2-BC72-2A590337261A}" destId="{A66D3924-2B29-4B7F-85DC-4A2F5121B7AF}" srcOrd="1" destOrd="0" presId="urn:microsoft.com/office/officeart/2008/layout/VerticalCurvedList"/>
    <dgm:cxn modelId="{33685CCF-0237-4430-B2F1-EB7BB7A4B8F9}" type="presParOf" srcId="{3DDB14EA-EF51-4AD2-BC72-2A590337261A}" destId="{2108EC86-DA04-4E65-8608-3A3FD27EFDA3}" srcOrd="2" destOrd="0" presId="urn:microsoft.com/office/officeart/2008/layout/VerticalCurvedList"/>
    <dgm:cxn modelId="{72B8959E-0EE0-47FB-9690-3BAC56440CC1}" type="presParOf" srcId="{3DDB14EA-EF51-4AD2-BC72-2A590337261A}" destId="{C83AFFCF-FAD1-4B48-8321-112EBF98EAE1}" srcOrd="3" destOrd="0" presId="urn:microsoft.com/office/officeart/2008/layout/VerticalCurvedList"/>
    <dgm:cxn modelId="{A717EC4E-8D10-42A2-9E4A-59237D66710D}" type="presParOf" srcId="{7D066215-083D-43F1-8BA8-F2C7EA55C9F6}" destId="{0463B781-371D-4F45-9E06-A612244A7745}" srcOrd="1" destOrd="0" presId="urn:microsoft.com/office/officeart/2008/layout/VerticalCurvedList"/>
    <dgm:cxn modelId="{588DE030-901F-4708-80E1-707533321841}" type="presParOf" srcId="{7D066215-083D-43F1-8BA8-F2C7EA55C9F6}" destId="{5B02496F-5B51-4505-A3EE-66446E2989B5}" srcOrd="2" destOrd="0" presId="urn:microsoft.com/office/officeart/2008/layout/VerticalCurvedList"/>
    <dgm:cxn modelId="{3DE0EF11-9C81-41FC-9695-250A85B19B81}" type="presParOf" srcId="{5B02496F-5B51-4505-A3EE-66446E2989B5}" destId="{6C122F9B-7E9A-4813-9171-7D4229D253E5}" srcOrd="0" destOrd="0" presId="urn:microsoft.com/office/officeart/2008/layout/VerticalCurvedList"/>
    <dgm:cxn modelId="{6B0D4C54-16E2-4FA4-B618-D901BD4E4006}" type="presParOf" srcId="{7D066215-083D-43F1-8BA8-F2C7EA55C9F6}" destId="{9D7A4A6A-DEF7-43A9-A72F-FC38AD10BD1D}" srcOrd="3" destOrd="0" presId="urn:microsoft.com/office/officeart/2008/layout/VerticalCurvedList"/>
    <dgm:cxn modelId="{C702C527-7D0A-418E-92F6-0E00AC7AD7B7}" type="presParOf" srcId="{7D066215-083D-43F1-8BA8-F2C7EA55C9F6}" destId="{A9E991DC-A5DB-4FC3-8E48-377EB0353D1C}" srcOrd="4" destOrd="0" presId="urn:microsoft.com/office/officeart/2008/layout/VerticalCurvedList"/>
    <dgm:cxn modelId="{E5788ED7-FC7C-4BCD-902E-EB05DBCF3596}" type="presParOf" srcId="{A9E991DC-A5DB-4FC3-8E48-377EB0353D1C}" destId="{934B2AF8-D74F-4C80-9A57-CF5133F4F708}" srcOrd="0" destOrd="0" presId="urn:microsoft.com/office/officeart/2008/layout/VerticalCurvedList"/>
    <dgm:cxn modelId="{F5735B17-4F9C-4749-BE4D-2F1D2050ED37}" type="presParOf" srcId="{7D066215-083D-43F1-8BA8-F2C7EA55C9F6}" destId="{12812105-72E4-4D22-B37B-0DFB45D0D70C}" srcOrd="5" destOrd="0" presId="urn:microsoft.com/office/officeart/2008/layout/VerticalCurvedList"/>
    <dgm:cxn modelId="{80F9D63E-7582-4696-8B76-66DF45BB9A09}" type="presParOf" srcId="{7D066215-083D-43F1-8BA8-F2C7EA55C9F6}" destId="{E02C8021-ECAE-4D27-B0C9-D75218A20D0F}" srcOrd="6" destOrd="0" presId="urn:microsoft.com/office/officeart/2008/layout/VerticalCurvedList"/>
    <dgm:cxn modelId="{6DEE9DE7-07C5-4013-A3C0-DD492758F6B1}" type="presParOf" srcId="{E02C8021-ECAE-4D27-B0C9-D75218A20D0F}" destId="{B2AE3DB6-EB52-4320-A1AA-F424C76BCABB}" srcOrd="0" destOrd="0" presId="urn:microsoft.com/office/officeart/2008/layout/VerticalCurvedList"/>
    <dgm:cxn modelId="{C264CA26-9223-4BA1-BDA2-A02CFD3796A7}" type="presParOf" srcId="{7D066215-083D-43F1-8BA8-F2C7EA55C9F6}" destId="{DEFF224E-DEFD-4287-AE5F-8801F237B332}" srcOrd="7" destOrd="0" presId="urn:microsoft.com/office/officeart/2008/layout/VerticalCurvedList"/>
    <dgm:cxn modelId="{7DE01D05-6495-4ABC-8007-78F7181F2965}" type="presParOf" srcId="{7D066215-083D-43F1-8BA8-F2C7EA55C9F6}" destId="{5C2BD3C6-2D0B-4516-BDED-07DADA801329}" srcOrd="8" destOrd="0" presId="urn:microsoft.com/office/officeart/2008/layout/VerticalCurvedList"/>
    <dgm:cxn modelId="{003D4295-8334-4895-9A7C-5D54412304AE}" type="presParOf" srcId="{5C2BD3C6-2D0B-4516-BDED-07DADA801329}" destId="{B55452CD-9E7E-4013-9D5A-311F0E470D59}" srcOrd="0" destOrd="0" presId="urn:microsoft.com/office/officeart/2008/layout/VerticalCurvedLis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0E348-D913-4202-B130-1081D8360BF1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71775" y="514350"/>
            <a:ext cx="36004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9FF64-A010-486F-ABCF-FB1F00EC36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3585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79262" algn="l" defTabSz="13585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58524" algn="l" defTabSz="13585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37786" algn="l" defTabSz="13585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17048" algn="l" defTabSz="13585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396310" algn="l" defTabSz="13585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075572" algn="l" defTabSz="13585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54834" algn="l" defTabSz="13585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34096" algn="l" defTabSz="13585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71775" y="514350"/>
            <a:ext cx="36004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97139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67338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840568"/>
            <a:ext cx="1088136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181600"/>
            <a:ext cx="896112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66185"/>
            <a:ext cx="288036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66185"/>
            <a:ext cx="842772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5875868"/>
            <a:ext cx="10881360" cy="1816100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3875619"/>
            <a:ext cx="10881360" cy="2000249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7926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5852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3778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1704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39631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07557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7548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3409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133601"/>
            <a:ext cx="5654040" cy="6034618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133601"/>
            <a:ext cx="5654040" cy="6034618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1" y="2046818"/>
            <a:ext cx="5656263" cy="853016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1" y="2899834"/>
            <a:ext cx="5656263" cy="5268384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046818"/>
            <a:ext cx="5658485" cy="853016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899834"/>
            <a:ext cx="5658485" cy="5268384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64067"/>
            <a:ext cx="4211638" cy="154940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64068"/>
            <a:ext cx="7156450" cy="7804151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913468"/>
            <a:ext cx="4211638" cy="6254751"/>
          </a:xfrm>
        </p:spPr>
        <p:txBody>
          <a:bodyPr/>
          <a:lstStyle>
            <a:lvl1pPr marL="0" indent="0">
              <a:buNone/>
              <a:defRPr sz="2100"/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400800"/>
            <a:ext cx="7680960" cy="755651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17033"/>
            <a:ext cx="7680960" cy="5486400"/>
          </a:xfr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156451"/>
            <a:ext cx="7680960" cy="1073149"/>
          </a:xfrm>
        </p:spPr>
        <p:txBody>
          <a:bodyPr/>
          <a:lstStyle>
            <a:lvl1pPr marL="0" indent="0">
              <a:buNone/>
              <a:defRPr sz="2100"/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66184"/>
            <a:ext cx="11521440" cy="1524000"/>
          </a:xfrm>
          <a:prstGeom prst="rect">
            <a:avLst/>
          </a:prstGeom>
        </p:spPr>
        <p:txBody>
          <a:bodyPr vert="horz" lIns="135852" tIns="67926" rIns="135852" bIns="679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33601"/>
            <a:ext cx="11521440" cy="6034618"/>
          </a:xfrm>
          <a:prstGeom prst="rect">
            <a:avLst/>
          </a:prstGeom>
        </p:spPr>
        <p:txBody>
          <a:bodyPr vert="horz" lIns="135852" tIns="67926" rIns="135852" bIns="679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475134"/>
            <a:ext cx="2987040" cy="486833"/>
          </a:xfrm>
          <a:prstGeom prst="rect">
            <a:avLst/>
          </a:prstGeom>
        </p:spPr>
        <p:txBody>
          <a:bodyPr vert="horz" lIns="135852" tIns="67926" rIns="135852" bIns="67926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475134"/>
            <a:ext cx="4053840" cy="486833"/>
          </a:xfrm>
          <a:prstGeom prst="rect">
            <a:avLst/>
          </a:prstGeom>
        </p:spPr>
        <p:txBody>
          <a:bodyPr vert="horz" lIns="135852" tIns="67926" rIns="135852" bIns="67926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475134"/>
            <a:ext cx="2987040" cy="486833"/>
          </a:xfrm>
          <a:prstGeom prst="rect">
            <a:avLst/>
          </a:prstGeom>
        </p:spPr>
        <p:txBody>
          <a:bodyPr vert="horz" lIns="135852" tIns="67926" rIns="135852" bIns="67926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58524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1358524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1358524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135852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1358524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1358524" rtl="0" eaLnBrk="1" latinLnBrk="0" hangingPunct="1">
        <a:spcBef>
          <a:spcPct val="20000"/>
        </a:spcBef>
        <a:buFont typeface="Arial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135852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135852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135852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135852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852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135852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135852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135852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135852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135852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135852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135852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135852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Business Analytics: Advance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Basics of Data (II)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Developing Null and Alternative Hypotheses</a:t>
            </a:r>
            <a:endParaRPr lang="en-IN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885" y="1295400"/>
                <a:ext cx="11896761" cy="49530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u="sng" dirty="0"/>
                  <a:t>Hypothesis testing</a:t>
                </a:r>
                <a:r>
                  <a:rPr lang="en-US" dirty="0"/>
                  <a:t> can be used to determine whether a statement about the value of a population parameter should or should not be rejected.</a:t>
                </a:r>
              </a:p>
              <a:p>
                <a:r>
                  <a:rPr lang="en-US" dirty="0"/>
                  <a:t>The </a:t>
                </a:r>
                <a:r>
                  <a:rPr lang="en-US" u="sng" dirty="0"/>
                  <a:t>null hypothesis</a:t>
                </a:r>
                <a:r>
                  <a:rPr lang="en-US" i="1" dirty="0"/>
                  <a:t>, </a:t>
                </a:r>
                <a:r>
                  <a:rPr lang="en-US" dirty="0"/>
                  <a:t>denoted by </a:t>
                </a:r>
                <a:r>
                  <a:rPr lang="en-US" i="1" dirty="0"/>
                  <a:t>H</a:t>
                </a:r>
                <a:r>
                  <a:rPr lang="en-US" baseline="-25000" dirty="0"/>
                  <a:t>0 </a:t>
                </a:r>
                <a:r>
                  <a:rPr lang="en-US" i="1" dirty="0"/>
                  <a:t>, </a:t>
                </a:r>
                <a:r>
                  <a:rPr lang="en-US" dirty="0"/>
                  <a:t>is a tentative assumption about a population parameter.</a:t>
                </a:r>
              </a:p>
              <a:p>
                <a:r>
                  <a:rPr lang="en-US" dirty="0"/>
                  <a:t>The </a:t>
                </a:r>
                <a:r>
                  <a:rPr lang="en-US" u="sng" dirty="0"/>
                  <a:t>alternative hypothesis</a:t>
                </a:r>
                <a:r>
                  <a:rPr lang="en-US" dirty="0"/>
                  <a:t>, denoted by </a:t>
                </a:r>
                <a:r>
                  <a:rPr lang="en-US" i="1" dirty="0"/>
                  <a:t>H</a:t>
                </a:r>
                <a:r>
                  <a:rPr lang="en-US" baseline="-25000" dirty="0"/>
                  <a:t>a</a:t>
                </a:r>
                <a:r>
                  <a:rPr lang="en-US" dirty="0"/>
                  <a:t>, is the opposite of what is stated in the null hypothesis.</a:t>
                </a:r>
              </a:p>
              <a:p>
                <a:r>
                  <a:rPr lang="en-US" dirty="0"/>
                  <a:t>Hypothesis testing is similar to a criminal trial.  The hypotheses are:</a:t>
                </a:r>
              </a:p>
              <a:p>
                <a:pPr>
                  <a:buNone/>
                </a:pPr>
                <a:r>
                  <a:rPr lang="en-US" dirty="0"/>
                  <a:t/>
                </a:r>
                <a:r>
                  <a:rPr lang="en-US" i="1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:  The defendant is innocent</a:t>
                </a:r>
              </a:p>
              <a:p>
                <a:pPr>
                  <a:buNone/>
                </a:pPr>
                <a:r>
                  <a:rPr lang="en-US" dirty="0"/>
                  <a:t/>
                </a:r>
                <a:r>
                  <a:rPr lang="en-US" i="1" dirty="0"/>
                  <a:t>H</a:t>
                </a:r>
                <a:r>
                  <a:rPr lang="en-US" baseline="-25000" dirty="0"/>
                  <a:t>a</a:t>
                </a:r>
                <a:r>
                  <a:rPr lang="en-US" dirty="0"/>
                  <a:t>:  The defendant is guilty</a:t>
                </a: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Testing in Decision-Making Situations</a:t>
                </a:r>
              </a:p>
              <a:p>
                <a:pPr lvl="1"/>
                <a:r>
                  <a:rPr lang="en-US" dirty="0"/>
                  <a:t>A decision maker might have to choose between two courses of action, one associated with the null hypothesis and another associated with the alternative hypothesis.</a:t>
                </a:r>
              </a:p>
              <a:p>
                <a:pPr lvl="1"/>
                <a:r>
                  <a:rPr lang="en-US" dirty="0"/>
                  <a:t>Example:  Accepting a shipment of goods from a supplier or returning the shipment of goods to the supplier. Assume that the specification of a particular part requires a mean length of 2 inch.</a:t>
                </a:r>
              </a:p>
              <a:p>
                <a:pPr lvl="1"/>
                <a:r>
                  <a:rPr lang="en-US" i="1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:  </a:t>
                </a:r>
                <a:r>
                  <a:rPr lang="en-US" i="1" dirty="0">
                    <a:latin typeface="Symbol" pitchFamily="18" charset="2"/>
                  </a:rPr>
                  <a:t></a:t>
                </a:r>
                <a:r>
                  <a:rPr lang="en-US" dirty="0"/>
                  <a:t> = </a:t>
                </a:r>
                <a:r>
                  <a:rPr lang="en-US" i="1" dirty="0">
                    <a:latin typeface="Symbol" pitchFamily="18" charset="2"/>
                  </a:rPr>
                  <a:t>2  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/>
                      <m:t>H</m:t>
                    </m:r>
                    <m:r>
                      <m:rPr>
                        <m:nor/>
                      </m:rPr>
                      <a:rPr lang="en-US" baseline="-25000" dirty="0"/>
                      <m:t>0</m:t>
                    </m:r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sty m:val="p"/>
                      </m:rPr>
                      <a:rPr lang="el-GR" i="1" dirty="0">
                        <a:latin typeface="Cambria Math"/>
                        <a:ea typeface="Cambria Math"/>
                      </a:rPr>
                      <m:t>μ</m:t>
                    </m:r>
                    <m:r>
                      <a:rPr lang="el-GR" i="1" dirty="0">
                        <a:latin typeface="Cambria Math"/>
                        <a:ea typeface="Cambria Math"/>
                      </a:rPr>
                      <m:t>≠2</m:t>
                    </m:r>
                  </m:oMath>
                </a14:m>
                <a:r>
                  <a:rPr lang="en-US" i="1" dirty="0">
                    <a:latin typeface="Symbol" pitchFamily="18" charset="2"/>
                  </a:rPr>
                  <a:t/>
                </a:r>
              </a:p>
              <a:p>
                <a:pPr>
                  <a:buNone/>
                </a:pPr>
                <a:endParaRPr lang="en-US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480" y="1727200"/>
                <a:ext cx="12491599" cy="6604000"/>
              </a:xfrm>
              <a:blipFill>
                <a:blip r:embed="rId2"/>
                <a:stretch>
                  <a:fillRect l="-513" t="-2094" r="-6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696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Example:  Metro 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Null and Alternative Hypotheses	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A major west coast city provides one of the most comprehensive emergency medical services in the world.  Operating in a multiple hospital system with approximately 20 mobile medical units, the service goal is to respond to medical emergencies with a mean time of 12 minutes or less.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The director of medical services wants to formulate a hypothesis test that could use a sample of emergency response times to determine whether or not the service goal of 12 minutes or less is being achieved.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839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Example:  Metro 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Null and Alternative Hypotheses</a:t>
            </a:r>
            <a:r>
              <a:rPr lang="en-US" dirty="0"/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</a:t>
            </a:r>
            <a:r>
              <a:rPr lang="en-US" u="sng" dirty="0"/>
              <a:t>Hypotheses</a:t>
            </a:r>
            <a:r>
              <a:rPr lang="en-US" dirty="0"/>
              <a:t>	      </a:t>
            </a:r>
            <a:r>
              <a:rPr lang="en-US" u="sng" dirty="0"/>
              <a:t>Conclusion and Action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:  </a:t>
            </a:r>
            <a:r>
              <a:rPr lang="en-US" i="1" dirty="0">
                <a:latin typeface="Symbol" pitchFamily="18" charset="2"/>
              </a:rPr>
              <a:t></a:t>
            </a:r>
            <a:r>
              <a:rPr lang="en-US" dirty="0">
                <a:latin typeface="Symbol" pitchFamily="18" charset="2"/>
              </a:rPr>
              <a:t></a:t>
            </a:r>
            <a:r>
              <a:rPr lang="en-US" u="sng" dirty="0">
                <a:latin typeface="Symbol" pitchFamily="18" charset="2"/>
              </a:rPr>
              <a:t></a:t>
            </a:r>
            <a:r>
              <a:rPr lang="en-US" dirty="0">
                <a:latin typeface="Symbol" pitchFamily="18" charset="2"/>
              </a:rPr>
              <a:t></a:t>
            </a:r>
            <a:r>
              <a:rPr lang="en-US" dirty="0"/>
              <a:t> 	      The emergency service is meeting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		      the response goal; no follow-up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		      action is necessary.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 </a:t>
            </a:r>
            <a:r>
              <a:rPr lang="en-US" i="1" dirty="0"/>
              <a:t>H</a:t>
            </a:r>
            <a:r>
              <a:rPr lang="en-US" baseline="-25000" dirty="0"/>
              <a:t>a</a:t>
            </a:r>
            <a:r>
              <a:rPr lang="en-US" dirty="0"/>
              <a:t>:</a:t>
            </a:r>
            <a:r>
              <a:rPr lang="en-US" dirty="0">
                <a:latin typeface="Symbol" pitchFamily="18" charset="2"/>
              </a:rPr>
              <a:t></a:t>
            </a:r>
            <a:r>
              <a:rPr lang="en-US" i="1" dirty="0">
                <a:latin typeface="Symbol" pitchFamily="18" charset="2"/>
              </a:rPr>
              <a:t></a:t>
            </a:r>
            <a:r>
              <a:rPr lang="en-US" dirty="0">
                <a:latin typeface="Symbol" pitchFamily="18" charset="2"/>
              </a:rPr>
              <a:t></a:t>
            </a:r>
            <a:r>
              <a:rPr lang="en-US" dirty="0"/>
              <a:t> 	      The emergency service is not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		      meeting the response goal;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		      appropriate follow-up action is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		      necessary.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Where:  </a:t>
            </a:r>
            <a:r>
              <a:rPr lang="en-US" i="1" dirty="0">
                <a:latin typeface="Symbol" pitchFamily="18" charset="2"/>
              </a:rPr>
              <a:t></a:t>
            </a:r>
            <a:r>
              <a:rPr lang="en-US" dirty="0"/>
              <a:t> = mean response time for the population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                      of medical emergency requests.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253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Example:  Metro 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70C0"/>
                </a:solidFill>
              </a:rPr>
              <a:t>Type I and Type II Errors</a:t>
            </a:r>
          </a:p>
          <a:p>
            <a:pPr lvl="1">
              <a:buFontTx/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dirty="0">
                <a:solidFill>
                  <a:schemeClr val="tx2"/>
                </a:solidFill>
              </a:rPr>
              <a:t>		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460" y="2499568"/>
            <a:ext cx="6327843" cy="54252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3665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Example:  Metro 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66" y="1710433"/>
            <a:ext cx="12491599" cy="599440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One-Tailed Test about a Population Mean</a:t>
            </a:r>
            <a:endParaRPr lang="en-US" sz="2800" b="1" i="1" dirty="0">
              <a:solidFill>
                <a:srgbClr val="0070C0"/>
              </a:solidFill>
            </a:endParaRPr>
          </a:p>
          <a:p>
            <a:pPr algn="ctr">
              <a:buFont typeface="Monotype Sorts" pitchFamily="2" charset="2"/>
              <a:buNone/>
            </a:pPr>
            <a:r>
              <a:rPr lang="en-US" dirty="0">
                <a:solidFill>
                  <a:srgbClr val="FBE405"/>
                </a:solidFill>
              </a:rPr>
              <a:t>			</a:t>
            </a:r>
            <a:r>
              <a:rPr lang="en-US" sz="2800" b="1" dirty="0"/>
              <a:t>Let </a:t>
            </a:r>
            <a:r>
              <a:rPr lang="en-US" sz="2800" b="1" i="1" dirty="0">
                <a:latin typeface="Symbol" pitchFamily="18" charset="2"/>
              </a:rPr>
              <a:t></a:t>
            </a:r>
            <a:r>
              <a:rPr lang="en-US" sz="2800" b="1" dirty="0"/>
              <a:t> = </a:t>
            </a:r>
            <a:r>
              <a:rPr lang="en-US" sz="2800" b="1" i="1" dirty="0"/>
              <a:t>P</a:t>
            </a:r>
            <a:r>
              <a:rPr lang="en-US" sz="2800" b="1" dirty="0"/>
              <a:t>(Type I Error) = .05 </a:t>
            </a:r>
            <a:endParaRPr lang="en-US" b="1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reeform 4"/>
          <p:cNvSpPr>
            <a:spLocks/>
          </p:cNvSpPr>
          <p:nvPr/>
        </p:nvSpPr>
        <p:spPr bwMode="auto">
          <a:xfrm>
            <a:off x="4184318" y="3373544"/>
            <a:ext cx="4763929" cy="4055533"/>
          </a:xfrm>
          <a:custGeom>
            <a:avLst/>
            <a:gdLst>
              <a:gd name="T0" fmla="*/ 1354 w 2858"/>
              <a:gd name="T1" fmla="*/ 12 h 1916"/>
              <a:gd name="T2" fmla="*/ 1270 w 2858"/>
              <a:gd name="T3" fmla="*/ 88 h 1916"/>
              <a:gd name="T4" fmla="*/ 1202 w 2858"/>
              <a:gd name="T5" fmla="*/ 190 h 1916"/>
              <a:gd name="T6" fmla="*/ 1142 w 2858"/>
              <a:gd name="T7" fmla="*/ 310 h 1916"/>
              <a:gd name="T8" fmla="*/ 1098 w 2858"/>
              <a:gd name="T9" fmla="*/ 412 h 1916"/>
              <a:gd name="T10" fmla="*/ 1056 w 2858"/>
              <a:gd name="T11" fmla="*/ 510 h 1916"/>
              <a:gd name="T12" fmla="*/ 1018 w 2858"/>
              <a:gd name="T13" fmla="*/ 626 h 1916"/>
              <a:gd name="T14" fmla="*/ 978 w 2858"/>
              <a:gd name="T15" fmla="*/ 738 h 1916"/>
              <a:gd name="T16" fmla="*/ 942 w 2858"/>
              <a:gd name="T17" fmla="*/ 854 h 1916"/>
              <a:gd name="T18" fmla="*/ 921 w 2858"/>
              <a:gd name="T19" fmla="*/ 958 h 1916"/>
              <a:gd name="T20" fmla="*/ 890 w 2858"/>
              <a:gd name="T21" fmla="*/ 1060 h 1916"/>
              <a:gd name="T22" fmla="*/ 850 w 2858"/>
              <a:gd name="T23" fmla="*/ 1174 h 1916"/>
              <a:gd name="T24" fmla="*/ 811 w 2858"/>
              <a:gd name="T25" fmla="*/ 1272 h 1916"/>
              <a:gd name="T26" fmla="*/ 753 w 2858"/>
              <a:gd name="T27" fmla="*/ 1390 h 1916"/>
              <a:gd name="T28" fmla="*/ 688 w 2858"/>
              <a:gd name="T29" fmla="*/ 1506 h 1916"/>
              <a:gd name="T30" fmla="*/ 620 w 2858"/>
              <a:gd name="T31" fmla="*/ 1596 h 1916"/>
              <a:gd name="T32" fmla="*/ 508 w 2858"/>
              <a:gd name="T33" fmla="*/ 1676 h 1916"/>
              <a:gd name="T34" fmla="*/ 399 w 2858"/>
              <a:gd name="T35" fmla="*/ 1732 h 1916"/>
              <a:gd name="T36" fmla="*/ 302 w 2858"/>
              <a:gd name="T37" fmla="*/ 1770 h 1916"/>
              <a:gd name="T38" fmla="*/ 199 w 2858"/>
              <a:gd name="T39" fmla="*/ 1804 h 1916"/>
              <a:gd name="T40" fmla="*/ 75 w 2858"/>
              <a:gd name="T41" fmla="*/ 1844 h 1916"/>
              <a:gd name="T42" fmla="*/ 0 w 2858"/>
              <a:gd name="T43" fmla="*/ 1868 h 1916"/>
              <a:gd name="T44" fmla="*/ 2858 w 2858"/>
              <a:gd name="T45" fmla="*/ 1916 h 1916"/>
              <a:gd name="T46" fmla="*/ 2804 w 2858"/>
              <a:gd name="T47" fmla="*/ 1866 h 1916"/>
              <a:gd name="T48" fmla="*/ 2708 w 2858"/>
              <a:gd name="T49" fmla="*/ 1838 h 1916"/>
              <a:gd name="T50" fmla="*/ 2582 w 2858"/>
              <a:gd name="T51" fmla="*/ 1796 h 1916"/>
              <a:gd name="T52" fmla="*/ 2458 w 2858"/>
              <a:gd name="T53" fmla="*/ 1748 h 1916"/>
              <a:gd name="T54" fmla="*/ 2331 w 2858"/>
              <a:gd name="T55" fmla="*/ 1674 h 1916"/>
              <a:gd name="T56" fmla="*/ 2280 w 2858"/>
              <a:gd name="T57" fmla="*/ 1644 h 1916"/>
              <a:gd name="T58" fmla="*/ 2204 w 2858"/>
              <a:gd name="T59" fmla="*/ 1576 h 1916"/>
              <a:gd name="T60" fmla="*/ 2140 w 2858"/>
              <a:gd name="T61" fmla="*/ 1496 h 1916"/>
              <a:gd name="T62" fmla="*/ 2072 w 2858"/>
              <a:gd name="T63" fmla="*/ 1386 h 1916"/>
              <a:gd name="T64" fmla="*/ 2028 w 2858"/>
              <a:gd name="T65" fmla="*/ 1302 h 1916"/>
              <a:gd name="T66" fmla="*/ 1980 w 2858"/>
              <a:gd name="T67" fmla="*/ 1190 h 1916"/>
              <a:gd name="T68" fmla="*/ 1944 w 2858"/>
              <a:gd name="T69" fmla="*/ 1102 h 1916"/>
              <a:gd name="T70" fmla="*/ 1906 w 2858"/>
              <a:gd name="T71" fmla="*/ 996 h 1916"/>
              <a:gd name="T72" fmla="*/ 1868 w 2858"/>
              <a:gd name="T73" fmla="*/ 864 h 1916"/>
              <a:gd name="T74" fmla="*/ 1838 w 2858"/>
              <a:gd name="T75" fmla="*/ 762 h 1916"/>
              <a:gd name="T76" fmla="*/ 1803 w 2858"/>
              <a:gd name="T77" fmla="*/ 636 h 1916"/>
              <a:gd name="T78" fmla="*/ 1749 w 2858"/>
              <a:gd name="T79" fmla="*/ 504 h 1916"/>
              <a:gd name="T80" fmla="*/ 1708 w 2858"/>
              <a:gd name="T81" fmla="*/ 396 h 1916"/>
              <a:gd name="T82" fmla="*/ 1668 w 2858"/>
              <a:gd name="T83" fmla="*/ 312 h 1916"/>
              <a:gd name="T84" fmla="*/ 1640 w 2858"/>
              <a:gd name="T85" fmla="*/ 246 h 1916"/>
              <a:gd name="T86" fmla="*/ 1620 w 2858"/>
              <a:gd name="T87" fmla="*/ 212 h 1916"/>
              <a:gd name="T88" fmla="*/ 1590 w 2858"/>
              <a:gd name="T89" fmla="*/ 166 h 1916"/>
              <a:gd name="T90" fmla="*/ 1558 w 2858"/>
              <a:gd name="T91" fmla="*/ 118 h 1916"/>
              <a:gd name="T92" fmla="*/ 1498 w 2858"/>
              <a:gd name="T93" fmla="*/ 46 h 1916"/>
              <a:gd name="T94" fmla="*/ 1446 w 2858"/>
              <a:gd name="T95" fmla="*/ 6 h 1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58" h="1916">
                <a:moveTo>
                  <a:pt x="1416" y="0"/>
                </a:moveTo>
                <a:lnTo>
                  <a:pt x="1386" y="0"/>
                </a:lnTo>
                <a:lnTo>
                  <a:pt x="1354" y="12"/>
                </a:lnTo>
                <a:lnTo>
                  <a:pt x="1324" y="34"/>
                </a:lnTo>
                <a:lnTo>
                  <a:pt x="1299" y="56"/>
                </a:lnTo>
                <a:lnTo>
                  <a:pt x="1270" y="88"/>
                </a:lnTo>
                <a:lnTo>
                  <a:pt x="1239" y="124"/>
                </a:lnTo>
                <a:lnTo>
                  <a:pt x="1221" y="154"/>
                </a:lnTo>
                <a:lnTo>
                  <a:pt x="1202" y="190"/>
                </a:lnTo>
                <a:lnTo>
                  <a:pt x="1179" y="226"/>
                </a:lnTo>
                <a:lnTo>
                  <a:pt x="1162" y="270"/>
                </a:lnTo>
                <a:lnTo>
                  <a:pt x="1142" y="310"/>
                </a:lnTo>
                <a:lnTo>
                  <a:pt x="1122" y="352"/>
                </a:lnTo>
                <a:lnTo>
                  <a:pt x="1110" y="380"/>
                </a:lnTo>
                <a:lnTo>
                  <a:pt x="1098" y="412"/>
                </a:lnTo>
                <a:lnTo>
                  <a:pt x="1080" y="446"/>
                </a:lnTo>
                <a:lnTo>
                  <a:pt x="1070" y="478"/>
                </a:lnTo>
                <a:lnTo>
                  <a:pt x="1056" y="510"/>
                </a:lnTo>
                <a:lnTo>
                  <a:pt x="1044" y="548"/>
                </a:lnTo>
                <a:lnTo>
                  <a:pt x="1028" y="590"/>
                </a:lnTo>
                <a:lnTo>
                  <a:pt x="1018" y="626"/>
                </a:lnTo>
                <a:lnTo>
                  <a:pt x="1004" y="660"/>
                </a:lnTo>
                <a:lnTo>
                  <a:pt x="994" y="702"/>
                </a:lnTo>
                <a:lnTo>
                  <a:pt x="978" y="738"/>
                </a:lnTo>
                <a:lnTo>
                  <a:pt x="968" y="772"/>
                </a:lnTo>
                <a:lnTo>
                  <a:pt x="956" y="814"/>
                </a:lnTo>
                <a:lnTo>
                  <a:pt x="942" y="854"/>
                </a:lnTo>
                <a:lnTo>
                  <a:pt x="932" y="890"/>
                </a:lnTo>
                <a:lnTo>
                  <a:pt x="922" y="928"/>
                </a:lnTo>
                <a:lnTo>
                  <a:pt x="921" y="958"/>
                </a:lnTo>
                <a:lnTo>
                  <a:pt x="910" y="992"/>
                </a:lnTo>
                <a:lnTo>
                  <a:pt x="903" y="1024"/>
                </a:lnTo>
                <a:lnTo>
                  <a:pt x="890" y="1060"/>
                </a:lnTo>
                <a:lnTo>
                  <a:pt x="878" y="1096"/>
                </a:lnTo>
                <a:lnTo>
                  <a:pt x="864" y="1132"/>
                </a:lnTo>
                <a:lnTo>
                  <a:pt x="850" y="1174"/>
                </a:lnTo>
                <a:lnTo>
                  <a:pt x="836" y="1208"/>
                </a:lnTo>
                <a:lnTo>
                  <a:pt x="823" y="1248"/>
                </a:lnTo>
                <a:lnTo>
                  <a:pt x="811" y="1272"/>
                </a:lnTo>
                <a:lnTo>
                  <a:pt x="794" y="1304"/>
                </a:lnTo>
                <a:lnTo>
                  <a:pt x="776" y="1346"/>
                </a:lnTo>
                <a:lnTo>
                  <a:pt x="753" y="1390"/>
                </a:lnTo>
                <a:lnTo>
                  <a:pt x="729" y="1426"/>
                </a:lnTo>
                <a:lnTo>
                  <a:pt x="711" y="1468"/>
                </a:lnTo>
                <a:lnTo>
                  <a:pt x="688" y="1506"/>
                </a:lnTo>
                <a:lnTo>
                  <a:pt x="664" y="1534"/>
                </a:lnTo>
                <a:lnTo>
                  <a:pt x="639" y="1564"/>
                </a:lnTo>
                <a:lnTo>
                  <a:pt x="620" y="1596"/>
                </a:lnTo>
                <a:lnTo>
                  <a:pt x="582" y="1626"/>
                </a:lnTo>
                <a:lnTo>
                  <a:pt x="548" y="1650"/>
                </a:lnTo>
                <a:lnTo>
                  <a:pt x="508" y="1676"/>
                </a:lnTo>
                <a:lnTo>
                  <a:pt x="459" y="1700"/>
                </a:lnTo>
                <a:lnTo>
                  <a:pt x="427" y="1716"/>
                </a:lnTo>
                <a:lnTo>
                  <a:pt x="399" y="1732"/>
                </a:lnTo>
                <a:lnTo>
                  <a:pt x="363" y="1744"/>
                </a:lnTo>
                <a:lnTo>
                  <a:pt x="330" y="1758"/>
                </a:lnTo>
                <a:lnTo>
                  <a:pt x="302" y="1770"/>
                </a:lnTo>
                <a:lnTo>
                  <a:pt x="276" y="1782"/>
                </a:lnTo>
                <a:lnTo>
                  <a:pt x="246" y="1792"/>
                </a:lnTo>
                <a:lnTo>
                  <a:pt x="199" y="1804"/>
                </a:lnTo>
                <a:lnTo>
                  <a:pt x="159" y="1816"/>
                </a:lnTo>
                <a:lnTo>
                  <a:pt x="120" y="1832"/>
                </a:lnTo>
                <a:lnTo>
                  <a:pt x="75" y="1844"/>
                </a:lnTo>
                <a:lnTo>
                  <a:pt x="46" y="1852"/>
                </a:lnTo>
                <a:lnTo>
                  <a:pt x="20" y="1860"/>
                </a:lnTo>
                <a:lnTo>
                  <a:pt x="0" y="1868"/>
                </a:lnTo>
                <a:lnTo>
                  <a:pt x="0" y="1894"/>
                </a:lnTo>
                <a:lnTo>
                  <a:pt x="2" y="1916"/>
                </a:lnTo>
                <a:lnTo>
                  <a:pt x="2858" y="1916"/>
                </a:lnTo>
                <a:lnTo>
                  <a:pt x="2858" y="1878"/>
                </a:lnTo>
                <a:lnTo>
                  <a:pt x="2838" y="1872"/>
                </a:lnTo>
                <a:lnTo>
                  <a:pt x="2804" y="1866"/>
                </a:lnTo>
                <a:lnTo>
                  <a:pt x="2768" y="1854"/>
                </a:lnTo>
                <a:lnTo>
                  <a:pt x="2740" y="1846"/>
                </a:lnTo>
                <a:lnTo>
                  <a:pt x="2708" y="1838"/>
                </a:lnTo>
                <a:lnTo>
                  <a:pt x="2668" y="1826"/>
                </a:lnTo>
                <a:lnTo>
                  <a:pt x="2626" y="1812"/>
                </a:lnTo>
                <a:lnTo>
                  <a:pt x="2582" y="1796"/>
                </a:lnTo>
                <a:lnTo>
                  <a:pt x="2534" y="1778"/>
                </a:lnTo>
                <a:lnTo>
                  <a:pt x="2496" y="1762"/>
                </a:lnTo>
                <a:lnTo>
                  <a:pt x="2458" y="1748"/>
                </a:lnTo>
                <a:lnTo>
                  <a:pt x="2424" y="1730"/>
                </a:lnTo>
                <a:lnTo>
                  <a:pt x="2379" y="1704"/>
                </a:lnTo>
                <a:lnTo>
                  <a:pt x="2331" y="1674"/>
                </a:lnTo>
                <a:lnTo>
                  <a:pt x="2314" y="1668"/>
                </a:lnTo>
                <a:lnTo>
                  <a:pt x="2298" y="1656"/>
                </a:lnTo>
                <a:lnTo>
                  <a:pt x="2280" y="1644"/>
                </a:lnTo>
                <a:lnTo>
                  <a:pt x="2258" y="1628"/>
                </a:lnTo>
                <a:lnTo>
                  <a:pt x="2228" y="1604"/>
                </a:lnTo>
                <a:lnTo>
                  <a:pt x="2204" y="1576"/>
                </a:lnTo>
                <a:lnTo>
                  <a:pt x="2182" y="1548"/>
                </a:lnTo>
                <a:lnTo>
                  <a:pt x="2158" y="1520"/>
                </a:lnTo>
                <a:lnTo>
                  <a:pt x="2140" y="1496"/>
                </a:lnTo>
                <a:lnTo>
                  <a:pt x="2116" y="1462"/>
                </a:lnTo>
                <a:lnTo>
                  <a:pt x="2090" y="1422"/>
                </a:lnTo>
                <a:lnTo>
                  <a:pt x="2072" y="1386"/>
                </a:lnTo>
                <a:lnTo>
                  <a:pt x="2054" y="1360"/>
                </a:lnTo>
                <a:lnTo>
                  <a:pt x="2040" y="1330"/>
                </a:lnTo>
                <a:lnTo>
                  <a:pt x="2028" y="1302"/>
                </a:lnTo>
                <a:lnTo>
                  <a:pt x="2012" y="1270"/>
                </a:lnTo>
                <a:lnTo>
                  <a:pt x="1998" y="1240"/>
                </a:lnTo>
                <a:lnTo>
                  <a:pt x="1980" y="1190"/>
                </a:lnTo>
                <a:lnTo>
                  <a:pt x="1964" y="1158"/>
                </a:lnTo>
                <a:lnTo>
                  <a:pt x="1956" y="1130"/>
                </a:lnTo>
                <a:lnTo>
                  <a:pt x="1944" y="1102"/>
                </a:lnTo>
                <a:lnTo>
                  <a:pt x="1930" y="1068"/>
                </a:lnTo>
                <a:lnTo>
                  <a:pt x="1920" y="1042"/>
                </a:lnTo>
                <a:lnTo>
                  <a:pt x="1906" y="996"/>
                </a:lnTo>
                <a:lnTo>
                  <a:pt x="1890" y="946"/>
                </a:lnTo>
                <a:lnTo>
                  <a:pt x="1876" y="892"/>
                </a:lnTo>
                <a:lnTo>
                  <a:pt x="1868" y="864"/>
                </a:lnTo>
                <a:lnTo>
                  <a:pt x="1860" y="828"/>
                </a:lnTo>
                <a:lnTo>
                  <a:pt x="1852" y="796"/>
                </a:lnTo>
                <a:lnTo>
                  <a:pt x="1838" y="762"/>
                </a:lnTo>
                <a:lnTo>
                  <a:pt x="1826" y="722"/>
                </a:lnTo>
                <a:lnTo>
                  <a:pt x="1816" y="684"/>
                </a:lnTo>
                <a:lnTo>
                  <a:pt x="1803" y="636"/>
                </a:lnTo>
                <a:lnTo>
                  <a:pt x="1785" y="594"/>
                </a:lnTo>
                <a:lnTo>
                  <a:pt x="1764" y="540"/>
                </a:lnTo>
                <a:lnTo>
                  <a:pt x="1749" y="504"/>
                </a:lnTo>
                <a:lnTo>
                  <a:pt x="1738" y="468"/>
                </a:lnTo>
                <a:lnTo>
                  <a:pt x="1724" y="432"/>
                </a:lnTo>
                <a:lnTo>
                  <a:pt x="1708" y="396"/>
                </a:lnTo>
                <a:lnTo>
                  <a:pt x="1684" y="342"/>
                </a:lnTo>
                <a:lnTo>
                  <a:pt x="1691" y="360"/>
                </a:lnTo>
                <a:lnTo>
                  <a:pt x="1668" y="312"/>
                </a:lnTo>
                <a:lnTo>
                  <a:pt x="1648" y="274"/>
                </a:lnTo>
                <a:lnTo>
                  <a:pt x="1644" y="258"/>
                </a:lnTo>
                <a:lnTo>
                  <a:pt x="1640" y="246"/>
                </a:lnTo>
                <a:lnTo>
                  <a:pt x="1632" y="232"/>
                </a:lnTo>
                <a:lnTo>
                  <a:pt x="1626" y="226"/>
                </a:lnTo>
                <a:lnTo>
                  <a:pt x="1620" y="212"/>
                </a:lnTo>
                <a:lnTo>
                  <a:pt x="1610" y="200"/>
                </a:lnTo>
                <a:lnTo>
                  <a:pt x="1602" y="182"/>
                </a:lnTo>
                <a:lnTo>
                  <a:pt x="1590" y="166"/>
                </a:lnTo>
                <a:lnTo>
                  <a:pt x="1580" y="152"/>
                </a:lnTo>
                <a:lnTo>
                  <a:pt x="1572" y="136"/>
                </a:lnTo>
                <a:lnTo>
                  <a:pt x="1558" y="118"/>
                </a:lnTo>
                <a:lnTo>
                  <a:pt x="1536" y="90"/>
                </a:lnTo>
                <a:lnTo>
                  <a:pt x="1518" y="66"/>
                </a:lnTo>
                <a:lnTo>
                  <a:pt x="1498" y="46"/>
                </a:lnTo>
                <a:lnTo>
                  <a:pt x="1480" y="30"/>
                </a:lnTo>
                <a:lnTo>
                  <a:pt x="1466" y="14"/>
                </a:lnTo>
                <a:lnTo>
                  <a:pt x="1446" y="6"/>
                </a:lnTo>
                <a:lnTo>
                  <a:pt x="1430" y="0"/>
                </a:lnTo>
              </a:path>
            </a:pathLst>
          </a:custGeom>
          <a:gradFill rotWithShape="0">
            <a:gsLst>
              <a:gs pos="0">
                <a:srgbClr val="006699"/>
              </a:gs>
              <a:gs pos="50000">
                <a:srgbClr val="006699">
                  <a:gamma/>
                  <a:shade val="46275"/>
                  <a:invGamma/>
                </a:srgbClr>
              </a:gs>
              <a:gs pos="100000">
                <a:srgbClr val="00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5339" tIns="52669" rIns="105339" bIns="52669"/>
          <a:lstStyle/>
          <a:p>
            <a:endParaRPr lang="en-US" dirty="0"/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3251320" y="3727686"/>
            <a:ext cx="2768784" cy="1165241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42" tIns="51206" rIns="104242" bIns="51206">
            <a:spAutoFit/>
          </a:bodyPr>
          <a:lstStyle/>
          <a:p>
            <a:r>
              <a:rPr lang="en-US" sz="2300" dirty="0"/>
              <a:t>Sampling distribution</a:t>
            </a:r>
          </a:p>
          <a:p>
            <a:r>
              <a:rPr lang="en-US" sz="2300" dirty="0"/>
              <a:t> of    (assuming </a:t>
            </a:r>
            <a:r>
              <a:rPr lang="en-US" sz="2300" i="1" dirty="0"/>
              <a:t>H</a:t>
            </a:r>
            <a:r>
              <a:rPr lang="en-US" sz="2300" baseline="-25000" dirty="0"/>
              <a:t>0</a:t>
            </a:r>
            <a:r>
              <a:rPr lang="en-US" sz="2300" dirty="0"/>
              <a:t> is</a:t>
            </a:r>
          </a:p>
          <a:p>
            <a:r>
              <a:rPr lang="en-US" sz="2300" dirty="0"/>
              <a:t>    true and </a:t>
            </a:r>
            <a:r>
              <a:rPr lang="en-US" sz="2300" i="1" dirty="0"/>
              <a:t>µ</a:t>
            </a:r>
            <a:r>
              <a:rPr lang="en-US" sz="2300" dirty="0"/>
              <a:t> = 12) </a:t>
            </a: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4320540" y="5354239"/>
            <a:ext cx="2640801" cy="534299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42" tIns="51206" rIns="104242" bIns="51206">
            <a:spAutoFit/>
          </a:bodyPr>
          <a:lstStyle/>
          <a:p>
            <a:pPr algn="l"/>
            <a:r>
              <a:rPr lang="en-US" sz="2800" dirty="0"/>
              <a:t>Do Not Reject </a:t>
            </a:r>
            <a:r>
              <a:rPr lang="en-US" sz="2800" i="1" dirty="0"/>
              <a:t>H</a:t>
            </a:r>
            <a:r>
              <a:rPr lang="en-US" sz="2800" baseline="-25000" dirty="0"/>
              <a:t>0</a:t>
            </a:r>
          </a:p>
        </p:txBody>
      </p:sp>
      <p:sp>
        <p:nvSpPr>
          <p:cNvPr id="9" name="Freeform 15"/>
          <p:cNvSpPr>
            <a:spLocks/>
          </p:cNvSpPr>
          <p:nvPr/>
        </p:nvSpPr>
        <p:spPr bwMode="auto">
          <a:xfrm>
            <a:off x="8191012" y="7045003"/>
            <a:ext cx="743426" cy="406400"/>
          </a:xfrm>
          <a:custGeom>
            <a:avLst/>
            <a:gdLst>
              <a:gd name="T0" fmla="*/ 16 w 446"/>
              <a:gd name="T1" fmla="*/ 8 h 192"/>
              <a:gd name="T2" fmla="*/ 0 w 446"/>
              <a:gd name="T3" fmla="*/ 16 h 192"/>
              <a:gd name="T4" fmla="*/ 2 w 446"/>
              <a:gd name="T5" fmla="*/ 42 h 192"/>
              <a:gd name="T6" fmla="*/ 2 w 446"/>
              <a:gd name="T7" fmla="*/ 70 h 192"/>
              <a:gd name="T8" fmla="*/ 3 w 446"/>
              <a:gd name="T9" fmla="*/ 100 h 192"/>
              <a:gd name="T10" fmla="*/ 3 w 446"/>
              <a:gd name="T11" fmla="*/ 124 h 192"/>
              <a:gd name="T12" fmla="*/ 3 w 446"/>
              <a:gd name="T13" fmla="*/ 148 h 192"/>
              <a:gd name="T14" fmla="*/ 3 w 446"/>
              <a:gd name="T15" fmla="*/ 172 h 192"/>
              <a:gd name="T16" fmla="*/ 4 w 446"/>
              <a:gd name="T17" fmla="*/ 188 h 192"/>
              <a:gd name="T18" fmla="*/ 444 w 446"/>
              <a:gd name="T19" fmla="*/ 192 h 192"/>
              <a:gd name="T20" fmla="*/ 446 w 446"/>
              <a:gd name="T21" fmla="*/ 154 h 192"/>
              <a:gd name="T22" fmla="*/ 444 w 446"/>
              <a:gd name="T23" fmla="*/ 152 h 192"/>
              <a:gd name="T24" fmla="*/ 427 w 446"/>
              <a:gd name="T25" fmla="*/ 148 h 192"/>
              <a:gd name="T26" fmla="*/ 400 w 446"/>
              <a:gd name="T27" fmla="*/ 144 h 192"/>
              <a:gd name="T28" fmla="*/ 376 w 446"/>
              <a:gd name="T29" fmla="*/ 136 h 192"/>
              <a:gd name="T30" fmla="*/ 356 w 446"/>
              <a:gd name="T31" fmla="*/ 130 h 192"/>
              <a:gd name="T32" fmla="*/ 332 w 446"/>
              <a:gd name="T33" fmla="*/ 122 h 192"/>
              <a:gd name="T34" fmla="*/ 310 w 446"/>
              <a:gd name="T35" fmla="*/ 116 h 192"/>
              <a:gd name="T36" fmla="*/ 284 w 446"/>
              <a:gd name="T37" fmla="*/ 108 h 192"/>
              <a:gd name="T38" fmla="*/ 258 w 446"/>
              <a:gd name="T39" fmla="*/ 102 h 192"/>
              <a:gd name="T40" fmla="*/ 238 w 446"/>
              <a:gd name="T41" fmla="*/ 94 h 192"/>
              <a:gd name="T42" fmla="*/ 212 w 446"/>
              <a:gd name="T43" fmla="*/ 88 h 192"/>
              <a:gd name="T44" fmla="*/ 186 w 446"/>
              <a:gd name="T45" fmla="*/ 78 h 192"/>
              <a:gd name="T46" fmla="*/ 162 w 446"/>
              <a:gd name="T47" fmla="*/ 70 h 192"/>
              <a:gd name="T48" fmla="*/ 142 w 446"/>
              <a:gd name="T49" fmla="*/ 62 h 192"/>
              <a:gd name="T50" fmla="*/ 118 w 446"/>
              <a:gd name="T51" fmla="*/ 52 h 192"/>
              <a:gd name="T52" fmla="*/ 94 w 446"/>
              <a:gd name="T53" fmla="*/ 42 h 192"/>
              <a:gd name="T54" fmla="*/ 72 w 446"/>
              <a:gd name="T55" fmla="*/ 34 h 192"/>
              <a:gd name="T56" fmla="*/ 52 w 446"/>
              <a:gd name="T57" fmla="*/ 24 h 192"/>
              <a:gd name="T58" fmla="*/ 30 w 446"/>
              <a:gd name="T59" fmla="*/ 14 h 192"/>
              <a:gd name="T60" fmla="*/ 2 w 446"/>
              <a:gd name="T61" fmla="*/ 2 h 192"/>
              <a:gd name="T62" fmla="*/ 2 w 446"/>
              <a:gd name="T63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46" h="192">
                <a:moveTo>
                  <a:pt x="16" y="8"/>
                </a:moveTo>
                <a:lnTo>
                  <a:pt x="0" y="16"/>
                </a:lnTo>
                <a:lnTo>
                  <a:pt x="2" y="42"/>
                </a:lnTo>
                <a:lnTo>
                  <a:pt x="2" y="70"/>
                </a:lnTo>
                <a:lnTo>
                  <a:pt x="3" y="100"/>
                </a:lnTo>
                <a:lnTo>
                  <a:pt x="3" y="124"/>
                </a:lnTo>
                <a:lnTo>
                  <a:pt x="3" y="148"/>
                </a:lnTo>
                <a:lnTo>
                  <a:pt x="3" y="172"/>
                </a:lnTo>
                <a:lnTo>
                  <a:pt x="4" y="188"/>
                </a:lnTo>
                <a:lnTo>
                  <a:pt x="444" y="192"/>
                </a:lnTo>
                <a:lnTo>
                  <a:pt x="446" y="154"/>
                </a:lnTo>
                <a:lnTo>
                  <a:pt x="444" y="152"/>
                </a:lnTo>
                <a:lnTo>
                  <a:pt x="427" y="148"/>
                </a:lnTo>
                <a:lnTo>
                  <a:pt x="400" y="144"/>
                </a:lnTo>
                <a:lnTo>
                  <a:pt x="376" y="136"/>
                </a:lnTo>
                <a:lnTo>
                  <a:pt x="356" y="130"/>
                </a:lnTo>
                <a:lnTo>
                  <a:pt x="332" y="122"/>
                </a:lnTo>
                <a:lnTo>
                  <a:pt x="310" y="116"/>
                </a:lnTo>
                <a:lnTo>
                  <a:pt x="284" y="108"/>
                </a:lnTo>
                <a:lnTo>
                  <a:pt x="258" y="102"/>
                </a:lnTo>
                <a:lnTo>
                  <a:pt x="238" y="94"/>
                </a:lnTo>
                <a:lnTo>
                  <a:pt x="212" y="88"/>
                </a:lnTo>
                <a:lnTo>
                  <a:pt x="186" y="78"/>
                </a:lnTo>
                <a:lnTo>
                  <a:pt x="162" y="70"/>
                </a:lnTo>
                <a:lnTo>
                  <a:pt x="142" y="62"/>
                </a:lnTo>
                <a:lnTo>
                  <a:pt x="118" y="52"/>
                </a:lnTo>
                <a:lnTo>
                  <a:pt x="94" y="42"/>
                </a:lnTo>
                <a:lnTo>
                  <a:pt x="72" y="34"/>
                </a:lnTo>
                <a:lnTo>
                  <a:pt x="52" y="24"/>
                </a:lnTo>
                <a:lnTo>
                  <a:pt x="30" y="14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5339" tIns="52669" rIns="105339" bIns="52669"/>
          <a:lstStyle/>
          <a:p>
            <a:endParaRPr lang="en-US"/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6648472" y="6194430"/>
            <a:ext cx="1120981" cy="965186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42" tIns="51206" rIns="104242" bIns="51206">
            <a:spAutoFit/>
          </a:bodyPr>
          <a:lstStyle/>
          <a:p>
            <a:pPr algn="l"/>
            <a:r>
              <a:rPr lang="en-US" sz="2800" dirty="0"/>
              <a:t>1.645</a:t>
            </a:r>
            <a:r>
              <a:rPr lang="en-US" sz="2800" i="1" dirty="0">
                <a:latin typeface="Symbol" pitchFamily="18" charset="2"/>
              </a:rPr>
              <a:t></a:t>
            </a: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6310967" y="7366006"/>
            <a:ext cx="576005" cy="534299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42" tIns="51206" rIns="104242" bIns="51206">
            <a:spAutoFit/>
          </a:bodyPr>
          <a:lstStyle/>
          <a:p>
            <a:pPr algn="l"/>
            <a:r>
              <a:rPr lang="en-US" sz="2800" dirty="0"/>
              <a:t>12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8183625" y="4598136"/>
            <a:ext cx="0" cy="285326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05339" tIns="52669" rIns="105339" bIns="52669" anchor="ctr"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8191011" y="5354239"/>
            <a:ext cx="68008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05339" tIns="52669" rIns="105339" bIns="52669" anchor="ctr"/>
          <a:lstStyle/>
          <a:p>
            <a:endParaRPr lang="en-US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>
            <a:off x="6990143" y="5699169"/>
            <a:ext cx="119348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05339" tIns="52669" rIns="105339" bIns="52669" anchor="ctr"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8239297" y="5885602"/>
            <a:ext cx="1262090" cy="534299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42" tIns="51206" rIns="104242" bIns="51206">
            <a:spAutoFit/>
          </a:bodyPr>
          <a:lstStyle/>
          <a:p>
            <a:pPr algn="l"/>
            <a:r>
              <a:rPr lang="en-US" sz="2800" i="1" dirty="0">
                <a:latin typeface="Symbol" pitchFamily="18" charset="2"/>
              </a:rPr>
              <a:t></a:t>
            </a:r>
            <a:r>
              <a:rPr lang="en-US" sz="2800" dirty="0">
                <a:latin typeface="Symbol" pitchFamily="18" charset="2"/>
              </a:rPr>
              <a:t>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8562724" y="6394924"/>
            <a:ext cx="0" cy="86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05339" tIns="52669" rIns="105339" bIns="52669" anchor="ctr"/>
          <a:lstStyle/>
          <a:p>
            <a:endParaRPr lang="en-US"/>
          </a:p>
        </p:txBody>
      </p:sp>
      <p:graphicFrame>
        <p:nvGraphicFramePr>
          <p:cNvPr id="18" name="Object 2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04151081"/>
              </p:ext>
            </p:extLst>
          </p:nvPr>
        </p:nvGraphicFramePr>
        <p:xfrm>
          <a:off x="9090352" y="7206441"/>
          <a:ext cx="544132" cy="635000"/>
        </p:xfrm>
        <a:graphic>
          <a:graphicData uri="http://schemas.openxmlformats.org/presentationml/2006/ole">
            <p:oleObj spid="_x0000_s1026" name="Equation" r:id="rId3" imgW="168840" imgH="159480" progId="Equation">
              <p:embed/>
            </p:oleObj>
          </a:graphicData>
        </a:graphic>
      </p:graphicFrame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6952888" y="7862104"/>
            <a:ext cx="2289422" cy="534299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42" tIns="51206" rIns="104242" bIns="51206">
            <a:spAutoFit/>
          </a:bodyPr>
          <a:lstStyle/>
          <a:p>
            <a:pPr algn="l"/>
            <a:r>
              <a:rPr lang="en-US" sz="2800" dirty="0"/>
              <a:t>(Critical value)</a:t>
            </a: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7769453" y="7417226"/>
            <a:ext cx="703859" cy="534299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42" tIns="51206" rIns="104242" bIns="51206">
            <a:spAutoFit/>
          </a:bodyPr>
          <a:lstStyle/>
          <a:p>
            <a:pPr algn="l"/>
            <a:r>
              <a:rPr lang="en-US" sz="2800" dirty="0"/>
              <a:t>    c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8912812" y="5048172"/>
            <a:ext cx="1542744" cy="534299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42" tIns="51206" rIns="104242" bIns="51206">
            <a:spAutoFit/>
          </a:bodyPr>
          <a:lstStyle/>
          <a:p>
            <a:pPr algn="l"/>
            <a:r>
              <a:rPr lang="en-US" sz="2800" dirty="0"/>
              <a:t>Reject </a:t>
            </a:r>
            <a:r>
              <a:rPr lang="en-US" sz="2800" i="1" dirty="0"/>
              <a:t>H</a:t>
            </a:r>
            <a:r>
              <a:rPr lang="en-US" sz="2800" baseline="-25000" dirty="0"/>
              <a:t>0</a:t>
            </a:r>
          </a:p>
        </p:txBody>
      </p:sp>
    </p:spTree>
    <p:extLst>
      <p:ext uri="{BB962C8B-B14F-4D97-AF65-F5344CB8AC3E}">
        <p14:creationId xmlns="" xmlns:p14="http://schemas.microsoft.com/office/powerpoint/2010/main" val="32899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Example:  Metro 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en-US" sz="1800" dirty="0"/>
              <a:t> </a:t>
            </a:r>
            <a:r>
              <a:rPr lang="en-US" dirty="0"/>
              <a:t>Let  </a:t>
            </a:r>
            <a:r>
              <a:rPr lang="en-US" i="1" dirty="0"/>
              <a:t>n</a:t>
            </a:r>
            <a:r>
              <a:rPr lang="en-US" dirty="0"/>
              <a:t> = 40,       = 13.25 minutes,     </a:t>
            </a:r>
            <a:r>
              <a:rPr lang="en-US" i="1" dirty="0"/>
              <a:t>s</a:t>
            </a:r>
            <a:r>
              <a:rPr lang="en-US" dirty="0"/>
              <a:t> = 3.2 minutes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   (The sample standard deviation </a:t>
            </a:r>
            <a:r>
              <a:rPr lang="en-US" i="1" dirty="0"/>
              <a:t>s</a:t>
            </a:r>
            <a:r>
              <a:rPr lang="en-US" dirty="0"/>
              <a:t> can be used to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     estimate the population standard deviation </a:t>
            </a:r>
            <a:r>
              <a:rPr lang="en-US" i="1" dirty="0">
                <a:latin typeface="Symbol" pitchFamily="18" charset="2"/>
              </a:rPr>
              <a:t></a:t>
            </a:r>
            <a:r>
              <a:rPr lang="en-US" dirty="0"/>
              <a:t>.)</a:t>
            </a:r>
          </a:p>
          <a:p>
            <a:pPr>
              <a:buFont typeface="Monotype Sorts" pitchFamily="2" charset="2"/>
              <a:buNone/>
            </a:pPr>
            <a:endParaRPr lang="en-US" sz="700" dirty="0"/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dirty="0"/>
              <a:t>	   		Since 2.47 &gt; 1.645, we reject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  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</a:t>
            </a:r>
            <a:r>
              <a:rPr lang="en-US" u="sng" dirty="0"/>
              <a:t>Conclusion</a:t>
            </a:r>
            <a:r>
              <a:rPr lang="en-US" b="1" dirty="0"/>
              <a:t>:  </a:t>
            </a:r>
            <a:r>
              <a:rPr lang="en-US" dirty="0"/>
              <a:t>We are 95% confident that Metro EMS is not meeting the response goal of 12 minutes;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   appropriate action should be taken to improve service.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318092321"/>
              </p:ext>
            </p:extLst>
          </p:nvPr>
        </p:nvGraphicFramePr>
        <p:xfrm>
          <a:off x="3120391" y="3759200"/>
          <a:ext cx="3815476" cy="933451"/>
        </p:xfrm>
        <a:graphic>
          <a:graphicData uri="http://schemas.openxmlformats.org/presentationml/2006/ole">
            <p:oleObj spid="_x0000_s2050" name="Equation" r:id="rId3" imgW="3213000" imgH="612360" progId="Equation">
              <p:embed/>
            </p:oleObj>
          </a:graphicData>
        </a:graphic>
      </p:graphicFrame>
      <p:graphicFrame>
        <p:nvGraphicFramePr>
          <p:cNvPr id="7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979434661"/>
              </p:ext>
            </p:extLst>
          </p:nvPr>
        </p:nvGraphicFramePr>
        <p:xfrm>
          <a:off x="1520190" y="1930400"/>
          <a:ext cx="296705" cy="406400"/>
        </p:xfrm>
        <a:graphic>
          <a:graphicData uri="http://schemas.openxmlformats.org/presentationml/2006/ole">
            <p:oleObj spid="_x0000_s2051" name="Equation" r:id="rId4" imgW="168840" imgH="159480" progId="Equation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1237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Example:  Metro 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752" y="1899917"/>
            <a:ext cx="12491599" cy="5994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Using the </a:t>
            </a:r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-value to Test the Hypothesis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Recall that </a:t>
            </a:r>
            <a:r>
              <a:rPr lang="en-US" i="1" dirty="0"/>
              <a:t>z</a:t>
            </a:r>
            <a:r>
              <a:rPr lang="en-US" dirty="0"/>
              <a:t> = 2.47 for     = 13.25.  Then </a:t>
            </a:r>
            <a:r>
              <a:rPr lang="en-US" i="1" dirty="0"/>
              <a:t>p</a:t>
            </a:r>
            <a:r>
              <a:rPr lang="en-US" dirty="0"/>
              <a:t>-value = .0068.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Since </a:t>
            </a:r>
            <a:r>
              <a:rPr lang="en-US" i="1" dirty="0"/>
              <a:t>p</a:t>
            </a:r>
            <a:r>
              <a:rPr lang="en-US" dirty="0"/>
              <a:t>-value &lt; </a:t>
            </a:r>
            <a:r>
              <a:rPr lang="en-US" i="1" dirty="0">
                <a:latin typeface="Symbol" pitchFamily="18" charset="2"/>
              </a:rPr>
              <a:t></a:t>
            </a:r>
            <a:r>
              <a:rPr lang="en-US" dirty="0"/>
              <a:t>, that is .0068 &lt; .05, </a:t>
            </a:r>
            <a:r>
              <a:rPr lang="en-US" b="1" dirty="0"/>
              <a:t>we reject </a:t>
            </a:r>
            <a:r>
              <a:rPr lang="en-US" b="1" i="1" dirty="0"/>
              <a:t>H</a:t>
            </a:r>
            <a:r>
              <a:rPr lang="en-US" b="1" baseline="-25000" dirty="0"/>
              <a:t>0</a:t>
            </a:r>
            <a:r>
              <a:rPr lang="en-US" dirty="0"/>
              <a:t>.</a:t>
            </a:r>
            <a:endParaRPr lang="en-US" baseline="-25000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450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Two-Tailed Test about a Population Mean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3700" b="1" baseline="-25000" dirty="0"/>
              <a:t>	Hypothesis</a:t>
            </a:r>
            <a:r>
              <a:rPr lang="en-US" sz="3700" baseline="-25000" dirty="0"/>
              <a:t>:</a:t>
            </a:r>
          </a:p>
          <a:p>
            <a:pPr>
              <a:buFont typeface="Monotype Sorts" pitchFamily="2" charset="2"/>
              <a:buNone/>
            </a:pPr>
            <a:r>
              <a:rPr lang="en-US" baseline="-25000" dirty="0"/>
              <a:t>	 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:  </a:t>
            </a:r>
            <a:r>
              <a:rPr lang="en-US" i="1" dirty="0">
                <a:latin typeface="Symbol" pitchFamily="18" charset="2"/>
              </a:rPr>
              <a:t></a:t>
            </a:r>
            <a:r>
              <a:rPr lang="en-US" dirty="0"/>
              <a:t> = </a:t>
            </a:r>
            <a:r>
              <a:rPr lang="en-US" i="1" dirty="0">
                <a:latin typeface="Symbol" pitchFamily="18" charset="2"/>
              </a:rPr>
              <a:t></a:t>
            </a:r>
            <a:r>
              <a:rPr lang="en-US" baseline="-25000" dirty="0"/>
              <a:t>0</a:t>
            </a:r>
          </a:p>
          <a:p>
            <a:pPr>
              <a:buFont typeface="Monotype Sorts" pitchFamily="2" charset="2"/>
              <a:buNone/>
            </a:pPr>
            <a:r>
              <a:rPr lang="en-US" baseline="-25000" dirty="0"/>
              <a:t>	 </a:t>
            </a:r>
            <a:r>
              <a:rPr lang="en-US" i="1" dirty="0"/>
              <a:t>H</a:t>
            </a:r>
            <a:r>
              <a:rPr lang="en-US" baseline="-25000" dirty="0"/>
              <a:t>a</a:t>
            </a:r>
            <a:r>
              <a:rPr lang="en-US" dirty="0"/>
              <a:t>:  </a:t>
            </a:r>
            <a:r>
              <a:rPr lang="en-US" i="1" dirty="0">
                <a:latin typeface="Symbol" pitchFamily="18" charset="2"/>
              </a:rPr>
              <a:t></a:t>
            </a:r>
            <a:r>
              <a:rPr lang="en-US" dirty="0"/>
              <a:t>  =^ </a:t>
            </a:r>
            <a:r>
              <a:rPr lang="en-US" i="1" dirty="0">
                <a:latin typeface="Symbol" pitchFamily="18" charset="2"/>
              </a:rPr>
              <a:t></a:t>
            </a:r>
            <a:r>
              <a:rPr lang="en-US" baseline="-25000" dirty="0"/>
              <a:t>0</a:t>
            </a:r>
          </a:p>
          <a:p>
            <a:pPr>
              <a:buFont typeface="Monotype Sorts" pitchFamily="2" charset="2"/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reeform 4"/>
          <p:cNvSpPr>
            <a:spLocks/>
          </p:cNvSpPr>
          <p:nvPr/>
        </p:nvSpPr>
        <p:spPr bwMode="auto">
          <a:xfrm>
            <a:off x="4018983" y="3352801"/>
            <a:ext cx="4730591" cy="4076700"/>
          </a:xfrm>
          <a:custGeom>
            <a:avLst/>
            <a:gdLst>
              <a:gd name="T0" fmla="*/ 1338 w 2838"/>
              <a:gd name="T1" fmla="*/ 18 h 1926"/>
              <a:gd name="T2" fmla="*/ 1257 w 2838"/>
              <a:gd name="T3" fmla="*/ 99 h 1926"/>
              <a:gd name="T4" fmla="*/ 1191 w 2838"/>
              <a:gd name="T5" fmla="*/ 202 h 1926"/>
              <a:gd name="T6" fmla="*/ 1137 w 2838"/>
              <a:gd name="T7" fmla="*/ 310 h 1926"/>
              <a:gd name="T8" fmla="*/ 1095 w 2838"/>
              <a:gd name="T9" fmla="*/ 418 h 1926"/>
              <a:gd name="T10" fmla="*/ 1050 w 2838"/>
              <a:gd name="T11" fmla="*/ 513 h 1926"/>
              <a:gd name="T12" fmla="*/ 1005 w 2838"/>
              <a:gd name="T13" fmla="*/ 639 h 1926"/>
              <a:gd name="T14" fmla="*/ 969 w 2838"/>
              <a:gd name="T15" fmla="*/ 747 h 1926"/>
              <a:gd name="T16" fmla="*/ 945 w 2838"/>
              <a:gd name="T17" fmla="*/ 850 h 1926"/>
              <a:gd name="T18" fmla="*/ 909 w 2838"/>
              <a:gd name="T19" fmla="*/ 964 h 1926"/>
              <a:gd name="T20" fmla="*/ 876 w 2838"/>
              <a:gd name="T21" fmla="*/ 1068 h 1926"/>
              <a:gd name="T22" fmla="*/ 843 w 2838"/>
              <a:gd name="T23" fmla="*/ 1176 h 1926"/>
              <a:gd name="T24" fmla="*/ 799 w 2838"/>
              <a:gd name="T25" fmla="*/ 1278 h 1926"/>
              <a:gd name="T26" fmla="*/ 741 w 2838"/>
              <a:gd name="T27" fmla="*/ 1396 h 1926"/>
              <a:gd name="T28" fmla="*/ 678 w 2838"/>
              <a:gd name="T29" fmla="*/ 1515 h 1926"/>
              <a:gd name="T30" fmla="*/ 594 w 2838"/>
              <a:gd name="T31" fmla="*/ 1614 h 1926"/>
              <a:gd name="T32" fmla="*/ 495 w 2838"/>
              <a:gd name="T33" fmla="*/ 1689 h 1926"/>
              <a:gd name="T34" fmla="*/ 381 w 2838"/>
              <a:gd name="T35" fmla="*/ 1746 h 1926"/>
              <a:gd name="T36" fmla="*/ 297 w 2838"/>
              <a:gd name="T37" fmla="*/ 1782 h 1926"/>
              <a:gd name="T38" fmla="*/ 195 w 2838"/>
              <a:gd name="T39" fmla="*/ 1821 h 1926"/>
              <a:gd name="T40" fmla="*/ 66 w 2838"/>
              <a:gd name="T41" fmla="*/ 1857 h 1926"/>
              <a:gd name="T42" fmla="*/ 0 w 2838"/>
              <a:gd name="T43" fmla="*/ 1887 h 1926"/>
              <a:gd name="T44" fmla="*/ 2831 w 2838"/>
              <a:gd name="T45" fmla="*/ 1914 h 1926"/>
              <a:gd name="T46" fmla="*/ 2781 w 2838"/>
              <a:gd name="T47" fmla="*/ 1863 h 1926"/>
              <a:gd name="T48" fmla="*/ 2682 w 2838"/>
              <a:gd name="T49" fmla="*/ 1833 h 1926"/>
              <a:gd name="T50" fmla="*/ 2565 w 2838"/>
              <a:gd name="T51" fmla="*/ 1794 h 1926"/>
              <a:gd name="T52" fmla="*/ 2451 w 2838"/>
              <a:gd name="T53" fmla="*/ 1746 h 1926"/>
              <a:gd name="T54" fmla="*/ 2319 w 2838"/>
              <a:gd name="T55" fmla="*/ 1680 h 1926"/>
              <a:gd name="T56" fmla="*/ 2283 w 2838"/>
              <a:gd name="T57" fmla="*/ 1650 h 1926"/>
              <a:gd name="T58" fmla="*/ 2199 w 2838"/>
              <a:gd name="T59" fmla="*/ 1582 h 1926"/>
              <a:gd name="T60" fmla="*/ 2124 w 2838"/>
              <a:gd name="T61" fmla="*/ 1485 h 1926"/>
              <a:gd name="T62" fmla="*/ 2061 w 2838"/>
              <a:gd name="T63" fmla="*/ 1386 h 1926"/>
              <a:gd name="T64" fmla="*/ 2028 w 2838"/>
              <a:gd name="T65" fmla="*/ 1326 h 1926"/>
              <a:gd name="T66" fmla="*/ 1962 w 2838"/>
              <a:gd name="T67" fmla="*/ 1191 h 1926"/>
              <a:gd name="T68" fmla="*/ 1935 w 2838"/>
              <a:gd name="T69" fmla="*/ 1107 h 1926"/>
              <a:gd name="T70" fmla="*/ 1902 w 2838"/>
              <a:gd name="T71" fmla="*/ 1011 h 1926"/>
              <a:gd name="T72" fmla="*/ 1866 w 2838"/>
              <a:gd name="T73" fmla="*/ 891 h 1926"/>
              <a:gd name="T74" fmla="*/ 1830 w 2838"/>
              <a:gd name="T75" fmla="*/ 771 h 1926"/>
              <a:gd name="T76" fmla="*/ 1791 w 2838"/>
              <a:gd name="T77" fmla="*/ 642 h 1926"/>
              <a:gd name="T78" fmla="*/ 1740 w 2838"/>
              <a:gd name="T79" fmla="*/ 504 h 1926"/>
              <a:gd name="T80" fmla="*/ 1698 w 2838"/>
              <a:gd name="T81" fmla="*/ 399 h 1926"/>
              <a:gd name="T82" fmla="*/ 1656 w 2838"/>
              <a:gd name="T83" fmla="*/ 312 h 1926"/>
              <a:gd name="T84" fmla="*/ 1620 w 2838"/>
              <a:gd name="T85" fmla="*/ 228 h 1926"/>
              <a:gd name="T86" fmla="*/ 1563 w 2838"/>
              <a:gd name="T87" fmla="*/ 135 h 1926"/>
              <a:gd name="T88" fmla="*/ 1587 w 2838"/>
              <a:gd name="T89" fmla="*/ 174 h 1926"/>
              <a:gd name="T90" fmla="*/ 1551 w 2838"/>
              <a:gd name="T91" fmla="*/ 129 h 1926"/>
              <a:gd name="T92" fmla="*/ 1500 w 2838"/>
              <a:gd name="T93" fmla="*/ 57 h 1926"/>
              <a:gd name="T94" fmla="*/ 1431 w 2838"/>
              <a:gd name="T95" fmla="*/ 6 h 1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38" h="1926">
                <a:moveTo>
                  <a:pt x="1398" y="3"/>
                </a:moveTo>
                <a:lnTo>
                  <a:pt x="1371" y="6"/>
                </a:lnTo>
                <a:lnTo>
                  <a:pt x="1338" y="18"/>
                </a:lnTo>
                <a:lnTo>
                  <a:pt x="1307" y="30"/>
                </a:lnTo>
                <a:lnTo>
                  <a:pt x="1287" y="62"/>
                </a:lnTo>
                <a:lnTo>
                  <a:pt x="1257" y="99"/>
                </a:lnTo>
                <a:lnTo>
                  <a:pt x="1227" y="130"/>
                </a:lnTo>
                <a:lnTo>
                  <a:pt x="1209" y="160"/>
                </a:lnTo>
                <a:lnTo>
                  <a:pt x="1191" y="202"/>
                </a:lnTo>
                <a:lnTo>
                  <a:pt x="1167" y="232"/>
                </a:lnTo>
                <a:lnTo>
                  <a:pt x="1155" y="274"/>
                </a:lnTo>
                <a:lnTo>
                  <a:pt x="1137" y="310"/>
                </a:lnTo>
                <a:lnTo>
                  <a:pt x="1119" y="354"/>
                </a:lnTo>
                <a:lnTo>
                  <a:pt x="1107" y="382"/>
                </a:lnTo>
                <a:lnTo>
                  <a:pt x="1095" y="418"/>
                </a:lnTo>
                <a:lnTo>
                  <a:pt x="1077" y="447"/>
                </a:lnTo>
                <a:lnTo>
                  <a:pt x="1062" y="483"/>
                </a:lnTo>
                <a:lnTo>
                  <a:pt x="1050" y="513"/>
                </a:lnTo>
                <a:lnTo>
                  <a:pt x="1035" y="552"/>
                </a:lnTo>
                <a:lnTo>
                  <a:pt x="1020" y="594"/>
                </a:lnTo>
                <a:lnTo>
                  <a:pt x="1005" y="639"/>
                </a:lnTo>
                <a:lnTo>
                  <a:pt x="996" y="678"/>
                </a:lnTo>
                <a:lnTo>
                  <a:pt x="981" y="714"/>
                </a:lnTo>
                <a:lnTo>
                  <a:pt x="969" y="747"/>
                </a:lnTo>
                <a:lnTo>
                  <a:pt x="960" y="783"/>
                </a:lnTo>
                <a:lnTo>
                  <a:pt x="951" y="819"/>
                </a:lnTo>
                <a:lnTo>
                  <a:pt x="945" y="850"/>
                </a:lnTo>
                <a:lnTo>
                  <a:pt x="939" y="886"/>
                </a:lnTo>
                <a:lnTo>
                  <a:pt x="927" y="922"/>
                </a:lnTo>
                <a:lnTo>
                  <a:pt x="909" y="964"/>
                </a:lnTo>
                <a:lnTo>
                  <a:pt x="903" y="994"/>
                </a:lnTo>
                <a:lnTo>
                  <a:pt x="891" y="1030"/>
                </a:lnTo>
                <a:lnTo>
                  <a:pt x="876" y="1068"/>
                </a:lnTo>
                <a:lnTo>
                  <a:pt x="867" y="1098"/>
                </a:lnTo>
                <a:lnTo>
                  <a:pt x="855" y="1134"/>
                </a:lnTo>
                <a:lnTo>
                  <a:pt x="843" y="1176"/>
                </a:lnTo>
                <a:lnTo>
                  <a:pt x="828" y="1215"/>
                </a:lnTo>
                <a:lnTo>
                  <a:pt x="811" y="1254"/>
                </a:lnTo>
                <a:lnTo>
                  <a:pt x="799" y="1278"/>
                </a:lnTo>
                <a:lnTo>
                  <a:pt x="792" y="1311"/>
                </a:lnTo>
                <a:lnTo>
                  <a:pt x="771" y="1359"/>
                </a:lnTo>
                <a:lnTo>
                  <a:pt x="741" y="1396"/>
                </a:lnTo>
                <a:lnTo>
                  <a:pt x="720" y="1446"/>
                </a:lnTo>
                <a:lnTo>
                  <a:pt x="699" y="1474"/>
                </a:lnTo>
                <a:lnTo>
                  <a:pt x="678" y="1515"/>
                </a:lnTo>
                <a:lnTo>
                  <a:pt x="654" y="1545"/>
                </a:lnTo>
                <a:lnTo>
                  <a:pt x="627" y="1584"/>
                </a:lnTo>
                <a:lnTo>
                  <a:pt x="594" y="1614"/>
                </a:lnTo>
                <a:lnTo>
                  <a:pt x="570" y="1635"/>
                </a:lnTo>
                <a:lnTo>
                  <a:pt x="531" y="1665"/>
                </a:lnTo>
                <a:lnTo>
                  <a:pt x="495" y="1689"/>
                </a:lnTo>
                <a:lnTo>
                  <a:pt x="456" y="1716"/>
                </a:lnTo>
                <a:lnTo>
                  <a:pt x="420" y="1734"/>
                </a:lnTo>
                <a:lnTo>
                  <a:pt x="381" y="1746"/>
                </a:lnTo>
                <a:lnTo>
                  <a:pt x="354" y="1755"/>
                </a:lnTo>
                <a:lnTo>
                  <a:pt x="321" y="1767"/>
                </a:lnTo>
                <a:lnTo>
                  <a:pt x="297" y="1782"/>
                </a:lnTo>
                <a:lnTo>
                  <a:pt x="264" y="1791"/>
                </a:lnTo>
                <a:lnTo>
                  <a:pt x="231" y="1803"/>
                </a:lnTo>
                <a:lnTo>
                  <a:pt x="195" y="1821"/>
                </a:lnTo>
                <a:lnTo>
                  <a:pt x="153" y="1830"/>
                </a:lnTo>
                <a:lnTo>
                  <a:pt x="108" y="1848"/>
                </a:lnTo>
                <a:lnTo>
                  <a:pt x="66" y="1857"/>
                </a:lnTo>
                <a:lnTo>
                  <a:pt x="30" y="1866"/>
                </a:lnTo>
                <a:lnTo>
                  <a:pt x="12" y="1872"/>
                </a:lnTo>
                <a:lnTo>
                  <a:pt x="0" y="1887"/>
                </a:lnTo>
                <a:lnTo>
                  <a:pt x="0" y="1926"/>
                </a:lnTo>
                <a:lnTo>
                  <a:pt x="0" y="1914"/>
                </a:lnTo>
                <a:lnTo>
                  <a:pt x="2831" y="1914"/>
                </a:lnTo>
                <a:lnTo>
                  <a:pt x="2838" y="1875"/>
                </a:lnTo>
                <a:lnTo>
                  <a:pt x="2805" y="1869"/>
                </a:lnTo>
                <a:lnTo>
                  <a:pt x="2781" y="1863"/>
                </a:lnTo>
                <a:lnTo>
                  <a:pt x="2745" y="1854"/>
                </a:lnTo>
                <a:lnTo>
                  <a:pt x="2709" y="1842"/>
                </a:lnTo>
                <a:lnTo>
                  <a:pt x="2682" y="1833"/>
                </a:lnTo>
                <a:lnTo>
                  <a:pt x="2649" y="1821"/>
                </a:lnTo>
                <a:lnTo>
                  <a:pt x="2607" y="1806"/>
                </a:lnTo>
                <a:lnTo>
                  <a:pt x="2565" y="1794"/>
                </a:lnTo>
                <a:lnTo>
                  <a:pt x="2523" y="1776"/>
                </a:lnTo>
                <a:lnTo>
                  <a:pt x="2493" y="1764"/>
                </a:lnTo>
                <a:lnTo>
                  <a:pt x="2451" y="1746"/>
                </a:lnTo>
                <a:lnTo>
                  <a:pt x="2415" y="1728"/>
                </a:lnTo>
                <a:lnTo>
                  <a:pt x="2367" y="1710"/>
                </a:lnTo>
                <a:lnTo>
                  <a:pt x="2319" y="1680"/>
                </a:lnTo>
                <a:lnTo>
                  <a:pt x="2299" y="1662"/>
                </a:lnTo>
                <a:lnTo>
                  <a:pt x="2289" y="1662"/>
                </a:lnTo>
                <a:lnTo>
                  <a:pt x="2283" y="1650"/>
                </a:lnTo>
                <a:lnTo>
                  <a:pt x="2255" y="1634"/>
                </a:lnTo>
                <a:lnTo>
                  <a:pt x="2220" y="1611"/>
                </a:lnTo>
                <a:lnTo>
                  <a:pt x="2199" y="1582"/>
                </a:lnTo>
                <a:lnTo>
                  <a:pt x="2181" y="1558"/>
                </a:lnTo>
                <a:lnTo>
                  <a:pt x="2151" y="1522"/>
                </a:lnTo>
                <a:lnTo>
                  <a:pt x="2124" y="1485"/>
                </a:lnTo>
                <a:lnTo>
                  <a:pt x="2100" y="1452"/>
                </a:lnTo>
                <a:lnTo>
                  <a:pt x="2079" y="1419"/>
                </a:lnTo>
                <a:lnTo>
                  <a:pt x="2061" y="1386"/>
                </a:lnTo>
                <a:lnTo>
                  <a:pt x="2046" y="1356"/>
                </a:lnTo>
                <a:lnTo>
                  <a:pt x="2010" y="1293"/>
                </a:lnTo>
                <a:lnTo>
                  <a:pt x="2028" y="1326"/>
                </a:lnTo>
                <a:lnTo>
                  <a:pt x="1995" y="1257"/>
                </a:lnTo>
                <a:lnTo>
                  <a:pt x="1974" y="1218"/>
                </a:lnTo>
                <a:lnTo>
                  <a:pt x="1962" y="1191"/>
                </a:lnTo>
                <a:lnTo>
                  <a:pt x="1953" y="1161"/>
                </a:lnTo>
                <a:lnTo>
                  <a:pt x="1941" y="1140"/>
                </a:lnTo>
                <a:lnTo>
                  <a:pt x="1935" y="1107"/>
                </a:lnTo>
                <a:lnTo>
                  <a:pt x="1923" y="1083"/>
                </a:lnTo>
                <a:lnTo>
                  <a:pt x="1914" y="1053"/>
                </a:lnTo>
                <a:lnTo>
                  <a:pt x="1902" y="1011"/>
                </a:lnTo>
                <a:lnTo>
                  <a:pt x="1887" y="978"/>
                </a:lnTo>
                <a:lnTo>
                  <a:pt x="1872" y="930"/>
                </a:lnTo>
                <a:lnTo>
                  <a:pt x="1866" y="891"/>
                </a:lnTo>
                <a:lnTo>
                  <a:pt x="1854" y="852"/>
                </a:lnTo>
                <a:lnTo>
                  <a:pt x="1845" y="819"/>
                </a:lnTo>
                <a:lnTo>
                  <a:pt x="1830" y="771"/>
                </a:lnTo>
                <a:lnTo>
                  <a:pt x="1818" y="729"/>
                </a:lnTo>
                <a:lnTo>
                  <a:pt x="1800" y="681"/>
                </a:lnTo>
                <a:lnTo>
                  <a:pt x="1791" y="642"/>
                </a:lnTo>
                <a:lnTo>
                  <a:pt x="1773" y="600"/>
                </a:lnTo>
                <a:lnTo>
                  <a:pt x="1761" y="546"/>
                </a:lnTo>
                <a:lnTo>
                  <a:pt x="1740" y="504"/>
                </a:lnTo>
                <a:lnTo>
                  <a:pt x="1725" y="465"/>
                </a:lnTo>
                <a:lnTo>
                  <a:pt x="1713" y="432"/>
                </a:lnTo>
                <a:lnTo>
                  <a:pt x="1698" y="399"/>
                </a:lnTo>
                <a:lnTo>
                  <a:pt x="1674" y="345"/>
                </a:lnTo>
                <a:lnTo>
                  <a:pt x="1686" y="375"/>
                </a:lnTo>
                <a:lnTo>
                  <a:pt x="1656" y="312"/>
                </a:lnTo>
                <a:lnTo>
                  <a:pt x="1644" y="285"/>
                </a:lnTo>
                <a:lnTo>
                  <a:pt x="1629" y="252"/>
                </a:lnTo>
                <a:lnTo>
                  <a:pt x="1620" y="228"/>
                </a:lnTo>
                <a:lnTo>
                  <a:pt x="1608" y="207"/>
                </a:lnTo>
                <a:lnTo>
                  <a:pt x="1578" y="156"/>
                </a:lnTo>
                <a:lnTo>
                  <a:pt x="1563" y="135"/>
                </a:lnTo>
                <a:lnTo>
                  <a:pt x="1563" y="141"/>
                </a:lnTo>
                <a:lnTo>
                  <a:pt x="1572" y="144"/>
                </a:lnTo>
                <a:lnTo>
                  <a:pt x="1587" y="174"/>
                </a:lnTo>
                <a:lnTo>
                  <a:pt x="1593" y="192"/>
                </a:lnTo>
                <a:lnTo>
                  <a:pt x="1578" y="156"/>
                </a:lnTo>
                <a:lnTo>
                  <a:pt x="1551" y="129"/>
                </a:lnTo>
                <a:lnTo>
                  <a:pt x="1539" y="105"/>
                </a:lnTo>
                <a:lnTo>
                  <a:pt x="1518" y="81"/>
                </a:lnTo>
                <a:lnTo>
                  <a:pt x="1500" y="57"/>
                </a:lnTo>
                <a:lnTo>
                  <a:pt x="1479" y="39"/>
                </a:lnTo>
                <a:lnTo>
                  <a:pt x="1455" y="18"/>
                </a:lnTo>
                <a:lnTo>
                  <a:pt x="1431" y="6"/>
                </a:lnTo>
                <a:lnTo>
                  <a:pt x="1416" y="0"/>
                </a:lnTo>
              </a:path>
            </a:pathLst>
          </a:custGeom>
          <a:gradFill rotWithShape="0">
            <a:gsLst>
              <a:gs pos="0">
                <a:srgbClr val="006699"/>
              </a:gs>
              <a:gs pos="50000">
                <a:srgbClr val="006699">
                  <a:gamma/>
                  <a:shade val="46275"/>
                  <a:invGamma/>
                </a:srgbClr>
              </a:gs>
              <a:gs pos="100000">
                <a:srgbClr val="00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5339" tIns="52669" rIns="105339" bIns="52669"/>
          <a:lstStyle/>
          <a:p>
            <a:endParaRPr lang="en-US"/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5189541" y="4927600"/>
            <a:ext cx="2640801" cy="534299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42" tIns="51206" rIns="104242" bIns="51206">
            <a:spAutoFit/>
          </a:bodyPr>
          <a:lstStyle/>
          <a:p>
            <a:pPr algn="l"/>
            <a:r>
              <a:rPr lang="en-US" sz="2800" dirty="0"/>
              <a:t>Do Not Reject </a:t>
            </a:r>
            <a:r>
              <a:rPr lang="en-US" sz="2800" i="1" dirty="0"/>
              <a:t>H</a:t>
            </a:r>
            <a:r>
              <a:rPr lang="en-US" sz="2800" baseline="-25000" dirty="0"/>
              <a:t>0</a:t>
            </a:r>
          </a:p>
        </p:txBody>
      </p:sp>
      <p:sp>
        <p:nvSpPr>
          <p:cNvPr id="9" name="Freeform 27"/>
          <p:cNvSpPr>
            <a:spLocks/>
          </p:cNvSpPr>
          <p:nvPr/>
        </p:nvSpPr>
        <p:spPr bwMode="auto">
          <a:xfrm>
            <a:off x="4018982" y="6926677"/>
            <a:ext cx="775097" cy="476251"/>
          </a:xfrm>
          <a:custGeom>
            <a:avLst/>
            <a:gdLst>
              <a:gd name="T0" fmla="*/ 462 w 465"/>
              <a:gd name="T1" fmla="*/ 12 h 225"/>
              <a:gd name="T2" fmla="*/ 462 w 465"/>
              <a:gd name="T3" fmla="*/ 36 h 225"/>
              <a:gd name="T4" fmla="*/ 462 w 465"/>
              <a:gd name="T5" fmla="*/ 57 h 225"/>
              <a:gd name="T6" fmla="*/ 462 w 465"/>
              <a:gd name="T7" fmla="*/ 81 h 225"/>
              <a:gd name="T8" fmla="*/ 463 w 465"/>
              <a:gd name="T9" fmla="*/ 104 h 225"/>
              <a:gd name="T10" fmla="*/ 463 w 465"/>
              <a:gd name="T11" fmla="*/ 128 h 225"/>
              <a:gd name="T12" fmla="*/ 463 w 465"/>
              <a:gd name="T13" fmla="*/ 152 h 225"/>
              <a:gd name="T14" fmla="*/ 463 w 465"/>
              <a:gd name="T15" fmla="*/ 176 h 225"/>
              <a:gd name="T16" fmla="*/ 462 w 465"/>
              <a:gd name="T17" fmla="*/ 222 h 225"/>
              <a:gd name="T18" fmla="*/ 0 w 465"/>
              <a:gd name="T19" fmla="*/ 225 h 225"/>
              <a:gd name="T20" fmla="*/ 0 w 465"/>
              <a:gd name="T21" fmla="*/ 177 h 225"/>
              <a:gd name="T22" fmla="*/ 21 w 465"/>
              <a:gd name="T23" fmla="*/ 168 h 225"/>
              <a:gd name="T24" fmla="*/ 36 w 465"/>
              <a:gd name="T25" fmla="*/ 162 h 225"/>
              <a:gd name="T26" fmla="*/ 54 w 465"/>
              <a:gd name="T27" fmla="*/ 159 h 225"/>
              <a:gd name="T28" fmla="*/ 84 w 465"/>
              <a:gd name="T29" fmla="*/ 150 h 225"/>
              <a:gd name="T30" fmla="*/ 111 w 465"/>
              <a:gd name="T31" fmla="*/ 144 h 225"/>
              <a:gd name="T32" fmla="*/ 135 w 465"/>
              <a:gd name="T33" fmla="*/ 136 h 225"/>
              <a:gd name="T34" fmla="*/ 159 w 465"/>
              <a:gd name="T35" fmla="*/ 128 h 225"/>
              <a:gd name="T36" fmla="*/ 183 w 465"/>
              <a:gd name="T37" fmla="*/ 123 h 225"/>
              <a:gd name="T38" fmla="*/ 207 w 465"/>
              <a:gd name="T39" fmla="*/ 120 h 225"/>
              <a:gd name="T40" fmla="*/ 231 w 465"/>
              <a:gd name="T41" fmla="*/ 112 h 225"/>
              <a:gd name="T42" fmla="*/ 252 w 465"/>
              <a:gd name="T43" fmla="*/ 102 h 225"/>
              <a:gd name="T44" fmla="*/ 279 w 465"/>
              <a:gd name="T45" fmla="*/ 93 h 225"/>
              <a:gd name="T46" fmla="*/ 303 w 465"/>
              <a:gd name="T47" fmla="*/ 88 h 225"/>
              <a:gd name="T48" fmla="*/ 327 w 465"/>
              <a:gd name="T49" fmla="*/ 75 h 225"/>
              <a:gd name="T50" fmla="*/ 351 w 465"/>
              <a:gd name="T51" fmla="*/ 63 h 225"/>
              <a:gd name="T52" fmla="*/ 375 w 465"/>
              <a:gd name="T53" fmla="*/ 56 h 225"/>
              <a:gd name="T54" fmla="*/ 399 w 465"/>
              <a:gd name="T55" fmla="*/ 48 h 225"/>
              <a:gd name="T56" fmla="*/ 423 w 465"/>
              <a:gd name="T57" fmla="*/ 32 h 225"/>
              <a:gd name="T58" fmla="*/ 447 w 465"/>
              <a:gd name="T59" fmla="*/ 24 h 225"/>
              <a:gd name="T60" fmla="*/ 463 w 465"/>
              <a:gd name="T61" fmla="*/ 0 h 225"/>
              <a:gd name="T62" fmla="*/ 465 w 465"/>
              <a:gd name="T63" fmla="*/ 6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5" h="225">
                <a:moveTo>
                  <a:pt x="462" y="12"/>
                </a:moveTo>
                <a:lnTo>
                  <a:pt x="462" y="36"/>
                </a:lnTo>
                <a:lnTo>
                  <a:pt x="462" y="57"/>
                </a:lnTo>
                <a:lnTo>
                  <a:pt x="462" y="81"/>
                </a:lnTo>
                <a:lnTo>
                  <a:pt x="463" y="104"/>
                </a:lnTo>
                <a:lnTo>
                  <a:pt x="463" y="128"/>
                </a:lnTo>
                <a:lnTo>
                  <a:pt x="463" y="152"/>
                </a:lnTo>
                <a:lnTo>
                  <a:pt x="463" y="176"/>
                </a:lnTo>
                <a:lnTo>
                  <a:pt x="462" y="222"/>
                </a:lnTo>
                <a:lnTo>
                  <a:pt x="0" y="225"/>
                </a:lnTo>
                <a:lnTo>
                  <a:pt x="0" y="177"/>
                </a:lnTo>
                <a:lnTo>
                  <a:pt x="21" y="168"/>
                </a:lnTo>
                <a:lnTo>
                  <a:pt x="36" y="162"/>
                </a:lnTo>
                <a:lnTo>
                  <a:pt x="54" y="159"/>
                </a:lnTo>
                <a:lnTo>
                  <a:pt x="84" y="150"/>
                </a:lnTo>
                <a:lnTo>
                  <a:pt x="111" y="144"/>
                </a:lnTo>
                <a:lnTo>
                  <a:pt x="135" y="136"/>
                </a:lnTo>
                <a:lnTo>
                  <a:pt x="159" y="128"/>
                </a:lnTo>
                <a:lnTo>
                  <a:pt x="183" y="123"/>
                </a:lnTo>
                <a:lnTo>
                  <a:pt x="207" y="120"/>
                </a:lnTo>
                <a:lnTo>
                  <a:pt x="231" y="112"/>
                </a:lnTo>
                <a:lnTo>
                  <a:pt x="252" y="102"/>
                </a:lnTo>
                <a:lnTo>
                  <a:pt x="279" y="93"/>
                </a:lnTo>
                <a:lnTo>
                  <a:pt x="303" y="88"/>
                </a:lnTo>
                <a:lnTo>
                  <a:pt x="327" y="75"/>
                </a:lnTo>
                <a:lnTo>
                  <a:pt x="351" y="63"/>
                </a:lnTo>
                <a:lnTo>
                  <a:pt x="375" y="56"/>
                </a:lnTo>
                <a:lnTo>
                  <a:pt x="399" y="48"/>
                </a:lnTo>
                <a:lnTo>
                  <a:pt x="423" y="32"/>
                </a:lnTo>
                <a:lnTo>
                  <a:pt x="447" y="24"/>
                </a:lnTo>
                <a:lnTo>
                  <a:pt x="463" y="0"/>
                </a:lnTo>
                <a:lnTo>
                  <a:pt x="465" y="6"/>
                </a:lnTo>
              </a:path>
            </a:pathLst>
          </a:cu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5339" tIns="52669" rIns="105339" bIns="52669"/>
          <a:lstStyle/>
          <a:p>
            <a:endParaRPr lang="en-US"/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7988478" y="6983829"/>
            <a:ext cx="745094" cy="419100"/>
          </a:xfrm>
          <a:custGeom>
            <a:avLst/>
            <a:gdLst>
              <a:gd name="T0" fmla="*/ 0 w 447"/>
              <a:gd name="T1" fmla="*/ 3 h 198"/>
              <a:gd name="T2" fmla="*/ 0 w 447"/>
              <a:gd name="T3" fmla="*/ 18 h 198"/>
              <a:gd name="T4" fmla="*/ 0 w 447"/>
              <a:gd name="T5" fmla="*/ 39 h 198"/>
              <a:gd name="T6" fmla="*/ 0 w 447"/>
              <a:gd name="T7" fmla="*/ 66 h 198"/>
              <a:gd name="T8" fmla="*/ 1 w 447"/>
              <a:gd name="T9" fmla="*/ 95 h 198"/>
              <a:gd name="T10" fmla="*/ 1 w 447"/>
              <a:gd name="T11" fmla="*/ 119 h 198"/>
              <a:gd name="T12" fmla="*/ 1 w 447"/>
              <a:gd name="T13" fmla="*/ 143 h 198"/>
              <a:gd name="T14" fmla="*/ 1 w 447"/>
              <a:gd name="T15" fmla="*/ 167 h 198"/>
              <a:gd name="T16" fmla="*/ 0 w 447"/>
              <a:gd name="T17" fmla="*/ 198 h 198"/>
              <a:gd name="T18" fmla="*/ 447 w 447"/>
              <a:gd name="T19" fmla="*/ 198 h 198"/>
              <a:gd name="T20" fmla="*/ 447 w 447"/>
              <a:gd name="T21" fmla="*/ 150 h 198"/>
              <a:gd name="T22" fmla="*/ 444 w 447"/>
              <a:gd name="T23" fmla="*/ 153 h 198"/>
              <a:gd name="T24" fmla="*/ 425 w 447"/>
              <a:gd name="T25" fmla="*/ 143 h 198"/>
              <a:gd name="T26" fmla="*/ 401 w 447"/>
              <a:gd name="T27" fmla="*/ 143 h 198"/>
              <a:gd name="T28" fmla="*/ 377 w 447"/>
              <a:gd name="T29" fmla="*/ 135 h 198"/>
              <a:gd name="T30" fmla="*/ 353 w 447"/>
              <a:gd name="T31" fmla="*/ 135 h 198"/>
              <a:gd name="T32" fmla="*/ 329 w 447"/>
              <a:gd name="T33" fmla="*/ 127 h 198"/>
              <a:gd name="T34" fmla="*/ 305 w 447"/>
              <a:gd name="T35" fmla="*/ 119 h 198"/>
              <a:gd name="T36" fmla="*/ 281 w 447"/>
              <a:gd name="T37" fmla="*/ 111 h 198"/>
              <a:gd name="T38" fmla="*/ 258 w 447"/>
              <a:gd name="T39" fmla="*/ 102 h 198"/>
              <a:gd name="T40" fmla="*/ 234 w 447"/>
              <a:gd name="T41" fmla="*/ 96 h 198"/>
              <a:gd name="T42" fmla="*/ 209 w 447"/>
              <a:gd name="T43" fmla="*/ 87 h 198"/>
              <a:gd name="T44" fmla="*/ 185 w 447"/>
              <a:gd name="T45" fmla="*/ 79 h 198"/>
              <a:gd name="T46" fmla="*/ 162 w 447"/>
              <a:gd name="T47" fmla="*/ 69 h 198"/>
              <a:gd name="T48" fmla="*/ 135 w 447"/>
              <a:gd name="T49" fmla="*/ 60 h 198"/>
              <a:gd name="T50" fmla="*/ 111 w 447"/>
              <a:gd name="T51" fmla="*/ 54 h 198"/>
              <a:gd name="T52" fmla="*/ 87 w 447"/>
              <a:gd name="T53" fmla="*/ 42 h 198"/>
              <a:gd name="T54" fmla="*/ 63 w 447"/>
              <a:gd name="T55" fmla="*/ 30 h 198"/>
              <a:gd name="T56" fmla="*/ 41 w 447"/>
              <a:gd name="T57" fmla="*/ 23 h 198"/>
              <a:gd name="T58" fmla="*/ 17 w 447"/>
              <a:gd name="T59" fmla="*/ 15 h 198"/>
              <a:gd name="T60" fmla="*/ 3 w 447"/>
              <a:gd name="T61" fmla="*/ 0 h 198"/>
              <a:gd name="T62" fmla="*/ 3 w 447"/>
              <a:gd name="T63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47" h="198">
                <a:moveTo>
                  <a:pt x="0" y="3"/>
                </a:moveTo>
                <a:lnTo>
                  <a:pt x="0" y="18"/>
                </a:lnTo>
                <a:lnTo>
                  <a:pt x="0" y="39"/>
                </a:lnTo>
                <a:lnTo>
                  <a:pt x="0" y="66"/>
                </a:lnTo>
                <a:lnTo>
                  <a:pt x="1" y="95"/>
                </a:lnTo>
                <a:lnTo>
                  <a:pt x="1" y="119"/>
                </a:lnTo>
                <a:lnTo>
                  <a:pt x="1" y="143"/>
                </a:lnTo>
                <a:lnTo>
                  <a:pt x="1" y="167"/>
                </a:lnTo>
                <a:lnTo>
                  <a:pt x="0" y="198"/>
                </a:lnTo>
                <a:lnTo>
                  <a:pt x="447" y="198"/>
                </a:lnTo>
                <a:lnTo>
                  <a:pt x="447" y="150"/>
                </a:lnTo>
                <a:lnTo>
                  <a:pt x="444" y="153"/>
                </a:lnTo>
                <a:lnTo>
                  <a:pt x="425" y="143"/>
                </a:lnTo>
                <a:lnTo>
                  <a:pt x="401" y="143"/>
                </a:lnTo>
                <a:lnTo>
                  <a:pt x="377" y="135"/>
                </a:lnTo>
                <a:lnTo>
                  <a:pt x="353" y="135"/>
                </a:lnTo>
                <a:lnTo>
                  <a:pt x="329" y="127"/>
                </a:lnTo>
                <a:lnTo>
                  <a:pt x="305" y="119"/>
                </a:lnTo>
                <a:lnTo>
                  <a:pt x="281" y="111"/>
                </a:lnTo>
                <a:lnTo>
                  <a:pt x="258" y="102"/>
                </a:lnTo>
                <a:lnTo>
                  <a:pt x="234" y="96"/>
                </a:lnTo>
                <a:lnTo>
                  <a:pt x="209" y="87"/>
                </a:lnTo>
                <a:lnTo>
                  <a:pt x="185" y="79"/>
                </a:lnTo>
                <a:lnTo>
                  <a:pt x="162" y="69"/>
                </a:lnTo>
                <a:lnTo>
                  <a:pt x="135" y="60"/>
                </a:lnTo>
                <a:lnTo>
                  <a:pt x="111" y="54"/>
                </a:lnTo>
                <a:lnTo>
                  <a:pt x="87" y="42"/>
                </a:lnTo>
                <a:lnTo>
                  <a:pt x="63" y="30"/>
                </a:lnTo>
                <a:lnTo>
                  <a:pt x="41" y="23"/>
                </a:lnTo>
                <a:lnTo>
                  <a:pt x="17" y="15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5339" tIns="52669" rIns="105339" bIns="52669"/>
          <a:lstStyle/>
          <a:p>
            <a:endParaRPr lang="en-US"/>
          </a:p>
        </p:txBody>
      </p:sp>
      <p:sp>
        <p:nvSpPr>
          <p:cNvPr id="11" name="Line 35"/>
          <p:cNvSpPr>
            <a:spLocks noChangeShapeType="1"/>
          </p:cNvSpPr>
          <p:nvPr/>
        </p:nvSpPr>
        <p:spPr bwMode="auto">
          <a:xfrm>
            <a:off x="6384200" y="7010401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5339" tIns="52669" rIns="105339" bIns="52669"/>
          <a:lstStyle/>
          <a:p>
            <a:endParaRPr lang="en-US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4794080" y="5084233"/>
            <a:ext cx="0" cy="234526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05339" tIns="52669" rIns="105339" bIns="52669" anchor="ctr"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7988478" y="5006861"/>
            <a:ext cx="0" cy="239606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05339" tIns="52669" rIns="105339" bIns="52669" anchor="ctr"/>
          <a:lstStyle/>
          <a:p>
            <a:endParaRPr lang="en-US"/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2719610" y="5317891"/>
            <a:ext cx="1542744" cy="534299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42" tIns="51206" rIns="104242" bIns="51206">
            <a:spAutoFit/>
          </a:bodyPr>
          <a:lstStyle/>
          <a:p>
            <a:pPr algn="l"/>
            <a:r>
              <a:rPr lang="en-US" sz="2800" dirty="0"/>
              <a:t>Reject </a:t>
            </a:r>
            <a:r>
              <a:rPr lang="en-US" sz="2800" i="1" dirty="0"/>
              <a:t>H</a:t>
            </a:r>
            <a:r>
              <a:rPr lang="en-US" sz="2800" baseline="-25000" dirty="0"/>
              <a:t>0</a:t>
            </a:r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 flipH="1">
            <a:off x="4088594" y="5623957"/>
            <a:ext cx="70675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05339" tIns="52669" rIns="105339" bIns="52669" anchor="ctr"/>
          <a:lstStyle/>
          <a:p>
            <a:endParaRPr lang="en-US"/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8750079" y="5006861"/>
            <a:ext cx="1542744" cy="534299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42" tIns="51206" rIns="104242" bIns="51206">
            <a:spAutoFit/>
          </a:bodyPr>
          <a:lstStyle/>
          <a:p>
            <a:pPr algn="l"/>
            <a:r>
              <a:rPr lang="en-US" sz="2800" dirty="0"/>
              <a:t>Reject </a:t>
            </a:r>
            <a:r>
              <a:rPr lang="en-US" sz="2800" i="1" dirty="0"/>
              <a:t>H</a:t>
            </a:r>
            <a:r>
              <a:rPr lang="en-US" sz="2800" baseline="-25000" dirty="0"/>
              <a:t>0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7988478" y="5312928"/>
            <a:ext cx="68008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05339" tIns="52669" rIns="105339" bIns="52669" anchor="ctr"/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974734" y="6026339"/>
            <a:ext cx="1720549" cy="534299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42" tIns="51206" rIns="104242" bIns="51206">
            <a:spAutoFit/>
          </a:bodyPr>
          <a:lstStyle/>
          <a:p>
            <a:pPr algn="l"/>
            <a:r>
              <a:rPr lang="en-US" sz="2800" i="1" dirty="0">
                <a:latin typeface="Symbol" pitchFamily="18" charset="2"/>
              </a:rPr>
              <a:t></a:t>
            </a:r>
            <a:r>
              <a:rPr lang="en-US" sz="2800" dirty="0">
                <a:latin typeface="Symbol" pitchFamily="18" charset="2"/>
              </a:rPr>
              <a:t></a:t>
            </a:r>
            <a:r>
              <a:rPr lang="en-US" sz="2800" i="1" dirty="0">
                <a:latin typeface="Symbol" pitchFamily="18" charset="2"/>
              </a:rPr>
              <a:t></a:t>
            </a:r>
            <a:r>
              <a:rPr lang="en-US" sz="2800" dirty="0">
                <a:latin typeface="Symbol" pitchFamily="18" charset="2"/>
              </a:rPr>
              <a:t>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8302517" y="6586952"/>
            <a:ext cx="0" cy="67945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05339" tIns="52669" rIns="105339" bIns="52669" anchor="ctr"/>
          <a:lstStyle/>
          <a:p>
            <a:endParaRPr lang="en-US"/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9077032" y="7025630"/>
            <a:ext cx="351584" cy="534299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42" tIns="51206" rIns="104242" bIns="51206">
            <a:spAutoFit/>
          </a:bodyPr>
          <a:lstStyle/>
          <a:p>
            <a:pPr algn="l"/>
            <a:r>
              <a:rPr lang="en-US" sz="2800" i="1" dirty="0"/>
              <a:t>z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01612" y="7350724"/>
            <a:ext cx="393262" cy="534299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42" tIns="51206" rIns="104242" bIns="51206">
            <a:spAutoFit/>
          </a:bodyPr>
          <a:lstStyle/>
          <a:p>
            <a:pPr algn="l"/>
            <a:r>
              <a:rPr lang="en-US" sz="2800" dirty="0"/>
              <a:t>0</a:t>
            </a:r>
          </a:p>
        </p:txBody>
      </p:sp>
      <p:sp>
        <p:nvSpPr>
          <p:cNvPr id="22" name="Rectangle 31"/>
          <p:cNvSpPr>
            <a:spLocks noChangeArrowheads="1"/>
          </p:cNvSpPr>
          <p:nvPr/>
        </p:nvSpPr>
        <p:spPr bwMode="auto">
          <a:xfrm>
            <a:off x="3095401" y="6024000"/>
            <a:ext cx="1720549" cy="534299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42" tIns="51206" rIns="104242" bIns="51206">
            <a:spAutoFit/>
          </a:bodyPr>
          <a:lstStyle/>
          <a:p>
            <a:pPr algn="l"/>
            <a:r>
              <a:rPr lang="en-US" sz="2800" i="1" dirty="0">
                <a:latin typeface="Symbol" pitchFamily="18" charset="2"/>
              </a:rPr>
              <a:t></a:t>
            </a:r>
            <a:r>
              <a:rPr lang="en-US" sz="2800" dirty="0">
                <a:latin typeface="Symbol" pitchFamily="18" charset="2"/>
              </a:rPr>
              <a:t></a:t>
            </a:r>
            <a:r>
              <a:rPr lang="en-US" sz="2800" i="1" dirty="0">
                <a:latin typeface="Symbol" pitchFamily="18" charset="2"/>
              </a:rPr>
              <a:t></a:t>
            </a:r>
            <a:r>
              <a:rPr lang="en-US" sz="2800" dirty="0">
                <a:latin typeface="Symbol" pitchFamily="18" charset="2"/>
              </a:rPr>
              <a:t></a:t>
            </a: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 flipH="1">
            <a:off x="4407608" y="6586953"/>
            <a:ext cx="0" cy="67944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05339" tIns="52669" rIns="105339" bIns="52669" anchor="ctr"/>
          <a:lstStyle/>
          <a:p>
            <a:endParaRPr lang="en-US"/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4078005" y="7359655"/>
            <a:ext cx="1287738" cy="534299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42" tIns="51206" rIns="104242" bIns="51206">
            <a:spAutoFit/>
          </a:bodyPr>
          <a:lstStyle/>
          <a:p>
            <a:pPr algn="l"/>
            <a:r>
              <a:rPr lang="en-US" sz="2800" dirty="0"/>
              <a:t>    -1.96</a:t>
            </a: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7355805" y="7405104"/>
            <a:ext cx="1177131" cy="534299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42" tIns="51206" rIns="104242" bIns="51206">
            <a:spAutoFit/>
          </a:bodyPr>
          <a:lstStyle/>
          <a:p>
            <a:pPr algn="l"/>
            <a:r>
              <a:rPr lang="en-US" sz="2800" dirty="0"/>
              <a:t>    1.96</a:t>
            </a:r>
          </a:p>
        </p:txBody>
      </p:sp>
      <p:sp>
        <p:nvSpPr>
          <p:cNvPr id="26" name="Line 5"/>
          <p:cNvSpPr>
            <a:spLocks noChangeShapeType="1"/>
          </p:cNvSpPr>
          <p:nvPr/>
        </p:nvSpPr>
        <p:spPr bwMode="auto">
          <a:xfrm>
            <a:off x="3753023" y="7376100"/>
            <a:ext cx="525232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05339" tIns="52669" rIns="105339" bIns="52669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15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Introduction 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b="1" dirty="0"/>
              <a:t>What is R?</a:t>
            </a:r>
            <a:endParaRPr lang="en-IN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IN" b="1" dirty="0"/>
              <a:t>R</a:t>
            </a:r>
            <a:r>
              <a:rPr lang="en-IN" dirty="0"/>
              <a:t> is a programming language and software environment for statistical computing and graphics supported by the R Foundation for Statistical Computing.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baseline="30000" dirty="0"/>
              <a:t> </a:t>
            </a:r>
            <a:r>
              <a:rPr lang="en-IN" dirty="0"/>
              <a:t>The R language is widely used among statisticians and data miners for developing statistical software</a:t>
            </a:r>
            <a:r>
              <a:rPr lang="en-IN" baseline="30000" dirty="0"/>
              <a:t> </a:t>
            </a:r>
            <a:r>
              <a:rPr lang="en-IN" dirty="0"/>
              <a:t>and data analysis.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baseline="30000" dirty="0"/>
              <a:t> </a:t>
            </a:r>
            <a:r>
              <a:rPr lang="en-IN" dirty="0"/>
              <a:t>It is being used by a growing number of data analysts inside corporations and academia. </a:t>
            </a:r>
          </a:p>
          <a:p>
            <a:r>
              <a:rPr lang="en-IN" b="1" dirty="0"/>
              <a:t>Why R and not other general purpose languages?</a:t>
            </a:r>
            <a:endParaRPr lang="en-IN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Data mining algorithms can be developed in C / C++ / Java / MATLAB, but for data science R is more convenient i.e. flexible and easy to use language.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The main issue is that it (C++ / Java) has </a:t>
            </a:r>
            <a:r>
              <a:rPr lang="en-IN" b="1" u="sng" dirty="0"/>
              <a:t>no vectorised operations</a:t>
            </a:r>
            <a:r>
              <a:rPr lang="en-IN" dirty="0"/>
              <a:t>, so you need to write lots of loops. R is a better choice.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R, there are libraries that gives solid foundation for all numerical, statistical and matrix computations free of charge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06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Accomplishments today!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720341" y="1828800"/>
          <a:ext cx="8971583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783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Recap &amp;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80" y="1727200"/>
            <a:ext cx="12491599" cy="6197600"/>
          </a:xfrm>
        </p:spPr>
        <p:txBody>
          <a:bodyPr>
            <a:normAutofit/>
          </a:bodyPr>
          <a:lstStyle/>
          <a:p>
            <a:pPr marL="863788" lvl="1" indent="-52669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dirty="0"/>
              <a:t>What is Statistics?</a:t>
            </a:r>
          </a:p>
          <a:p>
            <a:pPr marL="863788" lvl="1" indent="-52669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dirty="0"/>
              <a:t>Here,</a:t>
            </a:r>
          </a:p>
          <a:p>
            <a:pPr marL="863788" lvl="1" indent="-526694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292272371"/>
              </p:ext>
            </p:extLst>
          </p:nvPr>
        </p:nvGraphicFramePr>
        <p:xfrm>
          <a:off x="2560320" y="2037560"/>
          <a:ext cx="9601200" cy="5661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84504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7147" y="3454401"/>
            <a:ext cx="5170637" cy="891197"/>
          </a:xfrm>
          <a:prstGeom prst="rect">
            <a:avLst/>
          </a:prstGeom>
          <a:noFill/>
        </p:spPr>
        <p:txBody>
          <a:bodyPr wrap="square" lIns="105339" tIns="52669" rIns="105339" bIns="52669" rtlCol="0">
            <a:spAutoFit/>
          </a:bodyPr>
          <a:lstStyle/>
          <a:p>
            <a:pPr algn="ctr"/>
            <a:r>
              <a:rPr lang="en-IN" sz="5100" b="1" dirty="0">
                <a:solidFill>
                  <a:srgbClr val="0070C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="" xmlns:p14="http://schemas.microsoft.com/office/powerpoint/2010/main" val="23485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596113641"/>
              </p:ext>
            </p:extLst>
          </p:nvPr>
        </p:nvGraphicFramePr>
        <p:xfrm>
          <a:off x="2230279" y="1739900"/>
          <a:ext cx="8971583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130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Standard Deviation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0751" y="1625600"/>
            <a:ext cx="6232744" cy="626329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1868" y="1625600"/>
            <a:ext cx="5998903" cy="2507024"/>
          </a:xfrm>
          <a:prstGeom prst="rect">
            <a:avLst/>
          </a:prstGeom>
        </p:spPr>
        <p:txBody>
          <a:bodyPr wrap="square" lIns="105339" tIns="52669" rIns="105339" bIns="52669">
            <a:spAutoFit/>
          </a:bodyPr>
          <a:lstStyle/>
          <a:p>
            <a:endParaRPr lang="en-IN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95021" indent="-395021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rgbClr val="000000"/>
                </a:solidFill>
                <a:latin typeface="Calibri" panose="020F0502020204030204" pitchFamily="34" charset="0"/>
              </a:rPr>
              <a:t>The Standard Deviation is a measure of how spread out numbers are</a:t>
            </a:r>
          </a:p>
          <a:p>
            <a:pPr marL="395021" indent="-395021">
              <a:buFont typeface="Wingdings" panose="05000000000000000000" pitchFamily="2" charset="2"/>
              <a:buChar char="v"/>
            </a:pPr>
            <a:endParaRPr lang="en-IN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95021" indent="-395021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rgbClr val="000000"/>
                </a:solidFill>
                <a:latin typeface="Calibri" panose="020F0502020204030204" pitchFamily="34" charset="0"/>
              </a:rPr>
              <a:t>When we calculate the standard deviation we find that (generally)</a:t>
            </a:r>
          </a:p>
        </p:txBody>
      </p:sp>
    </p:spTree>
    <p:extLst>
      <p:ext uri="{BB962C8B-B14F-4D97-AF65-F5344CB8AC3E}">
        <p14:creationId xmlns="" xmlns:p14="http://schemas.microsoft.com/office/powerpoint/2010/main" val="25932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Standard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80" y="1625600"/>
            <a:ext cx="12491599" cy="629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The number of standard deviations from the mean is also called the "Standard Score", or "z-score". Get used to those words!</a:t>
            </a:r>
          </a:p>
          <a:p>
            <a:r>
              <a:rPr lang="en-IN" dirty="0"/>
              <a:t>So to convert a value to a Standard Score ("z-score"):</a:t>
            </a:r>
          </a:p>
          <a:p>
            <a:r>
              <a:rPr lang="en-IN" dirty="0"/>
              <a:t>•first subtract the mean,</a:t>
            </a:r>
          </a:p>
          <a:p>
            <a:r>
              <a:rPr lang="en-IN" dirty="0"/>
              <a:t>•then divide by the Standard Deviation</a:t>
            </a:r>
          </a:p>
          <a:p>
            <a:r>
              <a:rPr lang="en-IN" dirty="0"/>
              <a:t>•And doing that is called "Standardizing":</a:t>
            </a:r>
          </a:p>
          <a:p>
            <a:r>
              <a:rPr lang="en-IN" dirty="0"/>
              <a:t>•We can take any Normal Distribution and convert it to The Standard Normal Distribution.</a:t>
            </a:r>
          </a:p>
          <a:p>
            <a:r>
              <a:rPr lang="en-IN" b="1" dirty="0"/>
              <a:t>Standard Scores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6959000"/>
            <a:ext cx="5494560" cy="2185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2180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Why Standardize?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It can help us make decisions about our data.</a:t>
            </a:r>
          </a:p>
          <a:p>
            <a:endParaRPr lang="en-IN" dirty="0"/>
          </a:p>
          <a:p>
            <a:r>
              <a:rPr lang="en-IN" dirty="0"/>
              <a:t>Example:-</a:t>
            </a:r>
          </a:p>
          <a:p>
            <a:r>
              <a:rPr lang="en-IN" dirty="0"/>
              <a:t>•Here are the students results (out of 60 points):</a:t>
            </a:r>
          </a:p>
          <a:p>
            <a:r>
              <a:rPr lang="en-IN" dirty="0"/>
              <a:t>•20, 15, 26, 32, 18, 28, 35, 14, 26, 22, 17</a:t>
            </a:r>
          </a:p>
          <a:p>
            <a:r>
              <a:rPr lang="en-IN" dirty="0"/>
              <a:t>•Most students didn't even get 30 out of 60, and most will fail.</a:t>
            </a:r>
          </a:p>
          <a:p>
            <a:r>
              <a:rPr lang="en-IN" dirty="0"/>
              <a:t>•The test must have been really hard, so the Prof decides to Standardize all the scores and only fail people </a:t>
            </a:r>
            <a:r>
              <a:rPr lang="en-IN" b="1" dirty="0"/>
              <a:t>1 standard deviation below the mean.</a:t>
            </a:r>
          </a:p>
          <a:p>
            <a:endParaRPr lang="en-IN" dirty="0"/>
          </a:p>
          <a:p>
            <a:r>
              <a:rPr lang="en-IN" dirty="0"/>
              <a:t>The Mean is 23, and the Standard Deviation is 6.6, and the Standard Scores are:</a:t>
            </a:r>
          </a:p>
          <a:p>
            <a:r>
              <a:rPr lang="en-IN" dirty="0"/>
              <a:t>-0.45, -1.21, 0.45, 1.36, -0.76, 0.76, 1.82, -1.36, 0.45, -0.15, -0.91</a:t>
            </a:r>
          </a:p>
          <a:p>
            <a:r>
              <a:rPr lang="en-IN" dirty="0"/>
              <a:t>•Only 2 students will fail(the ones who scored 15 and 14 on the test)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500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6200" dirty="0">
                <a:solidFill>
                  <a:srgbClr val="0070C0"/>
                </a:solidFill>
              </a:rPr>
              <a:t>Data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80" y="1727200"/>
            <a:ext cx="12491599" cy="59944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IN" sz="2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800" dirty="0"/>
              <a:t>Data can be "distributed" (spread out) in different ways.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800" dirty="0"/>
              <a:t>It can be spread out more on the left or to the right or it can be all jumbled up as shown below.</a:t>
            </a:r>
          </a:p>
          <a:p>
            <a:pPr marL="231751" lvl="1" indent="0">
              <a:buNone/>
            </a:pPr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z="1400" smtClean="0"/>
              <a:pPr/>
              <a:t>7</a:t>
            </a:fld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4066663"/>
            <a:ext cx="2197855" cy="23942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466" y="4107302"/>
            <a:ext cx="2109108" cy="2353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085" y="4157320"/>
            <a:ext cx="2015032" cy="21950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983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80" y="1727200"/>
            <a:ext cx="8128752" cy="6197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 But there are many cases where the data tends to be around a central value with no bias left or right, and it gets close to a "Normal Distribution" like in the image</a:t>
            </a:r>
          </a:p>
          <a:p>
            <a:r>
              <a:rPr lang="en-IN" dirty="0"/>
              <a:t>The "Bell Curve" is a Normal Distribution. And the yellow histogram shows some data that follow sit closely, but not perfectly (which is usual).</a:t>
            </a:r>
          </a:p>
          <a:p>
            <a:endParaRPr lang="en-IN" dirty="0"/>
          </a:p>
          <a:p>
            <a:r>
              <a:rPr lang="en-IN" dirty="0"/>
              <a:t>Many things closely follow a Normal Distribution:</a:t>
            </a:r>
          </a:p>
          <a:p>
            <a:r>
              <a:rPr lang="en-IN" dirty="0"/>
              <a:t>•Heights of people</a:t>
            </a:r>
          </a:p>
          <a:p>
            <a:r>
              <a:rPr lang="en-IN" dirty="0"/>
              <a:t>•Size of things produced by machines</a:t>
            </a:r>
          </a:p>
          <a:p>
            <a:r>
              <a:rPr lang="en-IN" dirty="0"/>
              <a:t>•Errors in measurements</a:t>
            </a:r>
          </a:p>
          <a:p>
            <a:r>
              <a:rPr lang="en-IN" dirty="0"/>
              <a:t>•Blood pressure</a:t>
            </a:r>
          </a:p>
          <a:p>
            <a:r>
              <a:rPr lang="en-IN" dirty="0"/>
              <a:t>•Marks on a test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130" y="3251200"/>
            <a:ext cx="3424692" cy="228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6958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Normal 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dirty="0"/>
              <a:t>The Normal Distribution has:</a:t>
            </a:r>
          </a:p>
          <a:p>
            <a:r>
              <a:rPr lang="en-IN" sz="3200" dirty="0"/>
              <a:t>•mean=median=mode</a:t>
            </a:r>
          </a:p>
          <a:p>
            <a:r>
              <a:rPr lang="en-IN" sz="3200" dirty="0"/>
              <a:t>•symmetry about the centre</a:t>
            </a:r>
          </a:p>
          <a:p>
            <a:r>
              <a:rPr lang="en-IN" sz="3200" dirty="0"/>
              <a:t>•50% of values less than the mean and 50% greater than the mean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5257800"/>
            <a:ext cx="4745090" cy="3556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225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663</Words>
  <Application>Microsoft Office PowerPoint</Application>
  <PresentationFormat>Custom</PresentationFormat>
  <Paragraphs>162</Paragraphs>
  <Slides>20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Business Analytics: Advance</vt:lpstr>
      <vt:lpstr>Recap &amp; Agenda</vt:lpstr>
      <vt:lpstr>Agenda</vt:lpstr>
      <vt:lpstr>Standard Deviation</vt:lpstr>
      <vt:lpstr>Standard Scores</vt:lpstr>
      <vt:lpstr>Why Standardize?</vt:lpstr>
      <vt:lpstr>Data distribution</vt:lpstr>
      <vt:lpstr>Normal Distribution</vt:lpstr>
      <vt:lpstr>Normal Distribution</vt:lpstr>
      <vt:lpstr>Developing Null and Alternative Hypotheses</vt:lpstr>
      <vt:lpstr>Example:  Metro EMS</vt:lpstr>
      <vt:lpstr>Example:  Metro EMS</vt:lpstr>
      <vt:lpstr>Example:  Metro EMS</vt:lpstr>
      <vt:lpstr>Example:  Metro EMS</vt:lpstr>
      <vt:lpstr>Example:  Metro EMS</vt:lpstr>
      <vt:lpstr>Example:  Metro EMS</vt:lpstr>
      <vt:lpstr>Two-Tailed Test about a Population Mean</vt:lpstr>
      <vt:lpstr>Introduction to R</vt:lpstr>
      <vt:lpstr>Accomplishments today!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Analytics: Advance</dc:title>
  <dc:creator>Amrita</dc:creator>
  <cp:lastModifiedBy>User</cp:lastModifiedBy>
  <cp:revision>3</cp:revision>
  <dcterms:created xsi:type="dcterms:W3CDTF">2006-08-16T00:00:00Z</dcterms:created>
  <dcterms:modified xsi:type="dcterms:W3CDTF">2019-10-13T01:09:53Z</dcterms:modified>
</cp:coreProperties>
</file>