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charts/chart7.xml" ContentType="application/vnd.openxmlformats-officedocument.drawingml.chart+xml"/>
  <Override PartName="/ppt/diagrams/layout1.xml" ContentType="application/vnd.openxmlformats-officedocument.drawingml.diagramLayout+xml"/>
  <Override PartName="/ppt/diagrams/data2.xml" ContentType="application/vnd.openxmlformats-officedocument.drawingml.diagramData+xml"/>
  <Override PartName="/ppt/charts/chart3.xml" ContentType="application/vnd.openxmlformats-officedocument.drawingml.chart+xml"/>
  <Override PartName="/ppt/charts/chart5.xml" ContentType="application/vnd.openxmlformats-officedocument.drawingml.chart+xml"/>
  <Override PartName="/ppt/diagrams/colors6.xml" ContentType="application/vnd.openxmlformats-officedocument.drawingml.diagramColor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diagrams/colors4.xml" ContentType="application/vnd.openxmlformats-officedocument.drawingml.diagramColors+xml"/>
  <Override PartName="/ppt/notesSlides/notesSlide5.xml" ContentType="application/vnd.openxmlformats-officedocument.presentationml.notesSlide+xml"/>
  <Override PartName="/ppt/diagrams/quickStyle7.xml" ContentType="application/vnd.openxmlformats-officedocument.drawingml.diagramStyl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Default Extension="gif" ContentType="image/gif"/>
  <Override PartName="/ppt/charts/chart6.xml" ContentType="application/vnd.openxmlformats-officedocument.drawingml.chart+xml"/>
  <Override PartName="/ppt/diagrams/colors7.xml" ContentType="application/vnd.openxmlformats-officedocument.drawingml.diagramColors+xml"/>
  <Override PartName="/ppt/diagrams/data3.xml" ContentType="application/vnd.openxmlformats-officedocument.drawingml.diagramData+xml"/>
  <Override PartName="/ppt/charts/chart4.xml" ContentType="application/vnd.openxmlformats-officedocument.drawingml.chart+xml"/>
  <Override PartName="/ppt/diagrams/colors5.xml" ContentType="application/vnd.openxmlformats-officedocument.drawingml.diagramColors+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diagrams/data1.xml" ContentType="application/vnd.openxmlformats-officedocument.drawingml.diagramData+xml"/>
  <Override PartName="/ppt/notesSlides/notesSlide4.xml" ContentType="application/vnd.openxmlformats-officedocument.presentationml.notesSlide+xml"/>
  <Override PartName="/ppt/diagrams/colors3.xml" ContentType="application/vnd.openxmlformats-officedocument.drawingml.diagramColors+xml"/>
  <Override PartName="/ppt/charts/chart2.xml" ContentType="application/vnd.openxmlformats-officedocument.drawingml.chart+xml"/>
  <Override PartName="/ppt/diagrams/quickStyle6.xml" ContentType="application/vnd.openxmlformats-officedocument.drawingml.diagramStyl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diagrams/layout7.xml" ContentType="application/vnd.openxmlformats-officedocument.drawingml.diagram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61"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08" r:id="rId49"/>
    <p:sldId id="310" r:id="rId50"/>
    <p:sldId id="313" r:id="rId51"/>
  </p:sldIdLst>
  <p:sldSz cx="128016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15" autoAdjust="0"/>
    <p:restoredTop sz="94660"/>
  </p:normalViewPr>
  <p:slideViewPr>
    <p:cSldViewPr>
      <p:cViewPr varScale="1">
        <p:scale>
          <a:sx n="67" d="100"/>
          <a:sy n="67" d="100"/>
        </p:scale>
        <p:origin x="-702" y="-108"/>
      </p:cViewPr>
      <p:guideLst>
        <p:guide orient="horz" pos="2160"/>
        <p:guide pos="4032"/>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esktop\New%20folder\Maintenance%20data.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dmin\Desktop\New%20folder\Maintenance%20data.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Vinit%20Sinha\Trans\My%20Document\20130107_Sample%20data-%20Summarization%20Techniques_v01.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Vinit%20Sinha\Trans\My%20Document\20130107_Sample%20data-%20Summarization%20Techniques_v01.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D:\Vinit%20Sinha\Course%20in%20Analytics\20121125_Course%20in%20Analytics_Outline_VS_v01.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D:\Vinit%20Sinha\Course%20in%20Analytics\20121125_Course%20in%20Analytics_Outline_VS_v01.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D:\Vinit%20Sinha\Course%20in%20Analytics\20121125_Course%20in%20Analytics_Outline_VS_v01.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Frequency</a:t>
            </a:r>
            <a:r>
              <a:rPr lang="en-US" baseline="0"/>
              <a:t> Distribution</a:t>
            </a:r>
            <a:endParaRPr lang="en-US"/>
          </a:p>
        </c:rich>
      </c:tx>
      <c:layout/>
      <c:spPr>
        <a:noFill/>
        <a:ln>
          <a:noFill/>
        </a:ln>
        <a:effectLst/>
      </c:spPr>
    </c:title>
    <c:plotArea>
      <c:layout>
        <c:manualLayout>
          <c:layoutTarget val="inner"/>
          <c:xMode val="edge"/>
          <c:yMode val="edge"/>
          <c:x val="0.15543209577813691"/>
          <c:y val="0.23590324128732904"/>
          <c:w val="0.84216709906364817"/>
          <c:h val="0.66670415634964353"/>
        </c:manualLayout>
      </c:layout>
      <c:barChart>
        <c:barDir val="col"/>
        <c:grouping val="clustered"/>
        <c:ser>
          <c:idx val="0"/>
          <c:order val="0"/>
          <c:tx>
            <c:strRef>
              <c:f>'Frequency Distribution'!$B$1</c:f>
              <c:strCache>
                <c:ptCount val="1"/>
                <c:pt idx="0">
                  <c:v>No. of equipments</c:v>
                </c:pt>
              </c:strCache>
            </c:strRef>
          </c:tx>
          <c:spPr>
            <a:solidFill>
              <a:schemeClr val="accent1"/>
            </a:solidFill>
            <a:ln>
              <a:noFill/>
            </a:ln>
            <a:effectLst/>
          </c:spPr>
          <c:cat>
            <c:numRef>
              <c:f>'Frequency Distribution'!$A$2:$A$14</c:f>
              <c:numCache>
                <c:formatCode>General</c:formatCode>
                <c:ptCount val="13"/>
                <c:pt idx="0">
                  <c:v>1</c:v>
                </c:pt>
                <c:pt idx="1">
                  <c:v>2</c:v>
                </c:pt>
                <c:pt idx="2">
                  <c:v>3</c:v>
                </c:pt>
                <c:pt idx="3">
                  <c:v>4</c:v>
                </c:pt>
                <c:pt idx="4">
                  <c:v>5</c:v>
                </c:pt>
                <c:pt idx="5">
                  <c:v>6</c:v>
                </c:pt>
                <c:pt idx="6">
                  <c:v>7</c:v>
                </c:pt>
                <c:pt idx="7">
                  <c:v>8</c:v>
                </c:pt>
                <c:pt idx="8">
                  <c:v>9</c:v>
                </c:pt>
                <c:pt idx="9">
                  <c:v>11</c:v>
                </c:pt>
                <c:pt idx="10">
                  <c:v>12</c:v>
                </c:pt>
                <c:pt idx="11">
                  <c:v>13</c:v>
                </c:pt>
                <c:pt idx="12">
                  <c:v>15</c:v>
                </c:pt>
              </c:numCache>
            </c:numRef>
          </c:cat>
          <c:val>
            <c:numRef>
              <c:f>'Frequency Distribution'!$B$2:$B$14</c:f>
              <c:numCache>
                <c:formatCode>General</c:formatCode>
                <c:ptCount val="13"/>
                <c:pt idx="0">
                  <c:v>136</c:v>
                </c:pt>
                <c:pt idx="1">
                  <c:v>44</c:v>
                </c:pt>
                <c:pt idx="2">
                  <c:v>13</c:v>
                </c:pt>
                <c:pt idx="3">
                  <c:v>8</c:v>
                </c:pt>
                <c:pt idx="4">
                  <c:v>4</c:v>
                </c:pt>
                <c:pt idx="5">
                  <c:v>9</c:v>
                </c:pt>
                <c:pt idx="6">
                  <c:v>2</c:v>
                </c:pt>
                <c:pt idx="7">
                  <c:v>1</c:v>
                </c:pt>
                <c:pt idx="8">
                  <c:v>1</c:v>
                </c:pt>
                <c:pt idx="9">
                  <c:v>2</c:v>
                </c:pt>
                <c:pt idx="10">
                  <c:v>5</c:v>
                </c:pt>
                <c:pt idx="11">
                  <c:v>1</c:v>
                </c:pt>
                <c:pt idx="12">
                  <c:v>2</c:v>
                </c:pt>
              </c:numCache>
            </c:numRef>
          </c:val>
          <c:extLst xmlns:c16r2="http://schemas.microsoft.com/office/drawing/2015/06/chart">
            <c:ext xmlns:c16="http://schemas.microsoft.com/office/drawing/2014/chart" uri="{C3380CC4-5D6E-409C-BE32-E72D297353CC}">
              <c16:uniqueId val="{00000000-62EE-456A-9759-AFF3EB45925B}"/>
            </c:ext>
          </c:extLst>
        </c:ser>
        <c:gapWidth val="219"/>
        <c:overlap val="-27"/>
        <c:axId val="87242624"/>
        <c:axId val="146904192"/>
      </c:barChart>
      <c:catAx>
        <c:axId val="87242624"/>
        <c:scaling>
          <c:orientation val="minMax"/>
        </c:scaling>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No.</a:t>
                </a:r>
                <a:r>
                  <a:rPr lang="en-IN" baseline="0"/>
                  <a:t> of failures</a:t>
                </a:r>
                <a:endParaRPr lang="en-IN"/>
              </a:p>
            </c:rich>
          </c:tx>
          <c:layout/>
          <c:spPr>
            <a:noFill/>
            <a:ln>
              <a:noFill/>
            </a:ln>
            <a:effectLst/>
          </c:spPr>
        </c:title>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6904192"/>
        <c:crosses val="autoZero"/>
        <c:auto val="1"/>
        <c:lblAlgn val="ctr"/>
        <c:lblOffset val="100"/>
      </c:catAx>
      <c:valAx>
        <c:axId val="146904192"/>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No.</a:t>
                </a:r>
                <a:r>
                  <a:rPr lang="en-IN" baseline="0"/>
                  <a:t> of equipments</a:t>
                </a:r>
                <a:endParaRPr lang="en-IN"/>
              </a:p>
            </c:rich>
          </c:tx>
          <c:layout/>
          <c:spPr>
            <a:noFill/>
            <a:ln>
              <a:noFill/>
            </a:ln>
            <a:effectLst/>
          </c:spPr>
        </c:title>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7242624"/>
        <c:crosses val="autoZero"/>
        <c:crossBetween val="between"/>
      </c:valAx>
      <c:spPr>
        <a:noFill/>
        <a:ln>
          <a:noFill/>
        </a:ln>
        <a:effectLst/>
      </c:spPr>
    </c:plotArea>
    <c:plotVisOnly val="1"/>
    <c:dispBlanksAs val="gap"/>
  </c:chart>
  <c:spPr>
    <a:noFill/>
    <a:ln>
      <a:noFill/>
    </a:ln>
    <a:effectLst/>
  </c:spPr>
  <c:txPr>
    <a:bodyPr/>
    <a:lstStyle/>
    <a:p>
      <a:pPr>
        <a:defRPr/>
      </a:pPr>
      <a:endParaRPr lang="en-US"/>
    </a:p>
  </c:txPr>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US"/>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Frequency</a:t>
            </a:r>
            <a:r>
              <a:rPr lang="en-US" baseline="0"/>
              <a:t> Distribution</a:t>
            </a:r>
            <a:endParaRPr lang="en-US"/>
          </a:p>
        </c:rich>
      </c:tx>
      <c:layout/>
      <c:spPr>
        <a:noFill/>
        <a:ln>
          <a:noFill/>
        </a:ln>
        <a:effectLst/>
      </c:spPr>
    </c:title>
    <c:plotArea>
      <c:layout/>
      <c:barChart>
        <c:barDir val="col"/>
        <c:grouping val="clustered"/>
        <c:ser>
          <c:idx val="0"/>
          <c:order val="0"/>
          <c:tx>
            <c:strRef>
              <c:f>'Frequency Distribution'!$B$1</c:f>
              <c:strCache>
                <c:ptCount val="1"/>
                <c:pt idx="0">
                  <c:v>No. of equipments</c:v>
                </c:pt>
              </c:strCache>
            </c:strRef>
          </c:tx>
          <c:spPr>
            <a:solidFill>
              <a:schemeClr val="accent1"/>
            </a:solidFill>
            <a:ln>
              <a:noFill/>
            </a:ln>
            <a:effectLst/>
          </c:spPr>
          <c:cat>
            <c:numRef>
              <c:f>'Frequency Distribution'!$A$2:$A$14</c:f>
              <c:numCache>
                <c:formatCode>General</c:formatCode>
                <c:ptCount val="13"/>
                <c:pt idx="0">
                  <c:v>1</c:v>
                </c:pt>
                <c:pt idx="1">
                  <c:v>2</c:v>
                </c:pt>
                <c:pt idx="2">
                  <c:v>3</c:v>
                </c:pt>
                <c:pt idx="3">
                  <c:v>4</c:v>
                </c:pt>
                <c:pt idx="4">
                  <c:v>5</c:v>
                </c:pt>
                <c:pt idx="5">
                  <c:v>6</c:v>
                </c:pt>
                <c:pt idx="6">
                  <c:v>7</c:v>
                </c:pt>
                <c:pt idx="7">
                  <c:v>8</c:v>
                </c:pt>
                <c:pt idx="8">
                  <c:v>9</c:v>
                </c:pt>
                <c:pt idx="9">
                  <c:v>11</c:v>
                </c:pt>
                <c:pt idx="10">
                  <c:v>12</c:v>
                </c:pt>
                <c:pt idx="11">
                  <c:v>13</c:v>
                </c:pt>
                <c:pt idx="12">
                  <c:v>15</c:v>
                </c:pt>
              </c:numCache>
            </c:numRef>
          </c:cat>
          <c:val>
            <c:numRef>
              <c:f>'Frequency Distribution'!$B$2:$B$14</c:f>
              <c:numCache>
                <c:formatCode>General</c:formatCode>
                <c:ptCount val="13"/>
                <c:pt idx="0">
                  <c:v>136</c:v>
                </c:pt>
                <c:pt idx="1">
                  <c:v>44</c:v>
                </c:pt>
                <c:pt idx="2">
                  <c:v>13</c:v>
                </c:pt>
                <c:pt idx="3">
                  <c:v>8</c:v>
                </c:pt>
                <c:pt idx="4">
                  <c:v>4</c:v>
                </c:pt>
                <c:pt idx="5">
                  <c:v>9</c:v>
                </c:pt>
                <c:pt idx="6">
                  <c:v>2</c:v>
                </c:pt>
                <c:pt idx="7">
                  <c:v>1</c:v>
                </c:pt>
                <c:pt idx="8">
                  <c:v>1</c:v>
                </c:pt>
                <c:pt idx="9">
                  <c:v>2</c:v>
                </c:pt>
                <c:pt idx="10">
                  <c:v>5</c:v>
                </c:pt>
                <c:pt idx="11">
                  <c:v>1</c:v>
                </c:pt>
                <c:pt idx="12">
                  <c:v>2</c:v>
                </c:pt>
              </c:numCache>
            </c:numRef>
          </c:val>
          <c:extLst xmlns:c16r2="http://schemas.microsoft.com/office/drawing/2015/06/chart">
            <c:ext xmlns:c16="http://schemas.microsoft.com/office/drawing/2014/chart" uri="{C3380CC4-5D6E-409C-BE32-E72D297353CC}">
              <c16:uniqueId val="{00000000-EF94-42E7-92B3-7629E7C5119B}"/>
            </c:ext>
          </c:extLst>
        </c:ser>
        <c:gapWidth val="219"/>
        <c:overlap val="-27"/>
        <c:axId val="149984000"/>
        <c:axId val="150431232"/>
      </c:barChart>
      <c:catAx>
        <c:axId val="149984000"/>
        <c:scaling>
          <c:orientation val="minMax"/>
        </c:scaling>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No.</a:t>
                </a:r>
                <a:r>
                  <a:rPr lang="en-IN" baseline="0"/>
                  <a:t> of failures</a:t>
                </a:r>
                <a:endParaRPr lang="en-IN"/>
              </a:p>
            </c:rich>
          </c:tx>
          <c:layout/>
          <c:spPr>
            <a:noFill/>
            <a:ln>
              <a:noFill/>
            </a:ln>
            <a:effectLst/>
          </c:spPr>
        </c:title>
        <c:numFmt formatCode="General" sourceLinked="1"/>
        <c:maj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0431232"/>
        <c:crosses val="autoZero"/>
        <c:auto val="1"/>
        <c:lblAlgn val="ctr"/>
        <c:lblOffset val="100"/>
      </c:catAx>
      <c:valAx>
        <c:axId val="150431232"/>
        <c:scaling>
          <c:orientation val="minMax"/>
        </c:scaling>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No.</a:t>
                </a:r>
                <a:r>
                  <a:rPr lang="en-IN" baseline="0"/>
                  <a:t> of equipments</a:t>
                </a:r>
                <a:endParaRPr lang="en-IN"/>
              </a:p>
            </c:rich>
          </c:tx>
          <c:layout/>
          <c:spPr>
            <a:noFill/>
            <a:ln>
              <a:noFill/>
            </a:ln>
            <a:effectLst/>
          </c:spPr>
        </c:title>
        <c:numFmt formatCode="General" sourceLinked="1"/>
        <c:maj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9984000"/>
        <c:crosses val="autoZero"/>
        <c:crossBetween val="between"/>
      </c:valAx>
      <c:spPr>
        <a:noFill/>
        <a:ln>
          <a:noFill/>
        </a:ln>
        <a:effectLst/>
      </c:spPr>
    </c:plotArea>
    <c:plotVisOnly val="1"/>
    <c:dispBlanksAs val="gap"/>
  </c:chart>
  <c:spPr>
    <a:noFill/>
    <a:ln>
      <a:noFill/>
    </a:ln>
    <a:effectLst/>
  </c:spPr>
  <c:txPr>
    <a:bodyPr/>
    <a:lstStyle/>
    <a:p>
      <a:pPr>
        <a:defRPr/>
      </a:pPr>
      <a:endParaRPr lang="en-US"/>
    </a:p>
  </c:txPr>
  <c:externalData r:id="rId1"/>
</c:chartSpace>
</file>

<file path=ppt/charts/chart3.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1200"/>
            </a:pPr>
            <a:r>
              <a:rPr lang="en-US" sz="1200"/>
              <a:t>Freq </a:t>
            </a:r>
            <a:r>
              <a:rPr lang="en-US" sz="1200" dirty="0"/>
              <a:t>Distribution- Salary Band vs. # Customers</a:t>
            </a:r>
          </a:p>
        </c:rich>
      </c:tx>
      <c:layout/>
    </c:title>
    <c:plotArea>
      <c:layout/>
      <c:barChart>
        <c:barDir val="col"/>
        <c:grouping val="clustered"/>
        <c:ser>
          <c:idx val="0"/>
          <c:order val="0"/>
          <c:tx>
            <c:strRef>
              <c:f>'Credit Card Data- Summarize'!$R$19</c:f>
              <c:strCache>
                <c:ptCount val="1"/>
                <c:pt idx="0">
                  <c:v># Customers</c:v>
                </c:pt>
              </c:strCache>
            </c:strRef>
          </c:tx>
          <c:cat>
            <c:strRef>
              <c:f>'Credit Card Data- Summarize'!$Q$20:$Q$57</c:f>
              <c:strCache>
                <c:ptCount val="38"/>
                <c:pt idx="0">
                  <c:v>0-75000</c:v>
                </c:pt>
                <c:pt idx="1">
                  <c:v>75001-100000</c:v>
                </c:pt>
                <c:pt idx="2">
                  <c:v>100001-125000</c:v>
                </c:pt>
                <c:pt idx="3">
                  <c:v>125001-150000</c:v>
                </c:pt>
                <c:pt idx="4">
                  <c:v>150001-175000</c:v>
                </c:pt>
                <c:pt idx="5">
                  <c:v>175001-200000</c:v>
                </c:pt>
                <c:pt idx="6">
                  <c:v>200001-225000</c:v>
                </c:pt>
                <c:pt idx="7">
                  <c:v>225001-250000</c:v>
                </c:pt>
                <c:pt idx="8">
                  <c:v>250001-275000</c:v>
                </c:pt>
                <c:pt idx="9">
                  <c:v>275001-300000</c:v>
                </c:pt>
                <c:pt idx="10">
                  <c:v>300001-325000</c:v>
                </c:pt>
                <c:pt idx="11">
                  <c:v>325001-350000</c:v>
                </c:pt>
                <c:pt idx="12">
                  <c:v>350001-375000</c:v>
                </c:pt>
                <c:pt idx="13">
                  <c:v>375001-400000</c:v>
                </c:pt>
                <c:pt idx="14">
                  <c:v>400001-425000</c:v>
                </c:pt>
                <c:pt idx="15">
                  <c:v>425001-450000</c:v>
                </c:pt>
                <c:pt idx="16">
                  <c:v>450001-475000</c:v>
                </c:pt>
                <c:pt idx="17">
                  <c:v>475001-500000</c:v>
                </c:pt>
                <c:pt idx="18">
                  <c:v>500001-525000</c:v>
                </c:pt>
                <c:pt idx="19">
                  <c:v>525001-550000</c:v>
                </c:pt>
                <c:pt idx="20">
                  <c:v>550001-575000</c:v>
                </c:pt>
                <c:pt idx="21">
                  <c:v>575001-600000</c:v>
                </c:pt>
                <c:pt idx="22">
                  <c:v>600001-625000</c:v>
                </c:pt>
                <c:pt idx="23">
                  <c:v>625001-650000</c:v>
                </c:pt>
                <c:pt idx="24">
                  <c:v>650001-675000</c:v>
                </c:pt>
                <c:pt idx="25">
                  <c:v>675001-700000</c:v>
                </c:pt>
                <c:pt idx="26">
                  <c:v>700001-725000</c:v>
                </c:pt>
                <c:pt idx="27">
                  <c:v>725001-750000</c:v>
                </c:pt>
                <c:pt idx="28">
                  <c:v>750001-775000</c:v>
                </c:pt>
                <c:pt idx="29">
                  <c:v>775001-800000</c:v>
                </c:pt>
                <c:pt idx="30">
                  <c:v>800001-825000</c:v>
                </c:pt>
                <c:pt idx="31">
                  <c:v>825001-850000</c:v>
                </c:pt>
                <c:pt idx="32">
                  <c:v>850001-875000</c:v>
                </c:pt>
                <c:pt idx="33">
                  <c:v>875001-900000</c:v>
                </c:pt>
                <c:pt idx="34">
                  <c:v>900001-925000</c:v>
                </c:pt>
                <c:pt idx="35">
                  <c:v>925001-950000</c:v>
                </c:pt>
                <c:pt idx="36">
                  <c:v>950001-975000</c:v>
                </c:pt>
                <c:pt idx="37">
                  <c:v>975001-1000000</c:v>
                </c:pt>
              </c:strCache>
            </c:strRef>
          </c:cat>
          <c:val>
            <c:numRef>
              <c:f>'Credit Card Data- Summarize'!$R$20:$R$57</c:f>
              <c:numCache>
                <c:formatCode>General</c:formatCode>
                <c:ptCount val="38"/>
                <c:pt idx="0">
                  <c:v>78</c:v>
                </c:pt>
                <c:pt idx="1">
                  <c:v>76</c:v>
                </c:pt>
                <c:pt idx="2">
                  <c:v>72</c:v>
                </c:pt>
                <c:pt idx="3">
                  <c:v>102</c:v>
                </c:pt>
                <c:pt idx="4">
                  <c:v>71</c:v>
                </c:pt>
                <c:pt idx="5">
                  <c:v>82</c:v>
                </c:pt>
                <c:pt idx="6">
                  <c:v>78</c:v>
                </c:pt>
                <c:pt idx="7">
                  <c:v>78</c:v>
                </c:pt>
                <c:pt idx="8">
                  <c:v>88</c:v>
                </c:pt>
                <c:pt idx="9">
                  <c:v>74</c:v>
                </c:pt>
                <c:pt idx="10">
                  <c:v>88</c:v>
                </c:pt>
                <c:pt idx="11">
                  <c:v>94</c:v>
                </c:pt>
                <c:pt idx="12">
                  <c:v>70</c:v>
                </c:pt>
                <c:pt idx="13">
                  <c:v>75</c:v>
                </c:pt>
                <c:pt idx="14">
                  <c:v>72</c:v>
                </c:pt>
                <c:pt idx="15">
                  <c:v>77</c:v>
                </c:pt>
                <c:pt idx="16">
                  <c:v>74</c:v>
                </c:pt>
                <c:pt idx="17">
                  <c:v>61</c:v>
                </c:pt>
                <c:pt idx="18">
                  <c:v>94</c:v>
                </c:pt>
                <c:pt idx="19">
                  <c:v>81</c:v>
                </c:pt>
                <c:pt idx="20">
                  <c:v>63</c:v>
                </c:pt>
                <c:pt idx="21">
                  <c:v>80</c:v>
                </c:pt>
                <c:pt idx="22">
                  <c:v>75</c:v>
                </c:pt>
                <c:pt idx="23">
                  <c:v>67</c:v>
                </c:pt>
                <c:pt idx="24">
                  <c:v>75</c:v>
                </c:pt>
                <c:pt idx="25">
                  <c:v>63</c:v>
                </c:pt>
                <c:pt idx="26">
                  <c:v>75</c:v>
                </c:pt>
                <c:pt idx="27">
                  <c:v>92</c:v>
                </c:pt>
                <c:pt idx="28">
                  <c:v>81</c:v>
                </c:pt>
                <c:pt idx="29">
                  <c:v>74</c:v>
                </c:pt>
                <c:pt idx="30">
                  <c:v>79</c:v>
                </c:pt>
                <c:pt idx="31">
                  <c:v>93</c:v>
                </c:pt>
                <c:pt idx="32">
                  <c:v>82</c:v>
                </c:pt>
                <c:pt idx="33">
                  <c:v>87</c:v>
                </c:pt>
                <c:pt idx="34">
                  <c:v>69</c:v>
                </c:pt>
                <c:pt idx="35">
                  <c:v>92</c:v>
                </c:pt>
                <c:pt idx="36">
                  <c:v>71</c:v>
                </c:pt>
                <c:pt idx="37">
                  <c:v>97</c:v>
                </c:pt>
              </c:numCache>
            </c:numRef>
          </c:val>
          <c:extLst xmlns:c16r2="http://schemas.microsoft.com/office/drawing/2015/06/chart">
            <c:ext xmlns:c16="http://schemas.microsoft.com/office/drawing/2014/chart" uri="{C3380CC4-5D6E-409C-BE32-E72D297353CC}">
              <c16:uniqueId val="{00000000-3BCB-403F-ADC6-7C87073BA32D}"/>
            </c:ext>
          </c:extLst>
        </c:ser>
        <c:axId val="101827712"/>
        <c:axId val="101829632"/>
      </c:barChart>
      <c:catAx>
        <c:axId val="101827712"/>
        <c:scaling>
          <c:orientation val="minMax"/>
        </c:scaling>
        <c:axPos val="b"/>
        <c:title>
          <c:tx>
            <c:rich>
              <a:bodyPr/>
              <a:lstStyle/>
              <a:p>
                <a:pPr>
                  <a:defRPr sz="1100"/>
                </a:pPr>
                <a:r>
                  <a:rPr lang="en-US" sz="1100"/>
                  <a:t>Salary Band</a:t>
                </a:r>
                <a:endParaRPr lang="en-US" sz="1100" dirty="0"/>
              </a:p>
            </c:rich>
          </c:tx>
          <c:layout/>
        </c:title>
        <c:numFmt formatCode="General" sourceLinked="0"/>
        <c:tickLblPos val="nextTo"/>
        <c:crossAx val="101829632"/>
        <c:crosses val="autoZero"/>
        <c:auto val="1"/>
        <c:lblAlgn val="ctr"/>
        <c:lblOffset val="100"/>
      </c:catAx>
      <c:valAx>
        <c:axId val="101829632"/>
        <c:scaling>
          <c:orientation val="minMax"/>
        </c:scaling>
        <c:axPos val="l"/>
        <c:majorGridlines>
          <c:spPr>
            <a:ln>
              <a:solidFill>
                <a:srgbClr val="1F497D">
                  <a:lumMod val="20000"/>
                  <a:lumOff val="80000"/>
                </a:srgbClr>
              </a:solidFill>
            </a:ln>
          </c:spPr>
        </c:majorGridlines>
        <c:title>
          <c:tx>
            <c:rich>
              <a:bodyPr rot="-5400000" vert="horz"/>
              <a:lstStyle/>
              <a:p>
                <a:pPr>
                  <a:defRPr sz="1200"/>
                </a:pPr>
                <a:r>
                  <a:rPr lang="en-US" sz="1200"/>
                  <a:t>#Customers</a:t>
                </a:r>
              </a:p>
            </c:rich>
          </c:tx>
          <c:layout/>
        </c:title>
        <c:numFmt formatCode="General" sourceLinked="1"/>
        <c:tickLblPos val="nextTo"/>
        <c:crossAx val="101827712"/>
        <c:crosses val="autoZero"/>
        <c:crossBetween val="between"/>
      </c:valAx>
    </c:plotArea>
    <c:plotVisOnly val="1"/>
    <c:dispBlanksAs val="gap"/>
  </c:chart>
  <c:spPr>
    <a:ln>
      <a:solidFill>
        <a:srgbClr val="4F81BD"/>
      </a:solidFill>
    </a:ln>
  </c:spPr>
  <c:externalData r:id="rId1"/>
</c:chartSpace>
</file>

<file path=ppt/charts/chart4.xml><?xml version="1.0" encoding="utf-8"?>
<c:chartSpace xmlns:c="http://schemas.openxmlformats.org/drawingml/2006/chart" xmlns:a="http://schemas.openxmlformats.org/drawingml/2006/main" xmlns:r="http://schemas.openxmlformats.org/officeDocument/2006/relationships">
  <c:date1904 val="1"/>
  <c:lang val="en-US"/>
  <c:chart>
    <c:title>
      <c:layout/>
    </c:title>
    <c:plotArea>
      <c:layout/>
      <c:barChart>
        <c:barDir val="col"/>
        <c:grouping val="clustered"/>
        <c:ser>
          <c:idx val="0"/>
          <c:order val="0"/>
          <c:tx>
            <c:strRef>
              <c:f>'Credit Card Data- Summarize'!$R$19</c:f>
              <c:strCache>
                <c:ptCount val="1"/>
                <c:pt idx="0">
                  <c:v># Customers</c:v>
                </c:pt>
              </c:strCache>
            </c:strRef>
          </c:tx>
          <c:cat>
            <c:strRef>
              <c:f>'Credit Card Data- Summarize'!$Q$20:$Q$57</c:f>
              <c:strCache>
                <c:ptCount val="38"/>
                <c:pt idx="0">
                  <c:v>0-75000</c:v>
                </c:pt>
                <c:pt idx="1">
                  <c:v>75001-100000</c:v>
                </c:pt>
                <c:pt idx="2">
                  <c:v>100001-125000</c:v>
                </c:pt>
                <c:pt idx="3">
                  <c:v>125001-150000</c:v>
                </c:pt>
                <c:pt idx="4">
                  <c:v>150001-175000</c:v>
                </c:pt>
                <c:pt idx="5">
                  <c:v>175001-200000</c:v>
                </c:pt>
                <c:pt idx="6">
                  <c:v>200001-225000</c:v>
                </c:pt>
                <c:pt idx="7">
                  <c:v>225001-250000</c:v>
                </c:pt>
                <c:pt idx="8">
                  <c:v>250001-275000</c:v>
                </c:pt>
                <c:pt idx="9">
                  <c:v>275001-300000</c:v>
                </c:pt>
                <c:pt idx="10">
                  <c:v>300001-325000</c:v>
                </c:pt>
                <c:pt idx="11">
                  <c:v>325001-350000</c:v>
                </c:pt>
                <c:pt idx="12">
                  <c:v>350001-375000</c:v>
                </c:pt>
                <c:pt idx="13">
                  <c:v>375001-400000</c:v>
                </c:pt>
                <c:pt idx="14">
                  <c:v>400001-425000</c:v>
                </c:pt>
                <c:pt idx="15">
                  <c:v>425001-450000</c:v>
                </c:pt>
                <c:pt idx="16">
                  <c:v>450001-475000</c:v>
                </c:pt>
                <c:pt idx="17">
                  <c:v>475001-500000</c:v>
                </c:pt>
                <c:pt idx="18">
                  <c:v>500001-525000</c:v>
                </c:pt>
                <c:pt idx="19">
                  <c:v>525001-550000</c:v>
                </c:pt>
                <c:pt idx="20">
                  <c:v>550001-575000</c:v>
                </c:pt>
                <c:pt idx="21">
                  <c:v>575001-600000</c:v>
                </c:pt>
                <c:pt idx="22">
                  <c:v>600001-625000</c:v>
                </c:pt>
                <c:pt idx="23">
                  <c:v>625001-650000</c:v>
                </c:pt>
                <c:pt idx="24">
                  <c:v>650001-675000</c:v>
                </c:pt>
                <c:pt idx="25">
                  <c:v>675001-700000</c:v>
                </c:pt>
                <c:pt idx="26">
                  <c:v>700001-725000</c:v>
                </c:pt>
                <c:pt idx="27">
                  <c:v>725001-750000</c:v>
                </c:pt>
                <c:pt idx="28">
                  <c:v>750001-775000</c:v>
                </c:pt>
                <c:pt idx="29">
                  <c:v>775001-800000</c:v>
                </c:pt>
                <c:pt idx="30">
                  <c:v>800001-825000</c:v>
                </c:pt>
                <c:pt idx="31">
                  <c:v>825001-850000</c:v>
                </c:pt>
                <c:pt idx="32">
                  <c:v>850001-875000</c:v>
                </c:pt>
                <c:pt idx="33">
                  <c:v>875001-900000</c:v>
                </c:pt>
                <c:pt idx="34">
                  <c:v>900001-925000</c:v>
                </c:pt>
                <c:pt idx="35">
                  <c:v>925001-950000</c:v>
                </c:pt>
                <c:pt idx="36">
                  <c:v>950001-975000</c:v>
                </c:pt>
                <c:pt idx="37">
                  <c:v>975001-1000000</c:v>
                </c:pt>
              </c:strCache>
            </c:strRef>
          </c:cat>
          <c:val>
            <c:numRef>
              <c:f>'Credit Card Data- Summarize'!$R$20:$R$57</c:f>
              <c:numCache>
                <c:formatCode>General</c:formatCode>
                <c:ptCount val="38"/>
                <c:pt idx="0">
                  <c:v>78</c:v>
                </c:pt>
                <c:pt idx="1">
                  <c:v>76</c:v>
                </c:pt>
                <c:pt idx="2">
                  <c:v>72</c:v>
                </c:pt>
                <c:pt idx="3">
                  <c:v>102</c:v>
                </c:pt>
                <c:pt idx="4">
                  <c:v>71</c:v>
                </c:pt>
                <c:pt idx="5">
                  <c:v>82</c:v>
                </c:pt>
                <c:pt idx="6">
                  <c:v>78</c:v>
                </c:pt>
                <c:pt idx="7">
                  <c:v>78</c:v>
                </c:pt>
                <c:pt idx="8">
                  <c:v>88</c:v>
                </c:pt>
                <c:pt idx="9">
                  <c:v>74</c:v>
                </c:pt>
                <c:pt idx="10">
                  <c:v>88</c:v>
                </c:pt>
                <c:pt idx="11">
                  <c:v>94</c:v>
                </c:pt>
                <c:pt idx="12">
                  <c:v>70</c:v>
                </c:pt>
                <c:pt idx="13">
                  <c:v>75</c:v>
                </c:pt>
                <c:pt idx="14">
                  <c:v>72</c:v>
                </c:pt>
                <c:pt idx="15">
                  <c:v>77</c:v>
                </c:pt>
                <c:pt idx="16">
                  <c:v>74</c:v>
                </c:pt>
                <c:pt idx="17">
                  <c:v>61</c:v>
                </c:pt>
                <c:pt idx="18">
                  <c:v>94</c:v>
                </c:pt>
                <c:pt idx="19">
                  <c:v>81</c:v>
                </c:pt>
                <c:pt idx="20">
                  <c:v>63</c:v>
                </c:pt>
                <c:pt idx="21">
                  <c:v>80</c:v>
                </c:pt>
                <c:pt idx="22">
                  <c:v>75</c:v>
                </c:pt>
                <c:pt idx="23">
                  <c:v>67</c:v>
                </c:pt>
                <c:pt idx="24">
                  <c:v>75</c:v>
                </c:pt>
                <c:pt idx="25">
                  <c:v>63</c:v>
                </c:pt>
                <c:pt idx="26">
                  <c:v>75</c:v>
                </c:pt>
                <c:pt idx="27">
                  <c:v>92</c:v>
                </c:pt>
                <c:pt idx="28">
                  <c:v>81</c:v>
                </c:pt>
                <c:pt idx="29">
                  <c:v>74</c:v>
                </c:pt>
                <c:pt idx="30">
                  <c:v>79</c:v>
                </c:pt>
                <c:pt idx="31">
                  <c:v>93</c:v>
                </c:pt>
                <c:pt idx="32">
                  <c:v>82</c:v>
                </c:pt>
                <c:pt idx="33">
                  <c:v>87</c:v>
                </c:pt>
                <c:pt idx="34">
                  <c:v>69</c:v>
                </c:pt>
                <c:pt idx="35">
                  <c:v>92</c:v>
                </c:pt>
                <c:pt idx="36">
                  <c:v>71</c:v>
                </c:pt>
                <c:pt idx="37">
                  <c:v>97</c:v>
                </c:pt>
              </c:numCache>
            </c:numRef>
          </c:val>
          <c:extLst xmlns:c16r2="http://schemas.microsoft.com/office/drawing/2015/06/chart">
            <c:ext xmlns:c16="http://schemas.microsoft.com/office/drawing/2014/chart" uri="{C3380CC4-5D6E-409C-BE32-E72D297353CC}">
              <c16:uniqueId val="{00000000-8B1A-4E59-A22B-B34F7A130776}"/>
            </c:ext>
          </c:extLst>
        </c:ser>
        <c:axId val="101832960"/>
        <c:axId val="87339776"/>
      </c:barChart>
      <c:catAx>
        <c:axId val="101832960"/>
        <c:scaling>
          <c:orientation val="minMax"/>
        </c:scaling>
        <c:axPos val="b"/>
        <c:numFmt formatCode="General" sourceLinked="0"/>
        <c:tickLblPos val="nextTo"/>
        <c:crossAx val="87339776"/>
        <c:crosses val="autoZero"/>
        <c:auto val="1"/>
        <c:lblAlgn val="ctr"/>
        <c:lblOffset val="100"/>
      </c:catAx>
      <c:valAx>
        <c:axId val="87339776"/>
        <c:scaling>
          <c:orientation val="minMax"/>
        </c:scaling>
        <c:axPos val="l"/>
        <c:majorGridlines/>
        <c:numFmt formatCode="General" sourceLinked="1"/>
        <c:tickLblPos val="nextTo"/>
        <c:crossAx val="101832960"/>
        <c:crosses val="autoZero"/>
        <c:crossBetween val="between"/>
      </c:valAx>
    </c:plotArea>
    <c:plotVisOnly val="1"/>
    <c:dispBlanksAs val="gap"/>
  </c:chart>
  <c:spPr>
    <a:ln>
      <a:solidFill>
        <a:srgbClr val="4F81BD"/>
      </a:solidFill>
    </a:ln>
  </c:spPr>
  <c:externalData r:id="rId1"/>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sz="1400" dirty="0"/>
              <a:t>Symmetrical</a:t>
            </a:r>
          </a:p>
        </c:rich>
      </c:tx>
      <c:layout/>
    </c:title>
    <c:plotArea>
      <c:layout/>
      <c:scatterChart>
        <c:scatterStyle val="smoothMarker"/>
        <c:ser>
          <c:idx val="0"/>
          <c:order val="0"/>
          <c:marker>
            <c:symbol val="diamond"/>
            <c:size val="2"/>
          </c:marker>
          <c:xVal>
            <c:numRef>
              <c:f>Sheet4!$B$3:$B$23</c:f>
              <c:numCache>
                <c:formatCode>General</c:formatCode>
                <c:ptCount val="2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numCache>
            </c:numRef>
          </c:xVal>
          <c:yVal>
            <c:numRef>
              <c:f>Sheet4!$C$3:$C$23</c:f>
              <c:numCache>
                <c:formatCode>General</c:formatCode>
                <c:ptCount val="21"/>
                <c:pt idx="0">
                  <c:v>25</c:v>
                </c:pt>
                <c:pt idx="1">
                  <c:v>45</c:v>
                </c:pt>
                <c:pt idx="2">
                  <c:v>60</c:v>
                </c:pt>
                <c:pt idx="3">
                  <c:v>72</c:v>
                </c:pt>
                <c:pt idx="4">
                  <c:v>82</c:v>
                </c:pt>
                <c:pt idx="5">
                  <c:v>90</c:v>
                </c:pt>
                <c:pt idx="6">
                  <c:v>97</c:v>
                </c:pt>
                <c:pt idx="7">
                  <c:v>103</c:v>
                </c:pt>
                <c:pt idx="8">
                  <c:v>108</c:v>
                </c:pt>
                <c:pt idx="9">
                  <c:v>112</c:v>
                </c:pt>
                <c:pt idx="10">
                  <c:v>113</c:v>
                </c:pt>
                <c:pt idx="11">
                  <c:v>112</c:v>
                </c:pt>
                <c:pt idx="12">
                  <c:v>108</c:v>
                </c:pt>
                <c:pt idx="13">
                  <c:v>103</c:v>
                </c:pt>
                <c:pt idx="14">
                  <c:v>97</c:v>
                </c:pt>
                <c:pt idx="15">
                  <c:v>90</c:v>
                </c:pt>
                <c:pt idx="16">
                  <c:v>82</c:v>
                </c:pt>
                <c:pt idx="17">
                  <c:v>72</c:v>
                </c:pt>
                <c:pt idx="18">
                  <c:v>60</c:v>
                </c:pt>
                <c:pt idx="19">
                  <c:v>45</c:v>
                </c:pt>
                <c:pt idx="20">
                  <c:v>25</c:v>
                </c:pt>
              </c:numCache>
            </c:numRef>
          </c:yVal>
          <c:smooth val="1"/>
          <c:extLst xmlns:c16r2="http://schemas.microsoft.com/office/drawing/2015/06/chart">
            <c:ext xmlns:c16="http://schemas.microsoft.com/office/drawing/2014/chart" uri="{C3380CC4-5D6E-409C-BE32-E72D297353CC}">
              <c16:uniqueId val="{00000000-E98E-47B3-8DC1-2B590AA962C9}"/>
            </c:ext>
          </c:extLst>
        </c:ser>
        <c:axId val="101736448"/>
        <c:axId val="101737984"/>
      </c:scatterChart>
      <c:valAx>
        <c:axId val="101736448"/>
        <c:scaling>
          <c:orientation val="minMax"/>
          <c:max val="20"/>
        </c:scaling>
        <c:axPos val="b"/>
        <c:numFmt formatCode="General" sourceLinked="1"/>
        <c:majorTickMark val="none"/>
        <c:tickLblPos val="nextTo"/>
        <c:crossAx val="101737984"/>
        <c:crosses val="autoZero"/>
        <c:crossBetween val="midCat"/>
      </c:valAx>
      <c:valAx>
        <c:axId val="101737984"/>
        <c:scaling>
          <c:orientation val="minMax"/>
        </c:scaling>
        <c:axPos val="l"/>
        <c:majorGridlines/>
        <c:numFmt formatCode="General" sourceLinked="1"/>
        <c:majorTickMark val="none"/>
        <c:tickLblPos val="nextTo"/>
        <c:crossAx val="101736448"/>
        <c:crosses val="autoZero"/>
        <c:crossBetween val="midCat"/>
      </c:valAx>
    </c:plotArea>
    <c:plotVisOnly val="1"/>
    <c:dispBlanksAs val="gap"/>
  </c:chart>
  <c:txPr>
    <a:bodyPr/>
    <a:lstStyle/>
    <a:p>
      <a:pPr>
        <a:defRPr sz="1200"/>
      </a:pPr>
      <a:endParaRPr lang="en-US"/>
    </a:p>
  </c:txPr>
  <c:externalData r:id="rId1"/>
</c:chartSpace>
</file>

<file path=ppt/charts/chart6.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sz="1400"/>
              <a:t>Positively Skewed</a:t>
            </a:r>
            <a:endParaRPr lang="en-US" sz="1400" dirty="0"/>
          </a:p>
        </c:rich>
      </c:tx>
      <c:layout/>
    </c:title>
    <c:plotArea>
      <c:layout/>
      <c:scatterChart>
        <c:scatterStyle val="smoothMarker"/>
        <c:ser>
          <c:idx val="0"/>
          <c:order val="0"/>
          <c:marker>
            <c:symbol val="diamond"/>
            <c:size val="2"/>
          </c:marker>
          <c:xVal>
            <c:numRef>
              <c:f>'Sheet4 (3)'!$B$3:$B$27</c:f>
              <c:numCache>
                <c:formatCode>General</c:formatCode>
                <c:ptCount val="25"/>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numCache>
            </c:numRef>
          </c:xVal>
          <c:yVal>
            <c:numRef>
              <c:f>'Sheet4 (3)'!$C$3:$C$27</c:f>
              <c:numCache>
                <c:formatCode>General</c:formatCode>
                <c:ptCount val="25"/>
                <c:pt idx="0">
                  <c:v>25</c:v>
                </c:pt>
                <c:pt idx="1">
                  <c:v>75</c:v>
                </c:pt>
                <c:pt idx="2">
                  <c:v>115</c:v>
                </c:pt>
                <c:pt idx="3">
                  <c:v>145</c:v>
                </c:pt>
                <c:pt idx="4">
                  <c:v>165</c:v>
                </c:pt>
                <c:pt idx="5">
                  <c:v>180</c:v>
                </c:pt>
                <c:pt idx="6">
                  <c:v>165</c:v>
                </c:pt>
                <c:pt idx="7">
                  <c:v>145</c:v>
                </c:pt>
                <c:pt idx="8">
                  <c:v>120</c:v>
                </c:pt>
                <c:pt idx="9">
                  <c:v>105</c:v>
                </c:pt>
                <c:pt idx="10">
                  <c:v>95</c:v>
                </c:pt>
                <c:pt idx="11">
                  <c:v>86</c:v>
                </c:pt>
                <c:pt idx="12">
                  <c:v>77</c:v>
                </c:pt>
                <c:pt idx="13">
                  <c:v>69</c:v>
                </c:pt>
                <c:pt idx="14">
                  <c:v>62</c:v>
                </c:pt>
                <c:pt idx="15">
                  <c:v>56</c:v>
                </c:pt>
                <c:pt idx="16">
                  <c:v>51</c:v>
                </c:pt>
                <c:pt idx="17">
                  <c:v>47</c:v>
                </c:pt>
                <c:pt idx="18">
                  <c:v>43</c:v>
                </c:pt>
                <c:pt idx="19">
                  <c:v>39</c:v>
                </c:pt>
                <c:pt idx="20">
                  <c:v>35</c:v>
                </c:pt>
                <c:pt idx="21">
                  <c:v>31</c:v>
                </c:pt>
                <c:pt idx="22">
                  <c:v>27</c:v>
                </c:pt>
                <c:pt idx="23">
                  <c:v>23</c:v>
                </c:pt>
                <c:pt idx="24">
                  <c:v>19</c:v>
                </c:pt>
              </c:numCache>
            </c:numRef>
          </c:yVal>
          <c:smooth val="1"/>
          <c:extLst xmlns:c16r2="http://schemas.microsoft.com/office/drawing/2015/06/chart">
            <c:ext xmlns:c16="http://schemas.microsoft.com/office/drawing/2014/chart" uri="{C3380CC4-5D6E-409C-BE32-E72D297353CC}">
              <c16:uniqueId val="{00000000-89D5-4B84-A3AF-9154125B226F}"/>
            </c:ext>
          </c:extLst>
        </c:ser>
        <c:axId val="101765120"/>
        <c:axId val="101766656"/>
      </c:scatterChart>
      <c:valAx>
        <c:axId val="101765120"/>
        <c:scaling>
          <c:orientation val="minMax"/>
          <c:max val="24"/>
          <c:min val="0"/>
        </c:scaling>
        <c:axPos val="b"/>
        <c:numFmt formatCode="General" sourceLinked="1"/>
        <c:majorTickMark val="none"/>
        <c:tickLblPos val="nextTo"/>
        <c:crossAx val="101766656"/>
        <c:crosses val="autoZero"/>
        <c:crossBetween val="midCat"/>
      </c:valAx>
      <c:valAx>
        <c:axId val="101766656"/>
        <c:scaling>
          <c:orientation val="minMax"/>
        </c:scaling>
        <c:axPos val="l"/>
        <c:majorGridlines/>
        <c:numFmt formatCode="General" sourceLinked="1"/>
        <c:majorTickMark val="none"/>
        <c:tickLblPos val="nextTo"/>
        <c:crossAx val="101765120"/>
        <c:crosses val="autoZero"/>
        <c:crossBetween val="midCat"/>
      </c:valAx>
    </c:plotArea>
    <c:plotVisOnly val="1"/>
    <c:dispBlanksAs val="gap"/>
  </c:chart>
  <c:txPr>
    <a:bodyPr/>
    <a:lstStyle/>
    <a:p>
      <a:pPr>
        <a:defRPr sz="1200"/>
      </a:pPr>
      <a:endParaRPr lang="en-US"/>
    </a:p>
  </c:txPr>
  <c:externalData r:id="rId1"/>
</c:chartSpace>
</file>

<file path=ppt/charts/chart7.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a:pPr>
            <a:r>
              <a:rPr lang="en-US" sz="1400"/>
              <a:t>Negatively Skewed</a:t>
            </a:r>
            <a:endParaRPr lang="en-US" sz="1400" dirty="0"/>
          </a:p>
        </c:rich>
      </c:tx>
      <c:layout/>
    </c:title>
    <c:plotArea>
      <c:layout/>
      <c:scatterChart>
        <c:scatterStyle val="smoothMarker"/>
        <c:ser>
          <c:idx val="0"/>
          <c:order val="0"/>
          <c:marker>
            <c:symbol val="diamond"/>
            <c:size val="2"/>
          </c:marker>
          <c:xVal>
            <c:numRef>
              <c:f>'Sheet4 (2)'!$B$3:$B$27</c:f>
              <c:numCache>
                <c:formatCode>General</c:formatCode>
                <c:ptCount val="25"/>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numCache>
            </c:numRef>
          </c:xVal>
          <c:yVal>
            <c:numRef>
              <c:f>'Sheet4 (2)'!$C$3:$C$27</c:f>
              <c:numCache>
                <c:formatCode>General</c:formatCode>
                <c:ptCount val="25"/>
                <c:pt idx="0">
                  <c:v>19</c:v>
                </c:pt>
                <c:pt idx="1">
                  <c:v>23</c:v>
                </c:pt>
                <c:pt idx="2">
                  <c:v>27</c:v>
                </c:pt>
                <c:pt idx="3">
                  <c:v>31</c:v>
                </c:pt>
                <c:pt idx="4">
                  <c:v>35</c:v>
                </c:pt>
                <c:pt idx="5">
                  <c:v>39</c:v>
                </c:pt>
                <c:pt idx="6">
                  <c:v>43</c:v>
                </c:pt>
                <c:pt idx="7">
                  <c:v>47</c:v>
                </c:pt>
                <c:pt idx="8">
                  <c:v>51</c:v>
                </c:pt>
                <c:pt idx="9">
                  <c:v>56</c:v>
                </c:pt>
                <c:pt idx="10">
                  <c:v>62</c:v>
                </c:pt>
                <c:pt idx="11">
                  <c:v>69</c:v>
                </c:pt>
                <c:pt idx="12">
                  <c:v>77</c:v>
                </c:pt>
                <c:pt idx="13">
                  <c:v>86</c:v>
                </c:pt>
                <c:pt idx="14">
                  <c:v>95</c:v>
                </c:pt>
                <c:pt idx="15">
                  <c:v>105</c:v>
                </c:pt>
                <c:pt idx="16">
                  <c:v>120</c:v>
                </c:pt>
                <c:pt idx="17">
                  <c:v>145</c:v>
                </c:pt>
                <c:pt idx="18">
                  <c:v>165</c:v>
                </c:pt>
                <c:pt idx="19">
                  <c:v>180</c:v>
                </c:pt>
                <c:pt idx="20">
                  <c:v>165</c:v>
                </c:pt>
                <c:pt idx="21">
                  <c:v>145</c:v>
                </c:pt>
                <c:pt idx="22">
                  <c:v>115</c:v>
                </c:pt>
                <c:pt idx="23">
                  <c:v>75</c:v>
                </c:pt>
                <c:pt idx="24">
                  <c:v>25</c:v>
                </c:pt>
              </c:numCache>
            </c:numRef>
          </c:yVal>
          <c:smooth val="1"/>
          <c:extLst xmlns:c16r2="http://schemas.microsoft.com/office/drawing/2015/06/chart">
            <c:ext xmlns:c16="http://schemas.microsoft.com/office/drawing/2014/chart" uri="{C3380CC4-5D6E-409C-BE32-E72D297353CC}">
              <c16:uniqueId val="{00000000-E700-4824-8320-307803396EB5}"/>
            </c:ext>
          </c:extLst>
        </c:ser>
        <c:axId val="103101184"/>
        <c:axId val="103102720"/>
      </c:scatterChart>
      <c:valAx>
        <c:axId val="103101184"/>
        <c:scaling>
          <c:orientation val="minMax"/>
          <c:max val="24"/>
          <c:min val="0"/>
        </c:scaling>
        <c:axPos val="b"/>
        <c:numFmt formatCode="General" sourceLinked="1"/>
        <c:majorTickMark val="none"/>
        <c:tickLblPos val="nextTo"/>
        <c:crossAx val="103102720"/>
        <c:crosses val="autoZero"/>
        <c:crossBetween val="midCat"/>
      </c:valAx>
      <c:valAx>
        <c:axId val="103102720"/>
        <c:scaling>
          <c:orientation val="minMax"/>
        </c:scaling>
        <c:axPos val="l"/>
        <c:majorGridlines/>
        <c:numFmt formatCode="General" sourceLinked="1"/>
        <c:majorTickMark val="none"/>
        <c:tickLblPos val="nextTo"/>
        <c:crossAx val="103101184"/>
        <c:crosses val="autoZero"/>
        <c:crossBetween val="midCat"/>
      </c:valAx>
    </c:plotArea>
    <c:plotVisOnly val="1"/>
    <c:dispBlanksAs val="gap"/>
  </c:chart>
  <c:txPr>
    <a:bodyPr/>
    <a:lstStyle/>
    <a:p>
      <a:pPr>
        <a:defRPr sz="1200"/>
      </a:pPr>
      <a:endParaRPr lang="en-US"/>
    </a:p>
  </c:txPr>
  <c:externalData r:id="rId1"/>
</c:chartSpace>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2">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AB29D2-BAA6-459F-A5D3-261AD6F145B2}" type="doc">
      <dgm:prSet loTypeId="urn:microsoft.com/office/officeart/2008/layout/VerticalCurvedList" loCatId="list" qsTypeId="urn:microsoft.com/office/officeart/2005/8/quickstyle/simple1" qsCatId="simple" csTypeId="urn:microsoft.com/office/officeart/2005/8/colors/colorful1#1" csCatId="colorful" phldr="1"/>
      <dgm:spPr/>
      <dgm:t>
        <a:bodyPr/>
        <a:lstStyle/>
        <a:p>
          <a:endParaRPr lang="en-US"/>
        </a:p>
      </dgm:t>
    </dgm:pt>
    <dgm:pt modelId="{A149081D-FF3D-4F52-9AA6-7633C6820D08}">
      <dgm:prSet phldrT="[Text]" custT="1"/>
      <dgm:spPr/>
      <dgm:t>
        <a:bodyPr/>
        <a:lstStyle/>
        <a:p>
          <a:r>
            <a:rPr lang="en-US" sz="4000" dirty="0"/>
            <a:t>Importance of Data</a:t>
          </a:r>
        </a:p>
      </dgm:t>
    </dgm:pt>
    <dgm:pt modelId="{9DDC299A-E427-4661-925C-1FC8633CAE49}" type="parTrans" cxnId="{DDC0C047-7E67-4998-A8FF-4F916E054B82}">
      <dgm:prSet/>
      <dgm:spPr/>
      <dgm:t>
        <a:bodyPr/>
        <a:lstStyle/>
        <a:p>
          <a:endParaRPr lang="en-US" sz="1400"/>
        </a:p>
      </dgm:t>
    </dgm:pt>
    <dgm:pt modelId="{810875E4-B3B0-4465-91FC-84F26B8E6E0B}" type="sibTrans" cxnId="{DDC0C047-7E67-4998-A8FF-4F916E054B82}">
      <dgm:prSet/>
      <dgm:spPr/>
      <dgm:t>
        <a:bodyPr/>
        <a:lstStyle/>
        <a:p>
          <a:endParaRPr lang="en-US" sz="1400"/>
        </a:p>
      </dgm:t>
    </dgm:pt>
    <dgm:pt modelId="{50207248-831C-45E9-959D-3BF272813A69}">
      <dgm:prSet phldrT="[Text]" custT="1"/>
      <dgm:spPr/>
      <dgm:t>
        <a:bodyPr/>
        <a:lstStyle/>
        <a:p>
          <a:r>
            <a:rPr lang="en-US" sz="4000" dirty="0"/>
            <a:t>Analyzing Data</a:t>
          </a:r>
        </a:p>
      </dgm:t>
    </dgm:pt>
    <dgm:pt modelId="{9232F69E-91AC-44B1-821F-21E85ECE0024}" type="parTrans" cxnId="{0B0A7D62-DB3C-4D9A-B549-C0E3E517A8D0}">
      <dgm:prSet/>
      <dgm:spPr/>
      <dgm:t>
        <a:bodyPr/>
        <a:lstStyle/>
        <a:p>
          <a:endParaRPr lang="en-US" sz="1400"/>
        </a:p>
      </dgm:t>
    </dgm:pt>
    <dgm:pt modelId="{57CE93A7-6E11-4FA0-AAA2-DA781A213D90}" type="sibTrans" cxnId="{0B0A7D62-DB3C-4D9A-B549-C0E3E517A8D0}">
      <dgm:prSet/>
      <dgm:spPr/>
      <dgm:t>
        <a:bodyPr/>
        <a:lstStyle/>
        <a:p>
          <a:endParaRPr lang="en-US" sz="1400"/>
        </a:p>
      </dgm:t>
    </dgm:pt>
    <dgm:pt modelId="{251372E4-5DEB-4373-ADBF-F595CA8BC45A}">
      <dgm:prSet phldrT="[Text]" custT="1"/>
      <dgm:spPr/>
      <dgm:t>
        <a:bodyPr/>
        <a:lstStyle/>
        <a:p>
          <a:r>
            <a:rPr lang="en-US" sz="4000" dirty="0"/>
            <a:t>Data Collection and Management</a:t>
          </a:r>
        </a:p>
      </dgm:t>
    </dgm:pt>
    <dgm:pt modelId="{F9C1F3E2-7A5F-4377-9023-8763262B34F7}" type="parTrans" cxnId="{423053F5-4337-4671-8E9D-6B2D03CC9CEA}">
      <dgm:prSet/>
      <dgm:spPr/>
      <dgm:t>
        <a:bodyPr/>
        <a:lstStyle/>
        <a:p>
          <a:endParaRPr lang="en-US" sz="1400"/>
        </a:p>
      </dgm:t>
    </dgm:pt>
    <dgm:pt modelId="{0B0FE425-D88E-48C1-A863-BADE16240E51}" type="sibTrans" cxnId="{423053F5-4337-4671-8E9D-6B2D03CC9CEA}">
      <dgm:prSet/>
      <dgm:spPr/>
      <dgm:t>
        <a:bodyPr/>
        <a:lstStyle/>
        <a:p>
          <a:endParaRPr lang="en-US" sz="1400"/>
        </a:p>
      </dgm:t>
    </dgm:pt>
    <dgm:pt modelId="{92B8FF1B-4F10-46BF-962E-6C6F25D6EEE8}" type="pres">
      <dgm:prSet presAssocID="{D8AB29D2-BAA6-459F-A5D3-261AD6F145B2}" presName="Name0" presStyleCnt="0">
        <dgm:presLayoutVars>
          <dgm:chMax val="7"/>
          <dgm:chPref val="7"/>
          <dgm:dir/>
        </dgm:presLayoutVars>
      </dgm:prSet>
      <dgm:spPr/>
      <dgm:t>
        <a:bodyPr/>
        <a:lstStyle/>
        <a:p>
          <a:endParaRPr lang="en-US"/>
        </a:p>
      </dgm:t>
    </dgm:pt>
    <dgm:pt modelId="{7D066215-083D-43F1-8BA8-F2C7EA55C9F6}" type="pres">
      <dgm:prSet presAssocID="{D8AB29D2-BAA6-459F-A5D3-261AD6F145B2}" presName="Name1" presStyleCnt="0"/>
      <dgm:spPr/>
    </dgm:pt>
    <dgm:pt modelId="{3DDB14EA-EF51-4AD2-BC72-2A590337261A}" type="pres">
      <dgm:prSet presAssocID="{D8AB29D2-BAA6-459F-A5D3-261AD6F145B2}" presName="cycle" presStyleCnt="0"/>
      <dgm:spPr/>
    </dgm:pt>
    <dgm:pt modelId="{2D760A62-4F17-4BA5-8A95-1E7C013E8A4E}" type="pres">
      <dgm:prSet presAssocID="{D8AB29D2-BAA6-459F-A5D3-261AD6F145B2}" presName="srcNode" presStyleLbl="node1" presStyleIdx="0" presStyleCnt="3"/>
      <dgm:spPr/>
    </dgm:pt>
    <dgm:pt modelId="{A66D3924-2B29-4B7F-85DC-4A2F5121B7AF}" type="pres">
      <dgm:prSet presAssocID="{D8AB29D2-BAA6-459F-A5D3-261AD6F145B2}" presName="conn" presStyleLbl="parChTrans1D2" presStyleIdx="0" presStyleCnt="1"/>
      <dgm:spPr/>
      <dgm:t>
        <a:bodyPr/>
        <a:lstStyle/>
        <a:p>
          <a:endParaRPr lang="en-US"/>
        </a:p>
      </dgm:t>
    </dgm:pt>
    <dgm:pt modelId="{2108EC86-DA04-4E65-8608-3A3FD27EFDA3}" type="pres">
      <dgm:prSet presAssocID="{D8AB29D2-BAA6-459F-A5D3-261AD6F145B2}" presName="extraNode" presStyleLbl="node1" presStyleIdx="0" presStyleCnt="3"/>
      <dgm:spPr/>
    </dgm:pt>
    <dgm:pt modelId="{C83AFFCF-FAD1-4B48-8321-112EBF98EAE1}" type="pres">
      <dgm:prSet presAssocID="{D8AB29D2-BAA6-459F-A5D3-261AD6F145B2}" presName="dstNode" presStyleLbl="node1" presStyleIdx="0" presStyleCnt="3"/>
      <dgm:spPr/>
    </dgm:pt>
    <dgm:pt modelId="{0463B781-371D-4F45-9E06-A612244A7745}" type="pres">
      <dgm:prSet presAssocID="{A149081D-FF3D-4F52-9AA6-7633C6820D08}" presName="text_1" presStyleLbl="node1" presStyleIdx="0" presStyleCnt="3">
        <dgm:presLayoutVars>
          <dgm:bulletEnabled val="1"/>
        </dgm:presLayoutVars>
      </dgm:prSet>
      <dgm:spPr/>
      <dgm:t>
        <a:bodyPr/>
        <a:lstStyle/>
        <a:p>
          <a:endParaRPr lang="en-US"/>
        </a:p>
      </dgm:t>
    </dgm:pt>
    <dgm:pt modelId="{5B02496F-5B51-4505-A3EE-66446E2989B5}" type="pres">
      <dgm:prSet presAssocID="{A149081D-FF3D-4F52-9AA6-7633C6820D08}" presName="accent_1" presStyleCnt="0"/>
      <dgm:spPr/>
    </dgm:pt>
    <dgm:pt modelId="{6C122F9B-7E9A-4813-9171-7D4229D253E5}" type="pres">
      <dgm:prSet presAssocID="{A149081D-FF3D-4F52-9AA6-7633C6820D08}" presName="accentRepeatNode" presStyleLbl="solidFgAcc1" presStyleIdx="0" presStyleCnt="3"/>
      <dgm:spPr/>
    </dgm:pt>
    <dgm:pt modelId="{9D7A4A6A-DEF7-43A9-A72F-FC38AD10BD1D}" type="pres">
      <dgm:prSet presAssocID="{50207248-831C-45E9-959D-3BF272813A69}" presName="text_2" presStyleLbl="node1" presStyleIdx="1" presStyleCnt="3">
        <dgm:presLayoutVars>
          <dgm:bulletEnabled val="1"/>
        </dgm:presLayoutVars>
      </dgm:prSet>
      <dgm:spPr/>
      <dgm:t>
        <a:bodyPr/>
        <a:lstStyle/>
        <a:p>
          <a:endParaRPr lang="en-US"/>
        </a:p>
      </dgm:t>
    </dgm:pt>
    <dgm:pt modelId="{A9E991DC-A5DB-4FC3-8E48-377EB0353D1C}" type="pres">
      <dgm:prSet presAssocID="{50207248-831C-45E9-959D-3BF272813A69}" presName="accent_2" presStyleCnt="0"/>
      <dgm:spPr/>
    </dgm:pt>
    <dgm:pt modelId="{934B2AF8-D74F-4C80-9A57-CF5133F4F708}" type="pres">
      <dgm:prSet presAssocID="{50207248-831C-45E9-959D-3BF272813A69}" presName="accentRepeatNode" presStyleLbl="solidFgAcc1" presStyleIdx="1" presStyleCnt="3"/>
      <dgm:spPr/>
    </dgm:pt>
    <dgm:pt modelId="{12812105-72E4-4D22-B37B-0DFB45D0D70C}" type="pres">
      <dgm:prSet presAssocID="{251372E4-5DEB-4373-ADBF-F595CA8BC45A}" presName="text_3" presStyleLbl="node1" presStyleIdx="2" presStyleCnt="3">
        <dgm:presLayoutVars>
          <dgm:bulletEnabled val="1"/>
        </dgm:presLayoutVars>
      </dgm:prSet>
      <dgm:spPr/>
      <dgm:t>
        <a:bodyPr/>
        <a:lstStyle/>
        <a:p>
          <a:endParaRPr lang="en-US"/>
        </a:p>
      </dgm:t>
    </dgm:pt>
    <dgm:pt modelId="{E02C8021-ECAE-4D27-B0C9-D75218A20D0F}" type="pres">
      <dgm:prSet presAssocID="{251372E4-5DEB-4373-ADBF-F595CA8BC45A}" presName="accent_3" presStyleCnt="0"/>
      <dgm:spPr/>
    </dgm:pt>
    <dgm:pt modelId="{B2AE3DB6-EB52-4320-A1AA-F424C76BCABB}" type="pres">
      <dgm:prSet presAssocID="{251372E4-5DEB-4373-ADBF-F595CA8BC45A}" presName="accentRepeatNode" presStyleLbl="solidFgAcc1" presStyleIdx="2" presStyleCnt="3"/>
      <dgm:spPr/>
    </dgm:pt>
  </dgm:ptLst>
  <dgm:cxnLst>
    <dgm:cxn modelId="{423053F5-4337-4671-8E9D-6B2D03CC9CEA}" srcId="{D8AB29D2-BAA6-459F-A5D3-261AD6F145B2}" destId="{251372E4-5DEB-4373-ADBF-F595CA8BC45A}" srcOrd="2" destOrd="0" parTransId="{F9C1F3E2-7A5F-4377-9023-8763262B34F7}" sibTransId="{0B0FE425-D88E-48C1-A863-BADE16240E51}"/>
    <dgm:cxn modelId="{DDC0C047-7E67-4998-A8FF-4F916E054B82}" srcId="{D8AB29D2-BAA6-459F-A5D3-261AD6F145B2}" destId="{A149081D-FF3D-4F52-9AA6-7633C6820D08}" srcOrd="0" destOrd="0" parTransId="{9DDC299A-E427-4661-925C-1FC8633CAE49}" sibTransId="{810875E4-B3B0-4465-91FC-84F26B8E6E0B}"/>
    <dgm:cxn modelId="{2883D719-45A1-4ED8-8314-CAF59E6AA361}" type="presOf" srcId="{50207248-831C-45E9-959D-3BF272813A69}" destId="{9D7A4A6A-DEF7-43A9-A72F-FC38AD10BD1D}" srcOrd="0" destOrd="0" presId="urn:microsoft.com/office/officeart/2008/layout/VerticalCurvedList"/>
    <dgm:cxn modelId="{B1726287-7BCA-4521-A41C-BC4C96A9E2EB}" type="presOf" srcId="{A149081D-FF3D-4F52-9AA6-7633C6820D08}" destId="{0463B781-371D-4F45-9E06-A612244A7745}" srcOrd="0" destOrd="0" presId="urn:microsoft.com/office/officeart/2008/layout/VerticalCurvedList"/>
    <dgm:cxn modelId="{0B0A7D62-DB3C-4D9A-B549-C0E3E517A8D0}" srcId="{D8AB29D2-BAA6-459F-A5D3-261AD6F145B2}" destId="{50207248-831C-45E9-959D-3BF272813A69}" srcOrd="1" destOrd="0" parTransId="{9232F69E-91AC-44B1-821F-21E85ECE0024}" sibTransId="{57CE93A7-6E11-4FA0-AAA2-DA781A213D90}"/>
    <dgm:cxn modelId="{B335BCBC-EBE5-494A-BECE-3FCF983247C2}" type="presOf" srcId="{D8AB29D2-BAA6-459F-A5D3-261AD6F145B2}" destId="{92B8FF1B-4F10-46BF-962E-6C6F25D6EEE8}" srcOrd="0" destOrd="0" presId="urn:microsoft.com/office/officeart/2008/layout/VerticalCurvedList"/>
    <dgm:cxn modelId="{DFED18A2-A660-40EC-BF4E-C3CDE6A717C7}" type="presOf" srcId="{810875E4-B3B0-4465-91FC-84F26B8E6E0B}" destId="{A66D3924-2B29-4B7F-85DC-4A2F5121B7AF}" srcOrd="0" destOrd="0" presId="urn:microsoft.com/office/officeart/2008/layout/VerticalCurvedList"/>
    <dgm:cxn modelId="{CA696F78-5210-4F1A-B5DA-6EC05E190439}" type="presOf" srcId="{251372E4-5DEB-4373-ADBF-F595CA8BC45A}" destId="{12812105-72E4-4D22-B37B-0DFB45D0D70C}" srcOrd="0" destOrd="0" presId="urn:microsoft.com/office/officeart/2008/layout/VerticalCurvedList"/>
    <dgm:cxn modelId="{0F080B6B-30AD-4896-B657-57B2017D71BE}" type="presParOf" srcId="{92B8FF1B-4F10-46BF-962E-6C6F25D6EEE8}" destId="{7D066215-083D-43F1-8BA8-F2C7EA55C9F6}" srcOrd="0" destOrd="0" presId="urn:microsoft.com/office/officeart/2008/layout/VerticalCurvedList"/>
    <dgm:cxn modelId="{98B485AB-F63F-4D90-9F4F-982A9C2CF003}" type="presParOf" srcId="{7D066215-083D-43F1-8BA8-F2C7EA55C9F6}" destId="{3DDB14EA-EF51-4AD2-BC72-2A590337261A}" srcOrd="0" destOrd="0" presId="urn:microsoft.com/office/officeart/2008/layout/VerticalCurvedList"/>
    <dgm:cxn modelId="{4AD60A49-F751-45D2-9D72-91734375D782}" type="presParOf" srcId="{3DDB14EA-EF51-4AD2-BC72-2A590337261A}" destId="{2D760A62-4F17-4BA5-8A95-1E7C013E8A4E}" srcOrd="0" destOrd="0" presId="urn:microsoft.com/office/officeart/2008/layout/VerticalCurvedList"/>
    <dgm:cxn modelId="{19BC29D2-F787-4091-90D3-D7B2223F6D1D}" type="presParOf" srcId="{3DDB14EA-EF51-4AD2-BC72-2A590337261A}" destId="{A66D3924-2B29-4B7F-85DC-4A2F5121B7AF}" srcOrd="1" destOrd="0" presId="urn:microsoft.com/office/officeart/2008/layout/VerticalCurvedList"/>
    <dgm:cxn modelId="{528734C3-3CC9-47F6-A7A1-E53D8EB0D3CB}" type="presParOf" srcId="{3DDB14EA-EF51-4AD2-BC72-2A590337261A}" destId="{2108EC86-DA04-4E65-8608-3A3FD27EFDA3}" srcOrd="2" destOrd="0" presId="urn:microsoft.com/office/officeart/2008/layout/VerticalCurvedList"/>
    <dgm:cxn modelId="{295D4010-FE59-4012-9AC8-CB8FCFB43876}" type="presParOf" srcId="{3DDB14EA-EF51-4AD2-BC72-2A590337261A}" destId="{C83AFFCF-FAD1-4B48-8321-112EBF98EAE1}" srcOrd="3" destOrd="0" presId="urn:microsoft.com/office/officeart/2008/layout/VerticalCurvedList"/>
    <dgm:cxn modelId="{261A4A0E-BCDB-477F-A60E-8CF67284D037}" type="presParOf" srcId="{7D066215-083D-43F1-8BA8-F2C7EA55C9F6}" destId="{0463B781-371D-4F45-9E06-A612244A7745}" srcOrd="1" destOrd="0" presId="urn:microsoft.com/office/officeart/2008/layout/VerticalCurvedList"/>
    <dgm:cxn modelId="{2825D8F0-B261-4469-8F98-4C3E90CFFF76}" type="presParOf" srcId="{7D066215-083D-43F1-8BA8-F2C7EA55C9F6}" destId="{5B02496F-5B51-4505-A3EE-66446E2989B5}" srcOrd="2" destOrd="0" presId="urn:microsoft.com/office/officeart/2008/layout/VerticalCurvedList"/>
    <dgm:cxn modelId="{DC7720C1-C5E9-4C35-BCD1-B8F5748018A1}" type="presParOf" srcId="{5B02496F-5B51-4505-A3EE-66446E2989B5}" destId="{6C122F9B-7E9A-4813-9171-7D4229D253E5}" srcOrd="0" destOrd="0" presId="urn:microsoft.com/office/officeart/2008/layout/VerticalCurvedList"/>
    <dgm:cxn modelId="{E5AC7FB7-D275-484E-B660-FA503A0AAC79}" type="presParOf" srcId="{7D066215-083D-43F1-8BA8-F2C7EA55C9F6}" destId="{9D7A4A6A-DEF7-43A9-A72F-FC38AD10BD1D}" srcOrd="3" destOrd="0" presId="urn:microsoft.com/office/officeart/2008/layout/VerticalCurvedList"/>
    <dgm:cxn modelId="{ABC0CB3C-F0A7-47D6-86B2-34BBCB2C80CE}" type="presParOf" srcId="{7D066215-083D-43F1-8BA8-F2C7EA55C9F6}" destId="{A9E991DC-A5DB-4FC3-8E48-377EB0353D1C}" srcOrd="4" destOrd="0" presId="urn:microsoft.com/office/officeart/2008/layout/VerticalCurvedList"/>
    <dgm:cxn modelId="{E1FDFC6B-D1BA-422F-B777-D14181FEB2C5}" type="presParOf" srcId="{A9E991DC-A5DB-4FC3-8E48-377EB0353D1C}" destId="{934B2AF8-D74F-4C80-9A57-CF5133F4F708}" srcOrd="0" destOrd="0" presId="urn:microsoft.com/office/officeart/2008/layout/VerticalCurvedList"/>
    <dgm:cxn modelId="{F8E8D1E6-3313-41A7-9D13-FA4DA50ECEBC}" type="presParOf" srcId="{7D066215-083D-43F1-8BA8-F2C7EA55C9F6}" destId="{12812105-72E4-4D22-B37B-0DFB45D0D70C}" srcOrd="5" destOrd="0" presId="urn:microsoft.com/office/officeart/2008/layout/VerticalCurvedList"/>
    <dgm:cxn modelId="{C3DBBA2F-68E2-4EA6-98F3-F23B9635B92F}" type="presParOf" srcId="{7D066215-083D-43F1-8BA8-F2C7EA55C9F6}" destId="{E02C8021-ECAE-4D27-B0C9-D75218A20D0F}" srcOrd="6" destOrd="0" presId="urn:microsoft.com/office/officeart/2008/layout/VerticalCurvedList"/>
    <dgm:cxn modelId="{11BD3846-F28E-4397-AF7A-447E11563658}" type="presParOf" srcId="{E02C8021-ECAE-4D27-B0C9-D75218A20D0F}" destId="{B2AE3DB6-EB52-4320-A1AA-F424C76BCABB}" srcOrd="0" destOrd="0" presId="urn:microsoft.com/office/officeart/2008/layout/VerticalCurvedList"/>
  </dgm:cxnLst>
  <dgm:bg/>
  <dgm:whole/>
</dgm:dataModel>
</file>

<file path=ppt/diagrams/data2.xml><?xml version="1.0" encoding="utf-8"?>
<dgm:dataModel xmlns:dgm="http://schemas.openxmlformats.org/drawingml/2006/diagram" xmlns:a="http://schemas.openxmlformats.org/drawingml/2006/main">
  <dgm:ptLst>
    <dgm:pt modelId="{FBFC8969-6376-4AC4-86E0-0268590CEFE9}" type="doc">
      <dgm:prSet loTypeId="urn:microsoft.com/office/officeart/2005/8/layout/hProcess9" loCatId="process" qsTypeId="urn:microsoft.com/office/officeart/2005/8/quickstyle/simple1" qsCatId="simple" csTypeId="urn:microsoft.com/office/officeart/2005/8/colors/accent1_2" csCatId="accent1" phldr="1"/>
      <dgm:spPr/>
    </dgm:pt>
    <dgm:pt modelId="{DBF5794E-9FCD-4068-AB06-73845C244474}">
      <dgm:prSet phldrT="[Text]"/>
      <dgm:spPr/>
      <dgm:t>
        <a:bodyPr/>
        <a:lstStyle/>
        <a:p>
          <a:r>
            <a:rPr lang="en-US" dirty="0"/>
            <a:t>Identify Data Variable Types</a:t>
          </a:r>
        </a:p>
      </dgm:t>
    </dgm:pt>
    <dgm:pt modelId="{2D7E8C49-77F2-475B-8436-B889B1984A3C}" type="parTrans" cxnId="{8A9010A5-8518-4083-8800-21BB3686F6BF}">
      <dgm:prSet/>
      <dgm:spPr/>
      <dgm:t>
        <a:bodyPr/>
        <a:lstStyle/>
        <a:p>
          <a:endParaRPr lang="en-US"/>
        </a:p>
      </dgm:t>
    </dgm:pt>
    <dgm:pt modelId="{E00209EB-91CB-4AA1-9CB6-3333294BD400}" type="sibTrans" cxnId="{8A9010A5-8518-4083-8800-21BB3686F6BF}">
      <dgm:prSet/>
      <dgm:spPr/>
      <dgm:t>
        <a:bodyPr/>
        <a:lstStyle/>
        <a:p>
          <a:endParaRPr lang="en-US"/>
        </a:p>
      </dgm:t>
    </dgm:pt>
    <dgm:pt modelId="{693ABE72-D370-4615-B9FF-A194B9BF1ADB}">
      <dgm:prSet phldrT="[Text]"/>
      <dgm:spPr/>
      <dgm:t>
        <a:bodyPr/>
        <a:lstStyle/>
        <a:p>
          <a:r>
            <a:rPr lang="en-US" dirty="0"/>
            <a:t>Summarize Data</a:t>
          </a:r>
        </a:p>
      </dgm:t>
    </dgm:pt>
    <dgm:pt modelId="{1E2FED3B-439B-43C5-A74B-5521B415C582}" type="parTrans" cxnId="{13AE9F95-4A67-459C-80CB-B4F844732177}">
      <dgm:prSet/>
      <dgm:spPr/>
      <dgm:t>
        <a:bodyPr/>
        <a:lstStyle/>
        <a:p>
          <a:endParaRPr lang="en-US"/>
        </a:p>
      </dgm:t>
    </dgm:pt>
    <dgm:pt modelId="{85ACD5D1-5A61-41D7-BC32-883ABF9B5562}" type="sibTrans" cxnId="{13AE9F95-4A67-459C-80CB-B4F844732177}">
      <dgm:prSet/>
      <dgm:spPr/>
      <dgm:t>
        <a:bodyPr/>
        <a:lstStyle/>
        <a:p>
          <a:endParaRPr lang="en-US"/>
        </a:p>
      </dgm:t>
    </dgm:pt>
    <dgm:pt modelId="{BDE310CE-EF80-4CD5-A486-832E59D720EB}">
      <dgm:prSet phldrT="[Text]"/>
      <dgm:spPr/>
      <dgm:t>
        <a:bodyPr/>
        <a:lstStyle/>
        <a:p>
          <a:r>
            <a:rPr lang="en-US" dirty="0"/>
            <a:t>Analyze Data Central Tendency </a:t>
          </a:r>
        </a:p>
      </dgm:t>
    </dgm:pt>
    <dgm:pt modelId="{3A2107AE-4E5C-4C5A-A2FB-699BE35EC146}" type="parTrans" cxnId="{71FC3B52-D610-4030-B372-110324F0619D}">
      <dgm:prSet/>
      <dgm:spPr/>
      <dgm:t>
        <a:bodyPr/>
        <a:lstStyle/>
        <a:p>
          <a:endParaRPr lang="en-US"/>
        </a:p>
      </dgm:t>
    </dgm:pt>
    <dgm:pt modelId="{A5EF76F1-089B-4C46-B792-85F40ABE5E5D}" type="sibTrans" cxnId="{71FC3B52-D610-4030-B372-110324F0619D}">
      <dgm:prSet/>
      <dgm:spPr/>
      <dgm:t>
        <a:bodyPr/>
        <a:lstStyle/>
        <a:p>
          <a:endParaRPr lang="en-US"/>
        </a:p>
      </dgm:t>
    </dgm:pt>
    <dgm:pt modelId="{C99AEF84-9189-4B5C-BE41-29FC9464203F}">
      <dgm:prSet phldrT="[Text]"/>
      <dgm:spPr/>
      <dgm:t>
        <a:bodyPr/>
        <a:lstStyle/>
        <a:p>
          <a:r>
            <a:rPr lang="en-US" dirty="0"/>
            <a:t>Analyze Data Spread</a:t>
          </a:r>
        </a:p>
      </dgm:t>
    </dgm:pt>
    <dgm:pt modelId="{1F19D348-2652-4BA0-ADC4-A5616BDB8DCE}" type="parTrans" cxnId="{178CFCC3-EB0A-4C5C-A4FD-F6C18D307B1D}">
      <dgm:prSet/>
      <dgm:spPr/>
      <dgm:t>
        <a:bodyPr/>
        <a:lstStyle/>
        <a:p>
          <a:endParaRPr lang="en-US"/>
        </a:p>
      </dgm:t>
    </dgm:pt>
    <dgm:pt modelId="{9AFEF0A7-9F8C-4B1D-B595-95CEEBD5046F}" type="sibTrans" cxnId="{178CFCC3-EB0A-4C5C-A4FD-F6C18D307B1D}">
      <dgm:prSet/>
      <dgm:spPr/>
      <dgm:t>
        <a:bodyPr/>
        <a:lstStyle/>
        <a:p>
          <a:endParaRPr lang="en-US"/>
        </a:p>
      </dgm:t>
    </dgm:pt>
    <dgm:pt modelId="{2B98CEB3-D963-4370-A9E5-25F23F8130F2}">
      <dgm:prSet phldrT="[Text]"/>
      <dgm:spPr/>
      <dgm:t>
        <a:bodyPr/>
        <a:lstStyle/>
        <a:p>
          <a:r>
            <a:rPr lang="en-US" dirty="0"/>
            <a:t>Analyze Data Skewness</a:t>
          </a:r>
        </a:p>
      </dgm:t>
    </dgm:pt>
    <dgm:pt modelId="{5D9386DF-2591-4669-900A-F40B51869011}" type="parTrans" cxnId="{ACC70887-9A5E-4BBA-AE3C-5DCBE67674A8}">
      <dgm:prSet/>
      <dgm:spPr/>
      <dgm:t>
        <a:bodyPr/>
        <a:lstStyle/>
        <a:p>
          <a:endParaRPr lang="en-US"/>
        </a:p>
      </dgm:t>
    </dgm:pt>
    <dgm:pt modelId="{2067B84B-4A0E-4ADE-AA4A-36F8064B33CC}" type="sibTrans" cxnId="{ACC70887-9A5E-4BBA-AE3C-5DCBE67674A8}">
      <dgm:prSet/>
      <dgm:spPr/>
      <dgm:t>
        <a:bodyPr/>
        <a:lstStyle/>
        <a:p>
          <a:endParaRPr lang="en-US"/>
        </a:p>
      </dgm:t>
    </dgm:pt>
    <dgm:pt modelId="{DC5640ED-3446-41C4-88A8-8F95296134B7}" type="pres">
      <dgm:prSet presAssocID="{FBFC8969-6376-4AC4-86E0-0268590CEFE9}" presName="CompostProcess" presStyleCnt="0">
        <dgm:presLayoutVars>
          <dgm:dir/>
          <dgm:resizeHandles val="exact"/>
        </dgm:presLayoutVars>
      </dgm:prSet>
      <dgm:spPr/>
    </dgm:pt>
    <dgm:pt modelId="{602C5C81-C12B-42BE-9318-88A52550D465}" type="pres">
      <dgm:prSet presAssocID="{FBFC8969-6376-4AC4-86E0-0268590CEFE9}" presName="arrow" presStyleLbl="bgShp" presStyleIdx="0" presStyleCnt="1"/>
      <dgm:spPr/>
    </dgm:pt>
    <dgm:pt modelId="{D57D0086-E5F7-4945-88A9-036E7FC4BBCE}" type="pres">
      <dgm:prSet presAssocID="{FBFC8969-6376-4AC4-86E0-0268590CEFE9}" presName="linearProcess" presStyleCnt="0"/>
      <dgm:spPr/>
    </dgm:pt>
    <dgm:pt modelId="{CA3CEE0F-55F9-459D-B054-DBFB7A4E117D}" type="pres">
      <dgm:prSet presAssocID="{DBF5794E-9FCD-4068-AB06-73845C244474}" presName="textNode" presStyleLbl="node1" presStyleIdx="0" presStyleCnt="5">
        <dgm:presLayoutVars>
          <dgm:bulletEnabled val="1"/>
        </dgm:presLayoutVars>
      </dgm:prSet>
      <dgm:spPr/>
      <dgm:t>
        <a:bodyPr/>
        <a:lstStyle/>
        <a:p>
          <a:endParaRPr lang="en-US"/>
        </a:p>
      </dgm:t>
    </dgm:pt>
    <dgm:pt modelId="{7B7582F4-0438-4DF4-8B18-93F11C3858A0}" type="pres">
      <dgm:prSet presAssocID="{E00209EB-91CB-4AA1-9CB6-3333294BD400}" presName="sibTrans" presStyleCnt="0"/>
      <dgm:spPr/>
    </dgm:pt>
    <dgm:pt modelId="{3D206FD7-CC3C-4533-B75A-75C6F88A3E61}" type="pres">
      <dgm:prSet presAssocID="{693ABE72-D370-4615-B9FF-A194B9BF1ADB}" presName="textNode" presStyleLbl="node1" presStyleIdx="1" presStyleCnt="5">
        <dgm:presLayoutVars>
          <dgm:bulletEnabled val="1"/>
        </dgm:presLayoutVars>
      </dgm:prSet>
      <dgm:spPr/>
      <dgm:t>
        <a:bodyPr/>
        <a:lstStyle/>
        <a:p>
          <a:endParaRPr lang="en-US"/>
        </a:p>
      </dgm:t>
    </dgm:pt>
    <dgm:pt modelId="{A442859C-8C5C-4163-9883-D932622B6B71}" type="pres">
      <dgm:prSet presAssocID="{85ACD5D1-5A61-41D7-BC32-883ABF9B5562}" presName="sibTrans" presStyleCnt="0"/>
      <dgm:spPr/>
    </dgm:pt>
    <dgm:pt modelId="{FD925F50-3830-4052-B27E-AB8F05D0FF68}" type="pres">
      <dgm:prSet presAssocID="{BDE310CE-EF80-4CD5-A486-832E59D720EB}" presName="textNode" presStyleLbl="node1" presStyleIdx="2" presStyleCnt="5">
        <dgm:presLayoutVars>
          <dgm:bulletEnabled val="1"/>
        </dgm:presLayoutVars>
      </dgm:prSet>
      <dgm:spPr/>
      <dgm:t>
        <a:bodyPr/>
        <a:lstStyle/>
        <a:p>
          <a:endParaRPr lang="en-US"/>
        </a:p>
      </dgm:t>
    </dgm:pt>
    <dgm:pt modelId="{532BCA98-B6E9-47D2-B93A-92E71C0AE3FD}" type="pres">
      <dgm:prSet presAssocID="{A5EF76F1-089B-4C46-B792-85F40ABE5E5D}" presName="sibTrans" presStyleCnt="0"/>
      <dgm:spPr/>
    </dgm:pt>
    <dgm:pt modelId="{95B8F229-0941-4D45-A993-E53E72FBF873}" type="pres">
      <dgm:prSet presAssocID="{C99AEF84-9189-4B5C-BE41-29FC9464203F}" presName="textNode" presStyleLbl="node1" presStyleIdx="3" presStyleCnt="5">
        <dgm:presLayoutVars>
          <dgm:bulletEnabled val="1"/>
        </dgm:presLayoutVars>
      </dgm:prSet>
      <dgm:spPr/>
      <dgm:t>
        <a:bodyPr/>
        <a:lstStyle/>
        <a:p>
          <a:endParaRPr lang="en-US"/>
        </a:p>
      </dgm:t>
    </dgm:pt>
    <dgm:pt modelId="{75DE3442-2AD1-4F8F-8447-671F8AD19121}" type="pres">
      <dgm:prSet presAssocID="{9AFEF0A7-9F8C-4B1D-B595-95CEEBD5046F}" presName="sibTrans" presStyleCnt="0"/>
      <dgm:spPr/>
    </dgm:pt>
    <dgm:pt modelId="{531B18FC-61E4-4F1F-8EAE-6E80DA0F8CC6}" type="pres">
      <dgm:prSet presAssocID="{2B98CEB3-D963-4370-A9E5-25F23F8130F2}" presName="textNode" presStyleLbl="node1" presStyleIdx="4" presStyleCnt="5">
        <dgm:presLayoutVars>
          <dgm:bulletEnabled val="1"/>
        </dgm:presLayoutVars>
      </dgm:prSet>
      <dgm:spPr/>
      <dgm:t>
        <a:bodyPr/>
        <a:lstStyle/>
        <a:p>
          <a:endParaRPr lang="en-US"/>
        </a:p>
      </dgm:t>
    </dgm:pt>
  </dgm:ptLst>
  <dgm:cxnLst>
    <dgm:cxn modelId="{8A9010A5-8518-4083-8800-21BB3686F6BF}" srcId="{FBFC8969-6376-4AC4-86E0-0268590CEFE9}" destId="{DBF5794E-9FCD-4068-AB06-73845C244474}" srcOrd="0" destOrd="0" parTransId="{2D7E8C49-77F2-475B-8436-B889B1984A3C}" sibTransId="{E00209EB-91CB-4AA1-9CB6-3333294BD400}"/>
    <dgm:cxn modelId="{71FC3B52-D610-4030-B372-110324F0619D}" srcId="{FBFC8969-6376-4AC4-86E0-0268590CEFE9}" destId="{BDE310CE-EF80-4CD5-A486-832E59D720EB}" srcOrd="2" destOrd="0" parTransId="{3A2107AE-4E5C-4C5A-A2FB-699BE35EC146}" sibTransId="{A5EF76F1-089B-4C46-B792-85F40ABE5E5D}"/>
    <dgm:cxn modelId="{F22203FA-0215-47AF-AF63-06551368DAB9}" type="presOf" srcId="{C99AEF84-9189-4B5C-BE41-29FC9464203F}" destId="{95B8F229-0941-4D45-A993-E53E72FBF873}" srcOrd="0" destOrd="0" presId="urn:microsoft.com/office/officeart/2005/8/layout/hProcess9"/>
    <dgm:cxn modelId="{9BBE318A-E49B-4F90-8FCD-1ED8752F755E}" type="presOf" srcId="{FBFC8969-6376-4AC4-86E0-0268590CEFE9}" destId="{DC5640ED-3446-41C4-88A8-8F95296134B7}" srcOrd="0" destOrd="0" presId="urn:microsoft.com/office/officeart/2005/8/layout/hProcess9"/>
    <dgm:cxn modelId="{13AE9F95-4A67-459C-80CB-B4F844732177}" srcId="{FBFC8969-6376-4AC4-86E0-0268590CEFE9}" destId="{693ABE72-D370-4615-B9FF-A194B9BF1ADB}" srcOrd="1" destOrd="0" parTransId="{1E2FED3B-439B-43C5-A74B-5521B415C582}" sibTransId="{85ACD5D1-5A61-41D7-BC32-883ABF9B5562}"/>
    <dgm:cxn modelId="{067FDF9C-2546-4260-BC56-A25D0D8A3AD6}" type="presOf" srcId="{BDE310CE-EF80-4CD5-A486-832E59D720EB}" destId="{FD925F50-3830-4052-B27E-AB8F05D0FF68}" srcOrd="0" destOrd="0" presId="urn:microsoft.com/office/officeart/2005/8/layout/hProcess9"/>
    <dgm:cxn modelId="{3275C9DE-2900-4866-BBC8-EA1703209681}" type="presOf" srcId="{2B98CEB3-D963-4370-A9E5-25F23F8130F2}" destId="{531B18FC-61E4-4F1F-8EAE-6E80DA0F8CC6}" srcOrd="0" destOrd="0" presId="urn:microsoft.com/office/officeart/2005/8/layout/hProcess9"/>
    <dgm:cxn modelId="{8271E27A-2E1B-46FE-8C6A-A8AF574D18D8}" type="presOf" srcId="{693ABE72-D370-4615-B9FF-A194B9BF1ADB}" destId="{3D206FD7-CC3C-4533-B75A-75C6F88A3E61}" srcOrd="0" destOrd="0" presId="urn:microsoft.com/office/officeart/2005/8/layout/hProcess9"/>
    <dgm:cxn modelId="{178CFCC3-EB0A-4C5C-A4FD-F6C18D307B1D}" srcId="{FBFC8969-6376-4AC4-86E0-0268590CEFE9}" destId="{C99AEF84-9189-4B5C-BE41-29FC9464203F}" srcOrd="3" destOrd="0" parTransId="{1F19D348-2652-4BA0-ADC4-A5616BDB8DCE}" sibTransId="{9AFEF0A7-9F8C-4B1D-B595-95CEEBD5046F}"/>
    <dgm:cxn modelId="{F2C36B40-88CF-4F7F-A0FC-CBABB3B43E1D}" type="presOf" srcId="{DBF5794E-9FCD-4068-AB06-73845C244474}" destId="{CA3CEE0F-55F9-459D-B054-DBFB7A4E117D}" srcOrd="0" destOrd="0" presId="urn:microsoft.com/office/officeart/2005/8/layout/hProcess9"/>
    <dgm:cxn modelId="{ACC70887-9A5E-4BBA-AE3C-5DCBE67674A8}" srcId="{FBFC8969-6376-4AC4-86E0-0268590CEFE9}" destId="{2B98CEB3-D963-4370-A9E5-25F23F8130F2}" srcOrd="4" destOrd="0" parTransId="{5D9386DF-2591-4669-900A-F40B51869011}" sibTransId="{2067B84B-4A0E-4ADE-AA4A-36F8064B33CC}"/>
    <dgm:cxn modelId="{AEF6A0B6-48AC-4728-B35E-7CA13D63378D}" type="presParOf" srcId="{DC5640ED-3446-41C4-88A8-8F95296134B7}" destId="{602C5C81-C12B-42BE-9318-88A52550D465}" srcOrd="0" destOrd="0" presId="urn:microsoft.com/office/officeart/2005/8/layout/hProcess9"/>
    <dgm:cxn modelId="{983168C2-4840-4C97-9279-A0ACFD466E2A}" type="presParOf" srcId="{DC5640ED-3446-41C4-88A8-8F95296134B7}" destId="{D57D0086-E5F7-4945-88A9-036E7FC4BBCE}" srcOrd="1" destOrd="0" presId="urn:microsoft.com/office/officeart/2005/8/layout/hProcess9"/>
    <dgm:cxn modelId="{BCE73C6C-78F8-4662-8405-48B70EB10A3B}" type="presParOf" srcId="{D57D0086-E5F7-4945-88A9-036E7FC4BBCE}" destId="{CA3CEE0F-55F9-459D-B054-DBFB7A4E117D}" srcOrd="0" destOrd="0" presId="urn:microsoft.com/office/officeart/2005/8/layout/hProcess9"/>
    <dgm:cxn modelId="{EADCCFEE-851D-44CE-ACBC-50549AE27F32}" type="presParOf" srcId="{D57D0086-E5F7-4945-88A9-036E7FC4BBCE}" destId="{7B7582F4-0438-4DF4-8B18-93F11C3858A0}" srcOrd="1" destOrd="0" presId="urn:microsoft.com/office/officeart/2005/8/layout/hProcess9"/>
    <dgm:cxn modelId="{B9C13450-E406-4311-87FD-11E00C9157FE}" type="presParOf" srcId="{D57D0086-E5F7-4945-88A9-036E7FC4BBCE}" destId="{3D206FD7-CC3C-4533-B75A-75C6F88A3E61}" srcOrd="2" destOrd="0" presId="urn:microsoft.com/office/officeart/2005/8/layout/hProcess9"/>
    <dgm:cxn modelId="{C44BDF74-6C43-48EB-8DFF-30B3AF7A7C79}" type="presParOf" srcId="{D57D0086-E5F7-4945-88A9-036E7FC4BBCE}" destId="{A442859C-8C5C-4163-9883-D932622B6B71}" srcOrd="3" destOrd="0" presId="urn:microsoft.com/office/officeart/2005/8/layout/hProcess9"/>
    <dgm:cxn modelId="{51FCC400-BD00-40CD-8E75-6CF995F1BCA5}" type="presParOf" srcId="{D57D0086-E5F7-4945-88A9-036E7FC4BBCE}" destId="{FD925F50-3830-4052-B27E-AB8F05D0FF68}" srcOrd="4" destOrd="0" presId="urn:microsoft.com/office/officeart/2005/8/layout/hProcess9"/>
    <dgm:cxn modelId="{D5BFB68E-9031-4DD6-8160-AFB27C063084}" type="presParOf" srcId="{D57D0086-E5F7-4945-88A9-036E7FC4BBCE}" destId="{532BCA98-B6E9-47D2-B93A-92E71C0AE3FD}" srcOrd="5" destOrd="0" presId="urn:microsoft.com/office/officeart/2005/8/layout/hProcess9"/>
    <dgm:cxn modelId="{A6564F4E-FC25-4D14-BD54-AE6D135528C9}" type="presParOf" srcId="{D57D0086-E5F7-4945-88A9-036E7FC4BBCE}" destId="{95B8F229-0941-4D45-A993-E53E72FBF873}" srcOrd="6" destOrd="0" presId="urn:microsoft.com/office/officeart/2005/8/layout/hProcess9"/>
    <dgm:cxn modelId="{C3247616-D175-44F2-9056-7F9D437B125C}" type="presParOf" srcId="{D57D0086-E5F7-4945-88A9-036E7FC4BBCE}" destId="{75DE3442-2AD1-4F8F-8447-671F8AD19121}" srcOrd="7" destOrd="0" presId="urn:microsoft.com/office/officeart/2005/8/layout/hProcess9"/>
    <dgm:cxn modelId="{9A3D29F7-B290-459E-A637-FD7C55B9DC04}" type="presParOf" srcId="{D57D0086-E5F7-4945-88A9-036E7FC4BBCE}" destId="{531B18FC-61E4-4F1F-8EAE-6E80DA0F8CC6}" srcOrd="8" destOrd="0" presId="urn:microsoft.com/office/officeart/2005/8/layout/hProcess9"/>
  </dgm:cxnLst>
  <dgm:bg/>
  <dgm:whole/>
</dgm:dataModel>
</file>

<file path=ppt/diagrams/data3.xml><?xml version="1.0" encoding="utf-8"?>
<dgm:dataModel xmlns:dgm="http://schemas.openxmlformats.org/drawingml/2006/diagram" xmlns:a="http://schemas.openxmlformats.org/drawingml/2006/main">
  <dgm:ptLst>
    <dgm:pt modelId="{78283899-17E6-4285-8C01-7972C497FEA5}" type="doc">
      <dgm:prSet loTypeId="urn:microsoft.com/office/officeart/2005/8/layout/default#1" loCatId="list" qsTypeId="urn:microsoft.com/office/officeart/2005/8/quickstyle/simple1" qsCatId="simple" csTypeId="urn:microsoft.com/office/officeart/2005/8/colors/colorful2" csCatId="colorful" phldr="1"/>
      <dgm:spPr/>
      <dgm:t>
        <a:bodyPr/>
        <a:lstStyle/>
        <a:p>
          <a:endParaRPr lang="en-US"/>
        </a:p>
      </dgm:t>
    </dgm:pt>
    <dgm:pt modelId="{7075A0D9-1FEC-40B4-937C-10875FEBCA08}">
      <dgm:prSet phldrT="[Text]"/>
      <dgm:spPr/>
      <dgm:t>
        <a:bodyPr/>
        <a:lstStyle/>
        <a:p>
          <a:r>
            <a:rPr lang="en-IN" dirty="0"/>
            <a:t>Frequency distribution</a:t>
          </a:r>
          <a:endParaRPr lang="en-US" dirty="0"/>
        </a:p>
      </dgm:t>
    </dgm:pt>
    <dgm:pt modelId="{B64F6EB5-D4A6-4AEE-9C62-32732264BC0D}" type="parTrans" cxnId="{CA7BAEC2-BC02-4CAE-9CF5-81EF4755AEA8}">
      <dgm:prSet/>
      <dgm:spPr/>
      <dgm:t>
        <a:bodyPr/>
        <a:lstStyle/>
        <a:p>
          <a:endParaRPr lang="en-US"/>
        </a:p>
      </dgm:t>
    </dgm:pt>
    <dgm:pt modelId="{8CA5368C-B81B-4269-A6B6-9C1865333F4B}" type="sibTrans" cxnId="{CA7BAEC2-BC02-4CAE-9CF5-81EF4755AEA8}">
      <dgm:prSet/>
      <dgm:spPr/>
      <dgm:t>
        <a:bodyPr/>
        <a:lstStyle/>
        <a:p>
          <a:endParaRPr lang="en-US"/>
        </a:p>
      </dgm:t>
    </dgm:pt>
    <dgm:pt modelId="{274CC839-9305-4A46-AAE6-992465B9EB9A}">
      <dgm:prSet/>
      <dgm:spPr/>
      <dgm:t>
        <a:bodyPr/>
        <a:lstStyle/>
        <a:p>
          <a:r>
            <a:rPr lang="en-IN" dirty="0"/>
            <a:t>Grouped frequency distribution</a:t>
          </a:r>
        </a:p>
      </dgm:t>
    </dgm:pt>
    <dgm:pt modelId="{FE50FA6F-4AD7-406F-AF23-E4BA06A7F6FD}" type="parTrans" cxnId="{BB7AA9C1-D89C-481D-ACEA-2B3148032F6E}">
      <dgm:prSet/>
      <dgm:spPr/>
      <dgm:t>
        <a:bodyPr/>
        <a:lstStyle/>
        <a:p>
          <a:endParaRPr lang="en-US"/>
        </a:p>
      </dgm:t>
    </dgm:pt>
    <dgm:pt modelId="{12948EB2-5B34-4700-858E-576BEF6F8CDE}" type="sibTrans" cxnId="{BB7AA9C1-D89C-481D-ACEA-2B3148032F6E}">
      <dgm:prSet/>
      <dgm:spPr/>
      <dgm:t>
        <a:bodyPr/>
        <a:lstStyle/>
        <a:p>
          <a:endParaRPr lang="en-US"/>
        </a:p>
      </dgm:t>
    </dgm:pt>
    <dgm:pt modelId="{9DEB9ECE-B728-49EA-9436-5BE57A85747E}">
      <dgm:prSet/>
      <dgm:spPr/>
      <dgm:t>
        <a:bodyPr/>
        <a:lstStyle/>
        <a:p>
          <a:r>
            <a:rPr lang="en-IN" dirty="0"/>
            <a:t>Cumulative frequency distribution</a:t>
          </a:r>
        </a:p>
      </dgm:t>
    </dgm:pt>
    <dgm:pt modelId="{316F6F15-5D45-468F-9305-E111F8D6385B}" type="parTrans" cxnId="{8EBB5991-3498-46BB-B896-6411EA89CDE3}">
      <dgm:prSet/>
      <dgm:spPr/>
      <dgm:t>
        <a:bodyPr/>
        <a:lstStyle/>
        <a:p>
          <a:endParaRPr lang="en-US"/>
        </a:p>
      </dgm:t>
    </dgm:pt>
    <dgm:pt modelId="{B8769282-2593-4691-9D89-8C8FA231E132}" type="sibTrans" cxnId="{8EBB5991-3498-46BB-B896-6411EA89CDE3}">
      <dgm:prSet/>
      <dgm:spPr/>
      <dgm:t>
        <a:bodyPr/>
        <a:lstStyle/>
        <a:p>
          <a:endParaRPr lang="en-US"/>
        </a:p>
      </dgm:t>
    </dgm:pt>
    <dgm:pt modelId="{DCF6CED0-90ED-418A-ADAB-87DC393D18A3}">
      <dgm:prSet/>
      <dgm:spPr/>
      <dgm:t>
        <a:bodyPr/>
        <a:lstStyle/>
        <a:p>
          <a:r>
            <a:rPr lang="en-IN" dirty="0"/>
            <a:t>Stem leaf diagram</a:t>
          </a:r>
        </a:p>
      </dgm:t>
    </dgm:pt>
    <dgm:pt modelId="{CFDC7928-305C-4435-BE30-44F2BD72DFD4}" type="parTrans" cxnId="{CFA9C11C-72E2-4D1F-A0CA-9C16A40F6CA8}">
      <dgm:prSet/>
      <dgm:spPr/>
      <dgm:t>
        <a:bodyPr/>
        <a:lstStyle/>
        <a:p>
          <a:endParaRPr lang="en-US"/>
        </a:p>
      </dgm:t>
    </dgm:pt>
    <dgm:pt modelId="{4D89CB15-D977-48AA-A996-A5D55C1CD9DC}" type="sibTrans" cxnId="{CFA9C11C-72E2-4D1F-A0CA-9C16A40F6CA8}">
      <dgm:prSet/>
      <dgm:spPr/>
      <dgm:t>
        <a:bodyPr/>
        <a:lstStyle/>
        <a:p>
          <a:endParaRPr lang="en-US"/>
        </a:p>
      </dgm:t>
    </dgm:pt>
    <dgm:pt modelId="{F2304D15-7D70-41B4-ADB3-4DEDDA1BC4CA}">
      <dgm:prSet/>
      <dgm:spPr/>
      <dgm:t>
        <a:bodyPr/>
        <a:lstStyle/>
        <a:p>
          <a:r>
            <a:rPr lang="en-IN" dirty="0"/>
            <a:t>Line plots</a:t>
          </a:r>
        </a:p>
      </dgm:t>
    </dgm:pt>
    <dgm:pt modelId="{896CEE85-938B-4954-AC8C-026CBA106172}" type="parTrans" cxnId="{77E355D1-649C-4314-929D-A6A00FC81D94}">
      <dgm:prSet/>
      <dgm:spPr/>
      <dgm:t>
        <a:bodyPr/>
        <a:lstStyle/>
        <a:p>
          <a:endParaRPr lang="en-US"/>
        </a:p>
      </dgm:t>
    </dgm:pt>
    <dgm:pt modelId="{1D882330-6FAA-4630-8D43-6B5E04D9F642}" type="sibTrans" cxnId="{77E355D1-649C-4314-929D-A6A00FC81D94}">
      <dgm:prSet/>
      <dgm:spPr/>
      <dgm:t>
        <a:bodyPr/>
        <a:lstStyle/>
        <a:p>
          <a:endParaRPr lang="en-US"/>
        </a:p>
      </dgm:t>
    </dgm:pt>
    <dgm:pt modelId="{94FE6C47-E471-450C-A91C-0952B595F036}">
      <dgm:prSet/>
      <dgm:spPr/>
      <dgm:t>
        <a:bodyPr/>
        <a:lstStyle/>
        <a:p>
          <a:r>
            <a:rPr lang="en-IN" dirty="0"/>
            <a:t>…</a:t>
          </a:r>
        </a:p>
      </dgm:t>
    </dgm:pt>
    <dgm:pt modelId="{6B383051-E73E-4BAF-8384-7BC94EB9967B}" type="parTrans" cxnId="{905BBA5D-13AE-4403-919F-6D22965C54E6}">
      <dgm:prSet/>
      <dgm:spPr/>
      <dgm:t>
        <a:bodyPr/>
        <a:lstStyle/>
        <a:p>
          <a:endParaRPr lang="en-US"/>
        </a:p>
      </dgm:t>
    </dgm:pt>
    <dgm:pt modelId="{202898A8-605A-481F-80F7-298B0E4B2EAD}" type="sibTrans" cxnId="{905BBA5D-13AE-4403-919F-6D22965C54E6}">
      <dgm:prSet/>
      <dgm:spPr/>
      <dgm:t>
        <a:bodyPr/>
        <a:lstStyle/>
        <a:p>
          <a:endParaRPr lang="en-US"/>
        </a:p>
      </dgm:t>
    </dgm:pt>
    <dgm:pt modelId="{C9457A03-E5EA-4593-8365-64D2591F23D9}" type="pres">
      <dgm:prSet presAssocID="{78283899-17E6-4285-8C01-7972C497FEA5}" presName="diagram" presStyleCnt="0">
        <dgm:presLayoutVars>
          <dgm:dir/>
          <dgm:resizeHandles val="exact"/>
        </dgm:presLayoutVars>
      </dgm:prSet>
      <dgm:spPr/>
      <dgm:t>
        <a:bodyPr/>
        <a:lstStyle/>
        <a:p>
          <a:endParaRPr lang="en-US"/>
        </a:p>
      </dgm:t>
    </dgm:pt>
    <dgm:pt modelId="{B86F0A05-3525-4D6C-8DFE-31639E3727BA}" type="pres">
      <dgm:prSet presAssocID="{7075A0D9-1FEC-40B4-937C-10875FEBCA08}" presName="node" presStyleLbl="node1" presStyleIdx="0" presStyleCnt="6">
        <dgm:presLayoutVars>
          <dgm:bulletEnabled val="1"/>
        </dgm:presLayoutVars>
      </dgm:prSet>
      <dgm:spPr/>
      <dgm:t>
        <a:bodyPr/>
        <a:lstStyle/>
        <a:p>
          <a:endParaRPr lang="en-US"/>
        </a:p>
      </dgm:t>
    </dgm:pt>
    <dgm:pt modelId="{B0881176-EB2C-4B12-ADF5-571C1C62AADD}" type="pres">
      <dgm:prSet presAssocID="{8CA5368C-B81B-4269-A6B6-9C1865333F4B}" presName="sibTrans" presStyleCnt="0"/>
      <dgm:spPr/>
    </dgm:pt>
    <dgm:pt modelId="{442FF921-5A52-4C4F-BAE9-0C12731CEAE7}" type="pres">
      <dgm:prSet presAssocID="{274CC839-9305-4A46-AAE6-992465B9EB9A}" presName="node" presStyleLbl="node1" presStyleIdx="1" presStyleCnt="6" custLinFactNeighborX="827" custLinFactNeighborY="-5">
        <dgm:presLayoutVars>
          <dgm:bulletEnabled val="1"/>
        </dgm:presLayoutVars>
      </dgm:prSet>
      <dgm:spPr/>
      <dgm:t>
        <a:bodyPr/>
        <a:lstStyle/>
        <a:p>
          <a:endParaRPr lang="en-US"/>
        </a:p>
      </dgm:t>
    </dgm:pt>
    <dgm:pt modelId="{4129D30B-3534-4F36-B41C-E0A9A59DE802}" type="pres">
      <dgm:prSet presAssocID="{12948EB2-5B34-4700-858E-576BEF6F8CDE}" presName="sibTrans" presStyleCnt="0"/>
      <dgm:spPr/>
    </dgm:pt>
    <dgm:pt modelId="{B4553FAC-B563-4010-B6D4-AEF2D1FF1F65}" type="pres">
      <dgm:prSet presAssocID="{9DEB9ECE-B728-49EA-9436-5BE57A85747E}" presName="node" presStyleLbl="node1" presStyleIdx="2" presStyleCnt="6">
        <dgm:presLayoutVars>
          <dgm:bulletEnabled val="1"/>
        </dgm:presLayoutVars>
      </dgm:prSet>
      <dgm:spPr/>
      <dgm:t>
        <a:bodyPr/>
        <a:lstStyle/>
        <a:p>
          <a:endParaRPr lang="en-US"/>
        </a:p>
      </dgm:t>
    </dgm:pt>
    <dgm:pt modelId="{C67ED898-ACF9-48C5-AEF3-329E8D1711BF}" type="pres">
      <dgm:prSet presAssocID="{B8769282-2593-4691-9D89-8C8FA231E132}" presName="sibTrans" presStyleCnt="0"/>
      <dgm:spPr/>
    </dgm:pt>
    <dgm:pt modelId="{B4316F3E-E99F-4965-B0C4-38AD6F145DB8}" type="pres">
      <dgm:prSet presAssocID="{DCF6CED0-90ED-418A-ADAB-87DC393D18A3}" presName="node" presStyleLbl="node1" presStyleIdx="3" presStyleCnt="6">
        <dgm:presLayoutVars>
          <dgm:bulletEnabled val="1"/>
        </dgm:presLayoutVars>
      </dgm:prSet>
      <dgm:spPr/>
      <dgm:t>
        <a:bodyPr/>
        <a:lstStyle/>
        <a:p>
          <a:endParaRPr lang="en-US"/>
        </a:p>
      </dgm:t>
    </dgm:pt>
    <dgm:pt modelId="{9FF58C27-506D-4525-879C-1C64DBFA38B9}" type="pres">
      <dgm:prSet presAssocID="{4D89CB15-D977-48AA-A996-A5D55C1CD9DC}" presName="sibTrans" presStyleCnt="0"/>
      <dgm:spPr/>
    </dgm:pt>
    <dgm:pt modelId="{B427A7A0-8841-4636-8481-426F523568BC}" type="pres">
      <dgm:prSet presAssocID="{F2304D15-7D70-41B4-ADB3-4DEDDA1BC4CA}" presName="node" presStyleLbl="node1" presStyleIdx="4" presStyleCnt="6">
        <dgm:presLayoutVars>
          <dgm:bulletEnabled val="1"/>
        </dgm:presLayoutVars>
      </dgm:prSet>
      <dgm:spPr/>
      <dgm:t>
        <a:bodyPr/>
        <a:lstStyle/>
        <a:p>
          <a:endParaRPr lang="en-US"/>
        </a:p>
      </dgm:t>
    </dgm:pt>
    <dgm:pt modelId="{51B2B6AD-8F9A-40AF-AA99-9633BCED67B4}" type="pres">
      <dgm:prSet presAssocID="{1D882330-6FAA-4630-8D43-6B5E04D9F642}" presName="sibTrans" presStyleCnt="0"/>
      <dgm:spPr/>
    </dgm:pt>
    <dgm:pt modelId="{9BDB2843-E02B-4C4F-95AE-E863FA7819FB}" type="pres">
      <dgm:prSet presAssocID="{94FE6C47-E471-450C-A91C-0952B595F036}" presName="node" presStyleLbl="node1" presStyleIdx="5" presStyleCnt="6">
        <dgm:presLayoutVars>
          <dgm:bulletEnabled val="1"/>
        </dgm:presLayoutVars>
      </dgm:prSet>
      <dgm:spPr/>
      <dgm:t>
        <a:bodyPr/>
        <a:lstStyle/>
        <a:p>
          <a:endParaRPr lang="en-US"/>
        </a:p>
      </dgm:t>
    </dgm:pt>
  </dgm:ptLst>
  <dgm:cxnLst>
    <dgm:cxn modelId="{CA7BAEC2-BC02-4CAE-9CF5-81EF4755AEA8}" srcId="{78283899-17E6-4285-8C01-7972C497FEA5}" destId="{7075A0D9-1FEC-40B4-937C-10875FEBCA08}" srcOrd="0" destOrd="0" parTransId="{B64F6EB5-D4A6-4AEE-9C62-32732264BC0D}" sibTransId="{8CA5368C-B81B-4269-A6B6-9C1865333F4B}"/>
    <dgm:cxn modelId="{E01C419A-C3DF-4F3E-9686-50BF1ADBE815}" type="presOf" srcId="{94FE6C47-E471-450C-A91C-0952B595F036}" destId="{9BDB2843-E02B-4C4F-95AE-E863FA7819FB}" srcOrd="0" destOrd="0" presId="urn:microsoft.com/office/officeart/2005/8/layout/default#1"/>
    <dgm:cxn modelId="{DD4C8C96-CE8F-408A-9300-12A7DCA1E2B5}" type="presOf" srcId="{78283899-17E6-4285-8C01-7972C497FEA5}" destId="{C9457A03-E5EA-4593-8365-64D2591F23D9}" srcOrd="0" destOrd="0" presId="urn:microsoft.com/office/officeart/2005/8/layout/default#1"/>
    <dgm:cxn modelId="{BB7AA9C1-D89C-481D-ACEA-2B3148032F6E}" srcId="{78283899-17E6-4285-8C01-7972C497FEA5}" destId="{274CC839-9305-4A46-AAE6-992465B9EB9A}" srcOrd="1" destOrd="0" parTransId="{FE50FA6F-4AD7-406F-AF23-E4BA06A7F6FD}" sibTransId="{12948EB2-5B34-4700-858E-576BEF6F8CDE}"/>
    <dgm:cxn modelId="{FFBE0E82-CB9B-45E1-869E-FCC1D52DA9AC}" type="presOf" srcId="{274CC839-9305-4A46-AAE6-992465B9EB9A}" destId="{442FF921-5A52-4C4F-BAE9-0C12731CEAE7}" srcOrd="0" destOrd="0" presId="urn:microsoft.com/office/officeart/2005/8/layout/default#1"/>
    <dgm:cxn modelId="{7CA8A2F5-F62E-4898-BB91-63D0984F79C2}" type="presOf" srcId="{9DEB9ECE-B728-49EA-9436-5BE57A85747E}" destId="{B4553FAC-B563-4010-B6D4-AEF2D1FF1F65}" srcOrd="0" destOrd="0" presId="urn:microsoft.com/office/officeart/2005/8/layout/default#1"/>
    <dgm:cxn modelId="{511F2725-C601-4201-A426-BBDBFA443526}" type="presOf" srcId="{F2304D15-7D70-41B4-ADB3-4DEDDA1BC4CA}" destId="{B427A7A0-8841-4636-8481-426F523568BC}" srcOrd="0" destOrd="0" presId="urn:microsoft.com/office/officeart/2005/8/layout/default#1"/>
    <dgm:cxn modelId="{776A55F6-016C-4F2C-A33E-AD01B7A1F1A6}" type="presOf" srcId="{DCF6CED0-90ED-418A-ADAB-87DC393D18A3}" destId="{B4316F3E-E99F-4965-B0C4-38AD6F145DB8}" srcOrd="0" destOrd="0" presId="urn:microsoft.com/office/officeart/2005/8/layout/default#1"/>
    <dgm:cxn modelId="{CFA9C11C-72E2-4D1F-A0CA-9C16A40F6CA8}" srcId="{78283899-17E6-4285-8C01-7972C497FEA5}" destId="{DCF6CED0-90ED-418A-ADAB-87DC393D18A3}" srcOrd="3" destOrd="0" parTransId="{CFDC7928-305C-4435-BE30-44F2BD72DFD4}" sibTransId="{4D89CB15-D977-48AA-A996-A5D55C1CD9DC}"/>
    <dgm:cxn modelId="{8EBB5991-3498-46BB-B896-6411EA89CDE3}" srcId="{78283899-17E6-4285-8C01-7972C497FEA5}" destId="{9DEB9ECE-B728-49EA-9436-5BE57A85747E}" srcOrd="2" destOrd="0" parTransId="{316F6F15-5D45-468F-9305-E111F8D6385B}" sibTransId="{B8769282-2593-4691-9D89-8C8FA231E132}"/>
    <dgm:cxn modelId="{905BBA5D-13AE-4403-919F-6D22965C54E6}" srcId="{78283899-17E6-4285-8C01-7972C497FEA5}" destId="{94FE6C47-E471-450C-A91C-0952B595F036}" srcOrd="5" destOrd="0" parTransId="{6B383051-E73E-4BAF-8384-7BC94EB9967B}" sibTransId="{202898A8-605A-481F-80F7-298B0E4B2EAD}"/>
    <dgm:cxn modelId="{07C32282-19D2-4E3E-8208-EC7A90D4CE34}" type="presOf" srcId="{7075A0D9-1FEC-40B4-937C-10875FEBCA08}" destId="{B86F0A05-3525-4D6C-8DFE-31639E3727BA}" srcOrd="0" destOrd="0" presId="urn:microsoft.com/office/officeart/2005/8/layout/default#1"/>
    <dgm:cxn modelId="{77E355D1-649C-4314-929D-A6A00FC81D94}" srcId="{78283899-17E6-4285-8C01-7972C497FEA5}" destId="{F2304D15-7D70-41B4-ADB3-4DEDDA1BC4CA}" srcOrd="4" destOrd="0" parTransId="{896CEE85-938B-4954-AC8C-026CBA106172}" sibTransId="{1D882330-6FAA-4630-8D43-6B5E04D9F642}"/>
    <dgm:cxn modelId="{D2CFBE86-67DA-4766-B7D2-B2AB2BF23F5A}" type="presParOf" srcId="{C9457A03-E5EA-4593-8365-64D2591F23D9}" destId="{B86F0A05-3525-4D6C-8DFE-31639E3727BA}" srcOrd="0" destOrd="0" presId="urn:microsoft.com/office/officeart/2005/8/layout/default#1"/>
    <dgm:cxn modelId="{C2E7CDA3-F34D-43F8-990E-B3A08135B99B}" type="presParOf" srcId="{C9457A03-E5EA-4593-8365-64D2591F23D9}" destId="{B0881176-EB2C-4B12-ADF5-571C1C62AADD}" srcOrd="1" destOrd="0" presId="urn:microsoft.com/office/officeart/2005/8/layout/default#1"/>
    <dgm:cxn modelId="{69C0E234-B3D5-4AEB-8B64-E90C539BE038}" type="presParOf" srcId="{C9457A03-E5EA-4593-8365-64D2591F23D9}" destId="{442FF921-5A52-4C4F-BAE9-0C12731CEAE7}" srcOrd="2" destOrd="0" presId="urn:microsoft.com/office/officeart/2005/8/layout/default#1"/>
    <dgm:cxn modelId="{BCEF0F9B-5CE8-4959-98CF-EE763A4412BF}" type="presParOf" srcId="{C9457A03-E5EA-4593-8365-64D2591F23D9}" destId="{4129D30B-3534-4F36-B41C-E0A9A59DE802}" srcOrd="3" destOrd="0" presId="urn:microsoft.com/office/officeart/2005/8/layout/default#1"/>
    <dgm:cxn modelId="{FD4D761D-80B9-41C6-B64B-3C2BE21FBBB1}" type="presParOf" srcId="{C9457A03-E5EA-4593-8365-64D2591F23D9}" destId="{B4553FAC-B563-4010-B6D4-AEF2D1FF1F65}" srcOrd="4" destOrd="0" presId="urn:microsoft.com/office/officeart/2005/8/layout/default#1"/>
    <dgm:cxn modelId="{8FF87DBC-308E-457A-9316-742082895F51}" type="presParOf" srcId="{C9457A03-E5EA-4593-8365-64D2591F23D9}" destId="{C67ED898-ACF9-48C5-AEF3-329E8D1711BF}" srcOrd="5" destOrd="0" presId="urn:microsoft.com/office/officeart/2005/8/layout/default#1"/>
    <dgm:cxn modelId="{4FA327D8-CF4C-4F34-8CD4-3CFB91458B3D}" type="presParOf" srcId="{C9457A03-E5EA-4593-8365-64D2591F23D9}" destId="{B4316F3E-E99F-4965-B0C4-38AD6F145DB8}" srcOrd="6" destOrd="0" presId="urn:microsoft.com/office/officeart/2005/8/layout/default#1"/>
    <dgm:cxn modelId="{06DB8BF3-1CAE-43C5-8956-BC1F10B7E408}" type="presParOf" srcId="{C9457A03-E5EA-4593-8365-64D2591F23D9}" destId="{9FF58C27-506D-4525-879C-1C64DBFA38B9}" srcOrd="7" destOrd="0" presId="urn:microsoft.com/office/officeart/2005/8/layout/default#1"/>
    <dgm:cxn modelId="{5CEAFFE3-8B2E-4183-96B7-1C788E398F71}" type="presParOf" srcId="{C9457A03-E5EA-4593-8365-64D2591F23D9}" destId="{B427A7A0-8841-4636-8481-426F523568BC}" srcOrd="8" destOrd="0" presId="urn:microsoft.com/office/officeart/2005/8/layout/default#1"/>
    <dgm:cxn modelId="{624FC68D-DD4A-44E2-9230-66232F4A63CA}" type="presParOf" srcId="{C9457A03-E5EA-4593-8365-64D2591F23D9}" destId="{51B2B6AD-8F9A-40AF-AA99-9633BCED67B4}" srcOrd="9" destOrd="0" presId="urn:microsoft.com/office/officeart/2005/8/layout/default#1"/>
    <dgm:cxn modelId="{61082ED6-AC16-429A-B8F7-5CF4A840B334}" type="presParOf" srcId="{C9457A03-E5EA-4593-8365-64D2591F23D9}" destId="{9BDB2843-E02B-4C4F-95AE-E863FA7819FB}" srcOrd="10" destOrd="0" presId="urn:microsoft.com/office/officeart/2005/8/layout/default#1"/>
  </dgm:cxnLst>
  <dgm:bg/>
  <dgm:whole/>
</dgm:dataModel>
</file>

<file path=ppt/diagrams/data4.xml><?xml version="1.0" encoding="utf-8"?>
<dgm:dataModel xmlns:dgm="http://schemas.openxmlformats.org/drawingml/2006/diagram" xmlns:a="http://schemas.openxmlformats.org/drawingml/2006/main">
  <dgm:ptLst>
    <dgm:pt modelId="{E1EF60C3-0FA1-4F5A-9E89-D295EA75A72D}"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FE47BEDC-5046-4B41-B514-D3C554CD5EF4}">
      <dgm:prSet phldrT="[Text]"/>
      <dgm:spPr/>
      <dgm:t>
        <a:bodyPr/>
        <a:lstStyle/>
        <a:p>
          <a:r>
            <a:rPr lang="en-US" dirty="0"/>
            <a:t>Mean</a:t>
          </a:r>
        </a:p>
      </dgm:t>
    </dgm:pt>
    <dgm:pt modelId="{233B04B6-F84A-4CA7-96FA-8659E06CCAAF}" type="parTrans" cxnId="{DD33E2A0-627A-4ED3-8C8E-5C3B90F5F963}">
      <dgm:prSet/>
      <dgm:spPr/>
      <dgm:t>
        <a:bodyPr/>
        <a:lstStyle/>
        <a:p>
          <a:endParaRPr lang="en-US"/>
        </a:p>
      </dgm:t>
    </dgm:pt>
    <dgm:pt modelId="{B8ABD7FD-B721-4175-A6FC-F2D00062F70C}" type="sibTrans" cxnId="{DD33E2A0-627A-4ED3-8C8E-5C3B90F5F963}">
      <dgm:prSet/>
      <dgm:spPr/>
      <dgm:t>
        <a:bodyPr/>
        <a:lstStyle/>
        <a:p>
          <a:endParaRPr lang="en-US"/>
        </a:p>
      </dgm:t>
    </dgm:pt>
    <dgm:pt modelId="{2E23DD9A-7AE8-430B-A603-C6FB3532FA08}">
      <dgm:prSet phldrT="[Text]"/>
      <dgm:spPr/>
      <dgm:t>
        <a:bodyPr/>
        <a:lstStyle/>
        <a:p>
          <a:r>
            <a:rPr lang="en-US" dirty="0"/>
            <a:t>Mode</a:t>
          </a:r>
        </a:p>
      </dgm:t>
    </dgm:pt>
    <dgm:pt modelId="{F1850FF8-C41B-46F8-9D16-EBA97E1F7540}" type="parTrans" cxnId="{89029259-1BE2-4F3B-8E1C-B23F738EC047}">
      <dgm:prSet/>
      <dgm:spPr/>
      <dgm:t>
        <a:bodyPr/>
        <a:lstStyle/>
        <a:p>
          <a:endParaRPr lang="en-US"/>
        </a:p>
      </dgm:t>
    </dgm:pt>
    <dgm:pt modelId="{D5032489-78B6-4BAC-817D-070656D3E8CE}" type="sibTrans" cxnId="{89029259-1BE2-4F3B-8E1C-B23F738EC047}">
      <dgm:prSet/>
      <dgm:spPr/>
      <dgm:t>
        <a:bodyPr/>
        <a:lstStyle/>
        <a:p>
          <a:endParaRPr lang="en-US"/>
        </a:p>
      </dgm:t>
    </dgm:pt>
    <dgm:pt modelId="{F6BC9D3B-27BF-4E55-AE48-283A4EE00C3A}">
      <dgm:prSet phldrT="[Text]"/>
      <dgm:spPr/>
      <dgm:t>
        <a:bodyPr/>
        <a:lstStyle/>
        <a:p>
          <a:r>
            <a:rPr lang="en-US" dirty="0"/>
            <a:t>Median</a:t>
          </a:r>
        </a:p>
      </dgm:t>
    </dgm:pt>
    <dgm:pt modelId="{2037E771-A455-4145-B7EF-C133DB5C7B56}" type="parTrans" cxnId="{4DC45CE4-2A5C-4B4F-A858-F03A009D4478}">
      <dgm:prSet/>
      <dgm:spPr/>
      <dgm:t>
        <a:bodyPr/>
        <a:lstStyle/>
        <a:p>
          <a:endParaRPr lang="en-US"/>
        </a:p>
      </dgm:t>
    </dgm:pt>
    <dgm:pt modelId="{D7362AA9-4197-4F92-B596-2E0268BFFB7A}" type="sibTrans" cxnId="{4DC45CE4-2A5C-4B4F-A858-F03A009D4478}">
      <dgm:prSet/>
      <dgm:spPr/>
      <dgm:t>
        <a:bodyPr/>
        <a:lstStyle/>
        <a:p>
          <a:endParaRPr lang="en-US"/>
        </a:p>
      </dgm:t>
    </dgm:pt>
    <dgm:pt modelId="{56A16CC4-20F1-4FDC-86B7-A8EA7A660958}" type="pres">
      <dgm:prSet presAssocID="{E1EF60C3-0FA1-4F5A-9E89-D295EA75A72D}" presName="Name0" presStyleCnt="0">
        <dgm:presLayoutVars>
          <dgm:chMax val="7"/>
          <dgm:chPref val="7"/>
          <dgm:dir/>
        </dgm:presLayoutVars>
      </dgm:prSet>
      <dgm:spPr/>
      <dgm:t>
        <a:bodyPr/>
        <a:lstStyle/>
        <a:p>
          <a:endParaRPr lang="en-US"/>
        </a:p>
      </dgm:t>
    </dgm:pt>
    <dgm:pt modelId="{EE6EED96-AD46-4A85-9296-99B072DECE5C}" type="pres">
      <dgm:prSet presAssocID="{E1EF60C3-0FA1-4F5A-9E89-D295EA75A72D}" presName="Name1" presStyleCnt="0"/>
      <dgm:spPr/>
    </dgm:pt>
    <dgm:pt modelId="{F1C1C494-B200-4B81-9287-3BC8EFA956A6}" type="pres">
      <dgm:prSet presAssocID="{E1EF60C3-0FA1-4F5A-9E89-D295EA75A72D}" presName="cycle" presStyleCnt="0"/>
      <dgm:spPr/>
    </dgm:pt>
    <dgm:pt modelId="{AD89B9D8-E2C2-4D7B-BD34-47703E92740F}" type="pres">
      <dgm:prSet presAssocID="{E1EF60C3-0FA1-4F5A-9E89-D295EA75A72D}" presName="srcNode" presStyleLbl="node1" presStyleIdx="0" presStyleCnt="3"/>
      <dgm:spPr/>
    </dgm:pt>
    <dgm:pt modelId="{25330644-367A-4004-A238-B5D2964EEF15}" type="pres">
      <dgm:prSet presAssocID="{E1EF60C3-0FA1-4F5A-9E89-D295EA75A72D}" presName="conn" presStyleLbl="parChTrans1D2" presStyleIdx="0" presStyleCnt="1"/>
      <dgm:spPr/>
      <dgm:t>
        <a:bodyPr/>
        <a:lstStyle/>
        <a:p>
          <a:endParaRPr lang="en-US"/>
        </a:p>
      </dgm:t>
    </dgm:pt>
    <dgm:pt modelId="{421399BB-D59A-4238-8751-635B258BF97E}" type="pres">
      <dgm:prSet presAssocID="{E1EF60C3-0FA1-4F5A-9E89-D295EA75A72D}" presName="extraNode" presStyleLbl="node1" presStyleIdx="0" presStyleCnt="3"/>
      <dgm:spPr/>
    </dgm:pt>
    <dgm:pt modelId="{0F627CF8-F110-48A0-970E-F2D9299144D8}" type="pres">
      <dgm:prSet presAssocID="{E1EF60C3-0FA1-4F5A-9E89-D295EA75A72D}" presName="dstNode" presStyleLbl="node1" presStyleIdx="0" presStyleCnt="3"/>
      <dgm:spPr/>
    </dgm:pt>
    <dgm:pt modelId="{66A0303B-2501-436C-96CF-26F321EFC3DA}" type="pres">
      <dgm:prSet presAssocID="{FE47BEDC-5046-4B41-B514-D3C554CD5EF4}" presName="text_1" presStyleLbl="node1" presStyleIdx="0" presStyleCnt="3">
        <dgm:presLayoutVars>
          <dgm:bulletEnabled val="1"/>
        </dgm:presLayoutVars>
      </dgm:prSet>
      <dgm:spPr/>
      <dgm:t>
        <a:bodyPr/>
        <a:lstStyle/>
        <a:p>
          <a:endParaRPr lang="en-US"/>
        </a:p>
      </dgm:t>
    </dgm:pt>
    <dgm:pt modelId="{8D72FD34-E227-48A2-9C1D-6D5489EC498A}" type="pres">
      <dgm:prSet presAssocID="{FE47BEDC-5046-4B41-B514-D3C554CD5EF4}" presName="accent_1" presStyleCnt="0"/>
      <dgm:spPr/>
    </dgm:pt>
    <dgm:pt modelId="{FAFC8CC4-6111-4963-9137-1A2C7D6B1D4B}" type="pres">
      <dgm:prSet presAssocID="{FE47BEDC-5046-4B41-B514-D3C554CD5EF4}" presName="accentRepeatNode" presStyleLbl="solidFgAcc1" presStyleIdx="0" presStyleCnt="3"/>
      <dgm:spPr/>
    </dgm:pt>
    <dgm:pt modelId="{730DEE7E-C940-4265-9394-078213B95B3B}" type="pres">
      <dgm:prSet presAssocID="{F6BC9D3B-27BF-4E55-AE48-283A4EE00C3A}" presName="text_2" presStyleLbl="node1" presStyleIdx="1" presStyleCnt="3">
        <dgm:presLayoutVars>
          <dgm:bulletEnabled val="1"/>
        </dgm:presLayoutVars>
      </dgm:prSet>
      <dgm:spPr/>
      <dgm:t>
        <a:bodyPr/>
        <a:lstStyle/>
        <a:p>
          <a:endParaRPr lang="en-US"/>
        </a:p>
      </dgm:t>
    </dgm:pt>
    <dgm:pt modelId="{378BDD35-7955-4BB8-82C6-57708BCF0619}" type="pres">
      <dgm:prSet presAssocID="{F6BC9D3B-27BF-4E55-AE48-283A4EE00C3A}" presName="accent_2" presStyleCnt="0"/>
      <dgm:spPr/>
    </dgm:pt>
    <dgm:pt modelId="{0E626588-913E-4601-81E2-E52E34F0E9E2}" type="pres">
      <dgm:prSet presAssocID="{F6BC9D3B-27BF-4E55-AE48-283A4EE00C3A}" presName="accentRepeatNode" presStyleLbl="solidFgAcc1" presStyleIdx="1" presStyleCnt="3"/>
      <dgm:spPr/>
    </dgm:pt>
    <dgm:pt modelId="{F9BFF784-7B95-44AC-90AF-12D377FDCE71}" type="pres">
      <dgm:prSet presAssocID="{2E23DD9A-7AE8-430B-A603-C6FB3532FA08}" presName="text_3" presStyleLbl="node1" presStyleIdx="2" presStyleCnt="3">
        <dgm:presLayoutVars>
          <dgm:bulletEnabled val="1"/>
        </dgm:presLayoutVars>
      </dgm:prSet>
      <dgm:spPr/>
      <dgm:t>
        <a:bodyPr/>
        <a:lstStyle/>
        <a:p>
          <a:endParaRPr lang="en-US"/>
        </a:p>
      </dgm:t>
    </dgm:pt>
    <dgm:pt modelId="{98163694-F2F6-4720-844A-9BF49487003E}" type="pres">
      <dgm:prSet presAssocID="{2E23DD9A-7AE8-430B-A603-C6FB3532FA08}" presName="accent_3" presStyleCnt="0"/>
      <dgm:spPr/>
    </dgm:pt>
    <dgm:pt modelId="{FA65CE25-A36F-4A8F-8097-63C5BD3461A3}" type="pres">
      <dgm:prSet presAssocID="{2E23DD9A-7AE8-430B-A603-C6FB3532FA08}" presName="accentRepeatNode" presStyleLbl="solidFgAcc1" presStyleIdx="2" presStyleCnt="3"/>
      <dgm:spPr/>
    </dgm:pt>
  </dgm:ptLst>
  <dgm:cxnLst>
    <dgm:cxn modelId="{4DC45CE4-2A5C-4B4F-A858-F03A009D4478}" srcId="{E1EF60C3-0FA1-4F5A-9E89-D295EA75A72D}" destId="{F6BC9D3B-27BF-4E55-AE48-283A4EE00C3A}" srcOrd="1" destOrd="0" parTransId="{2037E771-A455-4145-B7EF-C133DB5C7B56}" sibTransId="{D7362AA9-4197-4F92-B596-2E0268BFFB7A}"/>
    <dgm:cxn modelId="{1C8CEB40-23EF-4C14-A665-B41DBE203D80}" type="presOf" srcId="{E1EF60C3-0FA1-4F5A-9E89-D295EA75A72D}" destId="{56A16CC4-20F1-4FDC-86B7-A8EA7A660958}" srcOrd="0" destOrd="0" presId="urn:microsoft.com/office/officeart/2008/layout/VerticalCurvedList"/>
    <dgm:cxn modelId="{89029259-1BE2-4F3B-8E1C-B23F738EC047}" srcId="{E1EF60C3-0FA1-4F5A-9E89-D295EA75A72D}" destId="{2E23DD9A-7AE8-430B-A603-C6FB3532FA08}" srcOrd="2" destOrd="0" parTransId="{F1850FF8-C41B-46F8-9D16-EBA97E1F7540}" sibTransId="{D5032489-78B6-4BAC-817D-070656D3E8CE}"/>
    <dgm:cxn modelId="{89F945A8-7803-4E72-B9B9-58ED25C7E7BC}" type="presOf" srcId="{B8ABD7FD-B721-4175-A6FC-F2D00062F70C}" destId="{25330644-367A-4004-A238-B5D2964EEF15}" srcOrd="0" destOrd="0" presId="urn:microsoft.com/office/officeart/2008/layout/VerticalCurvedList"/>
    <dgm:cxn modelId="{2F05779F-2A2D-47C2-B078-070868A53677}" type="presOf" srcId="{2E23DD9A-7AE8-430B-A603-C6FB3532FA08}" destId="{F9BFF784-7B95-44AC-90AF-12D377FDCE71}" srcOrd="0" destOrd="0" presId="urn:microsoft.com/office/officeart/2008/layout/VerticalCurvedList"/>
    <dgm:cxn modelId="{249DCFB9-AA7E-4121-BC0F-79A5CC44048D}" type="presOf" srcId="{FE47BEDC-5046-4B41-B514-D3C554CD5EF4}" destId="{66A0303B-2501-436C-96CF-26F321EFC3DA}" srcOrd="0" destOrd="0" presId="urn:microsoft.com/office/officeart/2008/layout/VerticalCurvedList"/>
    <dgm:cxn modelId="{DD33E2A0-627A-4ED3-8C8E-5C3B90F5F963}" srcId="{E1EF60C3-0FA1-4F5A-9E89-D295EA75A72D}" destId="{FE47BEDC-5046-4B41-B514-D3C554CD5EF4}" srcOrd="0" destOrd="0" parTransId="{233B04B6-F84A-4CA7-96FA-8659E06CCAAF}" sibTransId="{B8ABD7FD-B721-4175-A6FC-F2D00062F70C}"/>
    <dgm:cxn modelId="{34978074-93E5-4292-A08F-B3678E0F7A28}" type="presOf" srcId="{F6BC9D3B-27BF-4E55-AE48-283A4EE00C3A}" destId="{730DEE7E-C940-4265-9394-078213B95B3B}" srcOrd="0" destOrd="0" presId="urn:microsoft.com/office/officeart/2008/layout/VerticalCurvedList"/>
    <dgm:cxn modelId="{180B9D59-D59C-4428-86B2-DA3C8B6E4070}" type="presParOf" srcId="{56A16CC4-20F1-4FDC-86B7-A8EA7A660958}" destId="{EE6EED96-AD46-4A85-9296-99B072DECE5C}" srcOrd="0" destOrd="0" presId="urn:microsoft.com/office/officeart/2008/layout/VerticalCurvedList"/>
    <dgm:cxn modelId="{48624EBE-FD27-4177-AD81-AD220CBFC91C}" type="presParOf" srcId="{EE6EED96-AD46-4A85-9296-99B072DECE5C}" destId="{F1C1C494-B200-4B81-9287-3BC8EFA956A6}" srcOrd="0" destOrd="0" presId="urn:microsoft.com/office/officeart/2008/layout/VerticalCurvedList"/>
    <dgm:cxn modelId="{D0703E66-9411-43A6-BB89-6E896FA94975}" type="presParOf" srcId="{F1C1C494-B200-4B81-9287-3BC8EFA956A6}" destId="{AD89B9D8-E2C2-4D7B-BD34-47703E92740F}" srcOrd="0" destOrd="0" presId="urn:microsoft.com/office/officeart/2008/layout/VerticalCurvedList"/>
    <dgm:cxn modelId="{5468780A-8B1B-4A58-A41E-11ED98658A3E}" type="presParOf" srcId="{F1C1C494-B200-4B81-9287-3BC8EFA956A6}" destId="{25330644-367A-4004-A238-B5D2964EEF15}" srcOrd="1" destOrd="0" presId="urn:microsoft.com/office/officeart/2008/layout/VerticalCurvedList"/>
    <dgm:cxn modelId="{9F0EE2A0-C45D-46BB-94F0-7F2F775522F6}" type="presParOf" srcId="{F1C1C494-B200-4B81-9287-3BC8EFA956A6}" destId="{421399BB-D59A-4238-8751-635B258BF97E}" srcOrd="2" destOrd="0" presId="urn:microsoft.com/office/officeart/2008/layout/VerticalCurvedList"/>
    <dgm:cxn modelId="{4A6C39A2-A8F6-4044-AF24-0F76AB7292F6}" type="presParOf" srcId="{F1C1C494-B200-4B81-9287-3BC8EFA956A6}" destId="{0F627CF8-F110-48A0-970E-F2D9299144D8}" srcOrd="3" destOrd="0" presId="urn:microsoft.com/office/officeart/2008/layout/VerticalCurvedList"/>
    <dgm:cxn modelId="{1945BC1A-36CE-41ED-B12B-EEB18605694C}" type="presParOf" srcId="{EE6EED96-AD46-4A85-9296-99B072DECE5C}" destId="{66A0303B-2501-436C-96CF-26F321EFC3DA}" srcOrd="1" destOrd="0" presId="urn:microsoft.com/office/officeart/2008/layout/VerticalCurvedList"/>
    <dgm:cxn modelId="{B8D893AF-04D4-49C0-9FC8-753C0806E931}" type="presParOf" srcId="{EE6EED96-AD46-4A85-9296-99B072DECE5C}" destId="{8D72FD34-E227-48A2-9C1D-6D5489EC498A}" srcOrd="2" destOrd="0" presId="urn:microsoft.com/office/officeart/2008/layout/VerticalCurvedList"/>
    <dgm:cxn modelId="{E0B5DE78-FE85-4C80-9D7E-7FD023ACB840}" type="presParOf" srcId="{8D72FD34-E227-48A2-9C1D-6D5489EC498A}" destId="{FAFC8CC4-6111-4963-9137-1A2C7D6B1D4B}" srcOrd="0" destOrd="0" presId="urn:microsoft.com/office/officeart/2008/layout/VerticalCurvedList"/>
    <dgm:cxn modelId="{844A2BE0-C595-4634-B064-9B1AB23BAB53}" type="presParOf" srcId="{EE6EED96-AD46-4A85-9296-99B072DECE5C}" destId="{730DEE7E-C940-4265-9394-078213B95B3B}" srcOrd="3" destOrd="0" presId="urn:microsoft.com/office/officeart/2008/layout/VerticalCurvedList"/>
    <dgm:cxn modelId="{10637F7C-4F79-4A3A-B3BF-7A43E9F50380}" type="presParOf" srcId="{EE6EED96-AD46-4A85-9296-99B072DECE5C}" destId="{378BDD35-7955-4BB8-82C6-57708BCF0619}" srcOrd="4" destOrd="0" presId="urn:microsoft.com/office/officeart/2008/layout/VerticalCurvedList"/>
    <dgm:cxn modelId="{F95F28F3-2008-449A-AD71-B1CEF5A13AAC}" type="presParOf" srcId="{378BDD35-7955-4BB8-82C6-57708BCF0619}" destId="{0E626588-913E-4601-81E2-E52E34F0E9E2}" srcOrd="0" destOrd="0" presId="urn:microsoft.com/office/officeart/2008/layout/VerticalCurvedList"/>
    <dgm:cxn modelId="{D06D100E-90FB-40D6-8A30-CC7FF267C36C}" type="presParOf" srcId="{EE6EED96-AD46-4A85-9296-99B072DECE5C}" destId="{F9BFF784-7B95-44AC-90AF-12D377FDCE71}" srcOrd="5" destOrd="0" presId="urn:microsoft.com/office/officeart/2008/layout/VerticalCurvedList"/>
    <dgm:cxn modelId="{0D684799-5C40-47F1-A475-5DC4B7BA6617}" type="presParOf" srcId="{EE6EED96-AD46-4A85-9296-99B072DECE5C}" destId="{98163694-F2F6-4720-844A-9BF49487003E}" srcOrd="6" destOrd="0" presId="urn:microsoft.com/office/officeart/2008/layout/VerticalCurvedList"/>
    <dgm:cxn modelId="{EE7B30BB-C1B2-4634-BA5D-0DD47CE4C117}" type="presParOf" srcId="{98163694-F2F6-4720-844A-9BF49487003E}" destId="{FA65CE25-A36F-4A8F-8097-63C5BD3461A3}" srcOrd="0" destOrd="0" presId="urn:microsoft.com/office/officeart/2008/layout/VerticalCurvedList"/>
  </dgm:cxnLst>
  <dgm:bg/>
  <dgm:whole/>
</dgm:dataModel>
</file>

<file path=ppt/diagrams/data5.xml><?xml version="1.0" encoding="utf-8"?>
<dgm:dataModel xmlns:dgm="http://schemas.openxmlformats.org/drawingml/2006/diagram" xmlns:a="http://schemas.openxmlformats.org/drawingml/2006/main">
  <dgm:ptLst>
    <dgm:pt modelId="{31C8B54C-7502-460F-A544-173F7E3DA121}"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5BFE2E24-15E1-421C-B3A9-0526CD8DD479}">
      <dgm:prSet phldrT="[Text]"/>
      <dgm:spPr/>
      <dgm:t>
        <a:bodyPr/>
        <a:lstStyle/>
        <a:p>
          <a:r>
            <a:rPr lang="en-US" dirty="0"/>
            <a:t>Variance</a:t>
          </a:r>
        </a:p>
      </dgm:t>
    </dgm:pt>
    <dgm:pt modelId="{CB400F7C-FCCA-4A02-9224-EDC48ECCE83C}" type="parTrans" cxnId="{54987925-269F-4304-BB6A-62D84DB63452}">
      <dgm:prSet/>
      <dgm:spPr/>
      <dgm:t>
        <a:bodyPr/>
        <a:lstStyle/>
        <a:p>
          <a:endParaRPr lang="en-US"/>
        </a:p>
      </dgm:t>
    </dgm:pt>
    <dgm:pt modelId="{BAE4DE2F-62A2-42A1-9A86-760738025F6E}" type="sibTrans" cxnId="{54987925-269F-4304-BB6A-62D84DB63452}">
      <dgm:prSet/>
      <dgm:spPr/>
      <dgm:t>
        <a:bodyPr/>
        <a:lstStyle/>
        <a:p>
          <a:endParaRPr lang="en-US"/>
        </a:p>
      </dgm:t>
    </dgm:pt>
    <dgm:pt modelId="{B6B2BAE6-23AD-4854-AC7F-35FFB5CB1455}">
      <dgm:prSet/>
      <dgm:spPr/>
      <dgm:t>
        <a:bodyPr/>
        <a:lstStyle/>
        <a:p>
          <a:r>
            <a:rPr lang="en-US" dirty="0"/>
            <a:t>Range</a:t>
          </a:r>
        </a:p>
      </dgm:t>
    </dgm:pt>
    <dgm:pt modelId="{608D7980-9C6B-4BBA-A73E-DEE875B7735B}" type="parTrans" cxnId="{947C01E8-F422-4809-B0B7-89C5441FDEE7}">
      <dgm:prSet/>
      <dgm:spPr/>
      <dgm:t>
        <a:bodyPr/>
        <a:lstStyle/>
        <a:p>
          <a:endParaRPr lang="en-US"/>
        </a:p>
      </dgm:t>
    </dgm:pt>
    <dgm:pt modelId="{6487238D-A617-470E-9855-613E3D6DBB9E}" type="sibTrans" cxnId="{947C01E8-F422-4809-B0B7-89C5441FDEE7}">
      <dgm:prSet/>
      <dgm:spPr/>
      <dgm:t>
        <a:bodyPr/>
        <a:lstStyle/>
        <a:p>
          <a:endParaRPr lang="en-US"/>
        </a:p>
      </dgm:t>
    </dgm:pt>
    <dgm:pt modelId="{C655EB19-FFD6-4FD8-A8CC-CC9A928EB137}">
      <dgm:prSet/>
      <dgm:spPr/>
      <dgm:t>
        <a:bodyPr/>
        <a:lstStyle/>
        <a:p>
          <a:r>
            <a:rPr lang="en-US" dirty="0"/>
            <a:t>Inter Quartile Range</a:t>
          </a:r>
        </a:p>
      </dgm:t>
    </dgm:pt>
    <dgm:pt modelId="{1957E6C1-B011-4739-B94E-8AF4F4E4EAA4}" type="parTrans" cxnId="{8850487F-AE57-4923-BEDC-BBC7DB587874}">
      <dgm:prSet/>
      <dgm:spPr/>
      <dgm:t>
        <a:bodyPr/>
        <a:lstStyle/>
        <a:p>
          <a:endParaRPr lang="en-US"/>
        </a:p>
      </dgm:t>
    </dgm:pt>
    <dgm:pt modelId="{CD4AC37A-7135-4B12-8D2D-165E67CD130A}" type="sibTrans" cxnId="{8850487F-AE57-4923-BEDC-BBC7DB587874}">
      <dgm:prSet/>
      <dgm:spPr/>
      <dgm:t>
        <a:bodyPr/>
        <a:lstStyle/>
        <a:p>
          <a:endParaRPr lang="en-US"/>
        </a:p>
      </dgm:t>
    </dgm:pt>
    <dgm:pt modelId="{F7C461AD-F0E8-469B-85E9-074B1F436FB7}">
      <dgm:prSet phldrT="[Text]"/>
      <dgm:spPr/>
      <dgm:t>
        <a:bodyPr/>
        <a:lstStyle/>
        <a:p>
          <a:r>
            <a:rPr lang="en-US" dirty="0"/>
            <a:t>Standard Deviation</a:t>
          </a:r>
        </a:p>
      </dgm:t>
    </dgm:pt>
    <dgm:pt modelId="{BF62952D-4FFC-473D-8538-E5631035A967}" type="parTrans" cxnId="{F3D60844-8216-497A-B967-E9EB10BB1B27}">
      <dgm:prSet/>
      <dgm:spPr/>
      <dgm:t>
        <a:bodyPr/>
        <a:lstStyle/>
        <a:p>
          <a:endParaRPr lang="en-US"/>
        </a:p>
      </dgm:t>
    </dgm:pt>
    <dgm:pt modelId="{50E5041D-2639-457B-8ED8-FBEFD4420C5F}" type="sibTrans" cxnId="{F3D60844-8216-497A-B967-E9EB10BB1B27}">
      <dgm:prSet/>
      <dgm:spPr/>
      <dgm:t>
        <a:bodyPr/>
        <a:lstStyle/>
        <a:p>
          <a:endParaRPr lang="en-US"/>
        </a:p>
      </dgm:t>
    </dgm:pt>
    <dgm:pt modelId="{B960F00B-05F8-4BBD-9982-D5E608C07123}" type="pres">
      <dgm:prSet presAssocID="{31C8B54C-7502-460F-A544-173F7E3DA121}" presName="Name0" presStyleCnt="0">
        <dgm:presLayoutVars>
          <dgm:chMax val="7"/>
          <dgm:chPref val="7"/>
          <dgm:dir/>
        </dgm:presLayoutVars>
      </dgm:prSet>
      <dgm:spPr/>
      <dgm:t>
        <a:bodyPr/>
        <a:lstStyle/>
        <a:p>
          <a:endParaRPr lang="en-US"/>
        </a:p>
      </dgm:t>
    </dgm:pt>
    <dgm:pt modelId="{73A95714-FD09-4A2A-B3DD-CCFD3DE24084}" type="pres">
      <dgm:prSet presAssocID="{31C8B54C-7502-460F-A544-173F7E3DA121}" presName="Name1" presStyleCnt="0"/>
      <dgm:spPr/>
    </dgm:pt>
    <dgm:pt modelId="{E1AAB6E9-C543-4740-B514-1106367B584E}" type="pres">
      <dgm:prSet presAssocID="{31C8B54C-7502-460F-A544-173F7E3DA121}" presName="cycle" presStyleCnt="0"/>
      <dgm:spPr/>
    </dgm:pt>
    <dgm:pt modelId="{80B7FCA4-C162-4128-A8A3-6B1A3D67DDD1}" type="pres">
      <dgm:prSet presAssocID="{31C8B54C-7502-460F-A544-173F7E3DA121}" presName="srcNode" presStyleLbl="node1" presStyleIdx="0" presStyleCnt="4"/>
      <dgm:spPr/>
    </dgm:pt>
    <dgm:pt modelId="{0978620E-B651-4BC0-B4BF-32044E6DD3A2}" type="pres">
      <dgm:prSet presAssocID="{31C8B54C-7502-460F-A544-173F7E3DA121}" presName="conn" presStyleLbl="parChTrans1D2" presStyleIdx="0" presStyleCnt="1"/>
      <dgm:spPr/>
      <dgm:t>
        <a:bodyPr/>
        <a:lstStyle/>
        <a:p>
          <a:endParaRPr lang="en-US"/>
        </a:p>
      </dgm:t>
    </dgm:pt>
    <dgm:pt modelId="{CC0B3BC7-587B-4CE8-AFA6-45C597644859}" type="pres">
      <dgm:prSet presAssocID="{31C8B54C-7502-460F-A544-173F7E3DA121}" presName="extraNode" presStyleLbl="node1" presStyleIdx="0" presStyleCnt="4"/>
      <dgm:spPr/>
    </dgm:pt>
    <dgm:pt modelId="{DC1C8C18-924B-499B-A6B4-44DCD19CA6CF}" type="pres">
      <dgm:prSet presAssocID="{31C8B54C-7502-460F-A544-173F7E3DA121}" presName="dstNode" presStyleLbl="node1" presStyleIdx="0" presStyleCnt="4"/>
      <dgm:spPr/>
    </dgm:pt>
    <dgm:pt modelId="{08D06F79-E31E-4283-9A57-357DB9710E76}" type="pres">
      <dgm:prSet presAssocID="{5BFE2E24-15E1-421C-B3A9-0526CD8DD479}" presName="text_1" presStyleLbl="node1" presStyleIdx="0" presStyleCnt="4">
        <dgm:presLayoutVars>
          <dgm:bulletEnabled val="1"/>
        </dgm:presLayoutVars>
      </dgm:prSet>
      <dgm:spPr/>
      <dgm:t>
        <a:bodyPr/>
        <a:lstStyle/>
        <a:p>
          <a:endParaRPr lang="en-US"/>
        </a:p>
      </dgm:t>
    </dgm:pt>
    <dgm:pt modelId="{5E07419E-0912-4E22-BD9A-B2D237CFE38E}" type="pres">
      <dgm:prSet presAssocID="{5BFE2E24-15E1-421C-B3A9-0526CD8DD479}" presName="accent_1" presStyleCnt="0"/>
      <dgm:spPr/>
    </dgm:pt>
    <dgm:pt modelId="{8DA2B878-BCBD-493B-9B93-C1E8D5F6B870}" type="pres">
      <dgm:prSet presAssocID="{5BFE2E24-15E1-421C-B3A9-0526CD8DD479}" presName="accentRepeatNode" presStyleLbl="solidFgAcc1" presStyleIdx="0" presStyleCnt="4"/>
      <dgm:spPr/>
    </dgm:pt>
    <dgm:pt modelId="{3AB84743-CB9E-4671-B1D5-9D7B3CC61606}" type="pres">
      <dgm:prSet presAssocID="{F7C461AD-F0E8-469B-85E9-074B1F436FB7}" presName="text_2" presStyleLbl="node1" presStyleIdx="1" presStyleCnt="4">
        <dgm:presLayoutVars>
          <dgm:bulletEnabled val="1"/>
        </dgm:presLayoutVars>
      </dgm:prSet>
      <dgm:spPr/>
      <dgm:t>
        <a:bodyPr/>
        <a:lstStyle/>
        <a:p>
          <a:endParaRPr lang="en-US"/>
        </a:p>
      </dgm:t>
    </dgm:pt>
    <dgm:pt modelId="{165E3865-C163-4214-A855-5B1BA3B5C4A8}" type="pres">
      <dgm:prSet presAssocID="{F7C461AD-F0E8-469B-85E9-074B1F436FB7}" presName="accent_2" presStyleCnt="0"/>
      <dgm:spPr/>
    </dgm:pt>
    <dgm:pt modelId="{A1219F38-6565-4C03-BAF5-3E53CB7FDB03}" type="pres">
      <dgm:prSet presAssocID="{F7C461AD-F0E8-469B-85E9-074B1F436FB7}" presName="accentRepeatNode" presStyleLbl="solidFgAcc1" presStyleIdx="1" presStyleCnt="4"/>
      <dgm:spPr/>
    </dgm:pt>
    <dgm:pt modelId="{A2EBA0F7-BE98-47A9-B37D-ACCBF2B05440}" type="pres">
      <dgm:prSet presAssocID="{B6B2BAE6-23AD-4854-AC7F-35FFB5CB1455}" presName="text_3" presStyleLbl="node1" presStyleIdx="2" presStyleCnt="4">
        <dgm:presLayoutVars>
          <dgm:bulletEnabled val="1"/>
        </dgm:presLayoutVars>
      </dgm:prSet>
      <dgm:spPr/>
      <dgm:t>
        <a:bodyPr/>
        <a:lstStyle/>
        <a:p>
          <a:endParaRPr lang="en-US"/>
        </a:p>
      </dgm:t>
    </dgm:pt>
    <dgm:pt modelId="{286268DB-616A-4486-8BC1-F9786764F180}" type="pres">
      <dgm:prSet presAssocID="{B6B2BAE6-23AD-4854-AC7F-35FFB5CB1455}" presName="accent_3" presStyleCnt="0"/>
      <dgm:spPr/>
    </dgm:pt>
    <dgm:pt modelId="{613B43DA-6D43-4FA6-8BB4-FBC3366D57AD}" type="pres">
      <dgm:prSet presAssocID="{B6B2BAE6-23AD-4854-AC7F-35FFB5CB1455}" presName="accentRepeatNode" presStyleLbl="solidFgAcc1" presStyleIdx="2" presStyleCnt="4"/>
      <dgm:spPr/>
    </dgm:pt>
    <dgm:pt modelId="{5D99C531-4035-464E-B02A-C1ADAFDC5733}" type="pres">
      <dgm:prSet presAssocID="{C655EB19-FFD6-4FD8-A8CC-CC9A928EB137}" presName="text_4" presStyleLbl="node1" presStyleIdx="3" presStyleCnt="4">
        <dgm:presLayoutVars>
          <dgm:bulletEnabled val="1"/>
        </dgm:presLayoutVars>
      </dgm:prSet>
      <dgm:spPr/>
      <dgm:t>
        <a:bodyPr/>
        <a:lstStyle/>
        <a:p>
          <a:endParaRPr lang="en-US"/>
        </a:p>
      </dgm:t>
    </dgm:pt>
    <dgm:pt modelId="{AEC7F640-6E45-434B-AEC4-ECAD1AC62869}" type="pres">
      <dgm:prSet presAssocID="{C655EB19-FFD6-4FD8-A8CC-CC9A928EB137}" presName="accent_4" presStyleCnt="0"/>
      <dgm:spPr/>
    </dgm:pt>
    <dgm:pt modelId="{928D4C09-AA92-4E28-AAC1-7E8B4DDE20EF}" type="pres">
      <dgm:prSet presAssocID="{C655EB19-FFD6-4FD8-A8CC-CC9A928EB137}" presName="accentRepeatNode" presStyleLbl="solidFgAcc1" presStyleIdx="3" presStyleCnt="4"/>
      <dgm:spPr/>
    </dgm:pt>
  </dgm:ptLst>
  <dgm:cxnLst>
    <dgm:cxn modelId="{A5763008-DBF2-473A-91B7-21E4B37ADFF2}" type="presOf" srcId="{F7C461AD-F0E8-469B-85E9-074B1F436FB7}" destId="{3AB84743-CB9E-4671-B1D5-9D7B3CC61606}" srcOrd="0" destOrd="0" presId="urn:microsoft.com/office/officeart/2008/layout/VerticalCurvedList"/>
    <dgm:cxn modelId="{947C01E8-F422-4809-B0B7-89C5441FDEE7}" srcId="{31C8B54C-7502-460F-A544-173F7E3DA121}" destId="{B6B2BAE6-23AD-4854-AC7F-35FFB5CB1455}" srcOrd="2" destOrd="0" parTransId="{608D7980-9C6B-4BBA-A73E-DEE875B7735B}" sibTransId="{6487238D-A617-470E-9855-613E3D6DBB9E}"/>
    <dgm:cxn modelId="{08CEA843-5B7E-485A-92FB-D08AA66130B9}" type="presOf" srcId="{5BFE2E24-15E1-421C-B3A9-0526CD8DD479}" destId="{08D06F79-E31E-4283-9A57-357DB9710E76}" srcOrd="0" destOrd="0" presId="urn:microsoft.com/office/officeart/2008/layout/VerticalCurvedList"/>
    <dgm:cxn modelId="{0EEB666E-77AD-459E-820E-5C69FB9FCA58}" type="presOf" srcId="{C655EB19-FFD6-4FD8-A8CC-CC9A928EB137}" destId="{5D99C531-4035-464E-B02A-C1ADAFDC5733}" srcOrd="0" destOrd="0" presId="urn:microsoft.com/office/officeart/2008/layout/VerticalCurvedList"/>
    <dgm:cxn modelId="{F3D60844-8216-497A-B967-E9EB10BB1B27}" srcId="{31C8B54C-7502-460F-A544-173F7E3DA121}" destId="{F7C461AD-F0E8-469B-85E9-074B1F436FB7}" srcOrd="1" destOrd="0" parTransId="{BF62952D-4FFC-473D-8538-E5631035A967}" sibTransId="{50E5041D-2639-457B-8ED8-FBEFD4420C5F}"/>
    <dgm:cxn modelId="{8ABA3A73-26B5-4643-A6C6-7BAABBDBD4C3}" type="presOf" srcId="{BAE4DE2F-62A2-42A1-9A86-760738025F6E}" destId="{0978620E-B651-4BC0-B4BF-32044E6DD3A2}" srcOrd="0" destOrd="0" presId="urn:microsoft.com/office/officeart/2008/layout/VerticalCurvedList"/>
    <dgm:cxn modelId="{2D5097D9-D378-48A4-89A0-E7D33CF2610B}" type="presOf" srcId="{31C8B54C-7502-460F-A544-173F7E3DA121}" destId="{B960F00B-05F8-4BBD-9982-D5E608C07123}" srcOrd="0" destOrd="0" presId="urn:microsoft.com/office/officeart/2008/layout/VerticalCurvedList"/>
    <dgm:cxn modelId="{8850487F-AE57-4923-BEDC-BBC7DB587874}" srcId="{31C8B54C-7502-460F-A544-173F7E3DA121}" destId="{C655EB19-FFD6-4FD8-A8CC-CC9A928EB137}" srcOrd="3" destOrd="0" parTransId="{1957E6C1-B011-4739-B94E-8AF4F4E4EAA4}" sibTransId="{CD4AC37A-7135-4B12-8D2D-165E67CD130A}"/>
    <dgm:cxn modelId="{54987925-269F-4304-BB6A-62D84DB63452}" srcId="{31C8B54C-7502-460F-A544-173F7E3DA121}" destId="{5BFE2E24-15E1-421C-B3A9-0526CD8DD479}" srcOrd="0" destOrd="0" parTransId="{CB400F7C-FCCA-4A02-9224-EDC48ECCE83C}" sibTransId="{BAE4DE2F-62A2-42A1-9A86-760738025F6E}"/>
    <dgm:cxn modelId="{CB4471DA-3DF6-440C-8B04-B5C5BF8DD3D4}" type="presOf" srcId="{B6B2BAE6-23AD-4854-AC7F-35FFB5CB1455}" destId="{A2EBA0F7-BE98-47A9-B37D-ACCBF2B05440}" srcOrd="0" destOrd="0" presId="urn:microsoft.com/office/officeart/2008/layout/VerticalCurvedList"/>
    <dgm:cxn modelId="{2B6E6210-5863-4600-A07D-8E1AAAD6AEE1}" type="presParOf" srcId="{B960F00B-05F8-4BBD-9982-D5E608C07123}" destId="{73A95714-FD09-4A2A-B3DD-CCFD3DE24084}" srcOrd="0" destOrd="0" presId="urn:microsoft.com/office/officeart/2008/layout/VerticalCurvedList"/>
    <dgm:cxn modelId="{55BC3075-6991-49E9-9A9D-581CE82C5E7A}" type="presParOf" srcId="{73A95714-FD09-4A2A-B3DD-CCFD3DE24084}" destId="{E1AAB6E9-C543-4740-B514-1106367B584E}" srcOrd="0" destOrd="0" presId="urn:microsoft.com/office/officeart/2008/layout/VerticalCurvedList"/>
    <dgm:cxn modelId="{FF60FDD6-03BD-4CB3-97FE-3B24BD0C38BA}" type="presParOf" srcId="{E1AAB6E9-C543-4740-B514-1106367B584E}" destId="{80B7FCA4-C162-4128-A8A3-6B1A3D67DDD1}" srcOrd="0" destOrd="0" presId="urn:microsoft.com/office/officeart/2008/layout/VerticalCurvedList"/>
    <dgm:cxn modelId="{8DA46659-B9BF-405E-827F-EB884EC5ABCC}" type="presParOf" srcId="{E1AAB6E9-C543-4740-B514-1106367B584E}" destId="{0978620E-B651-4BC0-B4BF-32044E6DD3A2}" srcOrd="1" destOrd="0" presId="urn:microsoft.com/office/officeart/2008/layout/VerticalCurvedList"/>
    <dgm:cxn modelId="{A3805EDA-C29E-46C4-B2CE-C5C51032092C}" type="presParOf" srcId="{E1AAB6E9-C543-4740-B514-1106367B584E}" destId="{CC0B3BC7-587B-4CE8-AFA6-45C597644859}" srcOrd="2" destOrd="0" presId="urn:microsoft.com/office/officeart/2008/layout/VerticalCurvedList"/>
    <dgm:cxn modelId="{BE77385C-DADD-46E8-8A57-BFCC7E24124E}" type="presParOf" srcId="{E1AAB6E9-C543-4740-B514-1106367B584E}" destId="{DC1C8C18-924B-499B-A6B4-44DCD19CA6CF}" srcOrd="3" destOrd="0" presId="urn:microsoft.com/office/officeart/2008/layout/VerticalCurvedList"/>
    <dgm:cxn modelId="{9334FF09-286E-4790-8948-E67B316B3A54}" type="presParOf" srcId="{73A95714-FD09-4A2A-B3DD-CCFD3DE24084}" destId="{08D06F79-E31E-4283-9A57-357DB9710E76}" srcOrd="1" destOrd="0" presId="urn:microsoft.com/office/officeart/2008/layout/VerticalCurvedList"/>
    <dgm:cxn modelId="{6243D077-893F-4168-89A6-54CF85D3E6A7}" type="presParOf" srcId="{73A95714-FD09-4A2A-B3DD-CCFD3DE24084}" destId="{5E07419E-0912-4E22-BD9A-B2D237CFE38E}" srcOrd="2" destOrd="0" presId="urn:microsoft.com/office/officeart/2008/layout/VerticalCurvedList"/>
    <dgm:cxn modelId="{B7E5067F-EB90-4D74-BD86-857822D674F5}" type="presParOf" srcId="{5E07419E-0912-4E22-BD9A-B2D237CFE38E}" destId="{8DA2B878-BCBD-493B-9B93-C1E8D5F6B870}" srcOrd="0" destOrd="0" presId="urn:microsoft.com/office/officeart/2008/layout/VerticalCurvedList"/>
    <dgm:cxn modelId="{0E884FEC-D437-4047-B610-B21AF701F6AE}" type="presParOf" srcId="{73A95714-FD09-4A2A-B3DD-CCFD3DE24084}" destId="{3AB84743-CB9E-4671-B1D5-9D7B3CC61606}" srcOrd="3" destOrd="0" presId="urn:microsoft.com/office/officeart/2008/layout/VerticalCurvedList"/>
    <dgm:cxn modelId="{C11AF314-CDB7-4457-82A2-BBC0F8483EE5}" type="presParOf" srcId="{73A95714-FD09-4A2A-B3DD-CCFD3DE24084}" destId="{165E3865-C163-4214-A855-5B1BA3B5C4A8}" srcOrd="4" destOrd="0" presId="urn:microsoft.com/office/officeart/2008/layout/VerticalCurvedList"/>
    <dgm:cxn modelId="{E7E860D2-C8E3-4187-A006-B1D380008F90}" type="presParOf" srcId="{165E3865-C163-4214-A855-5B1BA3B5C4A8}" destId="{A1219F38-6565-4C03-BAF5-3E53CB7FDB03}" srcOrd="0" destOrd="0" presId="urn:microsoft.com/office/officeart/2008/layout/VerticalCurvedList"/>
    <dgm:cxn modelId="{398C66C9-141D-4E91-95F1-F08A69573CE8}" type="presParOf" srcId="{73A95714-FD09-4A2A-B3DD-CCFD3DE24084}" destId="{A2EBA0F7-BE98-47A9-B37D-ACCBF2B05440}" srcOrd="5" destOrd="0" presId="urn:microsoft.com/office/officeart/2008/layout/VerticalCurvedList"/>
    <dgm:cxn modelId="{407B3A38-63B5-4ED2-8772-DD6CEDE97168}" type="presParOf" srcId="{73A95714-FD09-4A2A-B3DD-CCFD3DE24084}" destId="{286268DB-616A-4486-8BC1-F9786764F180}" srcOrd="6" destOrd="0" presId="urn:microsoft.com/office/officeart/2008/layout/VerticalCurvedList"/>
    <dgm:cxn modelId="{04729333-D1BB-404A-84AB-49AED0BC569C}" type="presParOf" srcId="{286268DB-616A-4486-8BC1-F9786764F180}" destId="{613B43DA-6D43-4FA6-8BB4-FBC3366D57AD}" srcOrd="0" destOrd="0" presId="urn:microsoft.com/office/officeart/2008/layout/VerticalCurvedList"/>
    <dgm:cxn modelId="{9D4DA8E3-6EA0-4DAF-832E-1781007859D4}" type="presParOf" srcId="{73A95714-FD09-4A2A-B3DD-CCFD3DE24084}" destId="{5D99C531-4035-464E-B02A-C1ADAFDC5733}" srcOrd="7" destOrd="0" presId="urn:microsoft.com/office/officeart/2008/layout/VerticalCurvedList"/>
    <dgm:cxn modelId="{BD71878A-C443-4E1C-A6F2-10B7CF4BED0F}" type="presParOf" srcId="{73A95714-FD09-4A2A-B3DD-CCFD3DE24084}" destId="{AEC7F640-6E45-434B-AEC4-ECAD1AC62869}" srcOrd="8" destOrd="0" presId="urn:microsoft.com/office/officeart/2008/layout/VerticalCurvedList"/>
    <dgm:cxn modelId="{E6EE1676-C616-4D55-BEBA-CD8D01E3CF01}" type="presParOf" srcId="{AEC7F640-6E45-434B-AEC4-ECAD1AC62869}" destId="{928D4C09-AA92-4E28-AAC1-7E8B4DDE20EF}" srcOrd="0" destOrd="0" presId="urn:microsoft.com/office/officeart/2008/layout/VerticalCurvedList"/>
  </dgm:cxnLst>
  <dgm:bg/>
  <dgm:whole/>
</dgm:dataModel>
</file>

<file path=ppt/diagrams/data6.xml><?xml version="1.0" encoding="utf-8"?>
<dgm:dataModel xmlns:dgm="http://schemas.openxmlformats.org/drawingml/2006/diagram" xmlns:a="http://schemas.openxmlformats.org/drawingml/2006/main">
  <dgm:ptLst>
    <dgm:pt modelId="{388F3A0B-FC7C-401F-A774-5E416F3FD8DF}"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4704A96F-DBDE-4BFA-9C81-77FAFDC7D77F}">
      <dgm:prSet custT="1"/>
      <dgm:spPr/>
      <dgm:t>
        <a:bodyPr/>
        <a:lstStyle/>
        <a:p>
          <a:r>
            <a:rPr lang="en-US" sz="1050" dirty="0"/>
            <a:t>Maintain labels of as many variables as possible </a:t>
          </a:r>
        </a:p>
      </dgm:t>
    </dgm:pt>
    <dgm:pt modelId="{F26727F1-CE17-4785-B248-2225E589BF9D}" type="parTrans" cxnId="{37C41837-ADAB-4E14-9052-EAADE00BE3F3}">
      <dgm:prSet/>
      <dgm:spPr/>
      <dgm:t>
        <a:bodyPr/>
        <a:lstStyle/>
        <a:p>
          <a:endParaRPr lang="en-US" sz="2400"/>
        </a:p>
      </dgm:t>
    </dgm:pt>
    <dgm:pt modelId="{F1FF79A4-5CBF-4C2E-A4ED-EDF47EAF254F}" type="sibTrans" cxnId="{37C41837-ADAB-4E14-9052-EAADE00BE3F3}">
      <dgm:prSet/>
      <dgm:spPr/>
      <dgm:t>
        <a:bodyPr/>
        <a:lstStyle/>
        <a:p>
          <a:endParaRPr lang="en-US" sz="2400"/>
        </a:p>
      </dgm:t>
    </dgm:pt>
    <dgm:pt modelId="{93FD0FE5-87A5-4784-8C0D-82B2059FF6C4}">
      <dgm:prSet custT="1"/>
      <dgm:spPr/>
      <dgm:t>
        <a:bodyPr/>
        <a:lstStyle/>
        <a:p>
          <a:r>
            <a:rPr lang="en-US" sz="1050" dirty="0"/>
            <a:t>If possible, one should also try to capture the business sense of these variables</a:t>
          </a:r>
        </a:p>
      </dgm:t>
    </dgm:pt>
    <dgm:pt modelId="{DBB3D81A-33E5-4423-861E-77D5A74D3D3F}" type="parTrans" cxnId="{B449FD60-2733-42BD-B889-BFB18C653DC6}">
      <dgm:prSet/>
      <dgm:spPr/>
      <dgm:t>
        <a:bodyPr/>
        <a:lstStyle/>
        <a:p>
          <a:endParaRPr lang="en-US" sz="2400"/>
        </a:p>
      </dgm:t>
    </dgm:pt>
    <dgm:pt modelId="{A6F58A99-0AB0-49F2-A993-63F7DF03555D}" type="sibTrans" cxnId="{B449FD60-2733-42BD-B889-BFB18C653DC6}">
      <dgm:prSet/>
      <dgm:spPr/>
      <dgm:t>
        <a:bodyPr/>
        <a:lstStyle/>
        <a:p>
          <a:endParaRPr lang="en-US" sz="2400"/>
        </a:p>
      </dgm:t>
    </dgm:pt>
    <dgm:pt modelId="{7A08ABFC-3591-4C8D-9F71-942F0F05BC19}">
      <dgm:prSet custT="1"/>
      <dgm:spPr/>
      <dgm:t>
        <a:bodyPr/>
        <a:lstStyle/>
        <a:p>
          <a:r>
            <a:rPr lang="en-US" sz="1050" dirty="0"/>
            <a:t>Wherever things are not clear, it should be noted down so that it can be clarified with the client later on</a:t>
          </a:r>
        </a:p>
      </dgm:t>
    </dgm:pt>
    <dgm:pt modelId="{6781E6E3-E387-47B7-A05D-DD8F83A8D66F}" type="parTrans" cxnId="{7C96359C-6751-45B2-BEB5-AB47FDD119BF}">
      <dgm:prSet/>
      <dgm:spPr/>
      <dgm:t>
        <a:bodyPr/>
        <a:lstStyle/>
        <a:p>
          <a:endParaRPr lang="en-US" sz="2400"/>
        </a:p>
      </dgm:t>
    </dgm:pt>
    <dgm:pt modelId="{A039F35A-B14E-44AB-B11C-9610B80116D2}" type="sibTrans" cxnId="{7C96359C-6751-45B2-BEB5-AB47FDD119BF}">
      <dgm:prSet/>
      <dgm:spPr/>
      <dgm:t>
        <a:bodyPr/>
        <a:lstStyle/>
        <a:p>
          <a:endParaRPr lang="en-US" sz="2400"/>
        </a:p>
      </dgm:t>
    </dgm:pt>
    <dgm:pt modelId="{A35F4E5B-364E-4B1A-A951-D68AC49CAE18}">
      <dgm:prSet custT="1"/>
      <dgm:spPr/>
      <dgm:t>
        <a:bodyPr/>
        <a:lstStyle/>
        <a:p>
          <a:r>
            <a:rPr lang="en-US" sz="1050" i="1" dirty="0"/>
            <a:t>Clear Definition of Unique Identifier and its Meaning:</a:t>
          </a:r>
        </a:p>
      </dgm:t>
    </dgm:pt>
    <dgm:pt modelId="{B3E3DBD8-E61F-41C4-9BE6-2E7CD309E94D}" type="parTrans" cxnId="{9A9DED41-F06C-447F-8F5B-52A76D69121A}">
      <dgm:prSet/>
      <dgm:spPr/>
      <dgm:t>
        <a:bodyPr/>
        <a:lstStyle/>
        <a:p>
          <a:endParaRPr lang="en-US" sz="2400"/>
        </a:p>
      </dgm:t>
    </dgm:pt>
    <dgm:pt modelId="{2F9718DA-C60A-4D7D-8792-111D52730048}" type="sibTrans" cxnId="{9A9DED41-F06C-447F-8F5B-52A76D69121A}">
      <dgm:prSet/>
      <dgm:spPr/>
      <dgm:t>
        <a:bodyPr/>
        <a:lstStyle/>
        <a:p>
          <a:endParaRPr lang="en-US" sz="2400"/>
        </a:p>
      </dgm:t>
    </dgm:pt>
    <dgm:pt modelId="{92936D64-D442-4765-9B8D-91AB793731E3}">
      <dgm:prSet custT="1"/>
      <dgm:spPr/>
      <dgm:t>
        <a:bodyPr/>
        <a:lstStyle/>
        <a:p>
          <a:r>
            <a:rPr lang="en-US" sz="1050" dirty="0"/>
            <a:t>Ascertain the level at which data is to be rolled up / down. For instance, </a:t>
          </a:r>
        </a:p>
      </dgm:t>
    </dgm:pt>
    <dgm:pt modelId="{C49D7E43-CC3F-4CC7-B5BA-17C7D9CFB560}" type="parTrans" cxnId="{172DA630-593B-496F-BF51-DD355ADCEC02}">
      <dgm:prSet/>
      <dgm:spPr/>
      <dgm:t>
        <a:bodyPr/>
        <a:lstStyle/>
        <a:p>
          <a:endParaRPr lang="en-US" sz="2400"/>
        </a:p>
      </dgm:t>
    </dgm:pt>
    <dgm:pt modelId="{AD7CAA6D-FC16-4BB5-857D-510C02C5D3BC}" type="sibTrans" cxnId="{172DA630-593B-496F-BF51-DD355ADCEC02}">
      <dgm:prSet/>
      <dgm:spPr/>
      <dgm:t>
        <a:bodyPr/>
        <a:lstStyle/>
        <a:p>
          <a:endParaRPr lang="en-US" sz="2400"/>
        </a:p>
      </dgm:t>
    </dgm:pt>
    <dgm:pt modelId="{43112E60-AA4A-4883-B4F3-F4F26EABBA17}">
      <dgm:prSet custT="1"/>
      <dgm:spPr/>
      <dgm:t>
        <a:bodyPr/>
        <a:lstStyle/>
        <a:p>
          <a:r>
            <a:rPr lang="en-US" sz="1050" b="1" dirty="0"/>
            <a:t>Individua</a:t>
          </a:r>
          <a:r>
            <a:rPr lang="en-US" sz="1050" dirty="0"/>
            <a:t>l level</a:t>
          </a:r>
        </a:p>
      </dgm:t>
    </dgm:pt>
    <dgm:pt modelId="{B1DA2405-337A-4A77-8891-D1CEE10F672E}" type="parTrans" cxnId="{D21CBB65-A67D-4321-ADCC-7D818A0F1608}">
      <dgm:prSet/>
      <dgm:spPr/>
      <dgm:t>
        <a:bodyPr/>
        <a:lstStyle/>
        <a:p>
          <a:endParaRPr lang="en-US" sz="2400"/>
        </a:p>
      </dgm:t>
    </dgm:pt>
    <dgm:pt modelId="{BEBEBF57-0DDD-4A07-84C0-C9540EC3A20D}" type="sibTrans" cxnId="{D21CBB65-A67D-4321-ADCC-7D818A0F1608}">
      <dgm:prSet/>
      <dgm:spPr/>
      <dgm:t>
        <a:bodyPr/>
        <a:lstStyle/>
        <a:p>
          <a:endParaRPr lang="en-US" sz="2400"/>
        </a:p>
      </dgm:t>
    </dgm:pt>
    <dgm:pt modelId="{B5616DFD-0E56-40AE-A546-E6C611FDCC66}">
      <dgm:prSet custT="1"/>
      <dgm:spPr/>
      <dgm:t>
        <a:bodyPr/>
        <a:lstStyle/>
        <a:p>
          <a:r>
            <a:rPr lang="en-US" sz="1050" b="1" dirty="0"/>
            <a:t>Individua</a:t>
          </a:r>
          <a:r>
            <a:rPr lang="en-US" sz="1050" dirty="0"/>
            <a:t>l x </a:t>
          </a:r>
          <a:r>
            <a:rPr lang="en-US" sz="1050" b="1" dirty="0"/>
            <a:t>Account</a:t>
          </a:r>
          <a:r>
            <a:rPr lang="en-US" sz="1050" dirty="0"/>
            <a:t> level</a:t>
          </a:r>
        </a:p>
      </dgm:t>
    </dgm:pt>
    <dgm:pt modelId="{F3A97FE9-33E8-4F09-A103-A1161E3AA61A}" type="parTrans" cxnId="{F906135F-0CE3-489E-B5F1-24E39C41584E}">
      <dgm:prSet/>
      <dgm:spPr/>
      <dgm:t>
        <a:bodyPr/>
        <a:lstStyle/>
        <a:p>
          <a:endParaRPr lang="en-US" sz="2400"/>
        </a:p>
      </dgm:t>
    </dgm:pt>
    <dgm:pt modelId="{AD246F1D-3A61-44A1-9D16-9B9A7DDB8845}" type="sibTrans" cxnId="{F906135F-0CE3-489E-B5F1-24E39C41584E}">
      <dgm:prSet/>
      <dgm:spPr/>
      <dgm:t>
        <a:bodyPr/>
        <a:lstStyle/>
        <a:p>
          <a:endParaRPr lang="en-US" sz="2400"/>
        </a:p>
      </dgm:t>
    </dgm:pt>
    <dgm:pt modelId="{F7DA84F7-886D-4F1A-A5F0-2EA1A62BC5A0}">
      <dgm:prSet custT="1"/>
      <dgm:spPr/>
      <dgm:t>
        <a:bodyPr/>
        <a:lstStyle/>
        <a:p>
          <a:r>
            <a:rPr lang="en-US" sz="1050" b="1" dirty="0"/>
            <a:t>Individual</a:t>
          </a:r>
          <a:r>
            <a:rPr lang="en-US" sz="1050" dirty="0"/>
            <a:t> x </a:t>
          </a:r>
          <a:r>
            <a:rPr lang="en-US" sz="1050" b="1" dirty="0"/>
            <a:t>Month</a:t>
          </a:r>
          <a:r>
            <a:rPr lang="en-US" sz="1050" dirty="0"/>
            <a:t> level</a:t>
          </a:r>
        </a:p>
      </dgm:t>
    </dgm:pt>
    <dgm:pt modelId="{27CA50DE-6ABC-4724-AB0D-DB70F4A14969}" type="parTrans" cxnId="{8385A17E-70F1-4BBB-BA1C-686674023E91}">
      <dgm:prSet/>
      <dgm:spPr/>
      <dgm:t>
        <a:bodyPr/>
        <a:lstStyle/>
        <a:p>
          <a:endParaRPr lang="en-US" sz="2400"/>
        </a:p>
      </dgm:t>
    </dgm:pt>
    <dgm:pt modelId="{BA98CBA6-8D99-4A98-BFDD-85336213DB64}" type="sibTrans" cxnId="{8385A17E-70F1-4BBB-BA1C-686674023E91}">
      <dgm:prSet/>
      <dgm:spPr/>
      <dgm:t>
        <a:bodyPr/>
        <a:lstStyle/>
        <a:p>
          <a:endParaRPr lang="en-US" sz="2400"/>
        </a:p>
      </dgm:t>
    </dgm:pt>
    <dgm:pt modelId="{5CDD4EDD-BF23-4D6D-B537-2E6FED2D9198}">
      <dgm:prSet custT="1"/>
      <dgm:spPr/>
      <dgm:t>
        <a:bodyPr/>
        <a:lstStyle/>
        <a:p>
          <a:r>
            <a:rPr lang="en-US" sz="1050" b="1" dirty="0"/>
            <a:t>Individual</a:t>
          </a:r>
          <a:r>
            <a:rPr lang="en-US" sz="1050" dirty="0"/>
            <a:t> x </a:t>
          </a:r>
          <a:r>
            <a:rPr lang="en-US" sz="1050" b="1" dirty="0"/>
            <a:t>Account</a:t>
          </a:r>
          <a:r>
            <a:rPr lang="en-US" sz="1050" dirty="0"/>
            <a:t> x </a:t>
          </a:r>
          <a:r>
            <a:rPr lang="en-US" sz="1050" b="1" dirty="0"/>
            <a:t>Month</a:t>
          </a:r>
          <a:r>
            <a:rPr lang="en-US" sz="1050" dirty="0"/>
            <a:t> level, etc.</a:t>
          </a:r>
        </a:p>
      </dgm:t>
    </dgm:pt>
    <dgm:pt modelId="{97A2933F-42A5-4979-9FED-7AAC24DE3688}" type="parTrans" cxnId="{F11040FB-74E8-4385-81E5-953FB0D999CD}">
      <dgm:prSet/>
      <dgm:spPr/>
      <dgm:t>
        <a:bodyPr/>
        <a:lstStyle/>
        <a:p>
          <a:endParaRPr lang="en-US" sz="2400"/>
        </a:p>
      </dgm:t>
    </dgm:pt>
    <dgm:pt modelId="{25D65D21-52EC-443C-BC57-D02B92D366F0}" type="sibTrans" cxnId="{F11040FB-74E8-4385-81E5-953FB0D999CD}">
      <dgm:prSet/>
      <dgm:spPr/>
      <dgm:t>
        <a:bodyPr/>
        <a:lstStyle/>
        <a:p>
          <a:endParaRPr lang="en-US" sz="2400"/>
        </a:p>
      </dgm:t>
    </dgm:pt>
    <dgm:pt modelId="{C9E993A3-9F6B-4F24-A3B6-55C279063CE8}">
      <dgm:prSet custT="1"/>
      <dgm:spPr/>
      <dgm:t>
        <a:bodyPr/>
        <a:lstStyle/>
        <a:p>
          <a:r>
            <a:rPr lang="en-US" sz="1050" dirty="0"/>
            <a:t>Identify unique key of every dataset. Few examples below:</a:t>
          </a:r>
        </a:p>
      </dgm:t>
    </dgm:pt>
    <dgm:pt modelId="{36D6BC09-F3EA-4F68-A176-F7C8BC5B278B}" type="parTrans" cxnId="{A66299E2-1A27-46DA-A878-B9D37618EA8F}">
      <dgm:prSet/>
      <dgm:spPr/>
      <dgm:t>
        <a:bodyPr/>
        <a:lstStyle/>
        <a:p>
          <a:endParaRPr lang="en-US" sz="2400"/>
        </a:p>
      </dgm:t>
    </dgm:pt>
    <dgm:pt modelId="{9F7AC886-11C6-4485-B299-C0328DBCEBFA}" type="sibTrans" cxnId="{A66299E2-1A27-46DA-A878-B9D37618EA8F}">
      <dgm:prSet/>
      <dgm:spPr/>
      <dgm:t>
        <a:bodyPr/>
        <a:lstStyle/>
        <a:p>
          <a:endParaRPr lang="en-US" sz="2400"/>
        </a:p>
      </dgm:t>
    </dgm:pt>
    <dgm:pt modelId="{DB9CD47B-A457-48D9-A8E7-EA940EE8E41F}">
      <dgm:prSet custT="1"/>
      <dgm:spPr/>
      <dgm:t>
        <a:bodyPr/>
        <a:lstStyle/>
        <a:p>
          <a:r>
            <a:rPr lang="en-US" sz="1050" b="1" dirty="0"/>
            <a:t>Payment data </a:t>
          </a:r>
          <a:r>
            <a:rPr lang="en-US" sz="1050" dirty="0"/>
            <a:t>may be at </a:t>
          </a:r>
          <a:r>
            <a:rPr lang="en-US" sz="1050" b="1" dirty="0"/>
            <a:t>transaction level</a:t>
          </a:r>
        </a:p>
      </dgm:t>
    </dgm:pt>
    <dgm:pt modelId="{8DF8109A-4719-4660-97F8-148D8DAC9EE6}" type="parTrans" cxnId="{A0C44195-164C-401E-9FF4-EC46841C77C4}">
      <dgm:prSet/>
      <dgm:spPr/>
      <dgm:t>
        <a:bodyPr/>
        <a:lstStyle/>
        <a:p>
          <a:endParaRPr lang="en-US" sz="2400"/>
        </a:p>
      </dgm:t>
    </dgm:pt>
    <dgm:pt modelId="{E6A57563-9AC7-407D-89BB-4521D1B632F6}" type="sibTrans" cxnId="{A0C44195-164C-401E-9FF4-EC46841C77C4}">
      <dgm:prSet/>
      <dgm:spPr/>
      <dgm:t>
        <a:bodyPr/>
        <a:lstStyle/>
        <a:p>
          <a:endParaRPr lang="en-US" sz="2400"/>
        </a:p>
      </dgm:t>
    </dgm:pt>
    <dgm:pt modelId="{7463F680-497B-4702-8456-C70D80CBFB29}">
      <dgm:prSet custT="1"/>
      <dgm:spPr/>
      <dgm:t>
        <a:bodyPr/>
        <a:lstStyle/>
        <a:p>
          <a:r>
            <a:rPr lang="en-US" sz="1050" b="1" dirty="0"/>
            <a:t>Demographic data </a:t>
          </a:r>
          <a:r>
            <a:rPr lang="en-US" sz="1050" dirty="0"/>
            <a:t>at </a:t>
          </a:r>
          <a:r>
            <a:rPr lang="en-US" sz="1050" b="1" dirty="0"/>
            <a:t>individual level</a:t>
          </a:r>
        </a:p>
      </dgm:t>
    </dgm:pt>
    <dgm:pt modelId="{4B7890B5-6B16-4072-8152-7D2D432778AE}" type="parTrans" cxnId="{5E437AB5-91CA-4CFF-978F-C4737385A2A2}">
      <dgm:prSet/>
      <dgm:spPr/>
      <dgm:t>
        <a:bodyPr/>
        <a:lstStyle/>
        <a:p>
          <a:endParaRPr lang="en-US" sz="2400"/>
        </a:p>
      </dgm:t>
    </dgm:pt>
    <dgm:pt modelId="{88983788-52B1-40F3-AEEB-698A295F667F}" type="sibTrans" cxnId="{5E437AB5-91CA-4CFF-978F-C4737385A2A2}">
      <dgm:prSet/>
      <dgm:spPr/>
      <dgm:t>
        <a:bodyPr/>
        <a:lstStyle/>
        <a:p>
          <a:endParaRPr lang="en-US" sz="2400"/>
        </a:p>
      </dgm:t>
    </dgm:pt>
    <dgm:pt modelId="{88DB2E2F-7704-4E7E-8696-6057A9447DAF}">
      <dgm:prSet custT="1"/>
      <dgm:spPr/>
      <dgm:t>
        <a:bodyPr/>
        <a:lstStyle/>
        <a:p>
          <a:r>
            <a:rPr lang="en-US" sz="1050" b="1" dirty="0"/>
            <a:t>Census data </a:t>
          </a:r>
          <a:r>
            <a:rPr lang="en-US" sz="1050" dirty="0"/>
            <a:t>at </a:t>
          </a:r>
          <a:r>
            <a:rPr lang="en-US" sz="1050" b="1" dirty="0"/>
            <a:t>zip code level</a:t>
          </a:r>
        </a:p>
      </dgm:t>
    </dgm:pt>
    <dgm:pt modelId="{FC11442F-CC11-4140-B502-BABFAE046F80}" type="parTrans" cxnId="{56DF315E-B67D-4B7C-920B-9B85F8613680}">
      <dgm:prSet/>
      <dgm:spPr/>
      <dgm:t>
        <a:bodyPr/>
        <a:lstStyle/>
        <a:p>
          <a:endParaRPr lang="en-US" sz="2400"/>
        </a:p>
      </dgm:t>
    </dgm:pt>
    <dgm:pt modelId="{559B7CBB-2598-4921-868D-D62B276E920E}" type="sibTrans" cxnId="{56DF315E-B67D-4B7C-920B-9B85F8613680}">
      <dgm:prSet/>
      <dgm:spPr/>
      <dgm:t>
        <a:bodyPr/>
        <a:lstStyle/>
        <a:p>
          <a:endParaRPr lang="en-US" sz="2400"/>
        </a:p>
      </dgm:t>
    </dgm:pt>
    <dgm:pt modelId="{B4552DDD-5822-4BD9-A4B4-650EE228E10F}">
      <dgm:prSet custT="1"/>
      <dgm:spPr/>
      <dgm:t>
        <a:bodyPr/>
        <a:lstStyle/>
        <a:p>
          <a:r>
            <a:rPr lang="en-US" sz="1050" i="1" dirty="0"/>
            <a:t>Dependent Variable Definition and Meaning: </a:t>
          </a:r>
          <a:r>
            <a:rPr lang="en-US" sz="1050" dirty="0"/>
            <a:t>This is a very crucial step in modeling exercise as wrong definition can lead to completely wrong conclusions. In absence of a clear definition at this stage, it may be defined later after some actual data analysis.</a:t>
          </a:r>
        </a:p>
      </dgm:t>
    </dgm:pt>
    <dgm:pt modelId="{FA46BBD4-1E21-4A81-82C8-39E9CD1B0A24}" type="parTrans" cxnId="{AAFDF63B-4444-413A-A715-72EDF0C92C80}">
      <dgm:prSet/>
      <dgm:spPr/>
      <dgm:t>
        <a:bodyPr/>
        <a:lstStyle/>
        <a:p>
          <a:endParaRPr lang="en-US" sz="2400"/>
        </a:p>
      </dgm:t>
    </dgm:pt>
    <dgm:pt modelId="{340C7C61-5265-4FC8-A06A-E64A1D01C898}" type="sibTrans" cxnId="{AAFDF63B-4444-413A-A715-72EDF0C92C80}">
      <dgm:prSet/>
      <dgm:spPr/>
      <dgm:t>
        <a:bodyPr/>
        <a:lstStyle/>
        <a:p>
          <a:endParaRPr lang="en-US" sz="2400"/>
        </a:p>
      </dgm:t>
    </dgm:pt>
    <dgm:pt modelId="{DCC18434-D0AA-4F57-AFB2-4738D66F0AFD}">
      <dgm:prSet custT="1"/>
      <dgm:spPr/>
      <dgm:t>
        <a:bodyPr/>
        <a:lstStyle/>
        <a:p>
          <a:r>
            <a:rPr lang="en-US" sz="1050" i="1" dirty="0"/>
            <a:t>Variable Classification:</a:t>
          </a:r>
          <a:endParaRPr lang="en-US" sz="1050" dirty="0"/>
        </a:p>
      </dgm:t>
    </dgm:pt>
    <dgm:pt modelId="{AB7DBC08-1CE7-4A2C-8E30-764132D4BDF7}" type="parTrans" cxnId="{B97F4A7A-5152-4D9B-916C-D81E247E3BDE}">
      <dgm:prSet/>
      <dgm:spPr/>
      <dgm:t>
        <a:bodyPr/>
        <a:lstStyle/>
        <a:p>
          <a:endParaRPr lang="en-US" sz="2400"/>
        </a:p>
      </dgm:t>
    </dgm:pt>
    <dgm:pt modelId="{4E8F8DAB-44A4-4D87-BA65-7ED18C9FDC6B}" type="sibTrans" cxnId="{B97F4A7A-5152-4D9B-916C-D81E247E3BDE}">
      <dgm:prSet/>
      <dgm:spPr/>
      <dgm:t>
        <a:bodyPr/>
        <a:lstStyle/>
        <a:p>
          <a:endParaRPr lang="en-US" sz="2400"/>
        </a:p>
      </dgm:t>
    </dgm:pt>
    <dgm:pt modelId="{9A40AD30-388E-43B9-8164-C6A475E1DE21}">
      <dgm:prSet custT="1"/>
      <dgm:spPr/>
      <dgm:t>
        <a:bodyPr/>
        <a:lstStyle/>
        <a:p>
          <a:r>
            <a:rPr lang="en-US" sz="1050" b="1" dirty="0"/>
            <a:t>Performance variables</a:t>
          </a:r>
          <a:r>
            <a:rPr lang="en-US" sz="1050" dirty="0"/>
            <a:t>, e.g. spend, number of transactions</a:t>
          </a:r>
        </a:p>
      </dgm:t>
    </dgm:pt>
    <dgm:pt modelId="{D75E5046-B272-415C-80C6-377E052E8961}" type="parTrans" cxnId="{707B562F-ED9B-4C9C-AD61-0B5439C0D99A}">
      <dgm:prSet/>
      <dgm:spPr/>
      <dgm:t>
        <a:bodyPr/>
        <a:lstStyle/>
        <a:p>
          <a:endParaRPr lang="en-US" sz="2400"/>
        </a:p>
      </dgm:t>
    </dgm:pt>
    <dgm:pt modelId="{9D9436F4-4FB0-4176-992B-9C2DCF6E1668}" type="sibTrans" cxnId="{707B562F-ED9B-4C9C-AD61-0B5439C0D99A}">
      <dgm:prSet/>
      <dgm:spPr/>
      <dgm:t>
        <a:bodyPr/>
        <a:lstStyle/>
        <a:p>
          <a:endParaRPr lang="en-US" sz="2400"/>
        </a:p>
      </dgm:t>
    </dgm:pt>
    <dgm:pt modelId="{860CBE6A-6833-46F6-B727-B35E5C16F082}">
      <dgm:prSet custT="1"/>
      <dgm:spPr/>
      <dgm:t>
        <a:bodyPr/>
        <a:lstStyle/>
        <a:p>
          <a:r>
            <a:rPr lang="en-US" sz="1050" b="1" dirty="0"/>
            <a:t>Credit Attributes</a:t>
          </a:r>
          <a:r>
            <a:rPr lang="en-US" sz="1050" dirty="0"/>
            <a:t>, e.g. total credit line, FICO score</a:t>
          </a:r>
        </a:p>
      </dgm:t>
    </dgm:pt>
    <dgm:pt modelId="{545D66E6-559E-4C6C-9ED3-29803721327D}" type="parTrans" cxnId="{56982FF5-2B52-4DEB-AAF5-004209779E7A}">
      <dgm:prSet/>
      <dgm:spPr/>
      <dgm:t>
        <a:bodyPr/>
        <a:lstStyle/>
        <a:p>
          <a:endParaRPr lang="en-US" sz="2400"/>
        </a:p>
      </dgm:t>
    </dgm:pt>
    <dgm:pt modelId="{7656C448-5E0E-4BFE-A947-A6DE5DEFF295}" type="sibTrans" cxnId="{56982FF5-2B52-4DEB-AAF5-004209779E7A}">
      <dgm:prSet/>
      <dgm:spPr/>
      <dgm:t>
        <a:bodyPr/>
        <a:lstStyle/>
        <a:p>
          <a:endParaRPr lang="en-US" sz="2400"/>
        </a:p>
      </dgm:t>
    </dgm:pt>
    <dgm:pt modelId="{1619F07A-BE96-4267-9D51-5F0E04F0C11D}">
      <dgm:prSet custT="1"/>
      <dgm:spPr/>
      <dgm:t>
        <a:bodyPr/>
        <a:lstStyle/>
        <a:p>
          <a:r>
            <a:rPr lang="en-US" sz="1050" b="1" dirty="0"/>
            <a:t>Census level</a:t>
          </a:r>
          <a:r>
            <a:rPr lang="en-US" sz="1050" dirty="0"/>
            <a:t>, e.g. population, location attributes such as income levels</a:t>
          </a:r>
        </a:p>
      </dgm:t>
    </dgm:pt>
    <dgm:pt modelId="{EF815535-AE31-42C2-BD7D-498D9BCA67E5}" type="parTrans" cxnId="{D2FDB16E-3902-4C61-A79E-F08AE8F61BA2}">
      <dgm:prSet/>
      <dgm:spPr/>
      <dgm:t>
        <a:bodyPr/>
        <a:lstStyle/>
        <a:p>
          <a:endParaRPr lang="en-US" sz="2400"/>
        </a:p>
      </dgm:t>
    </dgm:pt>
    <dgm:pt modelId="{0523A1E3-EA8F-45F4-B814-73B73A568CAD}" type="sibTrans" cxnId="{D2FDB16E-3902-4C61-A79E-F08AE8F61BA2}">
      <dgm:prSet/>
      <dgm:spPr/>
      <dgm:t>
        <a:bodyPr/>
        <a:lstStyle/>
        <a:p>
          <a:endParaRPr lang="en-US" sz="2400"/>
        </a:p>
      </dgm:t>
    </dgm:pt>
    <dgm:pt modelId="{A4E08F3C-FBF1-4FF8-A246-5B86365E2EF6}">
      <dgm:prSet custT="1"/>
      <dgm:spPr/>
      <dgm:t>
        <a:bodyPr/>
        <a:lstStyle/>
        <a:p>
          <a:r>
            <a:rPr lang="en-US" sz="1050" i="1" dirty="0"/>
            <a:t>Maintain meaning of all Potential Predictors</a:t>
          </a:r>
          <a:endParaRPr lang="en-US" sz="1050" dirty="0"/>
        </a:p>
      </dgm:t>
    </dgm:pt>
    <dgm:pt modelId="{99D1FE86-8094-4B74-8EFC-E76D46373577}" type="parTrans" cxnId="{4EFBB290-56E3-44BC-9D4B-A3A25CB1C478}">
      <dgm:prSet/>
      <dgm:spPr/>
      <dgm:t>
        <a:bodyPr/>
        <a:lstStyle/>
        <a:p>
          <a:endParaRPr lang="en-US" sz="2000"/>
        </a:p>
      </dgm:t>
    </dgm:pt>
    <dgm:pt modelId="{9350A5B7-3596-4B60-BF60-CB25DF9A5107}" type="sibTrans" cxnId="{4EFBB290-56E3-44BC-9D4B-A3A25CB1C478}">
      <dgm:prSet/>
      <dgm:spPr/>
      <dgm:t>
        <a:bodyPr/>
        <a:lstStyle/>
        <a:p>
          <a:endParaRPr lang="en-US" sz="2000"/>
        </a:p>
      </dgm:t>
    </dgm:pt>
    <dgm:pt modelId="{54B55544-705E-486E-9AB4-136E2B874325}">
      <dgm:prSet custT="1"/>
      <dgm:spPr/>
      <dgm:t>
        <a:bodyPr/>
        <a:lstStyle/>
        <a:p>
          <a:r>
            <a:rPr lang="en-US" sz="1050" b="1" dirty="0"/>
            <a:t>Demographic variables</a:t>
          </a:r>
          <a:r>
            <a:rPr lang="en-US" sz="1050" dirty="0"/>
            <a:t>, e.g. age, gender</a:t>
          </a:r>
        </a:p>
      </dgm:t>
    </dgm:pt>
    <dgm:pt modelId="{0E1FE703-7507-4E89-993D-0CCA4BDBC670}" type="parTrans" cxnId="{827A66EC-30D6-4088-BF79-AE19A8CD5875}">
      <dgm:prSet/>
      <dgm:spPr/>
      <dgm:t>
        <a:bodyPr/>
        <a:lstStyle/>
        <a:p>
          <a:endParaRPr lang="en-IN"/>
        </a:p>
      </dgm:t>
    </dgm:pt>
    <dgm:pt modelId="{96E21647-E834-4A38-AC8A-A9256D29FC70}" type="sibTrans" cxnId="{827A66EC-30D6-4088-BF79-AE19A8CD5875}">
      <dgm:prSet/>
      <dgm:spPr/>
      <dgm:t>
        <a:bodyPr/>
        <a:lstStyle/>
        <a:p>
          <a:endParaRPr lang="en-IN"/>
        </a:p>
      </dgm:t>
    </dgm:pt>
    <dgm:pt modelId="{1824C606-79DF-4F81-B7F7-603BF8748E02}" type="pres">
      <dgm:prSet presAssocID="{388F3A0B-FC7C-401F-A774-5E416F3FD8DF}" presName="linear" presStyleCnt="0">
        <dgm:presLayoutVars>
          <dgm:animLvl val="lvl"/>
          <dgm:resizeHandles val="exact"/>
        </dgm:presLayoutVars>
      </dgm:prSet>
      <dgm:spPr/>
      <dgm:t>
        <a:bodyPr/>
        <a:lstStyle/>
        <a:p>
          <a:endParaRPr lang="en-US"/>
        </a:p>
      </dgm:t>
    </dgm:pt>
    <dgm:pt modelId="{655DD236-6FC3-4FCE-A0C6-D94373E712ED}" type="pres">
      <dgm:prSet presAssocID="{4704A96F-DBDE-4BFA-9C81-77FAFDC7D77F}" presName="parentText" presStyleLbl="node1" presStyleIdx="0" presStyleCnt="5">
        <dgm:presLayoutVars>
          <dgm:chMax val="0"/>
          <dgm:bulletEnabled val="1"/>
        </dgm:presLayoutVars>
      </dgm:prSet>
      <dgm:spPr/>
      <dgm:t>
        <a:bodyPr/>
        <a:lstStyle/>
        <a:p>
          <a:endParaRPr lang="en-US"/>
        </a:p>
      </dgm:t>
    </dgm:pt>
    <dgm:pt modelId="{792A4C9D-E4C6-4C3F-B2B9-A8CABBFD80CD}" type="pres">
      <dgm:prSet presAssocID="{4704A96F-DBDE-4BFA-9C81-77FAFDC7D77F}" presName="childText" presStyleLbl="revTx" presStyleIdx="0" presStyleCnt="4">
        <dgm:presLayoutVars>
          <dgm:bulletEnabled val="1"/>
        </dgm:presLayoutVars>
      </dgm:prSet>
      <dgm:spPr/>
      <dgm:t>
        <a:bodyPr/>
        <a:lstStyle/>
        <a:p>
          <a:endParaRPr lang="en-US"/>
        </a:p>
      </dgm:t>
    </dgm:pt>
    <dgm:pt modelId="{6DAD8617-5D09-4017-B5B9-B76E5D2365AF}" type="pres">
      <dgm:prSet presAssocID="{A35F4E5B-364E-4B1A-A951-D68AC49CAE18}" presName="parentText" presStyleLbl="node1" presStyleIdx="1" presStyleCnt="5">
        <dgm:presLayoutVars>
          <dgm:chMax val="0"/>
          <dgm:bulletEnabled val="1"/>
        </dgm:presLayoutVars>
      </dgm:prSet>
      <dgm:spPr/>
      <dgm:t>
        <a:bodyPr/>
        <a:lstStyle/>
        <a:p>
          <a:endParaRPr lang="en-US"/>
        </a:p>
      </dgm:t>
    </dgm:pt>
    <dgm:pt modelId="{0DFC6387-3922-4E02-90FA-8A3A198B8549}" type="pres">
      <dgm:prSet presAssocID="{A35F4E5B-364E-4B1A-A951-D68AC49CAE18}" presName="childText" presStyleLbl="revTx" presStyleIdx="1" presStyleCnt="4">
        <dgm:presLayoutVars>
          <dgm:bulletEnabled val="1"/>
        </dgm:presLayoutVars>
      </dgm:prSet>
      <dgm:spPr/>
      <dgm:t>
        <a:bodyPr/>
        <a:lstStyle/>
        <a:p>
          <a:endParaRPr lang="en-US"/>
        </a:p>
      </dgm:t>
    </dgm:pt>
    <dgm:pt modelId="{95DB7F1B-F7FB-40F6-8EEB-3D437E15BEEA}" type="pres">
      <dgm:prSet presAssocID="{C9E993A3-9F6B-4F24-A3B6-55C279063CE8}" presName="parentText" presStyleLbl="node1" presStyleIdx="2" presStyleCnt="5">
        <dgm:presLayoutVars>
          <dgm:chMax val="0"/>
          <dgm:bulletEnabled val="1"/>
        </dgm:presLayoutVars>
      </dgm:prSet>
      <dgm:spPr/>
      <dgm:t>
        <a:bodyPr/>
        <a:lstStyle/>
        <a:p>
          <a:endParaRPr lang="en-US"/>
        </a:p>
      </dgm:t>
    </dgm:pt>
    <dgm:pt modelId="{DB40CF81-63AE-475E-A224-F68B408270E8}" type="pres">
      <dgm:prSet presAssocID="{C9E993A3-9F6B-4F24-A3B6-55C279063CE8}" presName="childText" presStyleLbl="revTx" presStyleIdx="2" presStyleCnt="4">
        <dgm:presLayoutVars>
          <dgm:bulletEnabled val="1"/>
        </dgm:presLayoutVars>
      </dgm:prSet>
      <dgm:spPr/>
      <dgm:t>
        <a:bodyPr/>
        <a:lstStyle/>
        <a:p>
          <a:endParaRPr lang="en-US"/>
        </a:p>
      </dgm:t>
    </dgm:pt>
    <dgm:pt modelId="{857FC11E-40DA-4FB6-B19A-EB835476A686}" type="pres">
      <dgm:prSet presAssocID="{DCC18434-D0AA-4F57-AFB2-4738D66F0AFD}" presName="parentText" presStyleLbl="node1" presStyleIdx="3" presStyleCnt="5">
        <dgm:presLayoutVars>
          <dgm:chMax val="0"/>
          <dgm:bulletEnabled val="1"/>
        </dgm:presLayoutVars>
      </dgm:prSet>
      <dgm:spPr/>
      <dgm:t>
        <a:bodyPr/>
        <a:lstStyle/>
        <a:p>
          <a:endParaRPr lang="en-US"/>
        </a:p>
      </dgm:t>
    </dgm:pt>
    <dgm:pt modelId="{29F96D8A-6300-4C4F-A239-DA367F32B217}" type="pres">
      <dgm:prSet presAssocID="{DCC18434-D0AA-4F57-AFB2-4738D66F0AFD}" presName="childText" presStyleLbl="revTx" presStyleIdx="3" presStyleCnt="4">
        <dgm:presLayoutVars>
          <dgm:bulletEnabled val="1"/>
        </dgm:presLayoutVars>
      </dgm:prSet>
      <dgm:spPr/>
      <dgm:t>
        <a:bodyPr/>
        <a:lstStyle/>
        <a:p>
          <a:endParaRPr lang="en-US"/>
        </a:p>
      </dgm:t>
    </dgm:pt>
    <dgm:pt modelId="{61779A27-20C0-4A35-9E05-BCB0DB873118}" type="pres">
      <dgm:prSet presAssocID="{A4E08F3C-FBF1-4FF8-A246-5B86365E2EF6}" presName="parentText" presStyleLbl="node1" presStyleIdx="4" presStyleCnt="5">
        <dgm:presLayoutVars>
          <dgm:chMax val="0"/>
          <dgm:bulletEnabled val="1"/>
        </dgm:presLayoutVars>
      </dgm:prSet>
      <dgm:spPr/>
      <dgm:t>
        <a:bodyPr/>
        <a:lstStyle/>
        <a:p>
          <a:endParaRPr lang="en-US"/>
        </a:p>
      </dgm:t>
    </dgm:pt>
  </dgm:ptLst>
  <dgm:cxnLst>
    <dgm:cxn modelId="{953B718A-A5AC-4034-B04F-013B6F755A40}" type="presOf" srcId="{388F3A0B-FC7C-401F-A774-5E416F3FD8DF}" destId="{1824C606-79DF-4F81-B7F7-603BF8748E02}" srcOrd="0" destOrd="0" presId="urn:microsoft.com/office/officeart/2005/8/layout/vList2"/>
    <dgm:cxn modelId="{760F0F86-1715-4D6F-B34D-568C228BAF8D}" type="presOf" srcId="{B5616DFD-0E56-40AE-A546-E6C611FDCC66}" destId="{0DFC6387-3922-4E02-90FA-8A3A198B8549}" srcOrd="0" destOrd="2" presId="urn:microsoft.com/office/officeart/2005/8/layout/vList2"/>
    <dgm:cxn modelId="{C903107A-A246-47DB-8E72-E7FC4AEF200D}" type="presOf" srcId="{A4E08F3C-FBF1-4FF8-A246-5B86365E2EF6}" destId="{61779A27-20C0-4A35-9E05-BCB0DB873118}" srcOrd="0" destOrd="0" presId="urn:microsoft.com/office/officeart/2005/8/layout/vList2"/>
    <dgm:cxn modelId="{B449FD60-2733-42BD-B889-BFB18C653DC6}" srcId="{4704A96F-DBDE-4BFA-9C81-77FAFDC7D77F}" destId="{93FD0FE5-87A5-4784-8C0D-82B2059FF6C4}" srcOrd="0" destOrd="0" parTransId="{DBB3D81A-33E5-4423-861E-77D5A74D3D3F}" sibTransId="{A6F58A99-0AB0-49F2-A993-63F7DF03555D}"/>
    <dgm:cxn modelId="{56DF315E-B67D-4B7C-920B-9B85F8613680}" srcId="{C9E993A3-9F6B-4F24-A3B6-55C279063CE8}" destId="{88DB2E2F-7704-4E7E-8696-6057A9447DAF}" srcOrd="2" destOrd="0" parTransId="{FC11442F-CC11-4140-B502-BABFAE046F80}" sibTransId="{559B7CBB-2598-4921-868D-D62B276E920E}"/>
    <dgm:cxn modelId="{8385A17E-70F1-4BBB-BA1C-686674023E91}" srcId="{92936D64-D442-4765-9B8D-91AB793731E3}" destId="{F7DA84F7-886D-4F1A-A5F0-2EA1A62BC5A0}" srcOrd="2" destOrd="0" parTransId="{27CA50DE-6ABC-4724-AB0D-DB70F4A14969}" sibTransId="{BA98CBA6-8D99-4A98-BFDD-85336213DB64}"/>
    <dgm:cxn modelId="{7C96359C-6751-45B2-BEB5-AB47FDD119BF}" srcId="{4704A96F-DBDE-4BFA-9C81-77FAFDC7D77F}" destId="{7A08ABFC-3591-4C8D-9F71-942F0F05BC19}" srcOrd="1" destOrd="0" parTransId="{6781E6E3-E387-47B7-A05D-DD8F83A8D66F}" sibTransId="{A039F35A-B14E-44AB-B11C-9610B80116D2}"/>
    <dgm:cxn modelId="{9A9DED41-F06C-447F-8F5B-52A76D69121A}" srcId="{388F3A0B-FC7C-401F-A774-5E416F3FD8DF}" destId="{A35F4E5B-364E-4B1A-A951-D68AC49CAE18}" srcOrd="1" destOrd="0" parTransId="{B3E3DBD8-E61F-41C4-9BE6-2E7CD309E94D}" sibTransId="{2F9718DA-C60A-4D7D-8792-111D52730048}"/>
    <dgm:cxn modelId="{B10B9A56-325D-4964-A728-84F76591751A}" type="presOf" srcId="{A35F4E5B-364E-4B1A-A951-D68AC49CAE18}" destId="{6DAD8617-5D09-4017-B5B9-B76E5D2365AF}" srcOrd="0" destOrd="0" presId="urn:microsoft.com/office/officeart/2005/8/layout/vList2"/>
    <dgm:cxn modelId="{6BAFFD97-704D-401F-8A55-9E76BAF8E93D}" type="presOf" srcId="{92936D64-D442-4765-9B8D-91AB793731E3}" destId="{0DFC6387-3922-4E02-90FA-8A3A198B8549}" srcOrd="0" destOrd="0" presId="urn:microsoft.com/office/officeart/2005/8/layout/vList2"/>
    <dgm:cxn modelId="{97912192-9B1F-43A5-BF11-D10E63F1D6D1}" type="presOf" srcId="{4704A96F-DBDE-4BFA-9C81-77FAFDC7D77F}" destId="{655DD236-6FC3-4FCE-A0C6-D94373E712ED}" srcOrd="0" destOrd="0" presId="urn:microsoft.com/office/officeart/2005/8/layout/vList2"/>
    <dgm:cxn modelId="{A0C44195-164C-401E-9FF4-EC46841C77C4}" srcId="{C9E993A3-9F6B-4F24-A3B6-55C279063CE8}" destId="{DB9CD47B-A457-48D9-A8E7-EA940EE8E41F}" srcOrd="0" destOrd="0" parTransId="{8DF8109A-4719-4660-97F8-148D8DAC9EE6}" sibTransId="{E6A57563-9AC7-407D-89BB-4521D1B632F6}"/>
    <dgm:cxn modelId="{707B562F-ED9B-4C9C-AD61-0B5439C0D99A}" srcId="{DCC18434-D0AA-4F57-AFB2-4738D66F0AFD}" destId="{9A40AD30-388E-43B9-8164-C6A475E1DE21}" srcOrd="1" destOrd="0" parTransId="{D75E5046-B272-415C-80C6-377E052E8961}" sibTransId="{9D9436F4-4FB0-4176-992B-9C2DCF6E1668}"/>
    <dgm:cxn modelId="{6E33AD27-E234-483F-A431-D5764CE558BF}" type="presOf" srcId="{5CDD4EDD-BF23-4D6D-B537-2E6FED2D9198}" destId="{0DFC6387-3922-4E02-90FA-8A3A198B8549}" srcOrd="0" destOrd="4" presId="urn:microsoft.com/office/officeart/2005/8/layout/vList2"/>
    <dgm:cxn modelId="{10C8344B-8CE5-4356-943C-971ED58579D1}" type="presOf" srcId="{C9E993A3-9F6B-4F24-A3B6-55C279063CE8}" destId="{95DB7F1B-F7FB-40F6-8EEB-3D437E15BEEA}" srcOrd="0" destOrd="0" presId="urn:microsoft.com/office/officeart/2005/8/layout/vList2"/>
    <dgm:cxn modelId="{3CBB99B7-B410-4173-AC34-3A575A506044}" type="presOf" srcId="{860CBE6A-6833-46F6-B727-B35E5C16F082}" destId="{29F96D8A-6300-4C4F-A239-DA367F32B217}" srcOrd="0" destOrd="2" presId="urn:microsoft.com/office/officeart/2005/8/layout/vList2"/>
    <dgm:cxn modelId="{CF42E857-0ED8-44A4-B34B-7F902C879894}" type="presOf" srcId="{88DB2E2F-7704-4E7E-8696-6057A9447DAF}" destId="{DB40CF81-63AE-475E-A224-F68B408270E8}" srcOrd="0" destOrd="2" presId="urn:microsoft.com/office/officeart/2005/8/layout/vList2"/>
    <dgm:cxn modelId="{A69AA95B-F66D-4037-B118-F01AF23FD5A7}" type="presOf" srcId="{7A08ABFC-3591-4C8D-9F71-942F0F05BC19}" destId="{792A4C9D-E4C6-4C3F-B2B9-A8CABBFD80CD}" srcOrd="0" destOrd="1" presId="urn:microsoft.com/office/officeart/2005/8/layout/vList2"/>
    <dgm:cxn modelId="{F11040FB-74E8-4385-81E5-953FB0D999CD}" srcId="{92936D64-D442-4765-9B8D-91AB793731E3}" destId="{5CDD4EDD-BF23-4D6D-B537-2E6FED2D9198}" srcOrd="3" destOrd="0" parTransId="{97A2933F-42A5-4979-9FED-7AAC24DE3688}" sibTransId="{25D65D21-52EC-443C-BC57-D02B92D366F0}"/>
    <dgm:cxn modelId="{5E437AB5-91CA-4CFF-978F-C4737385A2A2}" srcId="{C9E993A3-9F6B-4F24-A3B6-55C279063CE8}" destId="{7463F680-497B-4702-8456-C70D80CBFB29}" srcOrd="1" destOrd="0" parTransId="{4B7890B5-6B16-4072-8152-7D2D432778AE}" sibTransId="{88983788-52B1-40F3-AEEB-698A295F667F}"/>
    <dgm:cxn modelId="{F906135F-0CE3-489E-B5F1-24E39C41584E}" srcId="{92936D64-D442-4765-9B8D-91AB793731E3}" destId="{B5616DFD-0E56-40AE-A546-E6C611FDCC66}" srcOrd="1" destOrd="0" parTransId="{F3A97FE9-33E8-4F09-A103-A1161E3AA61A}" sibTransId="{AD246F1D-3A61-44A1-9D16-9B9A7DDB8845}"/>
    <dgm:cxn modelId="{00FC4F47-E491-4169-BC27-505DD30C1182}" type="presOf" srcId="{9A40AD30-388E-43B9-8164-C6A475E1DE21}" destId="{29F96D8A-6300-4C4F-A239-DA367F32B217}" srcOrd="0" destOrd="1" presId="urn:microsoft.com/office/officeart/2005/8/layout/vList2"/>
    <dgm:cxn modelId="{AAFDF63B-4444-413A-A715-72EDF0C92C80}" srcId="{C9E993A3-9F6B-4F24-A3B6-55C279063CE8}" destId="{B4552DDD-5822-4BD9-A4B4-650EE228E10F}" srcOrd="3" destOrd="0" parTransId="{FA46BBD4-1E21-4A81-82C8-39E9CD1B0A24}" sibTransId="{340C7C61-5265-4FC8-A06A-E64A1D01C898}"/>
    <dgm:cxn modelId="{D21CBB65-A67D-4321-ADCC-7D818A0F1608}" srcId="{92936D64-D442-4765-9B8D-91AB793731E3}" destId="{43112E60-AA4A-4883-B4F3-F4F26EABBA17}" srcOrd="0" destOrd="0" parTransId="{B1DA2405-337A-4A77-8891-D1CEE10F672E}" sibTransId="{BEBEBF57-0DDD-4A07-84C0-C9540EC3A20D}"/>
    <dgm:cxn modelId="{37C41837-ADAB-4E14-9052-EAADE00BE3F3}" srcId="{388F3A0B-FC7C-401F-A774-5E416F3FD8DF}" destId="{4704A96F-DBDE-4BFA-9C81-77FAFDC7D77F}" srcOrd="0" destOrd="0" parTransId="{F26727F1-CE17-4785-B248-2225E589BF9D}" sibTransId="{F1FF79A4-5CBF-4C2E-A4ED-EDF47EAF254F}"/>
    <dgm:cxn modelId="{A66299E2-1A27-46DA-A878-B9D37618EA8F}" srcId="{388F3A0B-FC7C-401F-A774-5E416F3FD8DF}" destId="{C9E993A3-9F6B-4F24-A3B6-55C279063CE8}" srcOrd="2" destOrd="0" parTransId="{36D6BC09-F3EA-4F68-A176-F7C8BC5B278B}" sibTransId="{9F7AC886-11C6-4485-B299-C0328DBCEBFA}"/>
    <dgm:cxn modelId="{DAD8FBE0-AC66-4B14-B2B7-D2C81EFB34ED}" type="presOf" srcId="{7463F680-497B-4702-8456-C70D80CBFB29}" destId="{DB40CF81-63AE-475E-A224-F68B408270E8}" srcOrd="0" destOrd="1" presId="urn:microsoft.com/office/officeart/2005/8/layout/vList2"/>
    <dgm:cxn modelId="{56982FF5-2B52-4DEB-AAF5-004209779E7A}" srcId="{DCC18434-D0AA-4F57-AFB2-4738D66F0AFD}" destId="{860CBE6A-6833-46F6-B727-B35E5C16F082}" srcOrd="2" destOrd="0" parTransId="{545D66E6-559E-4C6C-9ED3-29803721327D}" sibTransId="{7656C448-5E0E-4BFE-A947-A6DE5DEFF295}"/>
    <dgm:cxn modelId="{43438349-3075-43C6-86F8-097EA30CE414}" type="presOf" srcId="{DB9CD47B-A457-48D9-A8E7-EA940EE8E41F}" destId="{DB40CF81-63AE-475E-A224-F68B408270E8}" srcOrd="0" destOrd="0" presId="urn:microsoft.com/office/officeart/2005/8/layout/vList2"/>
    <dgm:cxn modelId="{C97F58D5-BDDA-4939-AA41-DF2F4B8209F1}" type="presOf" srcId="{B4552DDD-5822-4BD9-A4B4-650EE228E10F}" destId="{DB40CF81-63AE-475E-A224-F68B408270E8}" srcOrd="0" destOrd="3" presId="urn:microsoft.com/office/officeart/2005/8/layout/vList2"/>
    <dgm:cxn modelId="{D2FDB16E-3902-4C61-A79E-F08AE8F61BA2}" srcId="{DCC18434-D0AA-4F57-AFB2-4738D66F0AFD}" destId="{1619F07A-BE96-4267-9D51-5F0E04F0C11D}" srcOrd="3" destOrd="0" parTransId="{EF815535-AE31-42C2-BD7D-498D9BCA67E5}" sibTransId="{0523A1E3-EA8F-45F4-B814-73B73A568CAD}"/>
    <dgm:cxn modelId="{3FC17A1E-99B1-43A0-9451-2E4B527C0D6A}" type="presOf" srcId="{1619F07A-BE96-4267-9D51-5F0E04F0C11D}" destId="{29F96D8A-6300-4C4F-A239-DA367F32B217}" srcOrd="0" destOrd="3" presId="urn:microsoft.com/office/officeart/2005/8/layout/vList2"/>
    <dgm:cxn modelId="{4EFBB290-56E3-44BC-9D4B-A3A25CB1C478}" srcId="{388F3A0B-FC7C-401F-A774-5E416F3FD8DF}" destId="{A4E08F3C-FBF1-4FF8-A246-5B86365E2EF6}" srcOrd="4" destOrd="0" parTransId="{99D1FE86-8094-4B74-8EFC-E76D46373577}" sibTransId="{9350A5B7-3596-4B60-BF60-CB25DF9A5107}"/>
    <dgm:cxn modelId="{172DA630-593B-496F-BF51-DD355ADCEC02}" srcId="{A35F4E5B-364E-4B1A-A951-D68AC49CAE18}" destId="{92936D64-D442-4765-9B8D-91AB793731E3}" srcOrd="0" destOrd="0" parTransId="{C49D7E43-CC3F-4CC7-B5BA-17C7D9CFB560}" sibTransId="{AD7CAA6D-FC16-4BB5-857D-510C02C5D3BC}"/>
    <dgm:cxn modelId="{827A66EC-30D6-4088-BF79-AE19A8CD5875}" srcId="{DCC18434-D0AA-4F57-AFB2-4738D66F0AFD}" destId="{54B55544-705E-486E-9AB4-136E2B874325}" srcOrd="0" destOrd="0" parTransId="{0E1FE703-7507-4E89-993D-0CCA4BDBC670}" sibTransId="{96E21647-E834-4A38-AC8A-A9256D29FC70}"/>
    <dgm:cxn modelId="{0E6076A0-BADA-4F5A-A198-5EE2D3E89281}" type="presOf" srcId="{F7DA84F7-886D-4F1A-A5F0-2EA1A62BC5A0}" destId="{0DFC6387-3922-4E02-90FA-8A3A198B8549}" srcOrd="0" destOrd="3" presId="urn:microsoft.com/office/officeart/2005/8/layout/vList2"/>
    <dgm:cxn modelId="{9C2A902D-8A25-4FA1-BF8A-3C25E348E7B7}" type="presOf" srcId="{DCC18434-D0AA-4F57-AFB2-4738D66F0AFD}" destId="{857FC11E-40DA-4FB6-B19A-EB835476A686}" srcOrd="0" destOrd="0" presId="urn:microsoft.com/office/officeart/2005/8/layout/vList2"/>
    <dgm:cxn modelId="{F1BE4901-7FF4-4A13-A7A3-47D1DAAE10D6}" type="presOf" srcId="{43112E60-AA4A-4883-B4F3-F4F26EABBA17}" destId="{0DFC6387-3922-4E02-90FA-8A3A198B8549}" srcOrd="0" destOrd="1" presId="urn:microsoft.com/office/officeart/2005/8/layout/vList2"/>
    <dgm:cxn modelId="{B97F4A7A-5152-4D9B-916C-D81E247E3BDE}" srcId="{388F3A0B-FC7C-401F-A774-5E416F3FD8DF}" destId="{DCC18434-D0AA-4F57-AFB2-4738D66F0AFD}" srcOrd="3" destOrd="0" parTransId="{AB7DBC08-1CE7-4A2C-8E30-764132D4BDF7}" sibTransId="{4E8F8DAB-44A4-4D87-BA65-7ED18C9FDC6B}"/>
    <dgm:cxn modelId="{31F42D51-2AA3-46DE-957C-F6DC9FECF33B}" type="presOf" srcId="{93FD0FE5-87A5-4784-8C0D-82B2059FF6C4}" destId="{792A4C9D-E4C6-4C3F-B2B9-A8CABBFD80CD}" srcOrd="0" destOrd="0" presId="urn:microsoft.com/office/officeart/2005/8/layout/vList2"/>
    <dgm:cxn modelId="{D8B7E3BC-49BC-465E-BAFC-0C95E1B42B86}" type="presOf" srcId="{54B55544-705E-486E-9AB4-136E2B874325}" destId="{29F96D8A-6300-4C4F-A239-DA367F32B217}" srcOrd="0" destOrd="0" presId="urn:microsoft.com/office/officeart/2005/8/layout/vList2"/>
    <dgm:cxn modelId="{1B048920-D15B-4E60-B7F1-D7477C48380B}" type="presParOf" srcId="{1824C606-79DF-4F81-B7F7-603BF8748E02}" destId="{655DD236-6FC3-4FCE-A0C6-D94373E712ED}" srcOrd="0" destOrd="0" presId="urn:microsoft.com/office/officeart/2005/8/layout/vList2"/>
    <dgm:cxn modelId="{00E8E7CB-13D2-4919-BB3E-5AFCC271CBFF}" type="presParOf" srcId="{1824C606-79DF-4F81-B7F7-603BF8748E02}" destId="{792A4C9D-E4C6-4C3F-B2B9-A8CABBFD80CD}" srcOrd="1" destOrd="0" presId="urn:microsoft.com/office/officeart/2005/8/layout/vList2"/>
    <dgm:cxn modelId="{D063899A-0D13-432F-9438-4AF13C2FE0E4}" type="presParOf" srcId="{1824C606-79DF-4F81-B7F7-603BF8748E02}" destId="{6DAD8617-5D09-4017-B5B9-B76E5D2365AF}" srcOrd="2" destOrd="0" presId="urn:microsoft.com/office/officeart/2005/8/layout/vList2"/>
    <dgm:cxn modelId="{BED5AE09-0337-4F5F-B145-C9D4383C5BD0}" type="presParOf" srcId="{1824C606-79DF-4F81-B7F7-603BF8748E02}" destId="{0DFC6387-3922-4E02-90FA-8A3A198B8549}" srcOrd="3" destOrd="0" presId="urn:microsoft.com/office/officeart/2005/8/layout/vList2"/>
    <dgm:cxn modelId="{76D3391D-2C01-48C5-AF82-60D27D645E05}" type="presParOf" srcId="{1824C606-79DF-4F81-B7F7-603BF8748E02}" destId="{95DB7F1B-F7FB-40F6-8EEB-3D437E15BEEA}" srcOrd="4" destOrd="0" presId="urn:microsoft.com/office/officeart/2005/8/layout/vList2"/>
    <dgm:cxn modelId="{ED092131-87F1-47B0-9D69-84D76F21098D}" type="presParOf" srcId="{1824C606-79DF-4F81-B7F7-603BF8748E02}" destId="{DB40CF81-63AE-475E-A224-F68B408270E8}" srcOrd="5" destOrd="0" presId="urn:microsoft.com/office/officeart/2005/8/layout/vList2"/>
    <dgm:cxn modelId="{89378305-B662-40E7-A60C-9EB802BCB157}" type="presParOf" srcId="{1824C606-79DF-4F81-B7F7-603BF8748E02}" destId="{857FC11E-40DA-4FB6-B19A-EB835476A686}" srcOrd="6" destOrd="0" presId="urn:microsoft.com/office/officeart/2005/8/layout/vList2"/>
    <dgm:cxn modelId="{840140D2-EA73-4EBA-B878-C33EDE952412}" type="presParOf" srcId="{1824C606-79DF-4F81-B7F7-603BF8748E02}" destId="{29F96D8A-6300-4C4F-A239-DA367F32B217}" srcOrd="7" destOrd="0" presId="urn:microsoft.com/office/officeart/2005/8/layout/vList2"/>
    <dgm:cxn modelId="{F988B12A-7581-4F2B-A558-C17CD886DEBA}" type="presParOf" srcId="{1824C606-79DF-4F81-B7F7-603BF8748E02}" destId="{61779A27-20C0-4A35-9E05-BCB0DB873118}" srcOrd="8" destOrd="0" presId="urn:microsoft.com/office/officeart/2005/8/layout/vList2"/>
  </dgm:cxnLst>
  <dgm:bg/>
  <dgm:whole/>
</dgm:dataModel>
</file>

<file path=ppt/diagrams/data7.xml><?xml version="1.0" encoding="utf-8"?>
<dgm:dataModel xmlns:dgm="http://schemas.openxmlformats.org/drawingml/2006/diagram" xmlns:a="http://schemas.openxmlformats.org/drawingml/2006/main">
  <dgm:ptLst>
    <dgm:pt modelId="{D8AB29D2-BAA6-459F-A5D3-261AD6F145B2}" type="doc">
      <dgm:prSet loTypeId="urn:microsoft.com/office/officeart/2008/layout/VerticalCurvedList" loCatId="list" qsTypeId="urn:microsoft.com/office/officeart/2005/8/quickstyle/simple1" qsCatId="simple" csTypeId="urn:microsoft.com/office/officeart/2005/8/colors/colorful1#2" csCatId="colorful" phldr="1"/>
      <dgm:spPr/>
      <dgm:t>
        <a:bodyPr/>
        <a:lstStyle/>
        <a:p>
          <a:endParaRPr lang="en-US"/>
        </a:p>
      </dgm:t>
    </dgm:pt>
    <dgm:pt modelId="{A149081D-FF3D-4F52-9AA6-7633C6820D08}">
      <dgm:prSet phldrT="[Text]" custT="1"/>
      <dgm:spPr/>
      <dgm:t>
        <a:bodyPr/>
        <a:lstStyle/>
        <a:p>
          <a:r>
            <a:rPr lang="en-US" sz="4000" dirty="0"/>
            <a:t>Importance of Data</a:t>
          </a:r>
        </a:p>
      </dgm:t>
    </dgm:pt>
    <dgm:pt modelId="{9DDC299A-E427-4661-925C-1FC8633CAE49}" type="parTrans" cxnId="{DDC0C047-7E67-4998-A8FF-4F916E054B82}">
      <dgm:prSet/>
      <dgm:spPr/>
      <dgm:t>
        <a:bodyPr/>
        <a:lstStyle/>
        <a:p>
          <a:endParaRPr lang="en-US" sz="1400"/>
        </a:p>
      </dgm:t>
    </dgm:pt>
    <dgm:pt modelId="{810875E4-B3B0-4465-91FC-84F26B8E6E0B}" type="sibTrans" cxnId="{DDC0C047-7E67-4998-A8FF-4F916E054B82}">
      <dgm:prSet/>
      <dgm:spPr/>
      <dgm:t>
        <a:bodyPr/>
        <a:lstStyle/>
        <a:p>
          <a:endParaRPr lang="en-US" sz="1400"/>
        </a:p>
      </dgm:t>
    </dgm:pt>
    <dgm:pt modelId="{50207248-831C-45E9-959D-3BF272813A69}">
      <dgm:prSet phldrT="[Text]" custT="1"/>
      <dgm:spPr/>
      <dgm:t>
        <a:bodyPr/>
        <a:lstStyle/>
        <a:p>
          <a:r>
            <a:rPr lang="en-US" sz="4000" dirty="0"/>
            <a:t>Analyzing Data</a:t>
          </a:r>
        </a:p>
      </dgm:t>
    </dgm:pt>
    <dgm:pt modelId="{9232F69E-91AC-44B1-821F-21E85ECE0024}" type="parTrans" cxnId="{0B0A7D62-DB3C-4D9A-B549-C0E3E517A8D0}">
      <dgm:prSet/>
      <dgm:spPr/>
      <dgm:t>
        <a:bodyPr/>
        <a:lstStyle/>
        <a:p>
          <a:endParaRPr lang="en-US" sz="1400"/>
        </a:p>
      </dgm:t>
    </dgm:pt>
    <dgm:pt modelId="{57CE93A7-6E11-4FA0-AAA2-DA781A213D90}" type="sibTrans" cxnId="{0B0A7D62-DB3C-4D9A-B549-C0E3E517A8D0}">
      <dgm:prSet/>
      <dgm:spPr/>
      <dgm:t>
        <a:bodyPr/>
        <a:lstStyle/>
        <a:p>
          <a:endParaRPr lang="en-US" sz="1400"/>
        </a:p>
      </dgm:t>
    </dgm:pt>
    <dgm:pt modelId="{251372E4-5DEB-4373-ADBF-F595CA8BC45A}">
      <dgm:prSet phldrT="[Text]" custT="1"/>
      <dgm:spPr/>
      <dgm:t>
        <a:bodyPr/>
        <a:lstStyle/>
        <a:p>
          <a:r>
            <a:rPr lang="en-US" sz="4000" dirty="0"/>
            <a:t>Data Collection and Management</a:t>
          </a:r>
        </a:p>
      </dgm:t>
    </dgm:pt>
    <dgm:pt modelId="{F9C1F3E2-7A5F-4377-9023-8763262B34F7}" type="parTrans" cxnId="{423053F5-4337-4671-8E9D-6B2D03CC9CEA}">
      <dgm:prSet/>
      <dgm:spPr/>
      <dgm:t>
        <a:bodyPr/>
        <a:lstStyle/>
        <a:p>
          <a:endParaRPr lang="en-US" sz="1400"/>
        </a:p>
      </dgm:t>
    </dgm:pt>
    <dgm:pt modelId="{0B0FE425-D88E-48C1-A863-BADE16240E51}" type="sibTrans" cxnId="{423053F5-4337-4671-8E9D-6B2D03CC9CEA}">
      <dgm:prSet/>
      <dgm:spPr/>
      <dgm:t>
        <a:bodyPr/>
        <a:lstStyle/>
        <a:p>
          <a:endParaRPr lang="en-US" sz="1400"/>
        </a:p>
      </dgm:t>
    </dgm:pt>
    <dgm:pt modelId="{6EB0F6D5-FCE9-42D2-97C0-B27AF4DA05A7}">
      <dgm:prSet phldrT="[Text]" custT="1"/>
      <dgm:spPr/>
      <dgm:t>
        <a:bodyPr/>
        <a:lstStyle/>
        <a:p>
          <a:endParaRPr lang="en-US" sz="4000" dirty="0"/>
        </a:p>
      </dgm:t>
    </dgm:pt>
    <dgm:pt modelId="{DDF87459-968F-4A97-BFDE-40567FE98F67}" type="parTrans" cxnId="{244EDCA2-3B19-452D-9B6B-865957C6F6CE}">
      <dgm:prSet/>
      <dgm:spPr/>
      <dgm:t>
        <a:bodyPr/>
        <a:lstStyle/>
        <a:p>
          <a:endParaRPr lang="en-US"/>
        </a:p>
      </dgm:t>
    </dgm:pt>
    <dgm:pt modelId="{24EA9568-B638-4C22-86E2-1A7CAF5550CB}" type="sibTrans" cxnId="{244EDCA2-3B19-452D-9B6B-865957C6F6CE}">
      <dgm:prSet/>
      <dgm:spPr/>
      <dgm:t>
        <a:bodyPr/>
        <a:lstStyle/>
        <a:p>
          <a:endParaRPr lang="en-US"/>
        </a:p>
      </dgm:t>
    </dgm:pt>
    <dgm:pt modelId="{92B8FF1B-4F10-46BF-962E-6C6F25D6EEE8}" type="pres">
      <dgm:prSet presAssocID="{D8AB29D2-BAA6-459F-A5D3-261AD6F145B2}" presName="Name0" presStyleCnt="0">
        <dgm:presLayoutVars>
          <dgm:chMax val="7"/>
          <dgm:chPref val="7"/>
          <dgm:dir/>
        </dgm:presLayoutVars>
      </dgm:prSet>
      <dgm:spPr/>
      <dgm:t>
        <a:bodyPr/>
        <a:lstStyle/>
        <a:p>
          <a:endParaRPr lang="en-US"/>
        </a:p>
      </dgm:t>
    </dgm:pt>
    <dgm:pt modelId="{7D066215-083D-43F1-8BA8-F2C7EA55C9F6}" type="pres">
      <dgm:prSet presAssocID="{D8AB29D2-BAA6-459F-A5D3-261AD6F145B2}" presName="Name1" presStyleCnt="0"/>
      <dgm:spPr/>
    </dgm:pt>
    <dgm:pt modelId="{3DDB14EA-EF51-4AD2-BC72-2A590337261A}" type="pres">
      <dgm:prSet presAssocID="{D8AB29D2-BAA6-459F-A5D3-261AD6F145B2}" presName="cycle" presStyleCnt="0"/>
      <dgm:spPr/>
    </dgm:pt>
    <dgm:pt modelId="{2D760A62-4F17-4BA5-8A95-1E7C013E8A4E}" type="pres">
      <dgm:prSet presAssocID="{D8AB29D2-BAA6-459F-A5D3-261AD6F145B2}" presName="srcNode" presStyleLbl="node1" presStyleIdx="0" presStyleCnt="3"/>
      <dgm:spPr/>
    </dgm:pt>
    <dgm:pt modelId="{A66D3924-2B29-4B7F-85DC-4A2F5121B7AF}" type="pres">
      <dgm:prSet presAssocID="{D8AB29D2-BAA6-459F-A5D3-261AD6F145B2}" presName="conn" presStyleLbl="parChTrans1D2" presStyleIdx="0" presStyleCnt="1"/>
      <dgm:spPr/>
      <dgm:t>
        <a:bodyPr/>
        <a:lstStyle/>
        <a:p>
          <a:endParaRPr lang="en-US"/>
        </a:p>
      </dgm:t>
    </dgm:pt>
    <dgm:pt modelId="{2108EC86-DA04-4E65-8608-3A3FD27EFDA3}" type="pres">
      <dgm:prSet presAssocID="{D8AB29D2-BAA6-459F-A5D3-261AD6F145B2}" presName="extraNode" presStyleLbl="node1" presStyleIdx="0" presStyleCnt="3"/>
      <dgm:spPr/>
    </dgm:pt>
    <dgm:pt modelId="{C83AFFCF-FAD1-4B48-8321-112EBF98EAE1}" type="pres">
      <dgm:prSet presAssocID="{D8AB29D2-BAA6-459F-A5D3-261AD6F145B2}" presName="dstNode" presStyleLbl="node1" presStyleIdx="0" presStyleCnt="3"/>
      <dgm:spPr/>
    </dgm:pt>
    <dgm:pt modelId="{0463B781-371D-4F45-9E06-A612244A7745}" type="pres">
      <dgm:prSet presAssocID="{A149081D-FF3D-4F52-9AA6-7633C6820D08}" presName="text_1" presStyleLbl="node1" presStyleIdx="0" presStyleCnt="3">
        <dgm:presLayoutVars>
          <dgm:bulletEnabled val="1"/>
        </dgm:presLayoutVars>
      </dgm:prSet>
      <dgm:spPr/>
      <dgm:t>
        <a:bodyPr/>
        <a:lstStyle/>
        <a:p>
          <a:endParaRPr lang="en-US"/>
        </a:p>
      </dgm:t>
    </dgm:pt>
    <dgm:pt modelId="{5B02496F-5B51-4505-A3EE-66446E2989B5}" type="pres">
      <dgm:prSet presAssocID="{A149081D-FF3D-4F52-9AA6-7633C6820D08}" presName="accent_1" presStyleCnt="0"/>
      <dgm:spPr/>
    </dgm:pt>
    <dgm:pt modelId="{6C122F9B-7E9A-4813-9171-7D4229D253E5}" type="pres">
      <dgm:prSet presAssocID="{A149081D-FF3D-4F52-9AA6-7633C6820D08}" presName="accentRepeatNode" presStyleLbl="solidFgAcc1" presStyleIdx="0" presStyleCnt="3"/>
      <dgm:spPr/>
    </dgm:pt>
    <dgm:pt modelId="{9D7A4A6A-DEF7-43A9-A72F-FC38AD10BD1D}" type="pres">
      <dgm:prSet presAssocID="{50207248-831C-45E9-959D-3BF272813A69}" presName="text_2" presStyleLbl="node1" presStyleIdx="1" presStyleCnt="3">
        <dgm:presLayoutVars>
          <dgm:bulletEnabled val="1"/>
        </dgm:presLayoutVars>
      </dgm:prSet>
      <dgm:spPr/>
      <dgm:t>
        <a:bodyPr/>
        <a:lstStyle/>
        <a:p>
          <a:endParaRPr lang="en-US"/>
        </a:p>
      </dgm:t>
    </dgm:pt>
    <dgm:pt modelId="{A9E991DC-A5DB-4FC3-8E48-377EB0353D1C}" type="pres">
      <dgm:prSet presAssocID="{50207248-831C-45E9-959D-3BF272813A69}" presName="accent_2" presStyleCnt="0"/>
      <dgm:spPr/>
    </dgm:pt>
    <dgm:pt modelId="{934B2AF8-D74F-4C80-9A57-CF5133F4F708}" type="pres">
      <dgm:prSet presAssocID="{50207248-831C-45E9-959D-3BF272813A69}" presName="accentRepeatNode" presStyleLbl="solidFgAcc1" presStyleIdx="1" presStyleCnt="3"/>
      <dgm:spPr/>
    </dgm:pt>
    <dgm:pt modelId="{15490534-D6D6-4280-80BA-4A047DF77D82}" type="pres">
      <dgm:prSet presAssocID="{251372E4-5DEB-4373-ADBF-F595CA8BC45A}" presName="text_3" presStyleLbl="node1" presStyleIdx="2" presStyleCnt="3">
        <dgm:presLayoutVars>
          <dgm:bulletEnabled val="1"/>
        </dgm:presLayoutVars>
      </dgm:prSet>
      <dgm:spPr/>
      <dgm:t>
        <a:bodyPr/>
        <a:lstStyle/>
        <a:p>
          <a:endParaRPr lang="en-US"/>
        </a:p>
      </dgm:t>
    </dgm:pt>
    <dgm:pt modelId="{37B54C49-4CBD-4238-A0B8-8B99E3B2DF30}" type="pres">
      <dgm:prSet presAssocID="{251372E4-5DEB-4373-ADBF-F595CA8BC45A}" presName="accent_3" presStyleCnt="0"/>
      <dgm:spPr/>
    </dgm:pt>
    <dgm:pt modelId="{B2AE3DB6-EB52-4320-A1AA-F424C76BCABB}" type="pres">
      <dgm:prSet presAssocID="{251372E4-5DEB-4373-ADBF-F595CA8BC45A}" presName="accentRepeatNode" presStyleLbl="solidFgAcc1" presStyleIdx="2" presStyleCnt="3"/>
      <dgm:spPr/>
    </dgm:pt>
  </dgm:ptLst>
  <dgm:cxnLst>
    <dgm:cxn modelId="{47B1BAA6-7378-420A-B1A9-C8452639D75D}" type="presOf" srcId="{D8AB29D2-BAA6-459F-A5D3-261AD6F145B2}" destId="{92B8FF1B-4F10-46BF-962E-6C6F25D6EEE8}" srcOrd="0" destOrd="0" presId="urn:microsoft.com/office/officeart/2008/layout/VerticalCurvedList"/>
    <dgm:cxn modelId="{378B9B61-CE60-438F-B326-60264E039A89}" type="presOf" srcId="{251372E4-5DEB-4373-ADBF-F595CA8BC45A}" destId="{15490534-D6D6-4280-80BA-4A047DF77D82}" srcOrd="0" destOrd="0" presId="urn:microsoft.com/office/officeart/2008/layout/VerticalCurvedList"/>
    <dgm:cxn modelId="{0B0A7D62-DB3C-4D9A-B549-C0E3E517A8D0}" srcId="{D8AB29D2-BAA6-459F-A5D3-261AD6F145B2}" destId="{50207248-831C-45E9-959D-3BF272813A69}" srcOrd="1" destOrd="0" parTransId="{9232F69E-91AC-44B1-821F-21E85ECE0024}" sibTransId="{57CE93A7-6E11-4FA0-AAA2-DA781A213D90}"/>
    <dgm:cxn modelId="{BAE9D884-4993-4A19-8018-51D4B079A214}" type="presOf" srcId="{50207248-831C-45E9-959D-3BF272813A69}" destId="{9D7A4A6A-DEF7-43A9-A72F-FC38AD10BD1D}" srcOrd="0" destOrd="0" presId="urn:microsoft.com/office/officeart/2008/layout/VerticalCurvedList"/>
    <dgm:cxn modelId="{244EDCA2-3B19-452D-9B6B-865957C6F6CE}" srcId="{50207248-831C-45E9-959D-3BF272813A69}" destId="{6EB0F6D5-FCE9-42D2-97C0-B27AF4DA05A7}" srcOrd="0" destOrd="0" parTransId="{DDF87459-968F-4A97-BFDE-40567FE98F67}" sibTransId="{24EA9568-B638-4C22-86E2-1A7CAF5550CB}"/>
    <dgm:cxn modelId="{8B3F5805-6AEE-4C92-B9E5-17C27FE41212}" type="presOf" srcId="{A149081D-FF3D-4F52-9AA6-7633C6820D08}" destId="{0463B781-371D-4F45-9E06-A612244A7745}" srcOrd="0" destOrd="0" presId="urn:microsoft.com/office/officeart/2008/layout/VerticalCurvedList"/>
    <dgm:cxn modelId="{FC1DAEB1-BEA0-4D74-ADEA-9D483CD14F76}" type="presOf" srcId="{6EB0F6D5-FCE9-42D2-97C0-B27AF4DA05A7}" destId="{9D7A4A6A-DEF7-43A9-A72F-FC38AD10BD1D}" srcOrd="0" destOrd="1" presId="urn:microsoft.com/office/officeart/2008/layout/VerticalCurvedList"/>
    <dgm:cxn modelId="{DDC0C047-7E67-4998-A8FF-4F916E054B82}" srcId="{D8AB29D2-BAA6-459F-A5D3-261AD6F145B2}" destId="{A149081D-FF3D-4F52-9AA6-7633C6820D08}" srcOrd="0" destOrd="0" parTransId="{9DDC299A-E427-4661-925C-1FC8633CAE49}" sibTransId="{810875E4-B3B0-4465-91FC-84F26B8E6E0B}"/>
    <dgm:cxn modelId="{423053F5-4337-4671-8E9D-6B2D03CC9CEA}" srcId="{D8AB29D2-BAA6-459F-A5D3-261AD6F145B2}" destId="{251372E4-5DEB-4373-ADBF-F595CA8BC45A}" srcOrd="2" destOrd="0" parTransId="{F9C1F3E2-7A5F-4377-9023-8763262B34F7}" sibTransId="{0B0FE425-D88E-48C1-A863-BADE16240E51}"/>
    <dgm:cxn modelId="{A5D43B3A-A44F-4370-AA20-0321B1B9FF9B}" type="presOf" srcId="{810875E4-B3B0-4465-91FC-84F26B8E6E0B}" destId="{A66D3924-2B29-4B7F-85DC-4A2F5121B7AF}" srcOrd="0" destOrd="0" presId="urn:microsoft.com/office/officeart/2008/layout/VerticalCurvedList"/>
    <dgm:cxn modelId="{9923BED5-6CC8-48F6-B34F-1BB9E197760F}" type="presParOf" srcId="{92B8FF1B-4F10-46BF-962E-6C6F25D6EEE8}" destId="{7D066215-083D-43F1-8BA8-F2C7EA55C9F6}" srcOrd="0" destOrd="0" presId="urn:microsoft.com/office/officeart/2008/layout/VerticalCurvedList"/>
    <dgm:cxn modelId="{2DF3968B-48B7-4308-BBCD-FFBA2894AD11}" type="presParOf" srcId="{7D066215-083D-43F1-8BA8-F2C7EA55C9F6}" destId="{3DDB14EA-EF51-4AD2-BC72-2A590337261A}" srcOrd="0" destOrd="0" presId="urn:microsoft.com/office/officeart/2008/layout/VerticalCurvedList"/>
    <dgm:cxn modelId="{674AB44C-CC53-4D36-9D98-63C1808ABB5E}" type="presParOf" srcId="{3DDB14EA-EF51-4AD2-BC72-2A590337261A}" destId="{2D760A62-4F17-4BA5-8A95-1E7C013E8A4E}" srcOrd="0" destOrd="0" presId="urn:microsoft.com/office/officeart/2008/layout/VerticalCurvedList"/>
    <dgm:cxn modelId="{2BD84280-73BC-4502-AB6B-D3980923A468}" type="presParOf" srcId="{3DDB14EA-EF51-4AD2-BC72-2A590337261A}" destId="{A66D3924-2B29-4B7F-85DC-4A2F5121B7AF}" srcOrd="1" destOrd="0" presId="urn:microsoft.com/office/officeart/2008/layout/VerticalCurvedList"/>
    <dgm:cxn modelId="{C297585A-B541-414B-9359-F28D7E56B7BD}" type="presParOf" srcId="{3DDB14EA-EF51-4AD2-BC72-2A590337261A}" destId="{2108EC86-DA04-4E65-8608-3A3FD27EFDA3}" srcOrd="2" destOrd="0" presId="urn:microsoft.com/office/officeart/2008/layout/VerticalCurvedList"/>
    <dgm:cxn modelId="{3B3AB688-FC44-45E0-9CC4-EE7CEDA187C1}" type="presParOf" srcId="{3DDB14EA-EF51-4AD2-BC72-2A590337261A}" destId="{C83AFFCF-FAD1-4B48-8321-112EBF98EAE1}" srcOrd="3" destOrd="0" presId="urn:microsoft.com/office/officeart/2008/layout/VerticalCurvedList"/>
    <dgm:cxn modelId="{D7849755-D8D5-4C9D-8E25-99F27FFEA31C}" type="presParOf" srcId="{7D066215-083D-43F1-8BA8-F2C7EA55C9F6}" destId="{0463B781-371D-4F45-9E06-A612244A7745}" srcOrd="1" destOrd="0" presId="urn:microsoft.com/office/officeart/2008/layout/VerticalCurvedList"/>
    <dgm:cxn modelId="{D5A0496A-B769-40D5-9D6F-6E609E1E136F}" type="presParOf" srcId="{7D066215-083D-43F1-8BA8-F2C7EA55C9F6}" destId="{5B02496F-5B51-4505-A3EE-66446E2989B5}" srcOrd="2" destOrd="0" presId="urn:microsoft.com/office/officeart/2008/layout/VerticalCurvedList"/>
    <dgm:cxn modelId="{9AED7F79-1BE2-4AB7-A799-D844C6C74143}" type="presParOf" srcId="{5B02496F-5B51-4505-A3EE-66446E2989B5}" destId="{6C122F9B-7E9A-4813-9171-7D4229D253E5}" srcOrd="0" destOrd="0" presId="urn:microsoft.com/office/officeart/2008/layout/VerticalCurvedList"/>
    <dgm:cxn modelId="{9726069F-60FD-454D-B114-527E82DA6A2A}" type="presParOf" srcId="{7D066215-083D-43F1-8BA8-F2C7EA55C9F6}" destId="{9D7A4A6A-DEF7-43A9-A72F-FC38AD10BD1D}" srcOrd="3" destOrd="0" presId="urn:microsoft.com/office/officeart/2008/layout/VerticalCurvedList"/>
    <dgm:cxn modelId="{C6332782-B0BF-4810-9D40-79CB07741757}" type="presParOf" srcId="{7D066215-083D-43F1-8BA8-F2C7EA55C9F6}" destId="{A9E991DC-A5DB-4FC3-8E48-377EB0353D1C}" srcOrd="4" destOrd="0" presId="urn:microsoft.com/office/officeart/2008/layout/VerticalCurvedList"/>
    <dgm:cxn modelId="{23252D58-E80A-4492-8AC3-DD79160EAD4B}" type="presParOf" srcId="{A9E991DC-A5DB-4FC3-8E48-377EB0353D1C}" destId="{934B2AF8-D74F-4C80-9A57-CF5133F4F708}" srcOrd="0" destOrd="0" presId="urn:microsoft.com/office/officeart/2008/layout/VerticalCurvedList"/>
    <dgm:cxn modelId="{23F307DB-05DB-4744-9003-EA8290AF2C9A}" type="presParOf" srcId="{7D066215-083D-43F1-8BA8-F2C7EA55C9F6}" destId="{15490534-D6D6-4280-80BA-4A047DF77D82}" srcOrd="5" destOrd="0" presId="urn:microsoft.com/office/officeart/2008/layout/VerticalCurvedList"/>
    <dgm:cxn modelId="{4F9B976C-FBA6-4F6A-A342-BAB1E9610AA5}" type="presParOf" srcId="{7D066215-083D-43F1-8BA8-F2C7EA55C9F6}" destId="{37B54C49-4CBD-4238-A0B8-8B99E3B2DF30}" srcOrd="6" destOrd="0" presId="urn:microsoft.com/office/officeart/2008/layout/VerticalCurvedList"/>
    <dgm:cxn modelId="{8702EC9D-A96D-4C2E-A1A8-6E77FAEBE77A}" type="presParOf" srcId="{37B54C49-4CBD-4238-A0B8-8B99E3B2DF30}" destId="{B2AE3DB6-EB52-4320-A1AA-F424C76BCABB}" srcOrd="0" destOrd="0" presId="urn:microsoft.com/office/officeart/2008/layout/VerticalCurvedList"/>
  </dgm:cxnLst>
  <dgm:bg/>
  <dgm:whole/>
</dgm:dataModel>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C46E83DE-C9BB-4572-997D-3604C5983D3A}" type="datetimeFigureOut">
              <a:rPr lang="en-US" smtClean="0"/>
              <a:pPr/>
              <a:t>12/28/2022</a:t>
            </a:fld>
            <a:endParaRPr lang="en-US"/>
          </a:p>
        </p:txBody>
      </p:sp>
      <p:sp>
        <p:nvSpPr>
          <p:cNvPr id="4" name="Slide Image Placeholder 3"/>
          <p:cNvSpPr>
            <a:spLocks noGrp="1" noRot="1" noChangeAspect="1"/>
          </p:cNvSpPr>
          <p:nvPr>
            <p:ph type="sldImg" idx="2"/>
          </p:nvPr>
        </p:nvSpPr>
        <p:spPr>
          <a:xfrm>
            <a:off x="2171700" y="514350"/>
            <a:ext cx="48006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B918ACBB-4976-4E4F-B6B0-FFB8321C2EA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1700" y="514350"/>
            <a:ext cx="4800600" cy="2571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1</a:t>
            </a:fld>
            <a:endParaRPr lang="en-US" dirty="0"/>
          </a:p>
        </p:txBody>
      </p:sp>
    </p:spTree>
    <p:extLst>
      <p:ext uri="{BB962C8B-B14F-4D97-AF65-F5344CB8AC3E}">
        <p14:creationId xmlns="" xmlns:p14="http://schemas.microsoft.com/office/powerpoint/2010/main" val="35971394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1700" y="514350"/>
            <a:ext cx="4800600" cy="2571750"/>
          </a:xfrm>
        </p:spPr>
      </p:sp>
      <p:sp>
        <p:nvSpPr>
          <p:cNvPr id="3" name="Notes Placeholder 2"/>
          <p:cNvSpPr>
            <a:spLocks noGrp="1"/>
          </p:cNvSpPr>
          <p:nvPr>
            <p:ph type="body" idx="1"/>
          </p:nvPr>
        </p:nvSpPr>
        <p:spPr/>
        <p:txBody>
          <a:bodyPr>
            <a:normAutofit/>
          </a:bodyPr>
          <a:lstStyle/>
          <a:p>
            <a:r>
              <a:rPr lang="en-US" dirty="0"/>
              <a:t>http://www.dissertation-statistics.com/population-sample.html</a:t>
            </a:r>
          </a:p>
        </p:txBody>
      </p:sp>
      <p:sp>
        <p:nvSpPr>
          <p:cNvPr id="4" name="Slide Number Placeholder 3"/>
          <p:cNvSpPr>
            <a:spLocks noGrp="1"/>
          </p:cNvSpPr>
          <p:nvPr>
            <p:ph type="sldNum" sz="quarter" idx="10"/>
          </p:nvPr>
        </p:nvSpPr>
        <p:spPr/>
        <p:txBody>
          <a:bodyPr/>
          <a:lstStyle/>
          <a:p>
            <a:fld id="{C174F797-D0C9-4CC8-A782-47AF8FE2512F}" type="slidenum">
              <a:rPr lang="en-US" smtClean="0"/>
              <a:pPr/>
              <a:t>7</a:t>
            </a:fld>
            <a:endParaRPr lang="en-US" dirty="0"/>
          </a:p>
        </p:txBody>
      </p:sp>
    </p:spTree>
    <p:extLst>
      <p:ext uri="{BB962C8B-B14F-4D97-AF65-F5344CB8AC3E}">
        <p14:creationId xmlns="" xmlns:p14="http://schemas.microsoft.com/office/powerpoint/2010/main" val="35660688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13</a:t>
            </a:fld>
            <a:endParaRPr lang="en-US" dirty="0"/>
          </a:p>
        </p:txBody>
      </p:sp>
    </p:spTree>
    <p:extLst>
      <p:ext uri="{BB962C8B-B14F-4D97-AF65-F5344CB8AC3E}">
        <p14:creationId xmlns="" xmlns:p14="http://schemas.microsoft.com/office/powerpoint/2010/main" val="2410287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14</a:t>
            </a:fld>
            <a:endParaRPr lang="en-US" dirty="0"/>
          </a:p>
        </p:txBody>
      </p:sp>
    </p:spTree>
    <p:extLst>
      <p:ext uri="{BB962C8B-B14F-4D97-AF65-F5344CB8AC3E}">
        <p14:creationId xmlns="" xmlns:p14="http://schemas.microsoft.com/office/powerpoint/2010/main" val="1144703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33</a:t>
            </a:fld>
            <a:endParaRPr lang="en-US" dirty="0"/>
          </a:p>
        </p:txBody>
      </p:sp>
    </p:spTree>
    <p:extLst>
      <p:ext uri="{BB962C8B-B14F-4D97-AF65-F5344CB8AC3E}">
        <p14:creationId xmlns="" xmlns:p14="http://schemas.microsoft.com/office/powerpoint/2010/main" val="21104161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a:t>Ref</a:t>
            </a:r>
            <a:r>
              <a:rPr lang="en-IN" baseline="0"/>
              <a:t> </a:t>
            </a:r>
            <a:r>
              <a:rPr lang="en-IN" baseline="0" dirty="0"/>
              <a:t>http://www.analyticskhoj.com/wp-content/uploads/2015/12/Missing-Value-imputation-basic-way-750x500.jpg</a:t>
            </a:r>
            <a:endParaRPr lang="en-IN" dirty="0"/>
          </a:p>
        </p:txBody>
      </p:sp>
      <p:sp>
        <p:nvSpPr>
          <p:cNvPr id="4" name="Slide Number Placeholder 3"/>
          <p:cNvSpPr>
            <a:spLocks noGrp="1"/>
          </p:cNvSpPr>
          <p:nvPr>
            <p:ph type="sldNum" sz="quarter" idx="10"/>
          </p:nvPr>
        </p:nvSpPr>
        <p:spPr/>
        <p:txBody>
          <a:bodyPr/>
          <a:lstStyle/>
          <a:p>
            <a:fld id="{C174F797-D0C9-4CC8-A782-47AF8FE2512F}" type="slidenum">
              <a:rPr lang="en-US" smtClean="0"/>
              <a:pPr/>
              <a:t>46</a:t>
            </a:fld>
            <a:endParaRPr lang="en-US" dirty="0"/>
          </a:p>
        </p:txBody>
      </p:sp>
    </p:spTree>
    <p:extLst>
      <p:ext uri="{BB962C8B-B14F-4D97-AF65-F5344CB8AC3E}">
        <p14:creationId xmlns="" xmlns:p14="http://schemas.microsoft.com/office/powerpoint/2010/main" val="3287435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60120" y="2130426"/>
            <a:ext cx="1088136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920240" y="3886200"/>
            <a:ext cx="896112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81160" y="274639"/>
            <a:ext cx="288036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40080" y="274639"/>
            <a:ext cx="842772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11238" y="4406901"/>
            <a:ext cx="1088136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1011238" y="2906713"/>
            <a:ext cx="1088136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40080" y="1600201"/>
            <a:ext cx="56540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507480" y="1600201"/>
            <a:ext cx="565404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40080" y="1535113"/>
            <a:ext cx="56562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40080" y="2174875"/>
            <a:ext cx="56562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503036" y="1535113"/>
            <a:ext cx="565848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03036" y="2174875"/>
            <a:ext cx="565848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0081" y="273050"/>
            <a:ext cx="4211638"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5005070" y="273051"/>
            <a:ext cx="71564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40081" y="1435101"/>
            <a:ext cx="42116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09203" y="4800600"/>
            <a:ext cx="768096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509203" y="612775"/>
            <a:ext cx="768096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509203" y="5367338"/>
            <a:ext cx="768096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0080" y="274638"/>
            <a:ext cx="1152144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40080" y="1600201"/>
            <a:ext cx="1152144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40080" y="6356351"/>
            <a:ext cx="298704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12/28/2022</a:t>
            </a:fld>
            <a:endParaRPr lang="en-US"/>
          </a:p>
        </p:txBody>
      </p:sp>
      <p:sp>
        <p:nvSpPr>
          <p:cNvPr id="5" name="Footer Placeholder 4"/>
          <p:cNvSpPr>
            <a:spLocks noGrp="1"/>
          </p:cNvSpPr>
          <p:nvPr>
            <p:ph type="ftr" sz="quarter" idx="3"/>
          </p:nvPr>
        </p:nvSpPr>
        <p:spPr>
          <a:xfrm>
            <a:off x="4373880" y="6356351"/>
            <a:ext cx="405384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174480" y="6356351"/>
            <a:ext cx="298704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chart" Target="../charts/chart2.xml"/><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 Id="rId4" Type="http://schemas.openxmlformats.org/officeDocument/2006/relationships/chart" Target="../charts/chart7.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solidFill>
                  <a:srgbClr val="0070C0"/>
                </a:solidFill>
              </a:rPr>
              <a:t>Business Analytics: Advance</a:t>
            </a:r>
          </a:p>
        </p:txBody>
      </p:sp>
      <p:sp>
        <p:nvSpPr>
          <p:cNvPr id="4" name="Subtitle 3"/>
          <p:cNvSpPr>
            <a:spLocks noGrp="1"/>
          </p:cNvSpPr>
          <p:nvPr>
            <p:ph type="subTitle" idx="1"/>
          </p:nvPr>
        </p:nvSpPr>
        <p:spPr/>
        <p:txBody>
          <a:bodyPr/>
          <a:lstStyle/>
          <a:p>
            <a:r>
              <a:rPr lang="en-US" b="1" dirty="0"/>
              <a:t>Basics </a:t>
            </a:r>
            <a:r>
              <a:rPr lang="en-US" b="1"/>
              <a:t>of Data (I)</a:t>
            </a:r>
            <a:endParaRPr lang="en-US" b="1" dirty="0"/>
          </a:p>
        </p:txBody>
      </p:sp>
      <p:sp>
        <p:nvSpPr>
          <p:cNvPr id="5" name="Slide Number Placeholder 4"/>
          <p:cNvSpPr>
            <a:spLocks noGrp="1"/>
          </p:cNvSpPr>
          <p:nvPr>
            <p:ph type="sldNum" sz="quarter" idx="12"/>
          </p:nvPr>
        </p:nvSpPr>
        <p:spPr/>
        <p:txBody>
          <a:bodyPr/>
          <a:lstStyle/>
          <a:p>
            <a:fld id="{FA088B27-51EA-43CF-84BE-213EAFDFD34D}"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Data types (I)</a:t>
            </a:r>
          </a:p>
        </p:txBody>
      </p:sp>
      <p:sp>
        <p:nvSpPr>
          <p:cNvPr id="4" name="Slide Number Placeholder 3"/>
          <p:cNvSpPr>
            <a:spLocks noGrp="1"/>
          </p:cNvSpPr>
          <p:nvPr>
            <p:ph type="sldNum" sz="quarter" idx="12"/>
          </p:nvPr>
        </p:nvSpPr>
        <p:spPr/>
        <p:txBody>
          <a:bodyPr/>
          <a:lstStyle/>
          <a:p>
            <a:fld id="{5A0614AE-7DA6-4443-9A06-FA7BD7CD666D}" type="slidenum">
              <a:rPr lang="en-US" smtClean="0"/>
              <a:pPr/>
              <a:t>10</a:t>
            </a:fld>
            <a:endParaRPr lang="en-US" dirty="0"/>
          </a:p>
        </p:txBody>
      </p:sp>
      <p:pic>
        <p:nvPicPr>
          <p:cNvPr id="5" name="Picture 4"/>
          <p:cNvPicPr>
            <a:picLocks noChangeAspect="1"/>
          </p:cNvPicPr>
          <p:nvPr/>
        </p:nvPicPr>
        <p:blipFill>
          <a:blip r:embed="rId2"/>
          <a:stretch>
            <a:fillRect/>
          </a:stretch>
        </p:blipFill>
        <p:spPr>
          <a:xfrm>
            <a:off x="1948104" y="1371600"/>
            <a:ext cx="7934195" cy="4297884"/>
          </a:xfrm>
          <a:prstGeom prst="rect">
            <a:avLst/>
          </a:prstGeom>
        </p:spPr>
      </p:pic>
    </p:spTree>
    <p:extLst>
      <p:ext uri="{BB962C8B-B14F-4D97-AF65-F5344CB8AC3E}">
        <p14:creationId xmlns="" xmlns:p14="http://schemas.microsoft.com/office/powerpoint/2010/main" val="30600848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Data types (II)</a:t>
            </a:r>
          </a:p>
        </p:txBody>
      </p:sp>
      <p:sp>
        <p:nvSpPr>
          <p:cNvPr id="12" name="Content Placeholder 2"/>
          <p:cNvSpPr>
            <a:spLocks noGrp="1"/>
          </p:cNvSpPr>
          <p:nvPr>
            <p:ph idx="1"/>
          </p:nvPr>
        </p:nvSpPr>
        <p:spPr>
          <a:xfrm>
            <a:off x="281683" y="1295400"/>
            <a:ext cx="12279888" cy="990600"/>
          </a:xfrm>
          <a:ln>
            <a:solidFill>
              <a:schemeClr val="accent1">
                <a:shade val="50000"/>
              </a:schemeClr>
            </a:solidFill>
          </a:ln>
        </p:spPr>
        <p:txBody>
          <a:bodyPr>
            <a:normAutofit fontScale="55000" lnSpcReduction="20000"/>
          </a:bodyPr>
          <a:lstStyle/>
          <a:p>
            <a:pPr lvl="1"/>
            <a:r>
              <a:rPr lang="en-US" dirty="0"/>
              <a:t>Data consists of a combination of "variables" which actually contain the values</a:t>
            </a:r>
          </a:p>
          <a:p>
            <a:pPr lvl="1"/>
            <a:r>
              <a:rPr lang="en-US" dirty="0"/>
              <a:t>Variables at a high level are of two types depending on the kind of values they store:</a:t>
            </a:r>
          </a:p>
          <a:p>
            <a:pPr lvl="2">
              <a:buFont typeface="Wingdings" panose="05000000000000000000" pitchFamily="2" charset="2"/>
              <a:buChar char="§"/>
            </a:pPr>
            <a:r>
              <a:rPr lang="en-US" dirty="0"/>
              <a:t>Numerical</a:t>
            </a:r>
          </a:p>
          <a:p>
            <a:pPr lvl="2">
              <a:buFont typeface="Wingdings" panose="05000000000000000000" pitchFamily="2" charset="2"/>
              <a:buChar char="§"/>
            </a:pPr>
            <a:r>
              <a:rPr lang="en-US" dirty="0"/>
              <a:t>Categorical</a:t>
            </a:r>
          </a:p>
        </p:txBody>
      </p:sp>
      <p:sp>
        <p:nvSpPr>
          <p:cNvPr id="4" name="Slide Number Placeholder 3"/>
          <p:cNvSpPr>
            <a:spLocks noGrp="1"/>
          </p:cNvSpPr>
          <p:nvPr>
            <p:ph type="sldNum" sz="quarter" idx="12"/>
          </p:nvPr>
        </p:nvSpPr>
        <p:spPr/>
        <p:txBody>
          <a:bodyPr/>
          <a:lstStyle/>
          <a:p>
            <a:fld id="{5A0614AE-7DA6-4443-9A06-FA7BD7CD666D}" type="slidenum">
              <a:rPr lang="en-US" smtClean="0"/>
              <a:pPr/>
              <a:t>11</a:t>
            </a:fld>
            <a:endParaRPr lang="en-US" dirty="0"/>
          </a:p>
        </p:txBody>
      </p:sp>
      <p:sp>
        <p:nvSpPr>
          <p:cNvPr id="13" name="Content Placeholder 2"/>
          <p:cNvSpPr txBox="1">
            <a:spLocks/>
          </p:cNvSpPr>
          <p:nvPr/>
        </p:nvSpPr>
        <p:spPr bwMode="gray">
          <a:xfrm>
            <a:off x="281683" y="2549324"/>
            <a:ext cx="5879088" cy="3546676"/>
          </a:xfrm>
          <a:prstGeom prst="rect">
            <a:avLst/>
          </a:prstGeom>
          <a:ln>
            <a:solidFill>
              <a:schemeClr val="accent1">
                <a:shade val="50000"/>
              </a:schemeClr>
            </a:solidFill>
          </a:ln>
        </p:spPr>
        <p:txBody>
          <a:bodyPr vert="horz" lIns="45718" tIns="45718" rIns="45718" bIns="45718" rtlCol="0">
            <a:normAutofit fontScale="92500" lnSpcReduction="10000"/>
          </a:bodyPr>
          <a:lstStyle/>
          <a:p>
            <a:pPr>
              <a:spcBef>
                <a:spcPts val="800"/>
              </a:spcBef>
              <a:spcAft>
                <a:spcPts val="900"/>
              </a:spcAft>
              <a:defRPr/>
            </a:pPr>
            <a:r>
              <a:rPr lang="en-US" sz="1700" dirty="0"/>
              <a:t>Numerical variables</a:t>
            </a:r>
          </a:p>
          <a:p>
            <a:pPr marL="225418" lvl="1" indent="-225418">
              <a:spcBef>
                <a:spcPts val="400"/>
              </a:spcBef>
              <a:spcAft>
                <a:spcPts val="400"/>
              </a:spcAft>
              <a:buClr>
                <a:srgbClr val="376092"/>
              </a:buClr>
              <a:buFont typeface="Wingdings" pitchFamily="2" charset="2"/>
              <a:buChar char="§"/>
              <a:defRPr/>
            </a:pPr>
            <a:r>
              <a:rPr lang="en-US" sz="1700" dirty="0"/>
              <a:t>Discrete</a:t>
            </a:r>
          </a:p>
          <a:p>
            <a:pPr marL="682605" lvl="2" indent="-225418">
              <a:spcBef>
                <a:spcPts val="400"/>
              </a:spcBef>
              <a:spcAft>
                <a:spcPts val="400"/>
              </a:spcAft>
              <a:buClr>
                <a:srgbClr val="376092"/>
              </a:buClr>
              <a:buFont typeface="Wingdings" pitchFamily="2" charset="2"/>
              <a:buChar char="§"/>
            </a:pPr>
            <a:r>
              <a:rPr lang="en-US" sz="1700" dirty="0"/>
              <a:t>Arises from counting</a:t>
            </a:r>
          </a:p>
          <a:p>
            <a:pPr marL="682605" lvl="2" indent="-225418">
              <a:spcBef>
                <a:spcPts val="400"/>
              </a:spcBef>
              <a:spcAft>
                <a:spcPts val="400"/>
              </a:spcAft>
              <a:buClr>
                <a:srgbClr val="376092"/>
              </a:buClr>
              <a:buFont typeface="Wingdings" pitchFamily="2" charset="2"/>
              <a:buChar char="§"/>
            </a:pPr>
            <a:r>
              <a:rPr lang="en-US" sz="1700" dirty="0"/>
              <a:t>can take only a set of particular values including </a:t>
            </a:r>
            <a:r>
              <a:rPr lang="en-US" sz="1700"/>
              <a:t>negative values</a:t>
            </a:r>
            <a:endParaRPr lang="en-US" sz="1700" dirty="0"/>
          </a:p>
          <a:p>
            <a:pPr marL="682605" lvl="2" indent="-225418">
              <a:spcBef>
                <a:spcPts val="400"/>
              </a:spcBef>
              <a:spcAft>
                <a:spcPts val="400"/>
              </a:spcAft>
              <a:buClr>
                <a:srgbClr val="376092"/>
              </a:buClr>
              <a:buFont typeface="Wingdings" pitchFamily="2" charset="2"/>
              <a:buChar char="§"/>
            </a:pPr>
            <a:r>
              <a:rPr lang="en-US" sz="1700" b="1" i="1" dirty="0"/>
              <a:t>Examples</a:t>
            </a:r>
            <a:r>
              <a:rPr lang="en-US" sz="1700" dirty="0"/>
              <a:t>: Credit score, number of credit cards owned by a person, number of states in a country, charge on electron etc.</a:t>
            </a:r>
            <a:endParaRPr lang="en-US" sz="1500" dirty="0"/>
          </a:p>
          <a:p>
            <a:pPr marL="225418" lvl="1" indent="-225418">
              <a:spcBef>
                <a:spcPts val="400"/>
              </a:spcBef>
              <a:spcAft>
                <a:spcPts val="400"/>
              </a:spcAft>
              <a:buClr>
                <a:srgbClr val="376092"/>
              </a:buClr>
              <a:buFont typeface="Wingdings" pitchFamily="2" charset="2"/>
              <a:buChar char="§"/>
              <a:defRPr/>
            </a:pPr>
            <a:r>
              <a:rPr lang="en-US" sz="1700" dirty="0"/>
              <a:t>Continuous</a:t>
            </a:r>
          </a:p>
          <a:p>
            <a:pPr marL="682605" lvl="2" indent="-225418">
              <a:spcBef>
                <a:spcPts val="400"/>
              </a:spcBef>
              <a:spcAft>
                <a:spcPts val="400"/>
              </a:spcAft>
              <a:buClr>
                <a:srgbClr val="376092"/>
              </a:buClr>
              <a:buFont typeface="Wingdings" pitchFamily="2" charset="2"/>
              <a:buChar char="§"/>
            </a:pPr>
            <a:r>
              <a:rPr lang="en-US" sz="1700" dirty="0"/>
              <a:t>Arises from measuring</a:t>
            </a:r>
          </a:p>
          <a:p>
            <a:pPr marL="682605" lvl="2" indent="-225418">
              <a:spcBef>
                <a:spcPts val="400"/>
              </a:spcBef>
              <a:spcAft>
                <a:spcPts val="400"/>
              </a:spcAft>
              <a:buClr>
                <a:srgbClr val="376092"/>
              </a:buClr>
              <a:buFont typeface="Wingdings" pitchFamily="2" charset="2"/>
              <a:buChar char="§"/>
            </a:pPr>
            <a:r>
              <a:rPr lang="en-US" sz="1700" dirty="0"/>
              <a:t>Can take any value within a specified range</a:t>
            </a:r>
          </a:p>
          <a:p>
            <a:pPr marL="682605" lvl="2" indent="-225418">
              <a:spcBef>
                <a:spcPts val="400"/>
              </a:spcBef>
              <a:spcAft>
                <a:spcPts val="400"/>
              </a:spcAft>
              <a:buClr>
                <a:srgbClr val="376092"/>
              </a:buClr>
              <a:buFont typeface="Wingdings" pitchFamily="2" charset="2"/>
              <a:buChar char="§"/>
            </a:pPr>
            <a:r>
              <a:rPr lang="en-US" sz="1700" b="1" i="1" dirty="0"/>
              <a:t>Examples</a:t>
            </a:r>
            <a:r>
              <a:rPr lang="en-US" sz="1700" dirty="0"/>
              <a:t>: Height, Amount of money, Age etc</a:t>
            </a:r>
            <a:r>
              <a:rPr lang="en-US" sz="1500" dirty="0"/>
              <a:t>.</a:t>
            </a:r>
            <a:endParaRPr lang="en-US" sz="1300" dirty="0"/>
          </a:p>
        </p:txBody>
      </p:sp>
      <p:sp>
        <p:nvSpPr>
          <p:cNvPr id="15" name="Content Placeholder 2"/>
          <p:cNvSpPr txBox="1">
            <a:spLocks/>
          </p:cNvSpPr>
          <p:nvPr/>
        </p:nvSpPr>
        <p:spPr bwMode="gray">
          <a:xfrm>
            <a:off x="6480810" y="2549324"/>
            <a:ext cx="6080760" cy="3546676"/>
          </a:xfrm>
          <a:prstGeom prst="rect">
            <a:avLst/>
          </a:prstGeom>
          <a:ln>
            <a:solidFill>
              <a:schemeClr val="accent1">
                <a:shade val="50000"/>
              </a:schemeClr>
            </a:solidFill>
          </a:ln>
        </p:spPr>
        <p:txBody>
          <a:bodyPr vert="horz" lIns="45718" tIns="45718" rIns="45718" bIns="45718" rtlCol="0">
            <a:normAutofit fontScale="92500" lnSpcReduction="10000"/>
          </a:bodyPr>
          <a:lstStyle/>
          <a:p>
            <a:pPr>
              <a:spcBef>
                <a:spcPts val="800"/>
              </a:spcBef>
              <a:spcAft>
                <a:spcPts val="900"/>
              </a:spcAft>
              <a:defRPr/>
            </a:pPr>
            <a:r>
              <a:rPr lang="en-US" sz="1700" dirty="0"/>
              <a:t>Categorical variables</a:t>
            </a:r>
          </a:p>
          <a:p>
            <a:pPr marL="225418" lvl="1" indent="-225418">
              <a:spcBef>
                <a:spcPts val="400"/>
              </a:spcBef>
              <a:spcAft>
                <a:spcPts val="400"/>
              </a:spcAft>
              <a:buClr>
                <a:srgbClr val="376092"/>
              </a:buClr>
              <a:buFont typeface="Wingdings" pitchFamily="2" charset="2"/>
              <a:buChar char="§"/>
              <a:defRPr/>
            </a:pPr>
            <a:r>
              <a:rPr lang="en-US" sz="1700" dirty="0"/>
              <a:t>Binary (or Dichotomous)</a:t>
            </a:r>
          </a:p>
          <a:p>
            <a:pPr marL="682605" lvl="2" indent="-225418">
              <a:spcBef>
                <a:spcPts val="400"/>
              </a:spcBef>
              <a:spcAft>
                <a:spcPts val="400"/>
              </a:spcAft>
              <a:buClr>
                <a:srgbClr val="376092"/>
              </a:buClr>
              <a:buFont typeface="Wingdings" pitchFamily="2" charset="2"/>
              <a:buChar char="§"/>
            </a:pPr>
            <a:r>
              <a:rPr lang="en-US" sz="1700" dirty="0"/>
              <a:t>Has only two categories</a:t>
            </a:r>
          </a:p>
          <a:p>
            <a:pPr marL="682605" lvl="2" indent="-225418">
              <a:spcBef>
                <a:spcPts val="400"/>
              </a:spcBef>
              <a:spcAft>
                <a:spcPts val="400"/>
              </a:spcAft>
              <a:buClr>
                <a:srgbClr val="376092"/>
              </a:buClr>
              <a:buFont typeface="Wingdings" pitchFamily="2" charset="2"/>
              <a:buChar char="§"/>
            </a:pPr>
            <a:r>
              <a:rPr lang="en-US" sz="1700" b="1" i="1" dirty="0"/>
              <a:t>Examples</a:t>
            </a:r>
            <a:r>
              <a:rPr lang="en-US" sz="1700" dirty="0"/>
              <a:t>: yes/no, male/female, pass/fail etc.</a:t>
            </a:r>
            <a:endParaRPr lang="en-US" sz="1500" dirty="0"/>
          </a:p>
          <a:p>
            <a:pPr marL="225418" lvl="1" indent="-225418">
              <a:spcBef>
                <a:spcPts val="400"/>
              </a:spcBef>
              <a:spcAft>
                <a:spcPts val="400"/>
              </a:spcAft>
              <a:buClr>
                <a:srgbClr val="376092"/>
              </a:buClr>
              <a:buFont typeface="Wingdings" pitchFamily="2" charset="2"/>
              <a:buChar char="§"/>
              <a:defRPr/>
            </a:pPr>
            <a:r>
              <a:rPr lang="en-US" sz="1700" dirty="0"/>
              <a:t>Nominal</a:t>
            </a:r>
          </a:p>
          <a:p>
            <a:pPr marL="682605" lvl="2" indent="-225418">
              <a:spcBef>
                <a:spcPts val="400"/>
              </a:spcBef>
              <a:spcAft>
                <a:spcPts val="400"/>
              </a:spcAft>
              <a:buClr>
                <a:srgbClr val="376092"/>
              </a:buClr>
              <a:buFont typeface="Wingdings" pitchFamily="2" charset="2"/>
              <a:buChar char="§"/>
            </a:pPr>
            <a:r>
              <a:rPr lang="en-US" sz="1700" dirty="0"/>
              <a:t>Has several unordered category</a:t>
            </a:r>
          </a:p>
          <a:p>
            <a:pPr marL="682605" lvl="2" indent="-225418">
              <a:spcBef>
                <a:spcPts val="400"/>
              </a:spcBef>
              <a:spcAft>
                <a:spcPts val="400"/>
              </a:spcAft>
              <a:buClr>
                <a:srgbClr val="376092"/>
              </a:buClr>
              <a:buFont typeface="Wingdings" pitchFamily="2" charset="2"/>
              <a:buChar char="§"/>
            </a:pPr>
            <a:r>
              <a:rPr lang="en-US" sz="1700" b="1" i="1" dirty="0"/>
              <a:t>Examples</a:t>
            </a:r>
            <a:r>
              <a:rPr lang="en-US" sz="1700" dirty="0"/>
              <a:t>: Type of bank account, type of insurance policy etc.</a:t>
            </a:r>
            <a:endParaRPr lang="en-US" sz="1500" dirty="0"/>
          </a:p>
          <a:p>
            <a:pPr marL="225418" lvl="1" indent="-225418">
              <a:spcBef>
                <a:spcPts val="400"/>
              </a:spcBef>
              <a:spcAft>
                <a:spcPts val="400"/>
              </a:spcAft>
              <a:buClr>
                <a:srgbClr val="376092"/>
              </a:buClr>
              <a:buFont typeface="Wingdings" pitchFamily="2" charset="2"/>
              <a:buChar char="§"/>
            </a:pPr>
            <a:r>
              <a:rPr lang="en-US" sz="1700" dirty="0"/>
              <a:t>Ordinal</a:t>
            </a:r>
          </a:p>
          <a:p>
            <a:pPr marL="682605" lvl="2" indent="-225418">
              <a:spcBef>
                <a:spcPts val="400"/>
              </a:spcBef>
              <a:spcAft>
                <a:spcPts val="400"/>
              </a:spcAft>
              <a:buClr>
                <a:srgbClr val="376092"/>
              </a:buClr>
              <a:buFont typeface="Wingdings" pitchFamily="2" charset="2"/>
              <a:buChar char="§"/>
            </a:pPr>
            <a:r>
              <a:rPr lang="en-US" sz="1700" dirty="0"/>
              <a:t>Has several ordered category</a:t>
            </a:r>
          </a:p>
          <a:p>
            <a:pPr marL="682605" lvl="2" indent="-225418">
              <a:spcBef>
                <a:spcPts val="400"/>
              </a:spcBef>
              <a:spcAft>
                <a:spcPts val="400"/>
              </a:spcAft>
              <a:buClr>
                <a:srgbClr val="376092"/>
              </a:buClr>
              <a:buFont typeface="Wingdings" pitchFamily="2" charset="2"/>
              <a:buChar char="§"/>
            </a:pPr>
            <a:r>
              <a:rPr lang="en-US" sz="1700" b="1" i="1" dirty="0"/>
              <a:t>Examples</a:t>
            </a:r>
            <a:r>
              <a:rPr lang="en-US" sz="1700" dirty="0"/>
              <a:t>: questionnaire responses such as "strongly in </a:t>
            </a:r>
            <a:r>
              <a:rPr lang="en-US" sz="1700" dirty="0" err="1"/>
              <a:t>favour</a:t>
            </a:r>
            <a:r>
              <a:rPr lang="en-US" sz="1700" dirty="0"/>
              <a:t> / … / strongly against".</a:t>
            </a:r>
            <a:endParaRPr lang="en-US" sz="1300" dirty="0"/>
          </a:p>
        </p:txBody>
      </p:sp>
    </p:spTree>
    <p:extLst>
      <p:ext uri="{BB962C8B-B14F-4D97-AF65-F5344CB8AC3E}">
        <p14:creationId xmlns="" xmlns:p14="http://schemas.microsoft.com/office/powerpoint/2010/main" val="24758207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rPr>
              <a:t>Types of Data variables (Data snapshot)</a:t>
            </a:r>
          </a:p>
        </p:txBody>
      </p:sp>
      <p:sp>
        <p:nvSpPr>
          <p:cNvPr id="4" name="Slide Number Placeholder 3"/>
          <p:cNvSpPr>
            <a:spLocks noGrp="1"/>
          </p:cNvSpPr>
          <p:nvPr>
            <p:ph type="sldNum" sz="quarter" idx="12"/>
          </p:nvPr>
        </p:nvSpPr>
        <p:spPr/>
        <p:txBody>
          <a:bodyPr/>
          <a:lstStyle/>
          <a:p>
            <a:fld id="{5A0614AE-7DA6-4443-9A06-FA7BD7CD666D}" type="slidenum">
              <a:rPr lang="en-US" smtClean="0"/>
              <a:pPr/>
              <a:t>12</a:t>
            </a:fld>
            <a:endParaRPr lang="en-US" dirty="0"/>
          </a:p>
        </p:txBody>
      </p:sp>
      <p:graphicFrame>
        <p:nvGraphicFramePr>
          <p:cNvPr id="8" name="Table 7"/>
          <p:cNvGraphicFramePr>
            <a:graphicFrameLocks noGrp="1"/>
          </p:cNvGraphicFramePr>
          <p:nvPr>
            <p:extLst>
              <p:ext uri="{D42A27DB-BD31-4B8C-83A1-F6EECF244321}">
                <p14:modId xmlns="" xmlns:p14="http://schemas.microsoft.com/office/powerpoint/2010/main" val="2539039137"/>
              </p:ext>
            </p:extLst>
          </p:nvPr>
        </p:nvGraphicFramePr>
        <p:xfrm>
          <a:off x="320038" y="1447800"/>
          <a:ext cx="12001500" cy="4674167"/>
        </p:xfrm>
        <a:graphic>
          <a:graphicData uri="http://schemas.openxmlformats.org/drawingml/2006/table">
            <a:tbl>
              <a:tblPr firstRow="1" bandRow="1">
                <a:tableStyleId>{B301B821-A1FF-4177-AEE7-76D212191A09}</a:tableStyleId>
              </a:tblPr>
              <a:tblGrid>
                <a:gridCol w="587033">
                  <a:extLst>
                    <a:ext uri="{9D8B030D-6E8A-4147-A177-3AD203B41FA5}">
                      <a16:colId xmlns="" xmlns:a16="http://schemas.microsoft.com/office/drawing/2014/main" val="20000"/>
                    </a:ext>
                  </a:extLst>
                </a:gridCol>
                <a:gridCol w="1008486">
                  <a:extLst>
                    <a:ext uri="{9D8B030D-6E8A-4147-A177-3AD203B41FA5}">
                      <a16:colId xmlns="" xmlns:a16="http://schemas.microsoft.com/office/drawing/2014/main" val="20001"/>
                    </a:ext>
                  </a:extLst>
                </a:gridCol>
                <a:gridCol w="1249322">
                  <a:extLst>
                    <a:ext uri="{9D8B030D-6E8A-4147-A177-3AD203B41FA5}">
                      <a16:colId xmlns="" xmlns:a16="http://schemas.microsoft.com/office/drawing/2014/main" val="20002"/>
                    </a:ext>
                  </a:extLst>
                </a:gridCol>
                <a:gridCol w="1244300">
                  <a:extLst>
                    <a:ext uri="{9D8B030D-6E8A-4147-A177-3AD203B41FA5}">
                      <a16:colId xmlns="" xmlns:a16="http://schemas.microsoft.com/office/drawing/2014/main" val="20003"/>
                    </a:ext>
                  </a:extLst>
                </a:gridCol>
                <a:gridCol w="1670777">
                  <a:extLst>
                    <a:ext uri="{9D8B030D-6E8A-4147-A177-3AD203B41FA5}">
                      <a16:colId xmlns="" xmlns:a16="http://schemas.microsoft.com/office/drawing/2014/main" val="20004"/>
                    </a:ext>
                  </a:extLst>
                </a:gridCol>
                <a:gridCol w="1424930">
                  <a:extLst>
                    <a:ext uri="{9D8B030D-6E8A-4147-A177-3AD203B41FA5}">
                      <a16:colId xmlns="" xmlns:a16="http://schemas.microsoft.com/office/drawing/2014/main" val="20005"/>
                    </a:ext>
                  </a:extLst>
                </a:gridCol>
                <a:gridCol w="1906590">
                  <a:extLst>
                    <a:ext uri="{9D8B030D-6E8A-4147-A177-3AD203B41FA5}">
                      <a16:colId xmlns="" xmlns:a16="http://schemas.microsoft.com/office/drawing/2014/main" val="20006"/>
                    </a:ext>
                  </a:extLst>
                </a:gridCol>
                <a:gridCol w="1384789">
                  <a:extLst>
                    <a:ext uri="{9D8B030D-6E8A-4147-A177-3AD203B41FA5}">
                      <a16:colId xmlns="" xmlns:a16="http://schemas.microsoft.com/office/drawing/2014/main" val="20007"/>
                    </a:ext>
                  </a:extLst>
                </a:gridCol>
                <a:gridCol w="1525273">
                  <a:extLst>
                    <a:ext uri="{9D8B030D-6E8A-4147-A177-3AD203B41FA5}">
                      <a16:colId xmlns="" xmlns:a16="http://schemas.microsoft.com/office/drawing/2014/main" val="20008"/>
                    </a:ext>
                  </a:extLst>
                </a:gridCol>
              </a:tblGrid>
              <a:tr h="648376">
                <a:tc>
                  <a:txBody>
                    <a:bodyPr/>
                    <a:lstStyle/>
                    <a:p>
                      <a:pPr algn="ctr" fontAlgn="ctr"/>
                      <a:r>
                        <a:rPr lang="en-US" sz="1400" u="none" strike="noStrike" dirty="0" err="1"/>
                        <a:t>Sl</a:t>
                      </a:r>
                      <a:r>
                        <a:rPr lang="en-US" sz="1400" u="none" strike="noStrike" dirty="0"/>
                        <a:t> #</a:t>
                      </a:r>
                      <a:endParaRPr lang="en-US" sz="1400" b="1" i="0" u="none" strike="noStrike" dirty="0">
                        <a:solidFill>
                          <a:srgbClr val="000000"/>
                        </a:solidFill>
                        <a:latin typeface="Calibri"/>
                      </a:endParaRPr>
                    </a:p>
                  </a:txBody>
                  <a:tcPr marL="8711" marR="8711" marT="8296" marB="0" anchor="ctr"/>
                </a:tc>
                <a:tc>
                  <a:txBody>
                    <a:bodyPr/>
                    <a:lstStyle/>
                    <a:p>
                      <a:pPr algn="ctr" fontAlgn="ctr"/>
                      <a:r>
                        <a:rPr lang="en-US" sz="1400" u="none" strike="noStrike" dirty="0"/>
                        <a:t>Name of Manufacturer</a:t>
                      </a:r>
                      <a:endParaRPr lang="en-US" sz="1400" b="1" i="0" u="none" strike="noStrike" dirty="0">
                        <a:solidFill>
                          <a:srgbClr val="000000"/>
                        </a:solidFill>
                        <a:latin typeface="Calibri"/>
                      </a:endParaRPr>
                    </a:p>
                  </a:txBody>
                  <a:tcPr marL="8711" marR="8711" marT="8296" marB="0" anchor="ctr"/>
                </a:tc>
                <a:tc>
                  <a:txBody>
                    <a:bodyPr/>
                    <a:lstStyle/>
                    <a:p>
                      <a:pPr algn="ctr" fontAlgn="ctr"/>
                      <a:r>
                        <a:rPr lang="en-US" sz="1400" u="none" strike="noStrike" dirty="0"/>
                        <a:t>Manufacturer ID</a:t>
                      </a:r>
                      <a:endParaRPr lang="en-US" sz="1400" b="1" i="0" u="none" strike="noStrike" dirty="0">
                        <a:solidFill>
                          <a:srgbClr val="000000"/>
                        </a:solidFill>
                        <a:latin typeface="Calibri"/>
                      </a:endParaRPr>
                    </a:p>
                  </a:txBody>
                  <a:tcPr marL="8711" marR="8711" marT="8296" marB="0" anchor="ctr"/>
                </a:tc>
                <a:tc>
                  <a:txBody>
                    <a:bodyPr/>
                    <a:lstStyle/>
                    <a:p>
                      <a:pPr algn="ctr" fontAlgn="ctr"/>
                      <a:r>
                        <a:rPr lang="en-US" sz="1400" u="none" strike="noStrike" dirty="0"/>
                        <a:t>Number of Equipment's</a:t>
                      </a:r>
                      <a:endParaRPr lang="en-US" sz="1400" b="1" i="0" u="none" strike="noStrike" dirty="0">
                        <a:solidFill>
                          <a:srgbClr val="000000"/>
                        </a:solidFill>
                        <a:latin typeface="Calibri"/>
                      </a:endParaRPr>
                    </a:p>
                  </a:txBody>
                  <a:tcPr marL="8711" marR="8711" marT="8296" marB="0" anchor="ctr"/>
                </a:tc>
                <a:tc>
                  <a:txBody>
                    <a:bodyPr/>
                    <a:lstStyle/>
                    <a:p>
                      <a:pPr algn="ctr" fontAlgn="ctr"/>
                      <a:r>
                        <a:rPr lang="en-US" sz="1400" u="none" strike="noStrike" dirty="0"/>
                        <a:t>Annual</a:t>
                      </a:r>
                      <a:r>
                        <a:rPr lang="en-US" sz="1400" u="none" strike="noStrike" baseline="0" dirty="0"/>
                        <a:t> </a:t>
                      </a:r>
                      <a:r>
                        <a:rPr lang="en-US" sz="1400" u="none" strike="noStrike" dirty="0"/>
                        <a:t>Equipment</a:t>
                      </a:r>
                      <a:r>
                        <a:rPr lang="en-US" sz="1400" u="none" strike="noStrike" baseline="0" dirty="0"/>
                        <a:t> Failures</a:t>
                      </a:r>
                      <a:endParaRPr lang="en-US" sz="1400" b="1" i="0" u="none" strike="noStrike" dirty="0">
                        <a:solidFill>
                          <a:srgbClr val="000000"/>
                        </a:solidFill>
                        <a:latin typeface="Calibri"/>
                      </a:endParaRPr>
                    </a:p>
                  </a:txBody>
                  <a:tcPr marL="8711" marR="8711" marT="8296" marB="0" anchor="ctr"/>
                </a:tc>
                <a:tc>
                  <a:txBody>
                    <a:bodyPr/>
                    <a:lstStyle/>
                    <a:p>
                      <a:pPr algn="ctr" fontAlgn="ctr"/>
                      <a:r>
                        <a:rPr lang="en-US" sz="1400" u="none" strike="noStrike" dirty="0"/>
                        <a:t>Manufacturer Type</a:t>
                      </a:r>
                      <a:endParaRPr lang="en-US" sz="1400" b="1" i="0" u="none" strike="noStrike" dirty="0">
                        <a:solidFill>
                          <a:srgbClr val="000000"/>
                        </a:solidFill>
                        <a:latin typeface="Calibri"/>
                      </a:endParaRPr>
                    </a:p>
                  </a:txBody>
                  <a:tcPr marL="8711" marR="8711" marT="8296" marB="0" anchor="ctr"/>
                </a:tc>
                <a:tc>
                  <a:txBody>
                    <a:bodyPr/>
                    <a:lstStyle/>
                    <a:p>
                      <a:pPr algn="ctr" fontAlgn="ctr"/>
                      <a:r>
                        <a:rPr lang="en-US" sz="1400" u="none" strike="noStrike" dirty="0"/>
                        <a:t>Manufacturer Category</a:t>
                      </a:r>
                      <a:endParaRPr lang="en-US" sz="1400" b="1" i="0" u="none" strike="noStrike" dirty="0">
                        <a:solidFill>
                          <a:srgbClr val="000000"/>
                        </a:solidFill>
                        <a:latin typeface="Calibri"/>
                      </a:endParaRPr>
                    </a:p>
                  </a:txBody>
                  <a:tcPr marL="8711" marR="8711" marT="8296" marB="0" anchor="ctr"/>
                </a:tc>
                <a:tc>
                  <a:txBody>
                    <a:bodyPr/>
                    <a:lstStyle/>
                    <a:p>
                      <a:pPr algn="ctr" fontAlgn="ctr"/>
                      <a:r>
                        <a:rPr lang="en-US" sz="1400" u="none" strike="noStrike" dirty="0"/>
                        <a:t>Annualized Maintenance</a:t>
                      </a:r>
                      <a:r>
                        <a:rPr lang="en-US" sz="1400" u="none" strike="noStrike" baseline="0" dirty="0"/>
                        <a:t> cost</a:t>
                      </a:r>
                      <a:endParaRPr lang="en-US" sz="1400" b="1" i="0" u="none" strike="noStrike" dirty="0">
                        <a:solidFill>
                          <a:srgbClr val="000000"/>
                        </a:solidFill>
                        <a:latin typeface="Calibri"/>
                      </a:endParaRPr>
                    </a:p>
                  </a:txBody>
                  <a:tcPr marL="8711" marR="8711" marT="8296" marB="0" anchor="ctr"/>
                </a:tc>
                <a:tc>
                  <a:txBody>
                    <a:bodyPr/>
                    <a:lstStyle/>
                    <a:p>
                      <a:pPr algn="ctr" fontAlgn="ctr"/>
                      <a:r>
                        <a:rPr lang="en-US" sz="1400" b="1" i="0" u="none" strike="noStrike" dirty="0">
                          <a:solidFill>
                            <a:schemeClr val="lt1"/>
                          </a:solidFill>
                          <a:latin typeface="+mn-lt"/>
                        </a:rPr>
                        <a:t>Failure</a:t>
                      </a:r>
                      <a:r>
                        <a:rPr lang="en-US" sz="1400" b="1" i="0" u="none" strike="noStrike" baseline="0" dirty="0">
                          <a:solidFill>
                            <a:schemeClr val="lt1"/>
                          </a:solidFill>
                          <a:latin typeface="+mn-lt"/>
                        </a:rPr>
                        <a:t> Rate</a:t>
                      </a:r>
                      <a:endParaRPr lang="en-US" sz="1400" b="1" i="0" u="none" strike="noStrike" dirty="0">
                        <a:solidFill>
                          <a:srgbClr val="000000"/>
                        </a:solidFill>
                        <a:latin typeface="Calibri"/>
                      </a:endParaRPr>
                    </a:p>
                  </a:txBody>
                  <a:tcPr marL="8711" marR="8711" marT="8296" marB="0" anchor="ctr"/>
                </a:tc>
                <a:extLst>
                  <a:ext uri="{0D108BD9-81ED-4DB2-BD59-A6C34878D82A}">
                    <a16:rowId xmlns="" xmlns:a16="http://schemas.microsoft.com/office/drawing/2014/main" val="10000"/>
                  </a:ext>
                </a:extLst>
              </a:tr>
              <a:tr h="391091">
                <a:tc>
                  <a:txBody>
                    <a:bodyPr/>
                    <a:lstStyle/>
                    <a:p>
                      <a:pPr algn="ctr" fontAlgn="ctr"/>
                      <a:r>
                        <a:rPr lang="en-US" sz="1400" u="none" strike="noStrike"/>
                        <a:t>1</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a:t>Josh</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a:t>111669</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a:t>5</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a:t>42</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b="0" i="0" u="none" strike="noStrike" dirty="0">
                          <a:solidFill>
                            <a:schemeClr val="dk1"/>
                          </a:solidFill>
                          <a:latin typeface="+mn-lt"/>
                        </a:rPr>
                        <a:t>LOCAL</a:t>
                      </a:r>
                      <a:endParaRPr lang="en-US" sz="1400" b="0" i="0" u="none" strike="noStrike" dirty="0">
                        <a:solidFill>
                          <a:srgbClr val="000000"/>
                        </a:solidFill>
                        <a:latin typeface="Calibri"/>
                      </a:endParaRPr>
                    </a:p>
                  </a:txBody>
                  <a:tcPr marL="8711" marR="8711" marT="8296" marB="0" anchor="ctr"/>
                </a:tc>
                <a:tc>
                  <a:txBody>
                    <a:bodyPr/>
                    <a:lstStyle/>
                    <a:p>
                      <a:pPr algn="ctr" fontAlgn="ctr"/>
                      <a:r>
                        <a:rPr lang="en-US" sz="1400" u="none" strike="noStrike" dirty="0"/>
                        <a:t>Medium</a:t>
                      </a:r>
                      <a:endParaRPr lang="en-US" sz="1400" b="0" i="0" u="none" strike="noStrike" dirty="0">
                        <a:solidFill>
                          <a:srgbClr val="000000"/>
                        </a:solidFill>
                        <a:latin typeface="Calibri"/>
                      </a:endParaRPr>
                    </a:p>
                  </a:txBody>
                  <a:tcPr marL="8711" marR="8711" marT="8296" marB="0" anchor="ctr"/>
                </a:tc>
                <a:tc>
                  <a:txBody>
                    <a:bodyPr/>
                    <a:lstStyle/>
                    <a:p>
                      <a:pPr algn="r" fontAlgn="ctr"/>
                      <a:r>
                        <a:rPr lang="en-US" sz="1400" u="none" strike="noStrike" dirty="0"/>
                        <a:t>               88,001 </a:t>
                      </a:r>
                      <a:endParaRPr lang="en-US" sz="1400" b="0" i="0" u="none" strike="noStrike" dirty="0">
                        <a:solidFill>
                          <a:srgbClr val="000000"/>
                        </a:solidFill>
                        <a:latin typeface="Calibri"/>
                      </a:endParaRPr>
                    </a:p>
                  </a:txBody>
                  <a:tcPr marL="8711" marR="8711" marT="8296" marB="0" anchor="ctr"/>
                </a:tc>
                <a:tc>
                  <a:txBody>
                    <a:bodyPr/>
                    <a:lstStyle/>
                    <a:p>
                      <a:pPr algn="ctr" fontAlgn="ctr"/>
                      <a:r>
                        <a:rPr lang="en-US" sz="1400" u="none" strike="noStrike"/>
                        <a:t>Low</a:t>
                      </a:r>
                      <a:endParaRPr lang="en-US" sz="1400" b="0" i="0" u="none" strike="noStrike">
                        <a:solidFill>
                          <a:srgbClr val="000000"/>
                        </a:solidFill>
                        <a:latin typeface="Calibri"/>
                      </a:endParaRPr>
                    </a:p>
                  </a:txBody>
                  <a:tcPr marL="8711" marR="8711" marT="8296" marB="0" anchor="ctr"/>
                </a:tc>
                <a:extLst>
                  <a:ext uri="{0D108BD9-81ED-4DB2-BD59-A6C34878D82A}">
                    <a16:rowId xmlns="" xmlns:a16="http://schemas.microsoft.com/office/drawing/2014/main" val="10001"/>
                  </a:ext>
                </a:extLst>
              </a:tr>
              <a:tr h="363470">
                <a:tc>
                  <a:txBody>
                    <a:bodyPr/>
                    <a:lstStyle/>
                    <a:p>
                      <a:pPr algn="ctr" fontAlgn="ctr"/>
                      <a:r>
                        <a:rPr lang="en-US" sz="1400" u="none" strike="noStrike"/>
                        <a:t>2</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a:t>Janice</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a:t>146861</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a:t>6</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a:t>25</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b="0" i="0" u="none" strike="noStrike" dirty="0">
                          <a:solidFill>
                            <a:schemeClr val="dk1"/>
                          </a:solidFill>
                          <a:latin typeface="+mn-lt"/>
                        </a:rPr>
                        <a:t>LOCAL</a:t>
                      </a:r>
                      <a:endParaRPr lang="en-US" sz="1400" b="0" i="0" u="none" strike="noStrike" dirty="0">
                        <a:solidFill>
                          <a:srgbClr val="000000"/>
                        </a:solidFill>
                        <a:latin typeface="Calibri"/>
                      </a:endParaRPr>
                    </a:p>
                  </a:txBody>
                  <a:tcPr marL="8711" marR="8711" marT="8296" marB="0" anchor="ctr"/>
                </a:tc>
                <a:tc>
                  <a:txBody>
                    <a:bodyPr/>
                    <a:lstStyle/>
                    <a:p>
                      <a:pPr algn="ctr" fontAlgn="ctr"/>
                      <a:r>
                        <a:rPr lang="en-US" sz="1400" b="0" i="0" u="none" strike="noStrike" dirty="0">
                          <a:solidFill>
                            <a:schemeClr val="dk1"/>
                          </a:solidFill>
                          <a:latin typeface="+mn-lt"/>
                        </a:rPr>
                        <a:t>Large</a:t>
                      </a:r>
                      <a:endParaRPr lang="en-US" sz="1400" b="0" i="0" u="none" strike="noStrike" dirty="0">
                        <a:solidFill>
                          <a:srgbClr val="000000"/>
                        </a:solidFill>
                        <a:latin typeface="Calibri"/>
                      </a:endParaRPr>
                    </a:p>
                  </a:txBody>
                  <a:tcPr marL="8711" marR="8711" marT="8296" marB="0" anchor="ctr"/>
                </a:tc>
                <a:tc>
                  <a:txBody>
                    <a:bodyPr/>
                    <a:lstStyle/>
                    <a:p>
                      <a:pPr algn="ctr" fontAlgn="ctr"/>
                      <a:r>
                        <a:rPr lang="en-US" sz="1400" u="none" strike="noStrike"/>
                        <a:t>          592,489 </a:t>
                      </a:r>
                      <a:endParaRPr lang="en-US" sz="1400" b="0" i="0" u="none" strike="noStrike" dirty="0">
                        <a:solidFill>
                          <a:srgbClr val="000000"/>
                        </a:solidFill>
                        <a:latin typeface="Calibri"/>
                      </a:endParaRPr>
                    </a:p>
                  </a:txBody>
                  <a:tcPr marL="8711" marR="8711" marT="8296" marB="0" anchor="ctr"/>
                </a:tc>
                <a:tc>
                  <a:txBody>
                    <a:bodyPr/>
                    <a:lstStyle/>
                    <a:p>
                      <a:pPr algn="ctr" fontAlgn="ctr"/>
                      <a:r>
                        <a:rPr lang="en-US" sz="1400" u="none" strike="noStrike" dirty="0"/>
                        <a:t>Low</a:t>
                      </a:r>
                      <a:endParaRPr lang="en-US" sz="1400" b="0" i="0" u="none" strike="noStrike" dirty="0">
                        <a:solidFill>
                          <a:srgbClr val="000000"/>
                        </a:solidFill>
                        <a:latin typeface="Calibri"/>
                      </a:endParaRPr>
                    </a:p>
                  </a:txBody>
                  <a:tcPr marL="8711" marR="8711" marT="8296" marB="0" anchor="ctr"/>
                </a:tc>
                <a:extLst>
                  <a:ext uri="{0D108BD9-81ED-4DB2-BD59-A6C34878D82A}">
                    <a16:rowId xmlns="" xmlns:a16="http://schemas.microsoft.com/office/drawing/2014/main" val="10002"/>
                  </a:ext>
                </a:extLst>
              </a:tr>
              <a:tr h="363470">
                <a:tc>
                  <a:txBody>
                    <a:bodyPr/>
                    <a:lstStyle/>
                    <a:p>
                      <a:pPr algn="ctr" fontAlgn="ctr"/>
                      <a:r>
                        <a:rPr lang="en-US" sz="1400" u="none" strike="noStrike"/>
                        <a:t>3</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a:t>Dandre</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a:t>171690</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a:t>3</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a:t>50</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dirty="0"/>
                        <a:t>IMPORTED</a:t>
                      </a:r>
                      <a:endParaRPr lang="en-US" sz="1400" b="0" i="0" u="none" strike="noStrike" dirty="0">
                        <a:solidFill>
                          <a:srgbClr val="000000"/>
                        </a:solidFill>
                        <a:latin typeface="Calibri"/>
                      </a:endParaRPr>
                    </a:p>
                  </a:txBody>
                  <a:tcPr marL="8711" marR="8711" marT="8296" marB="0" anchor="ctr"/>
                </a:tc>
                <a:tc>
                  <a:txBody>
                    <a:bodyPr/>
                    <a:lstStyle/>
                    <a:p>
                      <a:pPr algn="ctr" fontAlgn="ctr"/>
                      <a:r>
                        <a:rPr lang="en-US" sz="1400" b="0" i="0" u="none" strike="noStrike" dirty="0">
                          <a:solidFill>
                            <a:schemeClr val="dk1"/>
                          </a:solidFill>
                          <a:latin typeface="+mn-lt"/>
                        </a:rPr>
                        <a:t>Small</a:t>
                      </a:r>
                      <a:endParaRPr lang="en-US" sz="1400" b="0" i="0" u="none" strike="noStrike" dirty="0">
                        <a:solidFill>
                          <a:srgbClr val="000000"/>
                        </a:solidFill>
                        <a:latin typeface="Calibri"/>
                      </a:endParaRPr>
                    </a:p>
                  </a:txBody>
                  <a:tcPr marL="8711" marR="8711" marT="8296" marB="0" anchor="ctr"/>
                </a:tc>
                <a:tc>
                  <a:txBody>
                    <a:bodyPr/>
                    <a:lstStyle/>
                    <a:p>
                      <a:pPr algn="ctr" fontAlgn="ctr"/>
                      <a:r>
                        <a:rPr lang="en-US" sz="1400" u="none" strike="noStrike"/>
                        <a:t>            272,304 </a:t>
                      </a:r>
                      <a:endParaRPr lang="en-US" sz="1400" b="0" i="0" u="none" strike="noStrike" dirty="0">
                        <a:solidFill>
                          <a:srgbClr val="000000"/>
                        </a:solidFill>
                        <a:latin typeface="Calibri"/>
                      </a:endParaRPr>
                    </a:p>
                  </a:txBody>
                  <a:tcPr marL="8711" marR="8711" marT="8296" marB="0" anchor="ctr"/>
                </a:tc>
                <a:tc>
                  <a:txBody>
                    <a:bodyPr/>
                    <a:lstStyle/>
                    <a:p>
                      <a:pPr algn="ctr" fontAlgn="ctr"/>
                      <a:r>
                        <a:rPr lang="en-US" sz="1400" u="none" strike="noStrike"/>
                        <a:t>Low</a:t>
                      </a:r>
                      <a:endParaRPr lang="en-US" sz="1400" b="0" i="0" u="none" strike="noStrike">
                        <a:solidFill>
                          <a:srgbClr val="000000"/>
                        </a:solidFill>
                        <a:latin typeface="Calibri"/>
                      </a:endParaRPr>
                    </a:p>
                  </a:txBody>
                  <a:tcPr marL="8711" marR="8711" marT="8296" marB="0" anchor="ctr"/>
                </a:tc>
                <a:extLst>
                  <a:ext uri="{0D108BD9-81ED-4DB2-BD59-A6C34878D82A}">
                    <a16:rowId xmlns="" xmlns:a16="http://schemas.microsoft.com/office/drawing/2014/main" val="10003"/>
                  </a:ext>
                </a:extLst>
              </a:tr>
              <a:tr h="363470">
                <a:tc>
                  <a:txBody>
                    <a:bodyPr/>
                    <a:lstStyle/>
                    <a:p>
                      <a:pPr algn="ctr" fontAlgn="ctr"/>
                      <a:r>
                        <a:rPr lang="en-US" sz="1400" u="none" strike="noStrike"/>
                        <a:t>4</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dirty="0"/>
                        <a:t>Aiden</a:t>
                      </a:r>
                      <a:endParaRPr lang="en-US" sz="1400" b="0" i="0" u="none" strike="noStrike" dirty="0">
                        <a:solidFill>
                          <a:srgbClr val="000000"/>
                        </a:solidFill>
                        <a:latin typeface="Calibri"/>
                      </a:endParaRPr>
                    </a:p>
                  </a:txBody>
                  <a:tcPr marL="8711" marR="8711" marT="8296" marB="0" anchor="ctr"/>
                </a:tc>
                <a:tc>
                  <a:txBody>
                    <a:bodyPr/>
                    <a:lstStyle/>
                    <a:p>
                      <a:pPr algn="ctr" fontAlgn="ctr"/>
                      <a:r>
                        <a:rPr lang="en-US" sz="1400" u="none" strike="noStrike"/>
                        <a:t>161721</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a:t>6</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a:t>37</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dirty="0"/>
                        <a:t>IMPORTED</a:t>
                      </a:r>
                      <a:endParaRPr lang="en-US" sz="1400" b="0" i="0" u="none" strike="noStrike" dirty="0">
                        <a:solidFill>
                          <a:srgbClr val="000000"/>
                        </a:solidFill>
                        <a:latin typeface="Calibri"/>
                      </a:endParaRPr>
                    </a:p>
                  </a:txBody>
                  <a:tcPr marL="8711" marR="8711" marT="8296" marB="0" anchor="ctr"/>
                </a:tc>
                <a:tc>
                  <a:txBody>
                    <a:bodyPr/>
                    <a:lstStyle/>
                    <a:p>
                      <a:pPr algn="ctr" fontAlgn="ctr"/>
                      <a:r>
                        <a:rPr lang="en-US" sz="1400" b="0" i="0" u="none" strike="noStrike" dirty="0">
                          <a:solidFill>
                            <a:schemeClr val="dk1"/>
                          </a:solidFill>
                          <a:latin typeface="+mn-lt"/>
                        </a:rPr>
                        <a:t>Large</a:t>
                      </a:r>
                      <a:endParaRPr lang="en-US" sz="1400" b="0" i="0" u="none" strike="noStrike" dirty="0">
                        <a:solidFill>
                          <a:srgbClr val="000000"/>
                        </a:solidFill>
                        <a:latin typeface="Calibri"/>
                      </a:endParaRPr>
                    </a:p>
                  </a:txBody>
                  <a:tcPr marL="8711" marR="8711" marT="8296" marB="0" anchor="ctr"/>
                </a:tc>
                <a:tc>
                  <a:txBody>
                    <a:bodyPr/>
                    <a:lstStyle/>
                    <a:p>
                      <a:pPr algn="ctr" fontAlgn="ctr"/>
                      <a:r>
                        <a:rPr lang="en-US" sz="1400" u="none" strike="noStrike"/>
                        <a:t>            726,593 </a:t>
                      </a:r>
                      <a:endParaRPr lang="en-US" sz="1400" b="0" i="0" u="none" strike="noStrike" dirty="0">
                        <a:solidFill>
                          <a:srgbClr val="000000"/>
                        </a:solidFill>
                        <a:latin typeface="Calibri"/>
                      </a:endParaRPr>
                    </a:p>
                  </a:txBody>
                  <a:tcPr marL="8711" marR="8711" marT="8296" marB="0" anchor="ctr"/>
                </a:tc>
                <a:tc>
                  <a:txBody>
                    <a:bodyPr/>
                    <a:lstStyle/>
                    <a:p>
                      <a:pPr algn="ctr" fontAlgn="ctr"/>
                      <a:r>
                        <a:rPr lang="en-US" sz="1400" u="none" strike="noStrike"/>
                        <a:t>Low</a:t>
                      </a:r>
                      <a:endParaRPr lang="en-US" sz="1400" b="0" i="0" u="none" strike="noStrike">
                        <a:solidFill>
                          <a:srgbClr val="000000"/>
                        </a:solidFill>
                        <a:latin typeface="Calibri"/>
                      </a:endParaRPr>
                    </a:p>
                  </a:txBody>
                  <a:tcPr marL="8711" marR="8711" marT="8296" marB="0" anchor="ctr"/>
                </a:tc>
                <a:extLst>
                  <a:ext uri="{0D108BD9-81ED-4DB2-BD59-A6C34878D82A}">
                    <a16:rowId xmlns="" xmlns:a16="http://schemas.microsoft.com/office/drawing/2014/main" val="10004"/>
                  </a:ext>
                </a:extLst>
              </a:tr>
              <a:tr h="363470">
                <a:tc>
                  <a:txBody>
                    <a:bodyPr/>
                    <a:lstStyle/>
                    <a:p>
                      <a:pPr algn="ctr" fontAlgn="ctr"/>
                      <a:r>
                        <a:rPr lang="en-US" sz="1400" u="none" strike="noStrike"/>
                        <a:t>5</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a:t>Celine</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a:t>170359</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a:t>7</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a:t>50</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b="0" i="0" u="none" strike="noStrike" dirty="0">
                          <a:solidFill>
                            <a:schemeClr val="dk1"/>
                          </a:solidFill>
                          <a:latin typeface="+mn-lt"/>
                        </a:rPr>
                        <a:t>LOCAL</a:t>
                      </a:r>
                      <a:endParaRPr lang="en-US" sz="1400" b="0" i="0" u="none" strike="noStrike" dirty="0">
                        <a:solidFill>
                          <a:srgbClr val="000000"/>
                        </a:solidFill>
                        <a:latin typeface="Calibri"/>
                      </a:endParaRPr>
                    </a:p>
                  </a:txBody>
                  <a:tcPr marL="8711" marR="8711" marT="8296" marB="0" anchor="ctr"/>
                </a:tc>
                <a:tc>
                  <a:txBody>
                    <a:bodyPr/>
                    <a:lstStyle/>
                    <a:p>
                      <a:pPr algn="ctr" fontAlgn="ct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Medium</a:t>
                      </a:r>
                      <a:endParaRPr lang="en-US" sz="1400" b="0" i="0" u="none" strike="noStrike" dirty="0">
                        <a:solidFill>
                          <a:srgbClr val="000000"/>
                        </a:solidFill>
                        <a:latin typeface="Calibri"/>
                      </a:endParaRPr>
                    </a:p>
                  </a:txBody>
                  <a:tcPr marL="8711" marR="8711" marT="8296" marB="0" anchor="ctr"/>
                </a:tc>
                <a:tc>
                  <a:txBody>
                    <a:bodyPr/>
                    <a:lstStyle/>
                    <a:p>
                      <a:pPr algn="ctr" fontAlgn="ctr"/>
                      <a:r>
                        <a:rPr lang="en-US" sz="1400" u="none" strike="noStrike"/>
                        <a:t>            612,075 </a:t>
                      </a:r>
                      <a:endParaRPr lang="en-US" sz="1400" b="0" i="0" u="none" strike="noStrike" dirty="0">
                        <a:solidFill>
                          <a:srgbClr val="000000"/>
                        </a:solidFill>
                        <a:latin typeface="Calibri"/>
                      </a:endParaRPr>
                    </a:p>
                  </a:txBody>
                  <a:tcPr marL="8711" marR="8711" marT="8296" marB="0" anchor="ctr"/>
                </a:tc>
                <a:tc>
                  <a:txBody>
                    <a:bodyPr/>
                    <a:lstStyle/>
                    <a:p>
                      <a:pPr algn="ctr" fontAlgn="ctr"/>
                      <a:r>
                        <a:rPr lang="en-US" sz="1400" u="none" strike="noStrike"/>
                        <a:t>Low</a:t>
                      </a:r>
                      <a:endParaRPr lang="en-US" sz="1400" b="0" i="0" u="none" strike="noStrike">
                        <a:solidFill>
                          <a:srgbClr val="000000"/>
                        </a:solidFill>
                        <a:latin typeface="Calibri"/>
                      </a:endParaRPr>
                    </a:p>
                  </a:txBody>
                  <a:tcPr marL="8711" marR="8711" marT="8296" marB="0" anchor="ctr"/>
                </a:tc>
                <a:extLst>
                  <a:ext uri="{0D108BD9-81ED-4DB2-BD59-A6C34878D82A}">
                    <a16:rowId xmlns="" xmlns:a16="http://schemas.microsoft.com/office/drawing/2014/main" val="10005"/>
                  </a:ext>
                </a:extLst>
              </a:tr>
              <a:tr h="363470">
                <a:tc>
                  <a:txBody>
                    <a:bodyPr/>
                    <a:lstStyle/>
                    <a:p>
                      <a:pPr algn="ctr" fontAlgn="ctr"/>
                      <a:r>
                        <a:rPr lang="en-US" sz="1400" u="none" strike="noStrike"/>
                        <a:t>6</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a:t>Emilio</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a:t>175646</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a:t>5</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a:t>41</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dirty="0"/>
                        <a:t>IMPORTED</a:t>
                      </a:r>
                      <a:endParaRPr lang="en-US" sz="1400" b="0" i="0" u="none" strike="noStrike" dirty="0">
                        <a:solidFill>
                          <a:srgbClr val="000000"/>
                        </a:solidFill>
                        <a:latin typeface="Calibri"/>
                      </a:endParaRPr>
                    </a:p>
                  </a:txBody>
                  <a:tcPr marL="8711" marR="8711" marT="8296" marB="0" anchor="ctr"/>
                </a:tc>
                <a:tc>
                  <a:txBody>
                    <a:bodyPr/>
                    <a:lstStyle/>
                    <a:p>
                      <a:pPr algn="ctr" fontAlgn="ct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Medium</a:t>
                      </a:r>
                      <a:endParaRPr lang="en-US" sz="1400" b="0" i="0" u="none" strike="noStrike" dirty="0">
                        <a:solidFill>
                          <a:srgbClr val="000000"/>
                        </a:solidFill>
                        <a:latin typeface="Calibri"/>
                      </a:endParaRPr>
                    </a:p>
                  </a:txBody>
                  <a:tcPr marL="8711" marR="8711" marT="8296" marB="0" anchor="ctr"/>
                </a:tc>
                <a:tc>
                  <a:txBody>
                    <a:bodyPr/>
                    <a:lstStyle/>
                    <a:p>
                      <a:pPr algn="ctr" fontAlgn="ctr"/>
                      <a:r>
                        <a:rPr lang="en-US" sz="1400" u="none" strike="noStrike"/>
                        <a:t>            490,356 </a:t>
                      </a:r>
                      <a:endParaRPr lang="en-US" sz="1400" b="0" i="0" u="none" strike="noStrike" dirty="0">
                        <a:solidFill>
                          <a:srgbClr val="000000"/>
                        </a:solidFill>
                        <a:latin typeface="Calibri"/>
                      </a:endParaRPr>
                    </a:p>
                  </a:txBody>
                  <a:tcPr marL="8711" marR="8711" marT="8296" marB="0" anchor="ctr"/>
                </a:tc>
                <a:tc>
                  <a:txBody>
                    <a:bodyPr/>
                    <a:lstStyle/>
                    <a:p>
                      <a:pPr algn="ctr" fontAlgn="ctr"/>
                      <a:r>
                        <a:rPr lang="en-US" sz="1400" u="none" strike="noStrike"/>
                        <a:t>Low</a:t>
                      </a:r>
                      <a:endParaRPr lang="en-US" sz="1400" b="0" i="0" u="none" strike="noStrike">
                        <a:solidFill>
                          <a:srgbClr val="000000"/>
                        </a:solidFill>
                        <a:latin typeface="Calibri"/>
                      </a:endParaRPr>
                    </a:p>
                  </a:txBody>
                  <a:tcPr marL="8711" marR="8711" marT="8296" marB="0" anchor="ctr"/>
                </a:tc>
                <a:extLst>
                  <a:ext uri="{0D108BD9-81ED-4DB2-BD59-A6C34878D82A}">
                    <a16:rowId xmlns="" xmlns:a16="http://schemas.microsoft.com/office/drawing/2014/main" val="10006"/>
                  </a:ext>
                </a:extLst>
              </a:tr>
              <a:tr h="363470">
                <a:tc>
                  <a:txBody>
                    <a:bodyPr/>
                    <a:lstStyle/>
                    <a:p>
                      <a:pPr algn="ctr" fontAlgn="ctr"/>
                      <a:r>
                        <a:rPr lang="en-US" sz="1400" u="none" strike="noStrike"/>
                        <a:t>7</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a:t>Joaquin</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a:t>180732</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a:t>2</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a:t>62</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b="0" i="0" u="none" strike="noStrike" dirty="0">
                          <a:solidFill>
                            <a:schemeClr val="dk1"/>
                          </a:solidFill>
                          <a:latin typeface="+mn-lt"/>
                        </a:rPr>
                        <a:t>LOCAL</a:t>
                      </a:r>
                      <a:endParaRPr lang="en-US" sz="1400" b="0" i="0" u="none" strike="noStrike" dirty="0">
                        <a:solidFill>
                          <a:srgbClr val="000000"/>
                        </a:solidFill>
                        <a:latin typeface="Calibri"/>
                      </a:endParaRPr>
                    </a:p>
                  </a:txBody>
                  <a:tcPr marL="8711" marR="8711" marT="8296" marB="0" anchor="ctr"/>
                </a:tc>
                <a:tc>
                  <a:txBody>
                    <a:bodyPr/>
                    <a:lstStyle/>
                    <a:p>
                      <a:pPr algn="ctr" fontAlgn="ctr"/>
                      <a:r>
                        <a:rPr lang="en-US" sz="1400" u="none" strike="noStrike" dirty="0"/>
                        <a:t>Small</a:t>
                      </a:r>
                      <a:endParaRPr lang="en-US" sz="1400" b="0" i="0" u="none" strike="noStrike" dirty="0">
                        <a:solidFill>
                          <a:srgbClr val="000000"/>
                        </a:solidFill>
                        <a:latin typeface="Calibri"/>
                      </a:endParaRPr>
                    </a:p>
                  </a:txBody>
                  <a:tcPr marL="8711" marR="8711" marT="8296" marB="0" anchor="ctr"/>
                </a:tc>
                <a:tc>
                  <a:txBody>
                    <a:bodyPr/>
                    <a:lstStyle/>
                    <a:p>
                      <a:pPr algn="ctr" fontAlgn="ctr"/>
                      <a:r>
                        <a:rPr lang="en-US" sz="1400" u="none" strike="noStrike"/>
                        <a:t>            164,732 </a:t>
                      </a:r>
                      <a:endParaRPr lang="en-US" sz="1400" b="0" i="0" u="none" strike="noStrike" dirty="0">
                        <a:solidFill>
                          <a:srgbClr val="000000"/>
                        </a:solidFill>
                        <a:latin typeface="Calibri"/>
                      </a:endParaRPr>
                    </a:p>
                  </a:txBody>
                  <a:tcPr marL="8711" marR="8711" marT="8296" marB="0" anchor="ctr"/>
                </a:tc>
                <a:tc>
                  <a:txBody>
                    <a:bodyPr/>
                    <a:lstStyle/>
                    <a:p>
                      <a:pPr algn="ctr" fontAlgn="ctr"/>
                      <a:r>
                        <a:rPr lang="en-US" sz="1400" u="none" strike="noStrike"/>
                        <a:t>Low</a:t>
                      </a:r>
                      <a:endParaRPr lang="en-US" sz="1400" b="0" i="0" u="none" strike="noStrike">
                        <a:solidFill>
                          <a:srgbClr val="000000"/>
                        </a:solidFill>
                        <a:latin typeface="Calibri"/>
                      </a:endParaRPr>
                    </a:p>
                  </a:txBody>
                  <a:tcPr marL="8711" marR="8711" marT="8296" marB="0" anchor="ctr"/>
                </a:tc>
                <a:extLst>
                  <a:ext uri="{0D108BD9-81ED-4DB2-BD59-A6C34878D82A}">
                    <a16:rowId xmlns="" xmlns:a16="http://schemas.microsoft.com/office/drawing/2014/main" val="10007"/>
                  </a:ext>
                </a:extLst>
              </a:tr>
              <a:tr h="363470">
                <a:tc>
                  <a:txBody>
                    <a:bodyPr/>
                    <a:lstStyle/>
                    <a:p>
                      <a:pPr algn="ctr" fontAlgn="ctr"/>
                      <a:r>
                        <a:rPr lang="en-US" sz="1400" u="none" strike="noStrike"/>
                        <a:t>8</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a:t>Justus</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a:t>113136</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a:t>7</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a:t>26</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b="0" i="0" u="none" strike="noStrike" dirty="0">
                          <a:solidFill>
                            <a:schemeClr val="dk1"/>
                          </a:solidFill>
                          <a:latin typeface="+mn-lt"/>
                        </a:rPr>
                        <a:t>LOCAL</a:t>
                      </a:r>
                      <a:endParaRPr lang="en-US" sz="1400" b="0" i="0" u="none" strike="noStrike" dirty="0">
                        <a:solidFill>
                          <a:srgbClr val="000000"/>
                        </a:solidFill>
                        <a:latin typeface="Calibri"/>
                      </a:endParaRPr>
                    </a:p>
                  </a:txBody>
                  <a:tcPr marL="8711" marR="8711" marT="8296" marB="0" anchor="ctr"/>
                </a:tc>
                <a:tc>
                  <a:txBody>
                    <a:bodyPr/>
                    <a:lstStyle/>
                    <a:p>
                      <a:pPr algn="ctr" fontAlgn="ctr"/>
                      <a:r>
                        <a:rPr kumimoji="0" lang="en-US" sz="1400" b="0" i="0" u="none" strike="noStrike" kern="1200" cap="none" spc="0" normalizeH="0" baseline="0" noProof="0">
                          <a:ln>
                            <a:noFill/>
                          </a:ln>
                          <a:solidFill>
                            <a:prstClr val="black"/>
                          </a:solidFill>
                          <a:effectLst/>
                          <a:uLnTx/>
                          <a:uFillTx/>
                          <a:latin typeface="Calibri" panose="020F0502020204030204"/>
                          <a:ea typeface="+mn-ea"/>
                          <a:cs typeface="+mn-cs"/>
                        </a:rPr>
                        <a:t>Medium</a:t>
                      </a:r>
                      <a:endParaRPr lang="en-US" sz="1400" b="0" i="0" u="none" strike="noStrike" dirty="0">
                        <a:solidFill>
                          <a:srgbClr val="000000"/>
                        </a:solidFill>
                        <a:latin typeface="Calibri"/>
                      </a:endParaRPr>
                    </a:p>
                  </a:txBody>
                  <a:tcPr marL="8711" marR="8711" marT="8296" marB="0" anchor="ctr"/>
                </a:tc>
                <a:tc>
                  <a:txBody>
                    <a:bodyPr/>
                    <a:lstStyle/>
                    <a:p>
                      <a:pPr algn="ctr" fontAlgn="ctr"/>
                      <a:r>
                        <a:rPr lang="en-US" sz="1400" u="none" strike="noStrike"/>
                        <a:t>            510,321 </a:t>
                      </a:r>
                      <a:endParaRPr lang="en-US" sz="1400" b="0" i="0" u="none" strike="noStrike" dirty="0">
                        <a:solidFill>
                          <a:srgbClr val="000000"/>
                        </a:solidFill>
                        <a:latin typeface="Calibri"/>
                      </a:endParaRPr>
                    </a:p>
                  </a:txBody>
                  <a:tcPr marL="8711" marR="8711" marT="8296" marB="0" anchor="ctr"/>
                </a:tc>
                <a:tc>
                  <a:txBody>
                    <a:bodyPr/>
                    <a:lstStyle/>
                    <a:p>
                      <a:pPr algn="ctr" fontAlgn="ctr"/>
                      <a:r>
                        <a:rPr lang="en-US" sz="1400" u="none" strike="noStrike"/>
                        <a:t>Low</a:t>
                      </a:r>
                      <a:endParaRPr lang="en-US" sz="1400" b="0" i="0" u="none" strike="noStrike">
                        <a:solidFill>
                          <a:srgbClr val="000000"/>
                        </a:solidFill>
                        <a:latin typeface="Calibri"/>
                      </a:endParaRPr>
                    </a:p>
                  </a:txBody>
                  <a:tcPr marL="8711" marR="8711" marT="8296" marB="0" anchor="ctr"/>
                </a:tc>
                <a:extLst>
                  <a:ext uri="{0D108BD9-81ED-4DB2-BD59-A6C34878D82A}">
                    <a16:rowId xmlns="" xmlns:a16="http://schemas.microsoft.com/office/drawing/2014/main" val="10008"/>
                  </a:ext>
                </a:extLst>
              </a:tr>
              <a:tr h="363470">
                <a:tc>
                  <a:txBody>
                    <a:bodyPr/>
                    <a:lstStyle/>
                    <a:p>
                      <a:pPr algn="ctr" fontAlgn="ctr"/>
                      <a:r>
                        <a:rPr lang="en-US" sz="1400" u="none" strike="noStrike"/>
                        <a:t>9</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a:t>Chaya</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a:t>169254</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a:t>4</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a:t>24</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dirty="0"/>
                        <a:t>IMPORTED</a:t>
                      </a:r>
                      <a:endParaRPr lang="en-US" sz="1400" b="0" i="0" u="none" strike="noStrike" dirty="0">
                        <a:solidFill>
                          <a:srgbClr val="000000"/>
                        </a:solidFill>
                        <a:latin typeface="Calibri"/>
                      </a:endParaRPr>
                    </a:p>
                  </a:txBody>
                  <a:tcPr marL="8711" marR="8711" marT="8296" marB="0" anchor="ctr"/>
                </a:tc>
                <a:tc>
                  <a:txBody>
                    <a:bodyPr/>
                    <a:lstStyle/>
                    <a:p>
                      <a:pPr algn="ctr" fontAlgn="ct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Medium</a:t>
                      </a:r>
                      <a:endParaRPr lang="en-US" sz="1400" b="0" i="0" u="none" strike="noStrike" dirty="0">
                        <a:solidFill>
                          <a:srgbClr val="000000"/>
                        </a:solidFill>
                        <a:latin typeface="Calibri"/>
                      </a:endParaRPr>
                    </a:p>
                  </a:txBody>
                  <a:tcPr marL="8711" marR="8711" marT="8296" marB="0" anchor="ctr"/>
                </a:tc>
                <a:tc>
                  <a:txBody>
                    <a:bodyPr/>
                    <a:lstStyle/>
                    <a:p>
                      <a:pPr algn="ctr" fontAlgn="ctr"/>
                      <a:r>
                        <a:rPr lang="en-US" sz="1400" u="none" strike="noStrike"/>
                        <a:t>            358,534 </a:t>
                      </a:r>
                      <a:endParaRPr lang="en-US" sz="1400" b="0" i="0" u="none" strike="noStrike" dirty="0">
                        <a:solidFill>
                          <a:srgbClr val="000000"/>
                        </a:solidFill>
                        <a:latin typeface="Calibri"/>
                      </a:endParaRPr>
                    </a:p>
                  </a:txBody>
                  <a:tcPr marL="8711" marR="8711" marT="8296" marB="0" anchor="ctr"/>
                </a:tc>
                <a:tc>
                  <a:txBody>
                    <a:bodyPr/>
                    <a:lstStyle/>
                    <a:p>
                      <a:pPr algn="ctr" fontAlgn="ctr"/>
                      <a:r>
                        <a:rPr lang="en-US" sz="1400" u="none" strike="noStrike"/>
                        <a:t>Low</a:t>
                      </a:r>
                      <a:endParaRPr lang="en-US" sz="1400" b="0" i="0" u="none" strike="noStrike">
                        <a:solidFill>
                          <a:srgbClr val="000000"/>
                        </a:solidFill>
                        <a:latin typeface="Calibri"/>
                      </a:endParaRPr>
                    </a:p>
                  </a:txBody>
                  <a:tcPr marL="8711" marR="8711" marT="8296" marB="0" anchor="ctr"/>
                </a:tc>
                <a:extLst>
                  <a:ext uri="{0D108BD9-81ED-4DB2-BD59-A6C34878D82A}">
                    <a16:rowId xmlns="" xmlns:a16="http://schemas.microsoft.com/office/drawing/2014/main" val="10009"/>
                  </a:ext>
                </a:extLst>
              </a:tr>
              <a:tr h="363470">
                <a:tc>
                  <a:txBody>
                    <a:bodyPr/>
                    <a:lstStyle/>
                    <a:p>
                      <a:pPr algn="ctr" fontAlgn="ctr"/>
                      <a:r>
                        <a:rPr lang="en-US" sz="1400" u="none" strike="noStrike"/>
                        <a:t>10</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a:t>Justyn</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a:t>149771</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a:t>4</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a:t>35</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dirty="0"/>
                        <a:t>IMPORTED</a:t>
                      </a:r>
                      <a:endParaRPr lang="en-US" sz="1400" b="0" i="0" u="none" strike="noStrike" dirty="0">
                        <a:solidFill>
                          <a:srgbClr val="000000"/>
                        </a:solidFill>
                        <a:latin typeface="Calibri"/>
                      </a:endParaRPr>
                    </a:p>
                  </a:txBody>
                  <a:tcPr marL="8711" marR="8711" marT="8296" marB="0" anchor="ctr"/>
                </a:tc>
                <a:tc>
                  <a:txBody>
                    <a:bodyPr/>
                    <a:lstStyle/>
                    <a:p>
                      <a:pPr algn="ctr" fontAlgn="ctr"/>
                      <a:r>
                        <a:rPr lang="en-US" sz="1400" b="0" i="0" u="none" strike="noStrike" dirty="0">
                          <a:solidFill>
                            <a:schemeClr val="dk1"/>
                          </a:solidFill>
                          <a:latin typeface="+mn-lt"/>
                        </a:rPr>
                        <a:t>Large</a:t>
                      </a:r>
                      <a:endParaRPr lang="en-US" sz="1400" b="0" i="0" u="none" strike="noStrike" dirty="0">
                        <a:solidFill>
                          <a:srgbClr val="000000"/>
                        </a:solidFill>
                        <a:latin typeface="Calibri"/>
                      </a:endParaRPr>
                    </a:p>
                  </a:txBody>
                  <a:tcPr marL="8711" marR="8711" marT="8296" marB="0" anchor="ctr"/>
                </a:tc>
                <a:tc>
                  <a:txBody>
                    <a:bodyPr/>
                    <a:lstStyle/>
                    <a:p>
                      <a:pPr algn="ctr" fontAlgn="ctr"/>
                      <a:r>
                        <a:rPr lang="en-US" sz="1400" u="none" strike="noStrike"/>
                        <a:t>            140,400 </a:t>
                      </a:r>
                      <a:endParaRPr lang="en-US" sz="1400" b="0" i="0" u="none" strike="noStrike" dirty="0">
                        <a:solidFill>
                          <a:srgbClr val="000000"/>
                        </a:solidFill>
                        <a:latin typeface="Calibri"/>
                      </a:endParaRPr>
                    </a:p>
                  </a:txBody>
                  <a:tcPr marL="8711" marR="8711" marT="8296" marB="0" anchor="ctr"/>
                </a:tc>
                <a:tc>
                  <a:txBody>
                    <a:bodyPr/>
                    <a:lstStyle/>
                    <a:p>
                      <a:pPr algn="ctr" fontAlgn="ctr"/>
                      <a:r>
                        <a:rPr lang="en-US" sz="1400" u="none" strike="noStrike"/>
                        <a:t>Low</a:t>
                      </a:r>
                      <a:endParaRPr lang="en-US" sz="1400" b="0" i="0" u="none" strike="noStrike">
                        <a:solidFill>
                          <a:srgbClr val="000000"/>
                        </a:solidFill>
                        <a:latin typeface="Calibri"/>
                      </a:endParaRPr>
                    </a:p>
                  </a:txBody>
                  <a:tcPr marL="8711" marR="8711" marT="8296" marB="0" anchor="ctr"/>
                </a:tc>
                <a:extLst>
                  <a:ext uri="{0D108BD9-81ED-4DB2-BD59-A6C34878D82A}">
                    <a16:rowId xmlns="" xmlns:a16="http://schemas.microsoft.com/office/drawing/2014/main" val="10010"/>
                  </a:ext>
                </a:extLst>
              </a:tr>
              <a:tr h="363470">
                <a:tc>
                  <a:txBody>
                    <a:bodyPr/>
                    <a:lstStyle/>
                    <a:p>
                      <a:pPr algn="ctr" fontAlgn="ctr"/>
                      <a:r>
                        <a:rPr lang="en-US" sz="1400" u="none" strike="noStrike"/>
                        <a:t>11</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a:t>Jadon</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a:t>166226</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a:t>7</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a:t>36</a:t>
                      </a:r>
                      <a:endParaRPr lang="en-US" sz="1400" b="0" i="0" u="none" strike="noStrike">
                        <a:solidFill>
                          <a:srgbClr val="000000"/>
                        </a:solidFill>
                        <a:latin typeface="Calibri"/>
                      </a:endParaRPr>
                    </a:p>
                  </a:txBody>
                  <a:tcPr marL="8711" marR="8711" marT="8296" marB="0" anchor="ctr"/>
                </a:tc>
                <a:tc>
                  <a:txBody>
                    <a:bodyPr/>
                    <a:lstStyle/>
                    <a:p>
                      <a:pPr algn="ctr" fontAlgn="ctr"/>
                      <a:r>
                        <a:rPr lang="en-US" sz="1400" u="none" strike="noStrike" dirty="0"/>
                        <a:t>IMPORTED</a:t>
                      </a:r>
                      <a:endParaRPr lang="en-US" sz="1400" b="0" i="0" u="none" strike="noStrike" dirty="0">
                        <a:solidFill>
                          <a:srgbClr val="000000"/>
                        </a:solidFill>
                        <a:latin typeface="Calibri"/>
                      </a:endParaRPr>
                    </a:p>
                  </a:txBody>
                  <a:tcPr marL="8711" marR="8711" marT="8296" marB="0" anchor="ctr"/>
                </a:tc>
                <a:tc>
                  <a:txBody>
                    <a:bodyPr/>
                    <a:lstStyle/>
                    <a:p>
                      <a:pPr algn="ctr" fontAlgn="ctr"/>
                      <a:r>
                        <a:rPr lang="en-US" sz="1400" u="none" strike="noStrike" dirty="0"/>
                        <a:t>Medium</a:t>
                      </a:r>
                      <a:endParaRPr lang="en-US" sz="1400" b="0" i="0" u="none" strike="noStrike" dirty="0">
                        <a:solidFill>
                          <a:srgbClr val="000000"/>
                        </a:solidFill>
                        <a:latin typeface="Calibri"/>
                      </a:endParaRPr>
                    </a:p>
                  </a:txBody>
                  <a:tcPr marL="8711" marR="8711" marT="8296" marB="0" anchor="ctr"/>
                </a:tc>
                <a:tc>
                  <a:txBody>
                    <a:bodyPr/>
                    <a:lstStyle/>
                    <a:p>
                      <a:pPr algn="ctr" fontAlgn="ctr"/>
                      <a:r>
                        <a:rPr lang="en-US" sz="1400" u="none" strike="noStrike"/>
                        <a:t>            105,259 </a:t>
                      </a:r>
                      <a:endParaRPr lang="en-US" sz="1400" b="0" i="0" u="none" strike="noStrike" dirty="0">
                        <a:solidFill>
                          <a:srgbClr val="000000"/>
                        </a:solidFill>
                        <a:latin typeface="Calibri"/>
                      </a:endParaRPr>
                    </a:p>
                  </a:txBody>
                  <a:tcPr marL="8711" marR="8711" marT="8296" marB="0" anchor="ctr"/>
                </a:tc>
                <a:tc>
                  <a:txBody>
                    <a:bodyPr/>
                    <a:lstStyle/>
                    <a:p>
                      <a:pPr algn="ctr" fontAlgn="ctr"/>
                      <a:r>
                        <a:rPr lang="en-US" sz="1400" u="none" strike="noStrike" dirty="0"/>
                        <a:t>Low</a:t>
                      </a:r>
                      <a:endParaRPr lang="en-US" sz="1400" b="0" i="0" u="none" strike="noStrike" dirty="0">
                        <a:solidFill>
                          <a:srgbClr val="000000"/>
                        </a:solidFill>
                        <a:latin typeface="Calibri"/>
                      </a:endParaRPr>
                    </a:p>
                  </a:txBody>
                  <a:tcPr marL="8711" marR="8711" marT="8296" marB="0" anchor="ctr"/>
                </a:tc>
                <a:extLst>
                  <a:ext uri="{0D108BD9-81ED-4DB2-BD59-A6C34878D82A}">
                    <a16:rowId xmlns="" xmlns:a16="http://schemas.microsoft.com/office/drawing/2014/main" val="10011"/>
                  </a:ext>
                </a:extLst>
              </a:tr>
            </a:tbl>
          </a:graphicData>
        </a:graphic>
      </p:graphicFrame>
    </p:spTree>
    <p:extLst>
      <p:ext uri="{BB962C8B-B14F-4D97-AF65-F5344CB8AC3E}">
        <p14:creationId xmlns="" xmlns:p14="http://schemas.microsoft.com/office/powerpoint/2010/main" val="262109312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Types of Data variables</a:t>
            </a:r>
          </a:p>
        </p:txBody>
      </p:sp>
      <p:graphicFrame>
        <p:nvGraphicFramePr>
          <p:cNvPr id="5" name="Content Placeholder 4"/>
          <p:cNvGraphicFramePr>
            <a:graphicFrameLocks noGrp="1"/>
          </p:cNvGraphicFramePr>
          <p:nvPr>
            <p:ph idx="1"/>
            <p:extLst>
              <p:ext uri="{D42A27DB-BD31-4B8C-83A1-F6EECF244321}">
                <p14:modId xmlns="" xmlns:p14="http://schemas.microsoft.com/office/powerpoint/2010/main" val="1389014149"/>
              </p:ext>
            </p:extLst>
          </p:nvPr>
        </p:nvGraphicFramePr>
        <p:xfrm>
          <a:off x="320039" y="1371602"/>
          <a:ext cx="12161519" cy="4876799"/>
        </p:xfrm>
        <a:graphic>
          <a:graphicData uri="http://schemas.openxmlformats.org/drawingml/2006/table">
            <a:tbl>
              <a:tblPr firstRow="1" bandRow="1">
                <a:tableStyleId>{F5AB1C69-6EDB-4FF4-983F-18BD219EF322}</a:tableStyleId>
              </a:tblPr>
              <a:tblGrid>
                <a:gridCol w="1249022">
                  <a:extLst>
                    <a:ext uri="{9D8B030D-6E8A-4147-A177-3AD203B41FA5}">
                      <a16:colId xmlns="" xmlns:a16="http://schemas.microsoft.com/office/drawing/2014/main" val="20000"/>
                    </a:ext>
                  </a:extLst>
                </a:gridCol>
                <a:gridCol w="1228543">
                  <a:extLst>
                    <a:ext uri="{9D8B030D-6E8A-4147-A177-3AD203B41FA5}">
                      <a16:colId xmlns="" xmlns:a16="http://schemas.microsoft.com/office/drawing/2014/main" val="20001"/>
                    </a:ext>
                  </a:extLst>
                </a:gridCol>
                <a:gridCol w="1167419">
                  <a:extLst>
                    <a:ext uri="{9D8B030D-6E8A-4147-A177-3AD203B41FA5}">
                      <a16:colId xmlns="" xmlns:a16="http://schemas.microsoft.com/office/drawing/2014/main" val="20002"/>
                    </a:ext>
                  </a:extLst>
                </a:gridCol>
                <a:gridCol w="1361991">
                  <a:extLst>
                    <a:ext uri="{9D8B030D-6E8A-4147-A177-3AD203B41FA5}">
                      <a16:colId xmlns="" xmlns:a16="http://schemas.microsoft.com/office/drawing/2014/main" val="20003"/>
                    </a:ext>
                  </a:extLst>
                </a:gridCol>
                <a:gridCol w="1556561">
                  <a:extLst>
                    <a:ext uri="{9D8B030D-6E8A-4147-A177-3AD203B41FA5}">
                      <a16:colId xmlns="" xmlns:a16="http://schemas.microsoft.com/office/drawing/2014/main" val="20004"/>
                    </a:ext>
                  </a:extLst>
                </a:gridCol>
                <a:gridCol w="1167419">
                  <a:extLst>
                    <a:ext uri="{9D8B030D-6E8A-4147-A177-3AD203B41FA5}">
                      <a16:colId xmlns="" xmlns:a16="http://schemas.microsoft.com/office/drawing/2014/main" val="20005"/>
                    </a:ext>
                  </a:extLst>
                </a:gridCol>
                <a:gridCol w="1310175">
                  <a:extLst>
                    <a:ext uri="{9D8B030D-6E8A-4147-A177-3AD203B41FA5}">
                      <a16:colId xmlns="" xmlns:a16="http://schemas.microsoft.com/office/drawing/2014/main" val="20006"/>
                    </a:ext>
                  </a:extLst>
                </a:gridCol>
                <a:gridCol w="1121952">
                  <a:extLst>
                    <a:ext uri="{9D8B030D-6E8A-4147-A177-3AD203B41FA5}">
                      <a16:colId xmlns="" xmlns:a16="http://schemas.microsoft.com/office/drawing/2014/main" val="20007"/>
                    </a:ext>
                  </a:extLst>
                </a:gridCol>
                <a:gridCol w="1998437">
                  <a:extLst>
                    <a:ext uri="{9D8B030D-6E8A-4147-A177-3AD203B41FA5}">
                      <a16:colId xmlns="" xmlns:a16="http://schemas.microsoft.com/office/drawing/2014/main" val="20008"/>
                    </a:ext>
                  </a:extLst>
                </a:gridCol>
              </a:tblGrid>
              <a:tr h="1057400">
                <a:tc>
                  <a:txBody>
                    <a:bodyPr/>
                    <a:lstStyle/>
                    <a:p>
                      <a:pPr marL="0" marR="0" lvl="0" indent="0" algn="ctr" defTabSz="914423" rtl="0" eaLnBrk="1" fontAlgn="ctr" latinLnBrk="0" hangingPunct="1">
                        <a:lnSpc>
                          <a:spcPct val="100000"/>
                        </a:lnSpc>
                        <a:spcBef>
                          <a:spcPts val="0"/>
                        </a:spcBef>
                        <a:spcAft>
                          <a:spcPts val="0"/>
                        </a:spcAft>
                        <a:buClrTx/>
                        <a:buSzTx/>
                        <a:buFontTx/>
                        <a:buNone/>
                        <a:tabLst/>
                        <a:defRPr/>
                      </a:pPr>
                      <a:r>
                        <a:rPr lang="en-US" sz="1400" u="none" strike="noStrike" dirty="0"/>
                        <a:t>Variable Name</a:t>
                      </a:r>
                      <a:endParaRPr lang="en-US" sz="1400" b="1" i="0" u="none" strike="noStrike" dirty="0">
                        <a:solidFill>
                          <a:srgbClr val="000000"/>
                        </a:solidFill>
                        <a:latin typeface="+mn-lt"/>
                      </a:endParaRPr>
                    </a:p>
                    <a:p>
                      <a:pPr algn="ctr" fontAlgn="ctr"/>
                      <a:endParaRPr lang="en-US" sz="1400" b="1" i="0" u="none" strike="noStrike" dirty="0">
                        <a:solidFill>
                          <a:srgbClr val="000000"/>
                        </a:solidFill>
                        <a:latin typeface="Calibri"/>
                      </a:endParaRPr>
                    </a:p>
                  </a:txBody>
                  <a:tcPr marL="8711" marR="8711" marT="8296" marB="0" anchor="ctr"/>
                </a:tc>
                <a:tc>
                  <a:txBody>
                    <a:bodyPr/>
                    <a:lstStyle/>
                    <a:p>
                      <a:pPr marL="0" marR="0" lvl="0" indent="0" algn="ctr" defTabSz="914423" rtl="0" eaLnBrk="1" fontAlgn="ctr" latinLnBrk="0" hangingPunct="1">
                        <a:lnSpc>
                          <a:spcPct val="100000"/>
                        </a:lnSpc>
                        <a:spcBef>
                          <a:spcPts val="0"/>
                        </a:spcBef>
                        <a:spcAft>
                          <a:spcPts val="0"/>
                        </a:spcAft>
                        <a:buClrTx/>
                        <a:buSzTx/>
                        <a:buFontTx/>
                        <a:buNone/>
                        <a:tabLst/>
                        <a:defRPr/>
                      </a:pPr>
                      <a:r>
                        <a:rPr lang="en-US" sz="1400" u="none" strike="noStrike" dirty="0"/>
                        <a:t>Name of Manufacturer</a:t>
                      </a:r>
                      <a:endParaRPr lang="en-US" sz="1400" b="1" i="0" u="none" strike="noStrike" dirty="0">
                        <a:solidFill>
                          <a:srgbClr val="000000"/>
                        </a:solidFill>
                        <a:latin typeface="+mn-lt"/>
                      </a:endParaRPr>
                    </a:p>
                    <a:p>
                      <a:pPr algn="ctr" fontAlgn="ctr"/>
                      <a:endParaRPr lang="en-US" sz="1400" b="1" i="0" u="none" strike="noStrike" dirty="0">
                        <a:solidFill>
                          <a:srgbClr val="000000"/>
                        </a:solidFill>
                        <a:latin typeface="Calibri"/>
                      </a:endParaRPr>
                    </a:p>
                  </a:txBody>
                  <a:tcPr marL="8711" marR="8711" marT="8296" marB="0" anchor="ctr"/>
                </a:tc>
                <a:tc>
                  <a:txBody>
                    <a:bodyPr/>
                    <a:lstStyle/>
                    <a:p>
                      <a:pPr marL="0" marR="0" lvl="0" indent="0" algn="ctr" defTabSz="914423" rtl="0" eaLnBrk="1" fontAlgn="ctr" latinLnBrk="0" hangingPunct="1">
                        <a:lnSpc>
                          <a:spcPct val="100000"/>
                        </a:lnSpc>
                        <a:spcBef>
                          <a:spcPts val="0"/>
                        </a:spcBef>
                        <a:spcAft>
                          <a:spcPts val="0"/>
                        </a:spcAft>
                        <a:buClrTx/>
                        <a:buSzTx/>
                        <a:buFontTx/>
                        <a:buNone/>
                        <a:tabLst/>
                        <a:defRPr/>
                      </a:pPr>
                      <a:r>
                        <a:rPr lang="en-US" sz="1400" u="none" strike="noStrike" dirty="0"/>
                        <a:t>Manufacturer ID</a:t>
                      </a:r>
                      <a:endParaRPr lang="en-US" sz="1400" b="1" i="0" u="none" strike="noStrike" dirty="0">
                        <a:solidFill>
                          <a:srgbClr val="000000"/>
                        </a:solidFill>
                        <a:latin typeface="+mn-lt"/>
                      </a:endParaRPr>
                    </a:p>
                    <a:p>
                      <a:pPr algn="ctr" fontAlgn="ctr"/>
                      <a:endParaRPr lang="en-US" sz="1400" b="1" i="0" u="none" strike="noStrike" dirty="0">
                        <a:solidFill>
                          <a:srgbClr val="000000"/>
                        </a:solidFill>
                        <a:latin typeface="Calibri"/>
                      </a:endParaRPr>
                    </a:p>
                  </a:txBody>
                  <a:tcPr marL="8711" marR="8711" marT="8296" marB="0" anchor="ctr"/>
                </a:tc>
                <a:tc>
                  <a:txBody>
                    <a:bodyPr/>
                    <a:lstStyle/>
                    <a:p>
                      <a:pPr marL="0" marR="0" lvl="0" indent="0" algn="ctr" defTabSz="914423" rtl="0" eaLnBrk="1" fontAlgn="ctr" latinLnBrk="0" hangingPunct="1">
                        <a:lnSpc>
                          <a:spcPct val="100000"/>
                        </a:lnSpc>
                        <a:spcBef>
                          <a:spcPts val="0"/>
                        </a:spcBef>
                        <a:spcAft>
                          <a:spcPts val="0"/>
                        </a:spcAft>
                        <a:buClrTx/>
                        <a:buSzTx/>
                        <a:buFontTx/>
                        <a:buNone/>
                        <a:tabLst/>
                        <a:defRPr/>
                      </a:pPr>
                      <a:r>
                        <a:rPr lang="en-US" sz="1400" u="none" strike="noStrike" dirty="0"/>
                        <a:t>Number of Equipment's</a:t>
                      </a:r>
                      <a:endParaRPr lang="en-US" sz="1400" b="1" i="0" u="none" strike="noStrike" dirty="0">
                        <a:solidFill>
                          <a:srgbClr val="000000"/>
                        </a:solidFill>
                        <a:latin typeface="+mn-lt"/>
                      </a:endParaRPr>
                    </a:p>
                    <a:p>
                      <a:pPr algn="ctr" fontAlgn="ctr"/>
                      <a:endParaRPr lang="en-US" sz="1400" b="1" i="0" u="none" strike="noStrike" dirty="0">
                        <a:solidFill>
                          <a:srgbClr val="000000"/>
                        </a:solidFill>
                        <a:latin typeface="Calibri"/>
                      </a:endParaRPr>
                    </a:p>
                  </a:txBody>
                  <a:tcPr marL="8711" marR="8711" marT="8296" marB="0" anchor="ctr"/>
                </a:tc>
                <a:tc>
                  <a:txBody>
                    <a:bodyPr/>
                    <a:lstStyle/>
                    <a:p>
                      <a:pPr marL="0" marR="0" lvl="0" indent="0" algn="ctr" defTabSz="914423" rtl="0" eaLnBrk="1" fontAlgn="ctr" latinLnBrk="0" hangingPunct="1">
                        <a:lnSpc>
                          <a:spcPct val="100000"/>
                        </a:lnSpc>
                        <a:spcBef>
                          <a:spcPts val="0"/>
                        </a:spcBef>
                        <a:spcAft>
                          <a:spcPts val="0"/>
                        </a:spcAft>
                        <a:buClrTx/>
                        <a:buSzTx/>
                        <a:buFontTx/>
                        <a:buNone/>
                        <a:tabLst/>
                        <a:defRPr/>
                      </a:pPr>
                      <a:r>
                        <a:rPr lang="en-US" sz="1400" u="none" strike="noStrike" dirty="0"/>
                        <a:t>Annual</a:t>
                      </a:r>
                      <a:r>
                        <a:rPr lang="en-US" sz="1400" u="none" strike="noStrike" baseline="0" dirty="0"/>
                        <a:t> </a:t>
                      </a:r>
                      <a:r>
                        <a:rPr lang="en-US" sz="1400" u="none" strike="noStrike" dirty="0"/>
                        <a:t>Equipment</a:t>
                      </a:r>
                      <a:r>
                        <a:rPr lang="en-US" sz="1400" u="none" strike="noStrike" baseline="0" dirty="0"/>
                        <a:t> Failures</a:t>
                      </a:r>
                      <a:endParaRPr lang="en-US" sz="1400" b="1" i="0" u="none" strike="noStrike" dirty="0">
                        <a:solidFill>
                          <a:srgbClr val="000000"/>
                        </a:solidFill>
                        <a:latin typeface="+mn-lt"/>
                      </a:endParaRPr>
                    </a:p>
                    <a:p>
                      <a:pPr algn="ctr" fontAlgn="ctr"/>
                      <a:endParaRPr lang="en-US" sz="1400" b="1" i="0" u="none" strike="noStrike" dirty="0">
                        <a:solidFill>
                          <a:srgbClr val="000000"/>
                        </a:solidFill>
                        <a:latin typeface="Calibri"/>
                      </a:endParaRPr>
                    </a:p>
                  </a:txBody>
                  <a:tcPr marL="8711" marR="8711" marT="8296" marB="0" anchor="ctr"/>
                </a:tc>
                <a:tc>
                  <a:txBody>
                    <a:bodyPr/>
                    <a:lstStyle/>
                    <a:p>
                      <a:pPr marL="0" marR="0" lvl="0" indent="0" algn="ctr" defTabSz="914423" rtl="0" eaLnBrk="1" fontAlgn="ctr" latinLnBrk="0" hangingPunct="1">
                        <a:lnSpc>
                          <a:spcPct val="100000"/>
                        </a:lnSpc>
                        <a:spcBef>
                          <a:spcPts val="0"/>
                        </a:spcBef>
                        <a:spcAft>
                          <a:spcPts val="0"/>
                        </a:spcAft>
                        <a:buClrTx/>
                        <a:buSzTx/>
                        <a:buFontTx/>
                        <a:buNone/>
                        <a:tabLst/>
                        <a:defRPr/>
                      </a:pPr>
                      <a:r>
                        <a:rPr lang="en-US" sz="1400" u="none" strike="noStrike" dirty="0"/>
                        <a:t>Manufacturer Type</a:t>
                      </a:r>
                      <a:endParaRPr lang="en-US" sz="1400" b="1" i="0" u="none" strike="noStrike" dirty="0">
                        <a:solidFill>
                          <a:srgbClr val="000000"/>
                        </a:solidFill>
                        <a:latin typeface="+mn-lt"/>
                      </a:endParaRPr>
                    </a:p>
                    <a:p>
                      <a:pPr algn="ctr" fontAlgn="ctr"/>
                      <a:endParaRPr lang="en-US" sz="1400" b="1" i="0" u="none" strike="noStrike" dirty="0">
                        <a:solidFill>
                          <a:srgbClr val="000000"/>
                        </a:solidFill>
                        <a:latin typeface="Calibri"/>
                      </a:endParaRPr>
                    </a:p>
                  </a:txBody>
                  <a:tcPr marL="8711" marR="8711" marT="8296" marB="0" anchor="ctr"/>
                </a:tc>
                <a:tc>
                  <a:txBody>
                    <a:bodyPr/>
                    <a:lstStyle/>
                    <a:p>
                      <a:pPr marL="0" marR="0" lvl="0" indent="0" algn="ctr" defTabSz="914423" rtl="0" eaLnBrk="1" fontAlgn="ctr" latinLnBrk="0" hangingPunct="1">
                        <a:lnSpc>
                          <a:spcPct val="100000"/>
                        </a:lnSpc>
                        <a:spcBef>
                          <a:spcPts val="0"/>
                        </a:spcBef>
                        <a:spcAft>
                          <a:spcPts val="0"/>
                        </a:spcAft>
                        <a:buClrTx/>
                        <a:buSzTx/>
                        <a:buFontTx/>
                        <a:buNone/>
                        <a:tabLst/>
                        <a:defRPr/>
                      </a:pPr>
                      <a:r>
                        <a:rPr lang="en-US" sz="1400" u="none" strike="noStrike" dirty="0"/>
                        <a:t>Manufacturer Category</a:t>
                      </a:r>
                      <a:endParaRPr lang="en-US" sz="1400" b="1" i="0" u="none" strike="noStrike" dirty="0">
                        <a:solidFill>
                          <a:srgbClr val="000000"/>
                        </a:solidFill>
                        <a:latin typeface="+mn-lt"/>
                      </a:endParaRPr>
                    </a:p>
                    <a:p>
                      <a:pPr algn="ctr" fontAlgn="ctr"/>
                      <a:endParaRPr lang="en-US" sz="1400" b="1" i="0" u="none" strike="noStrike" dirty="0">
                        <a:solidFill>
                          <a:srgbClr val="000000"/>
                        </a:solidFill>
                        <a:latin typeface="Calibri"/>
                      </a:endParaRPr>
                    </a:p>
                  </a:txBody>
                  <a:tcPr marL="8711" marR="8711" marT="8296" marB="0" anchor="ctr"/>
                </a:tc>
                <a:tc>
                  <a:txBody>
                    <a:bodyPr/>
                    <a:lstStyle/>
                    <a:p>
                      <a:pPr marL="0" marR="0" lvl="0" indent="0" algn="ctr" defTabSz="914423" rtl="0" eaLnBrk="1" fontAlgn="ctr" latinLnBrk="0" hangingPunct="1">
                        <a:lnSpc>
                          <a:spcPct val="100000"/>
                        </a:lnSpc>
                        <a:spcBef>
                          <a:spcPts val="0"/>
                        </a:spcBef>
                        <a:spcAft>
                          <a:spcPts val="0"/>
                        </a:spcAft>
                        <a:buClrTx/>
                        <a:buSzTx/>
                        <a:buFontTx/>
                        <a:buNone/>
                        <a:tabLst/>
                        <a:defRPr/>
                      </a:pPr>
                      <a:r>
                        <a:rPr lang="en-US" sz="1400" u="none" strike="noStrike" dirty="0"/>
                        <a:t>Annualized Maintenance</a:t>
                      </a:r>
                      <a:r>
                        <a:rPr lang="en-US" sz="1400" u="none" strike="noStrike" baseline="0" dirty="0"/>
                        <a:t> cost</a:t>
                      </a:r>
                      <a:endParaRPr lang="en-US" sz="1400" b="1" i="0" u="none" strike="noStrike" dirty="0">
                        <a:solidFill>
                          <a:srgbClr val="000000"/>
                        </a:solidFill>
                        <a:latin typeface="+mn-lt"/>
                      </a:endParaRPr>
                    </a:p>
                    <a:p>
                      <a:pPr algn="ctr" fontAlgn="ctr"/>
                      <a:endParaRPr lang="en-US" sz="1400" b="1" i="0" u="none" strike="noStrike" dirty="0">
                        <a:solidFill>
                          <a:srgbClr val="000000"/>
                        </a:solidFill>
                        <a:latin typeface="Calibri"/>
                      </a:endParaRPr>
                    </a:p>
                  </a:txBody>
                  <a:tcPr marL="8711" marR="8711" marT="8296" marB="0" anchor="ctr"/>
                </a:tc>
                <a:tc>
                  <a:txBody>
                    <a:bodyPr/>
                    <a:lstStyle/>
                    <a:p>
                      <a:pPr marL="0" marR="0" lvl="0" indent="0" algn="ctr" defTabSz="914423"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lt1"/>
                          </a:solidFill>
                          <a:latin typeface="+mn-lt"/>
                        </a:rPr>
                        <a:t>Failure</a:t>
                      </a:r>
                      <a:r>
                        <a:rPr lang="en-US" sz="1400" b="1" i="0" u="none" strike="noStrike" baseline="0" dirty="0">
                          <a:solidFill>
                            <a:schemeClr val="lt1"/>
                          </a:solidFill>
                          <a:latin typeface="+mn-lt"/>
                        </a:rPr>
                        <a:t> Rate</a:t>
                      </a:r>
                      <a:endParaRPr lang="en-US" sz="1400" b="1" i="0" u="none" strike="noStrike" dirty="0">
                        <a:solidFill>
                          <a:srgbClr val="000000"/>
                        </a:solidFill>
                        <a:latin typeface="+mn-lt"/>
                      </a:endParaRPr>
                    </a:p>
                    <a:p>
                      <a:pPr algn="ctr" fontAlgn="ctr"/>
                      <a:endParaRPr lang="en-US" sz="1400" b="1" i="0" u="none" strike="noStrike" dirty="0">
                        <a:solidFill>
                          <a:srgbClr val="000000"/>
                        </a:solidFill>
                        <a:latin typeface="Calibri"/>
                      </a:endParaRPr>
                    </a:p>
                  </a:txBody>
                  <a:tcPr marL="8711" marR="8711" marT="8296" marB="0" anchor="ctr"/>
                </a:tc>
                <a:extLst>
                  <a:ext uri="{0D108BD9-81ED-4DB2-BD59-A6C34878D82A}">
                    <a16:rowId xmlns="" xmlns:a16="http://schemas.microsoft.com/office/drawing/2014/main" val="10000"/>
                  </a:ext>
                </a:extLst>
              </a:tr>
              <a:tr h="1747433">
                <a:tc>
                  <a:txBody>
                    <a:bodyPr/>
                    <a:lstStyle/>
                    <a:p>
                      <a:pPr algn="ctr" fontAlgn="ctr"/>
                      <a:r>
                        <a:rPr lang="en-US" sz="1600" u="none" strike="noStrike" dirty="0"/>
                        <a:t>Value Stored</a:t>
                      </a:r>
                      <a:endParaRPr lang="en-US" sz="1600" b="1" i="0" u="none" strike="noStrike" dirty="0">
                        <a:solidFill>
                          <a:srgbClr val="000000"/>
                        </a:solidFill>
                        <a:latin typeface="Calibri"/>
                      </a:endParaRPr>
                    </a:p>
                  </a:txBody>
                  <a:tcPr marL="21695" marR="21695" marT="18288" marB="18288" anchor="ctr"/>
                </a:tc>
                <a:tc>
                  <a:txBody>
                    <a:bodyPr/>
                    <a:lstStyle/>
                    <a:p>
                      <a:pPr algn="ctr" fontAlgn="ctr"/>
                      <a:r>
                        <a:rPr lang="en-US" sz="1600" u="none" strike="noStrike" dirty="0"/>
                        <a:t>Name of the individual</a:t>
                      </a:r>
                      <a:r>
                        <a:rPr lang="en-US" sz="1600" u="none" strike="noStrike" baseline="0" dirty="0"/>
                        <a:t> </a:t>
                      </a:r>
                      <a:r>
                        <a:rPr lang="en-US" sz="1600" u="none" strike="noStrike" dirty="0"/>
                        <a:t>manufacturer</a:t>
                      </a:r>
                    </a:p>
                  </a:txBody>
                  <a:tcPr marL="32543" marR="21695" marT="18288" marB="18288" anchor="ctr"/>
                </a:tc>
                <a:tc>
                  <a:txBody>
                    <a:bodyPr/>
                    <a:lstStyle/>
                    <a:p>
                      <a:pPr algn="ctr" fontAlgn="ctr"/>
                      <a:r>
                        <a:rPr lang="en-US" sz="1600" u="none" strike="noStrike" dirty="0"/>
                        <a:t>Unique identifier</a:t>
                      </a:r>
                      <a:endParaRPr lang="en-US" sz="1600" b="0" i="0" u="none" strike="noStrike" dirty="0">
                        <a:solidFill>
                          <a:srgbClr val="000000"/>
                        </a:solidFill>
                        <a:latin typeface="Calibri"/>
                      </a:endParaRPr>
                    </a:p>
                  </a:txBody>
                  <a:tcPr marL="32543" marR="21695" marT="18288" marB="18288" anchor="ctr"/>
                </a:tc>
                <a:tc>
                  <a:txBody>
                    <a:bodyPr/>
                    <a:lstStyle/>
                    <a:p>
                      <a:pPr algn="ctr" fontAlgn="ctr"/>
                      <a:r>
                        <a:rPr lang="en-US" sz="1600" u="none" strike="noStrike" dirty="0"/>
                        <a:t>1, 2, 3…</a:t>
                      </a:r>
                      <a:endParaRPr lang="en-US" sz="1600" b="0" i="0" u="none" strike="noStrike" dirty="0">
                        <a:solidFill>
                          <a:srgbClr val="000000"/>
                        </a:solidFill>
                        <a:latin typeface="Calibri"/>
                      </a:endParaRPr>
                    </a:p>
                  </a:txBody>
                  <a:tcPr marL="32543" marR="21695" marT="18288" marB="18288" anchor="ctr"/>
                </a:tc>
                <a:tc>
                  <a:txBody>
                    <a:bodyPr/>
                    <a:lstStyle/>
                    <a:p>
                      <a:pPr algn="ctr" fontAlgn="ctr"/>
                      <a:r>
                        <a:rPr lang="en-US" sz="1600" u="none" strike="noStrike" dirty="0"/>
                        <a:t>18, 19, 20…</a:t>
                      </a:r>
                      <a:endParaRPr lang="en-US" sz="1600" b="0" i="0" u="none" strike="noStrike" dirty="0">
                        <a:solidFill>
                          <a:srgbClr val="000000"/>
                        </a:solidFill>
                        <a:latin typeface="Calibri"/>
                      </a:endParaRPr>
                    </a:p>
                  </a:txBody>
                  <a:tcPr marL="32543" marR="21695" marT="18288" marB="18288" anchor="ctr"/>
                </a:tc>
                <a:tc>
                  <a:txBody>
                    <a:bodyPr/>
                    <a:lstStyle/>
                    <a:p>
                      <a:pPr algn="ctr" fontAlgn="ctr"/>
                      <a:r>
                        <a:rPr lang="en-US" sz="1600" u="none" strike="noStrike" dirty="0"/>
                        <a:t>Local/Imported</a:t>
                      </a:r>
                      <a:endParaRPr lang="en-US" sz="1600" b="0" i="0" u="none" strike="noStrike" dirty="0">
                        <a:solidFill>
                          <a:srgbClr val="000000"/>
                        </a:solidFill>
                        <a:latin typeface="Calibri"/>
                      </a:endParaRPr>
                    </a:p>
                  </a:txBody>
                  <a:tcPr marL="32543" marR="21695" marT="18288" marB="18288" anchor="ctr"/>
                </a:tc>
                <a:tc>
                  <a:txBody>
                    <a:bodyPr/>
                    <a:lstStyle/>
                    <a:p>
                      <a:pPr algn="l" fontAlgn="ctr"/>
                      <a:r>
                        <a:rPr lang="en-US" sz="1600" u="none" strike="noStrike" dirty="0"/>
                        <a:t>Small / Medium</a:t>
                      </a:r>
                      <a:r>
                        <a:rPr lang="en-US" sz="1600" u="none" strike="noStrike" baseline="0" dirty="0"/>
                        <a:t> / Large</a:t>
                      </a:r>
                      <a:endParaRPr lang="en-US" sz="1600" b="0" i="0" u="none" strike="noStrike" dirty="0">
                        <a:solidFill>
                          <a:srgbClr val="000000"/>
                        </a:solidFill>
                        <a:latin typeface="Calibri"/>
                      </a:endParaRPr>
                    </a:p>
                  </a:txBody>
                  <a:tcPr marL="32543" marR="21695" marT="18288" marB="18288" anchor="ctr"/>
                </a:tc>
                <a:tc>
                  <a:txBody>
                    <a:bodyPr/>
                    <a:lstStyle/>
                    <a:p>
                      <a:pPr algn="ctr" fontAlgn="ctr"/>
                      <a:r>
                        <a:rPr lang="en-US" sz="1600" u="none" strike="noStrike" dirty="0"/>
                        <a:t>Amount</a:t>
                      </a:r>
                      <a:endParaRPr lang="en-US" sz="1600" b="0" i="0" u="none" strike="noStrike" dirty="0">
                        <a:solidFill>
                          <a:srgbClr val="000000"/>
                        </a:solidFill>
                        <a:latin typeface="Calibri"/>
                      </a:endParaRPr>
                    </a:p>
                  </a:txBody>
                  <a:tcPr marL="32543" marR="21695" marT="18288" marB="18288" anchor="ctr"/>
                </a:tc>
                <a:tc>
                  <a:txBody>
                    <a:bodyPr/>
                    <a:lstStyle/>
                    <a:p>
                      <a:pPr algn="l" fontAlgn="ctr"/>
                      <a:r>
                        <a:rPr lang="en-US" sz="1600" u="none" strike="noStrike" dirty="0"/>
                        <a:t>Low(&lt;25%) /</a:t>
                      </a:r>
                      <a:br>
                        <a:rPr lang="en-US" sz="1600" u="none" strike="noStrike" dirty="0"/>
                      </a:br>
                      <a:r>
                        <a:rPr lang="en-US" sz="1600" u="none" strike="noStrike" dirty="0"/>
                        <a:t>Medium(&lt;50%) /</a:t>
                      </a:r>
                      <a:br>
                        <a:rPr lang="en-US" sz="1600" u="none" strike="noStrike" dirty="0"/>
                      </a:br>
                      <a:r>
                        <a:rPr lang="en-US" sz="1600" u="none" strike="noStrike" dirty="0"/>
                        <a:t>High(&lt;75%) /</a:t>
                      </a:r>
                      <a:br>
                        <a:rPr lang="en-US" sz="1600" u="none" strike="noStrike" dirty="0"/>
                      </a:br>
                      <a:r>
                        <a:rPr lang="en-US" sz="1600" u="none" strike="noStrike" dirty="0"/>
                        <a:t>Very High(&gt;75%)</a:t>
                      </a:r>
                      <a:endParaRPr lang="en-US" sz="1600" b="0" i="0" u="none" strike="noStrike" dirty="0">
                        <a:solidFill>
                          <a:srgbClr val="000000"/>
                        </a:solidFill>
                        <a:latin typeface="Calibri"/>
                      </a:endParaRPr>
                    </a:p>
                  </a:txBody>
                  <a:tcPr marL="32543" marR="21695" marT="18288" marB="18288" anchor="ctr"/>
                </a:tc>
                <a:extLst>
                  <a:ext uri="{0D108BD9-81ED-4DB2-BD59-A6C34878D82A}">
                    <a16:rowId xmlns="" xmlns:a16="http://schemas.microsoft.com/office/drawing/2014/main" val="10001"/>
                  </a:ext>
                </a:extLst>
              </a:tr>
              <a:tr h="1035983">
                <a:tc>
                  <a:txBody>
                    <a:bodyPr/>
                    <a:lstStyle/>
                    <a:p>
                      <a:pPr algn="ctr" fontAlgn="ctr"/>
                      <a:r>
                        <a:rPr lang="en-US" sz="1600" u="none" strike="noStrike"/>
                        <a:t>Variable Type</a:t>
                      </a:r>
                      <a:endParaRPr lang="en-US" sz="1600" b="1" i="0" u="none" strike="noStrike" dirty="0">
                        <a:solidFill>
                          <a:srgbClr val="000000"/>
                        </a:solidFill>
                        <a:latin typeface="Calibri"/>
                      </a:endParaRPr>
                    </a:p>
                  </a:txBody>
                  <a:tcPr marL="21695" marR="21695" marT="18288" marB="18288" anchor="ctr"/>
                </a:tc>
                <a:tc>
                  <a:txBody>
                    <a:bodyPr/>
                    <a:lstStyle/>
                    <a:p>
                      <a:pPr algn="ctr" fontAlgn="b"/>
                      <a:r>
                        <a:rPr lang="en-US" sz="1600" u="none" strike="noStrike" dirty="0"/>
                        <a:t>?</a:t>
                      </a:r>
                      <a:endParaRPr lang="en-US" sz="1600" b="0" i="0" u="none" strike="noStrike" dirty="0">
                        <a:solidFill>
                          <a:srgbClr val="000000"/>
                        </a:solidFill>
                        <a:latin typeface="Calibri"/>
                      </a:endParaRPr>
                    </a:p>
                  </a:txBody>
                  <a:tcPr marL="32543" marR="21695" marT="18288" marB="18288" anchor="ctr"/>
                </a:tc>
                <a:tc>
                  <a:txBody>
                    <a:bodyPr/>
                    <a:lstStyle/>
                    <a:p>
                      <a:pPr algn="ctr" fontAlgn="b"/>
                      <a:r>
                        <a:rPr lang="en-US" sz="1600" u="none" strike="noStrike" dirty="0"/>
                        <a:t>?</a:t>
                      </a:r>
                      <a:endParaRPr lang="en-US" sz="1600" b="0" i="0" u="none" strike="noStrike" dirty="0">
                        <a:solidFill>
                          <a:srgbClr val="000000"/>
                        </a:solidFill>
                        <a:latin typeface="Calibri"/>
                      </a:endParaRPr>
                    </a:p>
                  </a:txBody>
                  <a:tcPr marL="32543" marR="21695" marT="18288" marB="18288" anchor="ctr"/>
                </a:tc>
                <a:tc>
                  <a:txBody>
                    <a:bodyPr/>
                    <a:lstStyle/>
                    <a:p>
                      <a:pPr algn="ctr" fontAlgn="b"/>
                      <a:r>
                        <a:rPr lang="en-US" sz="1600" u="none" strike="noStrike" dirty="0"/>
                        <a:t>?</a:t>
                      </a:r>
                      <a:endParaRPr lang="en-US" sz="1600" b="0" i="0" u="none" strike="noStrike" dirty="0">
                        <a:solidFill>
                          <a:srgbClr val="000000"/>
                        </a:solidFill>
                        <a:latin typeface="Calibri"/>
                      </a:endParaRPr>
                    </a:p>
                  </a:txBody>
                  <a:tcPr marL="32543" marR="21695" marT="18288" marB="18288" anchor="ctr"/>
                </a:tc>
                <a:tc>
                  <a:txBody>
                    <a:bodyPr/>
                    <a:lstStyle/>
                    <a:p>
                      <a:pPr algn="ctr" fontAlgn="b"/>
                      <a:r>
                        <a:rPr lang="en-US" sz="1600" u="none" strike="noStrike" dirty="0"/>
                        <a:t>?</a:t>
                      </a:r>
                      <a:endParaRPr lang="en-US" sz="1600" b="0" i="0" u="none" strike="noStrike" dirty="0">
                        <a:solidFill>
                          <a:srgbClr val="000000"/>
                        </a:solidFill>
                        <a:latin typeface="Calibri"/>
                      </a:endParaRPr>
                    </a:p>
                  </a:txBody>
                  <a:tcPr marL="32543" marR="21695" marT="18288" marB="18288" anchor="ctr"/>
                </a:tc>
                <a:tc>
                  <a:txBody>
                    <a:bodyPr/>
                    <a:lstStyle/>
                    <a:p>
                      <a:pPr algn="ctr" fontAlgn="b"/>
                      <a:r>
                        <a:rPr lang="en-US" sz="1600" u="none" strike="noStrike" dirty="0"/>
                        <a:t>?</a:t>
                      </a:r>
                      <a:endParaRPr lang="en-US" sz="1600" b="0" i="0" u="none" strike="noStrike" dirty="0">
                        <a:solidFill>
                          <a:srgbClr val="000000"/>
                        </a:solidFill>
                        <a:latin typeface="Calibri"/>
                      </a:endParaRPr>
                    </a:p>
                  </a:txBody>
                  <a:tcPr marL="32543" marR="21695" marT="18288" marB="18288" anchor="ctr"/>
                </a:tc>
                <a:tc>
                  <a:txBody>
                    <a:bodyPr/>
                    <a:lstStyle/>
                    <a:p>
                      <a:pPr algn="ctr" fontAlgn="b"/>
                      <a:r>
                        <a:rPr lang="en-US" sz="1600" u="none" strike="noStrike" dirty="0"/>
                        <a:t>?</a:t>
                      </a:r>
                      <a:endParaRPr lang="en-US" sz="1600" b="0" i="0" u="none" strike="noStrike" dirty="0">
                        <a:solidFill>
                          <a:srgbClr val="000000"/>
                        </a:solidFill>
                        <a:latin typeface="Calibri"/>
                      </a:endParaRPr>
                    </a:p>
                  </a:txBody>
                  <a:tcPr marL="32543" marR="21695" marT="18288" marB="18288" anchor="ctr"/>
                </a:tc>
                <a:tc>
                  <a:txBody>
                    <a:bodyPr/>
                    <a:lstStyle/>
                    <a:p>
                      <a:pPr algn="ctr" fontAlgn="b"/>
                      <a:r>
                        <a:rPr lang="en-US" sz="1600" u="none" strike="noStrike" dirty="0"/>
                        <a:t>?</a:t>
                      </a:r>
                      <a:endParaRPr lang="en-US" sz="1600" b="0" i="0" u="none" strike="noStrike" dirty="0">
                        <a:solidFill>
                          <a:srgbClr val="000000"/>
                        </a:solidFill>
                        <a:latin typeface="Calibri"/>
                      </a:endParaRPr>
                    </a:p>
                  </a:txBody>
                  <a:tcPr marL="32543" marR="21695" marT="18288" marB="18288" anchor="ctr"/>
                </a:tc>
                <a:tc>
                  <a:txBody>
                    <a:bodyPr/>
                    <a:lstStyle/>
                    <a:p>
                      <a:pPr algn="ctr" fontAlgn="b"/>
                      <a:r>
                        <a:rPr lang="en-US" sz="1600" u="none" strike="noStrike" dirty="0"/>
                        <a:t>?</a:t>
                      </a:r>
                      <a:endParaRPr lang="en-US" sz="1600" b="0" i="0" u="none" strike="noStrike" dirty="0">
                        <a:solidFill>
                          <a:srgbClr val="000000"/>
                        </a:solidFill>
                        <a:latin typeface="Calibri"/>
                      </a:endParaRPr>
                    </a:p>
                  </a:txBody>
                  <a:tcPr marL="32543" marR="21695" marT="18288" marB="18288" anchor="ctr"/>
                </a:tc>
                <a:extLst>
                  <a:ext uri="{0D108BD9-81ED-4DB2-BD59-A6C34878D82A}">
                    <a16:rowId xmlns="" xmlns:a16="http://schemas.microsoft.com/office/drawing/2014/main" val="10002"/>
                  </a:ext>
                </a:extLst>
              </a:tr>
              <a:tr h="1035983">
                <a:tc>
                  <a:txBody>
                    <a:bodyPr/>
                    <a:lstStyle/>
                    <a:p>
                      <a:pPr algn="ctr" fontAlgn="ctr"/>
                      <a:r>
                        <a:rPr lang="en-US" sz="1600" u="none" strike="noStrike" dirty="0"/>
                        <a:t>Remarks</a:t>
                      </a:r>
                      <a:endParaRPr lang="en-US" sz="1600" b="1" i="0" u="none" strike="noStrike" dirty="0">
                        <a:solidFill>
                          <a:srgbClr val="000000"/>
                        </a:solidFill>
                        <a:latin typeface="Calibri"/>
                      </a:endParaRPr>
                    </a:p>
                  </a:txBody>
                  <a:tcPr marL="21695" marR="21695" marT="18288" marB="18288" anchor="ctr"/>
                </a:tc>
                <a:tc>
                  <a:txBody>
                    <a:bodyPr/>
                    <a:lstStyle/>
                    <a:p>
                      <a:pPr algn="l" fontAlgn="b"/>
                      <a:r>
                        <a:rPr lang="en-US" sz="1600" u="none" strike="noStrike"/>
                        <a:t> </a:t>
                      </a:r>
                      <a:endParaRPr lang="en-US" sz="1600" b="0" i="0" u="none" strike="noStrike" dirty="0">
                        <a:solidFill>
                          <a:srgbClr val="000000"/>
                        </a:solidFill>
                        <a:latin typeface="Calibri"/>
                      </a:endParaRPr>
                    </a:p>
                  </a:txBody>
                  <a:tcPr marL="32543" marR="21695" marT="18288" marB="18288"/>
                </a:tc>
                <a:tc>
                  <a:txBody>
                    <a:bodyPr/>
                    <a:lstStyle/>
                    <a:p>
                      <a:pPr algn="l" fontAlgn="b"/>
                      <a:r>
                        <a:rPr lang="en-US" sz="1600" u="none" strike="noStrike"/>
                        <a:t> </a:t>
                      </a:r>
                      <a:endParaRPr lang="en-US" sz="1600" b="0" i="0" u="none" strike="noStrike" dirty="0">
                        <a:solidFill>
                          <a:srgbClr val="000000"/>
                        </a:solidFill>
                        <a:latin typeface="Calibri"/>
                      </a:endParaRPr>
                    </a:p>
                  </a:txBody>
                  <a:tcPr marL="32543" marR="21695" marT="18288" marB="18288"/>
                </a:tc>
                <a:tc>
                  <a:txBody>
                    <a:bodyPr/>
                    <a:lstStyle/>
                    <a:p>
                      <a:pPr algn="l" fontAlgn="b"/>
                      <a:r>
                        <a:rPr lang="en-US" sz="1600" u="none" strike="noStrike"/>
                        <a:t> </a:t>
                      </a:r>
                      <a:endParaRPr lang="en-US" sz="1600" b="0" i="0" u="none" strike="noStrike" dirty="0">
                        <a:solidFill>
                          <a:srgbClr val="000000"/>
                        </a:solidFill>
                        <a:latin typeface="Calibri"/>
                      </a:endParaRPr>
                    </a:p>
                  </a:txBody>
                  <a:tcPr marL="32543" marR="21695" marT="18288" marB="18288"/>
                </a:tc>
                <a:tc>
                  <a:txBody>
                    <a:bodyPr/>
                    <a:lstStyle/>
                    <a:p>
                      <a:pPr algn="l" fontAlgn="b"/>
                      <a:r>
                        <a:rPr lang="en-US" sz="1600" u="none" strike="noStrike"/>
                        <a:t> </a:t>
                      </a:r>
                      <a:endParaRPr lang="en-US" sz="1600" b="0" i="0" u="none" strike="noStrike" dirty="0">
                        <a:solidFill>
                          <a:srgbClr val="000000"/>
                        </a:solidFill>
                        <a:latin typeface="Calibri"/>
                      </a:endParaRPr>
                    </a:p>
                  </a:txBody>
                  <a:tcPr marL="32543" marR="21695" marT="18288" marB="18288"/>
                </a:tc>
                <a:tc>
                  <a:txBody>
                    <a:bodyPr/>
                    <a:lstStyle/>
                    <a:p>
                      <a:pPr algn="l" fontAlgn="b"/>
                      <a:r>
                        <a:rPr lang="en-US" sz="1600" u="none" strike="noStrike"/>
                        <a:t> </a:t>
                      </a:r>
                      <a:endParaRPr lang="en-US" sz="1600" b="0" i="0" u="none" strike="noStrike" dirty="0">
                        <a:solidFill>
                          <a:srgbClr val="000000"/>
                        </a:solidFill>
                        <a:latin typeface="Calibri"/>
                      </a:endParaRPr>
                    </a:p>
                  </a:txBody>
                  <a:tcPr marL="32543" marR="21695" marT="18288" marB="18288"/>
                </a:tc>
                <a:tc>
                  <a:txBody>
                    <a:bodyPr/>
                    <a:lstStyle/>
                    <a:p>
                      <a:pPr algn="l" fontAlgn="b"/>
                      <a:r>
                        <a:rPr lang="en-US" sz="1600" u="none" strike="noStrike"/>
                        <a:t> </a:t>
                      </a:r>
                      <a:endParaRPr lang="en-US" sz="1600" b="0" i="0" u="none" strike="noStrike" dirty="0">
                        <a:solidFill>
                          <a:srgbClr val="000000"/>
                        </a:solidFill>
                        <a:latin typeface="Calibri"/>
                      </a:endParaRPr>
                    </a:p>
                  </a:txBody>
                  <a:tcPr marL="32543" marR="21695" marT="18288" marB="18288"/>
                </a:tc>
                <a:tc>
                  <a:txBody>
                    <a:bodyPr/>
                    <a:lstStyle/>
                    <a:p>
                      <a:pPr algn="l" fontAlgn="b"/>
                      <a:r>
                        <a:rPr lang="en-US" sz="1600" u="none" strike="noStrike"/>
                        <a:t> </a:t>
                      </a:r>
                      <a:endParaRPr lang="en-US" sz="1600" b="0" i="0" u="none" strike="noStrike" dirty="0">
                        <a:solidFill>
                          <a:srgbClr val="000000"/>
                        </a:solidFill>
                        <a:latin typeface="Calibri"/>
                      </a:endParaRPr>
                    </a:p>
                  </a:txBody>
                  <a:tcPr marL="32543" marR="21695" marT="18288" marB="18288"/>
                </a:tc>
                <a:tc>
                  <a:txBody>
                    <a:bodyPr/>
                    <a:lstStyle/>
                    <a:p>
                      <a:pPr algn="l" fontAlgn="b"/>
                      <a:r>
                        <a:rPr lang="en-US" sz="1600" u="none" strike="noStrike" dirty="0"/>
                        <a:t> </a:t>
                      </a:r>
                      <a:endParaRPr lang="en-US" sz="1600" b="0" i="0" u="none" strike="noStrike" dirty="0">
                        <a:solidFill>
                          <a:srgbClr val="000000"/>
                        </a:solidFill>
                        <a:latin typeface="Calibri"/>
                      </a:endParaRPr>
                    </a:p>
                  </a:txBody>
                  <a:tcPr marL="32543" marR="21695" marT="18288" marB="18288"/>
                </a:tc>
                <a:extLst>
                  <a:ext uri="{0D108BD9-81ED-4DB2-BD59-A6C34878D82A}">
                    <a16:rowId xmlns="" xmlns:a16="http://schemas.microsoft.com/office/drawing/2014/main" val="10003"/>
                  </a:ext>
                </a:extLst>
              </a:tr>
            </a:tbl>
          </a:graphicData>
        </a:graphic>
      </p:graphicFrame>
      <p:sp>
        <p:nvSpPr>
          <p:cNvPr id="4" name="Slide Number Placeholder 3"/>
          <p:cNvSpPr>
            <a:spLocks noGrp="1"/>
          </p:cNvSpPr>
          <p:nvPr>
            <p:ph type="sldNum" sz="quarter" idx="12"/>
          </p:nvPr>
        </p:nvSpPr>
        <p:spPr/>
        <p:txBody>
          <a:bodyPr/>
          <a:lstStyle/>
          <a:p>
            <a:fld id="{5A0614AE-7DA6-4443-9A06-FA7BD7CD666D}" type="slidenum">
              <a:rPr lang="en-US" smtClean="0"/>
              <a:pPr/>
              <a:t>13</a:t>
            </a:fld>
            <a:endParaRPr lang="en-US" dirty="0"/>
          </a:p>
        </p:txBody>
      </p:sp>
    </p:spTree>
    <p:extLst>
      <p:ext uri="{BB962C8B-B14F-4D97-AF65-F5344CB8AC3E}">
        <p14:creationId xmlns="" xmlns:p14="http://schemas.microsoft.com/office/powerpoint/2010/main" val="31244071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rPr>
              <a:t>Case: Types of Data variables (Revisited)</a:t>
            </a:r>
          </a:p>
        </p:txBody>
      </p:sp>
      <p:graphicFrame>
        <p:nvGraphicFramePr>
          <p:cNvPr id="5" name="Content Placeholder 4"/>
          <p:cNvGraphicFramePr>
            <a:graphicFrameLocks noGrp="1"/>
          </p:cNvGraphicFramePr>
          <p:nvPr>
            <p:ph idx="1"/>
            <p:extLst>
              <p:ext uri="{D42A27DB-BD31-4B8C-83A1-F6EECF244321}">
                <p14:modId xmlns="" xmlns:p14="http://schemas.microsoft.com/office/powerpoint/2010/main" val="2808059721"/>
              </p:ext>
            </p:extLst>
          </p:nvPr>
        </p:nvGraphicFramePr>
        <p:xfrm>
          <a:off x="240032" y="1447803"/>
          <a:ext cx="12390047" cy="4648198"/>
        </p:xfrm>
        <a:graphic>
          <a:graphicData uri="http://schemas.openxmlformats.org/drawingml/2006/table">
            <a:tbl>
              <a:tblPr firstRow="1" bandRow="1">
                <a:tableStyleId>{F5AB1C69-6EDB-4FF4-983F-18BD219EF322}</a:tableStyleId>
              </a:tblPr>
              <a:tblGrid>
                <a:gridCol w="1270773">
                  <a:extLst>
                    <a:ext uri="{9D8B030D-6E8A-4147-A177-3AD203B41FA5}">
                      <a16:colId xmlns="" xmlns:a16="http://schemas.microsoft.com/office/drawing/2014/main" val="20000"/>
                    </a:ext>
                  </a:extLst>
                </a:gridCol>
                <a:gridCol w="1249939">
                  <a:extLst>
                    <a:ext uri="{9D8B030D-6E8A-4147-A177-3AD203B41FA5}">
                      <a16:colId xmlns="" xmlns:a16="http://schemas.microsoft.com/office/drawing/2014/main" val="20001"/>
                    </a:ext>
                  </a:extLst>
                </a:gridCol>
                <a:gridCol w="1187752">
                  <a:extLst>
                    <a:ext uri="{9D8B030D-6E8A-4147-A177-3AD203B41FA5}">
                      <a16:colId xmlns="" xmlns:a16="http://schemas.microsoft.com/office/drawing/2014/main" val="20002"/>
                    </a:ext>
                  </a:extLst>
                </a:gridCol>
                <a:gridCol w="1385709">
                  <a:extLst>
                    <a:ext uri="{9D8B030D-6E8A-4147-A177-3AD203B41FA5}">
                      <a16:colId xmlns="" xmlns:a16="http://schemas.microsoft.com/office/drawing/2014/main" val="20003"/>
                    </a:ext>
                  </a:extLst>
                </a:gridCol>
                <a:gridCol w="1583668">
                  <a:extLst>
                    <a:ext uri="{9D8B030D-6E8A-4147-A177-3AD203B41FA5}">
                      <a16:colId xmlns="" xmlns:a16="http://schemas.microsoft.com/office/drawing/2014/main" val="20004"/>
                    </a:ext>
                  </a:extLst>
                </a:gridCol>
                <a:gridCol w="1286730">
                  <a:extLst>
                    <a:ext uri="{9D8B030D-6E8A-4147-A177-3AD203B41FA5}">
                      <a16:colId xmlns="" xmlns:a16="http://schemas.microsoft.com/office/drawing/2014/main" val="20005"/>
                    </a:ext>
                  </a:extLst>
                </a:gridCol>
                <a:gridCol w="1199081">
                  <a:extLst>
                    <a:ext uri="{9D8B030D-6E8A-4147-A177-3AD203B41FA5}">
                      <a16:colId xmlns="" xmlns:a16="http://schemas.microsoft.com/office/drawing/2014/main" val="20006"/>
                    </a:ext>
                  </a:extLst>
                </a:gridCol>
                <a:gridCol w="1397851">
                  <a:extLst>
                    <a:ext uri="{9D8B030D-6E8A-4147-A177-3AD203B41FA5}">
                      <a16:colId xmlns="" xmlns:a16="http://schemas.microsoft.com/office/drawing/2014/main" val="20007"/>
                    </a:ext>
                  </a:extLst>
                </a:gridCol>
                <a:gridCol w="1828544">
                  <a:extLst>
                    <a:ext uri="{9D8B030D-6E8A-4147-A177-3AD203B41FA5}">
                      <a16:colId xmlns="" xmlns:a16="http://schemas.microsoft.com/office/drawing/2014/main" val="20008"/>
                    </a:ext>
                  </a:extLst>
                </a:gridCol>
              </a:tblGrid>
              <a:tr h="971841">
                <a:tc>
                  <a:txBody>
                    <a:bodyPr/>
                    <a:lstStyle/>
                    <a:p>
                      <a:pPr algn="ctr" fontAlgn="ctr"/>
                      <a:r>
                        <a:rPr lang="en-US" sz="1600" u="none" strike="noStrike" dirty="0"/>
                        <a:t>Variable Name</a:t>
                      </a:r>
                      <a:endParaRPr lang="en-US" sz="1600" b="1" i="0" u="none" strike="noStrike" dirty="0">
                        <a:solidFill>
                          <a:srgbClr val="000000"/>
                        </a:solidFill>
                        <a:latin typeface="Calibri"/>
                      </a:endParaRPr>
                    </a:p>
                  </a:txBody>
                  <a:tcPr marL="9713" marR="9713" marT="8187" marB="0" anchor="ctr"/>
                </a:tc>
                <a:tc>
                  <a:txBody>
                    <a:bodyPr/>
                    <a:lstStyle/>
                    <a:p>
                      <a:pPr marL="0" marR="0" lvl="0" indent="0" algn="ctr" defTabSz="914423" rtl="0" eaLnBrk="1" fontAlgn="ctr" latinLnBrk="0" hangingPunct="1">
                        <a:lnSpc>
                          <a:spcPct val="100000"/>
                        </a:lnSpc>
                        <a:spcBef>
                          <a:spcPts val="0"/>
                        </a:spcBef>
                        <a:spcAft>
                          <a:spcPts val="0"/>
                        </a:spcAft>
                        <a:buClrTx/>
                        <a:buSzTx/>
                        <a:buFontTx/>
                        <a:buNone/>
                        <a:tabLst/>
                        <a:defRPr/>
                      </a:pPr>
                      <a:r>
                        <a:rPr lang="en-US" sz="1400" u="none" strike="noStrike" dirty="0"/>
                        <a:t>Name of Manufacturer</a:t>
                      </a:r>
                      <a:endParaRPr lang="en-US" sz="1400" b="1" i="0" u="none" strike="noStrike" dirty="0">
                        <a:solidFill>
                          <a:srgbClr val="000000"/>
                        </a:solidFill>
                        <a:latin typeface="+mn-lt"/>
                      </a:endParaRPr>
                    </a:p>
                  </a:txBody>
                  <a:tcPr marL="8711" marR="8711" marT="8296" marB="0" anchor="ctr"/>
                </a:tc>
                <a:tc>
                  <a:txBody>
                    <a:bodyPr/>
                    <a:lstStyle/>
                    <a:p>
                      <a:pPr marL="0" marR="0" lvl="0" indent="0" algn="ctr" defTabSz="914423" rtl="0" eaLnBrk="1" fontAlgn="ctr" latinLnBrk="0" hangingPunct="1">
                        <a:lnSpc>
                          <a:spcPct val="100000"/>
                        </a:lnSpc>
                        <a:spcBef>
                          <a:spcPts val="0"/>
                        </a:spcBef>
                        <a:spcAft>
                          <a:spcPts val="0"/>
                        </a:spcAft>
                        <a:buClrTx/>
                        <a:buSzTx/>
                        <a:buFontTx/>
                        <a:buNone/>
                        <a:tabLst/>
                        <a:defRPr/>
                      </a:pPr>
                      <a:r>
                        <a:rPr lang="en-US" sz="1400" u="none" strike="noStrike" dirty="0"/>
                        <a:t>Manufacturer ID</a:t>
                      </a:r>
                      <a:endParaRPr lang="en-US" sz="1400" b="1" i="0" u="none" strike="noStrike" dirty="0">
                        <a:solidFill>
                          <a:srgbClr val="000000"/>
                        </a:solidFill>
                        <a:latin typeface="+mn-lt"/>
                      </a:endParaRPr>
                    </a:p>
                  </a:txBody>
                  <a:tcPr marL="8711" marR="8711" marT="8296" marB="0" anchor="ctr"/>
                </a:tc>
                <a:tc>
                  <a:txBody>
                    <a:bodyPr/>
                    <a:lstStyle/>
                    <a:p>
                      <a:pPr marL="0" marR="0" lvl="0" indent="0" algn="ctr" defTabSz="914423" rtl="0" eaLnBrk="1" fontAlgn="ctr" latinLnBrk="0" hangingPunct="1">
                        <a:lnSpc>
                          <a:spcPct val="100000"/>
                        </a:lnSpc>
                        <a:spcBef>
                          <a:spcPts val="0"/>
                        </a:spcBef>
                        <a:spcAft>
                          <a:spcPts val="0"/>
                        </a:spcAft>
                        <a:buClrTx/>
                        <a:buSzTx/>
                        <a:buFontTx/>
                        <a:buNone/>
                        <a:tabLst/>
                        <a:defRPr/>
                      </a:pPr>
                      <a:r>
                        <a:rPr lang="en-US" sz="1400" u="none" strike="noStrike" dirty="0"/>
                        <a:t>Number of Equipment's</a:t>
                      </a:r>
                      <a:endParaRPr lang="en-US" sz="1400" b="1" i="0" u="none" strike="noStrike" dirty="0">
                        <a:solidFill>
                          <a:srgbClr val="000000"/>
                        </a:solidFill>
                        <a:latin typeface="+mn-lt"/>
                      </a:endParaRPr>
                    </a:p>
                  </a:txBody>
                  <a:tcPr marL="8711" marR="8711" marT="8296" marB="0" anchor="ctr"/>
                </a:tc>
                <a:tc>
                  <a:txBody>
                    <a:bodyPr/>
                    <a:lstStyle/>
                    <a:p>
                      <a:pPr marL="0" marR="0" lvl="0" indent="0" algn="ctr" defTabSz="914423" rtl="0" eaLnBrk="1" fontAlgn="ctr" latinLnBrk="0" hangingPunct="1">
                        <a:lnSpc>
                          <a:spcPct val="100000"/>
                        </a:lnSpc>
                        <a:spcBef>
                          <a:spcPts val="0"/>
                        </a:spcBef>
                        <a:spcAft>
                          <a:spcPts val="0"/>
                        </a:spcAft>
                        <a:buClrTx/>
                        <a:buSzTx/>
                        <a:buFontTx/>
                        <a:buNone/>
                        <a:tabLst/>
                        <a:defRPr/>
                      </a:pPr>
                      <a:r>
                        <a:rPr lang="en-US" sz="1400" u="none" strike="noStrike" dirty="0"/>
                        <a:t>Annual</a:t>
                      </a:r>
                      <a:r>
                        <a:rPr lang="en-US" sz="1400" u="none" strike="noStrike" baseline="0" dirty="0"/>
                        <a:t> </a:t>
                      </a:r>
                      <a:r>
                        <a:rPr lang="en-US" sz="1400" u="none" strike="noStrike" dirty="0"/>
                        <a:t>Equipment</a:t>
                      </a:r>
                      <a:r>
                        <a:rPr lang="en-US" sz="1400" u="none" strike="noStrike" baseline="0" dirty="0"/>
                        <a:t> Failures</a:t>
                      </a:r>
                      <a:endParaRPr lang="en-US" sz="1400" b="1" i="0" u="none" strike="noStrike" dirty="0">
                        <a:solidFill>
                          <a:srgbClr val="000000"/>
                        </a:solidFill>
                        <a:latin typeface="+mn-lt"/>
                      </a:endParaRPr>
                    </a:p>
                  </a:txBody>
                  <a:tcPr marL="8711" marR="8711" marT="8296" marB="0" anchor="ctr"/>
                </a:tc>
                <a:tc>
                  <a:txBody>
                    <a:bodyPr/>
                    <a:lstStyle/>
                    <a:p>
                      <a:pPr marL="0" marR="0" lvl="0" indent="0" algn="ctr" defTabSz="914423" rtl="0" eaLnBrk="1" fontAlgn="ctr" latinLnBrk="0" hangingPunct="1">
                        <a:lnSpc>
                          <a:spcPct val="100000"/>
                        </a:lnSpc>
                        <a:spcBef>
                          <a:spcPts val="0"/>
                        </a:spcBef>
                        <a:spcAft>
                          <a:spcPts val="0"/>
                        </a:spcAft>
                        <a:buClrTx/>
                        <a:buSzTx/>
                        <a:buFontTx/>
                        <a:buNone/>
                        <a:tabLst/>
                        <a:defRPr/>
                      </a:pPr>
                      <a:r>
                        <a:rPr lang="en-US" sz="1400" u="none" strike="noStrike" dirty="0"/>
                        <a:t>Manufacturer Type</a:t>
                      </a:r>
                      <a:endParaRPr lang="en-US" sz="1400" b="1" i="0" u="none" strike="noStrike" dirty="0">
                        <a:solidFill>
                          <a:srgbClr val="000000"/>
                        </a:solidFill>
                        <a:latin typeface="+mn-lt"/>
                      </a:endParaRPr>
                    </a:p>
                  </a:txBody>
                  <a:tcPr marL="8711" marR="8711" marT="8296" marB="0" anchor="ctr"/>
                </a:tc>
                <a:tc>
                  <a:txBody>
                    <a:bodyPr/>
                    <a:lstStyle/>
                    <a:p>
                      <a:pPr marL="0" marR="0" lvl="0" indent="0" algn="ctr" defTabSz="914423" rtl="0" eaLnBrk="1" fontAlgn="ctr" latinLnBrk="0" hangingPunct="1">
                        <a:lnSpc>
                          <a:spcPct val="100000"/>
                        </a:lnSpc>
                        <a:spcBef>
                          <a:spcPts val="0"/>
                        </a:spcBef>
                        <a:spcAft>
                          <a:spcPts val="0"/>
                        </a:spcAft>
                        <a:buClrTx/>
                        <a:buSzTx/>
                        <a:buFontTx/>
                        <a:buNone/>
                        <a:tabLst/>
                        <a:defRPr/>
                      </a:pPr>
                      <a:r>
                        <a:rPr lang="en-US" sz="1400" u="none" strike="noStrike" dirty="0"/>
                        <a:t>Manufacturer Category</a:t>
                      </a:r>
                      <a:endParaRPr lang="en-US" sz="1400" b="1" i="0" u="none" strike="noStrike" dirty="0">
                        <a:solidFill>
                          <a:srgbClr val="000000"/>
                        </a:solidFill>
                        <a:latin typeface="+mn-lt"/>
                      </a:endParaRPr>
                    </a:p>
                  </a:txBody>
                  <a:tcPr marL="8711" marR="8711" marT="8296" marB="0" anchor="ctr"/>
                </a:tc>
                <a:tc>
                  <a:txBody>
                    <a:bodyPr/>
                    <a:lstStyle/>
                    <a:p>
                      <a:pPr marL="0" marR="0" lvl="0" indent="0" algn="ctr" defTabSz="914423" rtl="0" eaLnBrk="1" fontAlgn="ctr" latinLnBrk="0" hangingPunct="1">
                        <a:lnSpc>
                          <a:spcPct val="100000"/>
                        </a:lnSpc>
                        <a:spcBef>
                          <a:spcPts val="0"/>
                        </a:spcBef>
                        <a:spcAft>
                          <a:spcPts val="0"/>
                        </a:spcAft>
                        <a:buClrTx/>
                        <a:buSzTx/>
                        <a:buFontTx/>
                        <a:buNone/>
                        <a:tabLst/>
                        <a:defRPr/>
                      </a:pPr>
                      <a:r>
                        <a:rPr lang="en-US" sz="1400" u="none" strike="noStrike" dirty="0"/>
                        <a:t>Annualized Maintenance</a:t>
                      </a:r>
                      <a:r>
                        <a:rPr lang="en-US" sz="1400" u="none" strike="noStrike" baseline="0" dirty="0"/>
                        <a:t> cost</a:t>
                      </a:r>
                      <a:endParaRPr lang="en-US" sz="1400" b="1" i="0" u="none" strike="noStrike" dirty="0">
                        <a:solidFill>
                          <a:srgbClr val="000000"/>
                        </a:solidFill>
                        <a:latin typeface="+mn-lt"/>
                      </a:endParaRPr>
                    </a:p>
                  </a:txBody>
                  <a:tcPr marL="8711" marR="8711" marT="8296" marB="0" anchor="ctr"/>
                </a:tc>
                <a:tc>
                  <a:txBody>
                    <a:bodyPr/>
                    <a:lstStyle/>
                    <a:p>
                      <a:pPr marL="0" marR="0" lvl="0" indent="0" algn="ctr" defTabSz="914423" rtl="0" eaLnBrk="1" fontAlgn="ctr" latinLnBrk="0" hangingPunct="1">
                        <a:lnSpc>
                          <a:spcPct val="100000"/>
                        </a:lnSpc>
                        <a:spcBef>
                          <a:spcPts val="0"/>
                        </a:spcBef>
                        <a:spcAft>
                          <a:spcPts val="0"/>
                        </a:spcAft>
                        <a:buClrTx/>
                        <a:buSzTx/>
                        <a:buFontTx/>
                        <a:buNone/>
                        <a:tabLst/>
                        <a:defRPr/>
                      </a:pPr>
                      <a:r>
                        <a:rPr lang="en-US" sz="1400" b="1" i="0" u="none" strike="noStrike" dirty="0">
                          <a:solidFill>
                            <a:schemeClr val="lt1"/>
                          </a:solidFill>
                          <a:latin typeface="+mn-lt"/>
                        </a:rPr>
                        <a:t>Failure</a:t>
                      </a:r>
                      <a:r>
                        <a:rPr lang="en-US" sz="1400" b="1" i="0" u="none" strike="noStrike" baseline="0" dirty="0">
                          <a:solidFill>
                            <a:schemeClr val="lt1"/>
                          </a:solidFill>
                          <a:latin typeface="+mn-lt"/>
                        </a:rPr>
                        <a:t> Rate</a:t>
                      </a:r>
                      <a:endParaRPr lang="en-US" sz="1400" b="1" i="0" u="none" strike="noStrike" dirty="0">
                        <a:solidFill>
                          <a:srgbClr val="000000"/>
                        </a:solidFill>
                        <a:latin typeface="+mn-lt"/>
                      </a:endParaRPr>
                    </a:p>
                  </a:txBody>
                  <a:tcPr marL="8711" marR="8711" marT="8296" marB="0" anchor="ctr"/>
                </a:tc>
                <a:extLst>
                  <a:ext uri="{0D108BD9-81ED-4DB2-BD59-A6C34878D82A}">
                    <a16:rowId xmlns="" xmlns:a16="http://schemas.microsoft.com/office/drawing/2014/main" val="10000"/>
                  </a:ext>
                </a:extLst>
              </a:tr>
              <a:tr h="1301622">
                <a:tc>
                  <a:txBody>
                    <a:bodyPr/>
                    <a:lstStyle/>
                    <a:p>
                      <a:pPr algn="ctr" fontAlgn="ctr"/>
                      <a:r>
                        <a:rPr lang="en-US" sz="1600" u="none" strike="noStrike" dirty="0"/>
                        <a:t>Value Stored</a:t>
                      </a:r>
                      <a:endParaRPr lang="en-US" sz="1600" b="1" i="0" u="none" strike="noStrike" dirty="0">
                        <a:solidFill>
                          <a:srgbClr val="000000"/>
                        </a:solidFill>
                        <a:latin typeface="Calibri"/>
                      </a:endParaRPr>
                    </a:p>
                  </a:txBody>
                  <a:tcPr marL="9713" marR="9713" marT="8187" marB="0" anchor="ctr"/>
                </a:tc>
                <a:tc>
                  <a:txBody>
                    <a:bodyPr/>
                    <a:lstStyle/>
                    <a:p>
                      <a:pPr algn="ctr" fontAlgn="ctr"/>
                      <a:r>
                        <a:rPr lang="en-US" sz="1400" u="none" strike="noStrike" dirty="0"/>
                        <a:t>Name of the individual</a:t>
                      </a:r>
                      <a:r>
                        <a:rPr lang="en-US" sz="1400" u="none" strike="noStrike" baseline="0" dirty="0"/>
                        <a:t> manufacturer</a:t>
                      </a:r>
                      <a:endParaRPr lang="en-US" sz="1400" b="0" i="0" u="none" strike="noStrike" dirty="0">
                        <a:solidFill>
                          <a:srgbClr val="000000"/>
                        </a:solidFill>
                        <a:latin typeface="Calibri"/>
                      </a:endParaRPr>
                    </a:p>
                  </a:txBody>
                  <a:tcPr marL="32543" marR="21695" marT="8187" marB="0" anchor="ctr"/>
                </a:tc>
                <a:tc>
                  <a:txBody>
                    <a:bodyPr/>
                    <a:lstStyle/>
                    <a:p>
                      <a:pPr algn="ctr" fontAlgn="ctr"/>
                      <a:r>
                        <a:rPr lang="en-US" sz="1400" u="none" strike="noStrike" dirty="0"/>
                        <a:t>Unique identifier</a:t>
                      </a:r>
                      <a:endParaRPr lang="en-US" sz="1400" b="0" i="0" u="none" strike="noStrike" dirty="0">
                        <a:solidFill>
                          <a:srgbClr val="000000"/>
                        </a:solidFill>
                        <a:latin typeface="Calibri"/>
                      </a:endParaRPr>
                    </a:p>
                  </a:txBody>
                  <a:tcPr marL="32543" marR="21695" marT="8187" marB="0" anchor="ctr"/>
                </a:tc>
                <a:tc>
                  <a:txBody>
                    <a:bodyPr/>
                    <a:lstStyle/>
                    <a:p>
                      <a:pPr algn="ctr" fontAlgn="ctr"/>
                      <a:r>
                        <a:rPr lang="en-US" sz="1400" u="none" strike="noStrike" dirty="0"/>
                        <a:t>1, 2, 3…</a:t>
                      </a:r>
                      <a:endParaRPr lang="en-US" sz="1400" b="0" i="0" u="none" strike="noStrike" dirty="0">
                        <a:solidFill>
                          <a:srgbClr val="000000"/>
                        </a:solidFill>
                        <a:latin typeface="Calibri"/>
                      </a:endParaRPr>
                    </a:p>
                  </a:txBody>
                  <a:tcPr marL="32543" marR="21695" marT="8187" marB="0" anchor="ctr"/>
                </a:tc>
                <a:tc>
                  <a:txBody>
                    <a:bodyPr/>
                    <a:lstStyle/>
                    <a:p>
                      <a:pPr algn="ctr" fontAlgn="ctr"/>
                      <a:r>
                        <a:rPr lang="en-US" sz="1400" u="none" strike="noStrike" dirty="0"/>
                        <a:t>18, 19, 20…</a:t>
                      </a:r>
                      <a:endParaRPr lang="en-US" sz="1400" b="0" i="0" u="none" strike="noStrike" dirty="0">
                        <a:solidFill>
                          <a:srgbClr val="000000"/>
                        </a:solidFill>
                        <a:latin typeface="Calibri"/>
                      </a:endParaRPr>
                    </a:p>
                  </a:txBody>
                  <a:tcPr marL="32543" marR="21695" marT="8187" marB="0" anchor="ctr"/>
                </a:tc>
                <a:tc>
                  <a:txBody>
                    <a:bodyPr/>
                    <a:lstStyle/>
                    <a:p>
                      <a:pPr algn="ctr" fontAlgn="ctr"/>
                      <a:r>
                        <a:rPr lang="en-US" sz="1400" u="none" strike="noStrike" dirty="0"/>
                        <a:t>Domestic /</a:t>
                      </a:r>
                      <a:br>
                        <a:rPr lang="en-US" sz="1400" u="none" strike="noStrike" dirty="0"/>
                      </a:br>
                      <a:r>
                        <a:rPr lang="en-US" sz="1400" u="none" strike="noStrike" dirty="0"/>
                        <a:t>International</a:t>
                      </a:r>
                      <a:endParaRPr lang="en-US" sz="1400" b="0" i="0" u="none" strike="noStrike" dirty="0">
                        <a:solidFill>
                          <a:srgbClr val="000000"/>
                        </a:solidFill>
                        <a:latin typeface="Calibri"/>
                      </a:endParaRPr>
                    </a:p>
                  </a:txBody>
                  <a:tcPr marL="32543" marR="21695" marT="8187" marB="0" anchor="ctr"/>
                </a:tc>
                <a:tc>
                  <a:txBody>
                    <a:bodyPr/>
                    <a:lstStyle/>
                    <a:p>
                      <a:pPr algn="l" fontAlgn="ctr"/>
                      <a:r>
                        <a:rPr lang="en-US" sz="1400" b="0" i="0" u="none" strike="noStrike" dirty="0">
                          <a:solidFill>
                            <a:srgbClr val="000000"/>
                          </a:solidFill>
                          <a:latin typeface="Calibri"/>
                        </a:rPr>
                        <a:t>Mass Production/ Batch Production/ Job Shop/</a:t>
                      </a:r>
                      <a:r>
                        <a:rPr lang="en-US" sz="1400" b="0" i="0" u="none" strike="noStrike" baseline="0" dirty="0">
                          <a:solidFill>
                            <a:srgbClr val="000000"/>
                          </a:solidFill>
                          <a:latin typeface="Calibri"/>
                        </a:rPr>
                        <a:t> Projects</a:t>
                      </a:r>
                      <a:endParaRPr lang="en-US" sz="1400" b="0" i="0" u="none" strike="noStrike" dirty="0">
                        <a:solidFill>
                          <a:srgbClr val="000000"/>
                        </a:solidFill>
                        <a:latin typeface="Calibri"/>
                      </a:endParaRPr>
                    </a:p>
                  </a:txBody>
                  <a:tcPr marL="32543" marR="21695" marT="8187" marB="0" anchor="ctr"/>
                </a:tc>
                <a:tc>
                  <a:txBody>
                    <a:bodyPr/>
                    <a:lstStyle/>
                    <a:p>
                      <a:pPr algn="ctr" fontAlgn="ctr"/>
                      <a:r>
                        <a:rPr lang="en-US" sz="1400" u="none" strike="noStrike" dirty="0"/>
                        <a:t>Amount</a:t>
                      </a:r>
                      <a:endParaRPr lang="en-US" sz="1400" b="0" i="0" u="none" strike="noStrike" dirty="0">
                        <a:solidFill>
                          <a:srgbClr val="000000"/>
                        </a:solidFill>
                        <a:latin typeface="Calibri"/>
                      </a:endParaRPr>
                    </a:p>
                  </a:txBody>
                  <a:tcPr marL="32543" marR="21695" marT="8187" marB="0" anchor="ctr"/>
                </a:tc>
                <a:tc>
                  <a:txBody>
                    <a:bodyPr/>
                    <a:lstStyle/>
                    <a:p>
                      <a:pPr algn="l" fontAlgn="ctr"/>
                      <a:r>
                        <a:rPr lang="en-US" sz="1400" u="none" strike="noStrike" dirty="0"/>
                        <a:t>Low(&lt;25%) /</a:t>
                      </a:r>
                      <a:br>
                        <a:rPr lang="en-US" sz="1400" u="none" strike="noStrike" dirty="0"/>
                      </a:br>
                      <a:r>
                        <a:rPr lang="en-US" sz="1400" u="none" strike="noStrike" dirty="0"/>
                        <a:t>Medium(&lt;50%) /</a:t>
                      </a:r>
                      <a:br>
                        <a:rPr lang="en-US" sz="1400" u="none" strike="noStrike" dirty="0"/>
                      </a:br>
                      <a:r>
                        <a:rPr lang="en-US" sz="1400" u="none" strike="noStrike" dirty="0"/>
                        <a:t>High(&lt;75%) /</a:t>
                      </a:r>
                      <a:br>
                        <a:rPr lang="en-US" sz="1400" u="none" strike="noStrike" dirty="0"/>
                      </a:br>
                      <a:r>
                        <a:rPr lang="en-US" sz="1400" u="none" strike="noStrike" dirty="0"/>
                        <a:t>Very High(&gt;75%)</a:t>
                      </a:r>
                      <a:endParaRPr lang="en-US" sz="1400" b="0" i="0" u="none" strike="noStrike" dirty="0">
                        <a:solidFill>
                          <a:srgbClr val="000000"/>
                        </a:solidFill>
                        <a:latin typeface="Calibri"/>
                      </a:endParaRPr>
                    </a:p>
                  </a:txBody>
                  <a:tcPr marL="32543" marR="21695" marT="8187" marB="0" anchor="ctr"/>
                </a:tc>
                <a:extLst>
                  <a:ext uri="{0D108BD9-81ED-4DB2-BD59-A6C34878D82A}">
                    <a16:rowId xmlns="" xmlns:a16="http://schemas.microsoft.com/office/drawing/2014/main" val="10001"/>
                  </a:ext>
                </a:extLst>
              </a:tr>
              <a:tr h="971841">
                <a:tc>
                  <a:txBody>
                    <a:bodyPr/>
                    <a:lstStyle/>
                    <a:p>
                      <a:pPr algn="ctr" fontAlgn="ctr"/>
                      <a:r>
                        <a:rPr lang="en-US" sz="1600" u="none" strike="noStrike"/>
                        <a:t>Variable Type</a:t>
                      </a:r>
                      <a:endParaRPr lang="en-US" sz="1600" b="1" i="0" u="none" strike="noStrike" dirty="0">
                        <a:solidFill>
                          <a:srgbClr val="000000"/>
                        </a:solidFill>
                        <a:latin typeface="Calibri"/>
                      </a:endParaRPr>
                    </a:p>
                  </a:txBody>
                  <a:tcPr marL="9713" marR="9713" marT="8187" marB="0" anchor="ctr"/>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32543" marR="21695" marT="8187" marB="0" anchor="ctr"/>
                </a:tc>
                <a:tc>
                  <a:txBody>
                    <a:bodyPr/>
                    <a:lstStyle/>
                    <a:p>
                      <a:pPr algn="ctr" fontAlgn="b"/>
                      <a:r>
                        <a:rPr lang="en-US" sz="1400" u="none" strike="noStrike" dirty="0"/>
                        <a:t>--</a:t>
                      </a:r>
                      <a:endParaRPr lang="en-US" sz="1400" b="0" i="0" u="none" strike="noStrike" dirty="0">
                        <a:solidFill>
                          <a:srgbClr val="000000"/>
                        </a:solidFill>
                        <a:latin typeface="Calibri"/>
                      </a:endParaRPr>
                    </a:p>
                  </a:txBody>
                  <a:tcPr marL="32543" marR="21695" marT="8187" marB="0" anchor="ctr"/>
                </a:tc>
                <a:tc>
                  <a:txBody>
                    <a:bodyPr/>
                    <a:lstStyle/>
                    <a:p>
                      <a:pPr algn="ctr" fontAlgn="b"/>
                      <a:r>
                        <a:rPr lang="en-US" sz="1400" u="none" strike="noStrike"/>
                        <a:t>Numerical (</a:t>
                      </a:r>
                      <a:r>
                        <a:rPr lang="en-US" sz="1400" u="none" strike="noStrike" dirty="0"/>
                        <a:t>Discrete)</a:t>
                      </a:r>
                      <a:endParaRPr lang="en-US" sz="1400" b="0" i="0" u="none" strike="noStrike" dirty="0">
                        <a:solidFill>
                          <a:srgbClr val="000000"/>
                        </a:solidFill>
                        <a:latin typeface="Calibri"/>
                      </a:endParaRPr>
                    </a:p>
                  </a:txBody>
                  <a:tcPr marL="32543" marR="21695" marT="8187" marB="0" anchor="ctr"/>
                </a:tc>
                <a:tc>
                  <a:txBody>
                    <a:bodyPr/>
                    <a:lstStyle/>
                    <a:p>
                      <a:pPr algn="ctr" fontAlgn="b"/>
                      <a:r>
                        <a:rPr lang="en-US" sz="1400" u="none" strike="noStrike"/>
                        <a:t>Numerical (</a:t>
                      </a:r>
                      <a:r>
                        <a:rPr lang="en-US" sz="1400" u="none" strike="noStrike" dirty="0"/>
                        <a:t>Discrete)</a:t>
                      </a:r>
                      <a:endParaRPr lang="en-US" sz="1400" b="0" i="0" u="none" strike="noStrike" dirty="0">
                        <a:solidFill>
                          <a:srgbClr val="000000"/>
                        </a:solidFill>
                        <a:latin typeface="Calibri"/>
                      </a:endParaRPr>
                    </a:p>
                  </a:txBody>
                  <a:tcPr marL="32543" marR="21695" marT="8187" marB="0" anchor="ctr"/>
                </a:tc>
                <a:tc>
                  <a:txBody>
                    <a:bodyPr/>
                    <a:lstStyle/>
                    <a:p>
                      <a:pPr algn="ctr" fontAlgn="b"/>
                      <a:r>
                        <a:rPr lang="en-US" sz="1400" u="none" strike="noStrike"/>
                        <a:t>Categorical</a:t>
                      </a:r>
                      <a:r>
                        <a:rPr lang="en-US" sz="1400" u="none" strike="noStrike" baseline="0"/>
                        <a:t> (</a:t>
                      </a:r>
                      <a:r>
                        <a:rPr lang="en-US" sz="1400" u="none" strike="noStrike" baseline="0" dirty="0"/>
                        <a:t>Binary)</a:t>
                      </a:r>
                      <a:endParaRPr lang="en-US" sz="1400" b="0" i="0" u="none" strike="noStrike" dirty="0">
                        <a:solidFill>
                          <a:srgbClr val="000000"/>
                        </a:solidFill>
                        <a:latin typeface="Calibri"/>
                      </a:endParaRPr>
                    </a:p>
                  </a:txBody>
                  <a:tcPr marL="32543" marR="21695" marT="8187" marB="0" anchor="ctr"/>
                </a:tc>
                <a:tc>
                  <a:txBody>
                    <a:bodyPr/>
                    <a:lstStyle/>
                    <a:p>
                      <a:pPr algn="ctr" fontAlgn="b"/>
                      <a:r>
                        <a:rPr lang="en-US" sz="1400" u="none" strike="noStrike"/>
                        <a:t>Categorical (</a:t>
                      </a:r>
                      <a:r>
                        <a:rPr lang="en-US" sz="1400" u="none" strike="noStrike" dirty="0"/>
                        <a:t>Nominal)</a:t>
                      </a:r>
                      <a:endParaRPr lang="en-US" sz="1400" b="0" i="0" u="none" strike="noStrike" dirty="0">
                        <a:solidFill>
                          <a:srgbClr val="000000"/>
                        </a:solidFill>
                        <a:latin typeface="Calibri"/>
                      </a:endParaRPr>
                    </a:p>
                  </a:txBody>
                  <a:tcPr marL="32543" marR="21695" marT="8187" marB="0" anchor="ctr"/>
                </a:tc>
                <a:tc>
                  <a:txBody>
                    <a:bodyPr/>
                    <a:lstStyle/>
                    <a:p>
                      <a:pPr algn="ctr" fontAlgn="b"/>
                      <a:r>
                        <a:rPr lang="en-US" sz="1400" u="none" strike="noStrike"/>
                        <a:t>Numerical (</a:t>
                      </a:r>
                      <a:r>
                        <a:rPr lang="en-US" sz="1400" u="none" strike="noStrike" dirty="0"/>
                        <a:t>Continuous)</a:t>
                      </a:r>
                      <a:endParaRPr lang="en-US" sz="1400" b="0" i="0" u="none" strike="noStrike" dirty="0">
                        <a:solidFill>
                          <a:srgbClr val="000000"/>
                        </a:solidFill>
                        <a:latin typeface="Calibri"/>
                      </a:endParaRPr>
                    </a:p>
                  </a:txBody>
                  <a:tcPr marL="32543" marR="21695" marT="8187" marB="0" anchor="ctr"/>
                </a:tc>
                <a:tc>
                  <a:txBody>
                    <a:bodyPr/>
                    <a:lstStyle/>
                    <a:p>
                      <a:pPr algn="ctr" fontAlgn="b"/>
                      <a:r>
                        <a:rPr lang="en-US" sz="1400" u="none" strike="noStrike"/>
                        <a:t>Categorical (</a:t>
                      </a:r>
                      <a:r>
                        <a:rPr lang="en-US" sz="1400" u="none" strike="noStrike" dirty="0"/>
                        <a:t>Ordinal)</a:t>
                      </a:r>
                      <a:endParaRPr lang="en-US" sz="1400" b="0" i="0" u="none" strike="noStrike" dirty="0">
                        <a:solidFill>
                          <a:srgbClr val="000000"/>
                        </a:solidFill>
                        <a:latin typeface="Calibri"/>
                      </a:endParaRPr>
                    </a:p>
                  </a:txBody>
                  <a:tcPr marL="32543" marR="21695" marT="8187" marB="0" anchor="ctr"/>
                </a:tc>
                <a:extLst>
                  <a:ext uri="{0D108BD9-81ED-4DB2-BD59-A6C34878D82A}">
                    <a16:rowId xmlns="" xmlns:a16="http://schemas.microsoft.com/office/drawing/2014/main" val="10002"/>
                  </a:ext>
                </a:extLst>
              </a:tr>
              <a:tr h="1402894">
                <a:tc>
                  <a:txBody>
                    <a:bodyPr/>
                    <a:lstStyle/>
                    <a:p>
                      <a:pPr algn="ctr" fontAlgn="ctr"/>
                      <a:r>
                        <a:rPr lang="en-US" sz="1600" u="none" strike="noStrike" dirty="0"/>
                        <a:t>Remarks</a:t>
                      </a:r>
                      <a:endParaRPr lang="en-US" sz="1600" b="1" i="0" u="none" strike="noStrike" dirty="0">
                        <a:solidFill>
                          <a:srgbClr val="000000"/>
                        </a:solidFill>
                        <a:latin typeface="Calibri"/>
                      </a:endParaRPr>
                    </a:p>
                  </a:txBody>
                  <a:tcPr marL="9713" marR="9713" marT="8187" marB="0" anchor="ctr"/>
                </a:tc>
                <a:tc>
                  <a:txBody>
                    <a:bodyPr/>
                    <a:lstStyle/>
                    <a:p>
                      <a:pPr algn="ctr" fontAlgn="b"/>
                      <a:r>
                        <a:rPr lang="en-US" sz="1400" u="none" strike="noStrike" dirty="0"/>
                        <a:t> Identifier</a:t>
                      </a:r>
                      <a:endParaRPr lang="en-US" sz="1400" b="0" i="0" u="none" strike="noStrike" dirty="0">
                        <a:solidFill>
                          <a:srgbClr val="000000"/>
                        </a:solidFill>
                        <a:latin typeface="Calibri"/>
                      </a:endParaRPr>
                    </a:p>
                  </a:txBody>
                  <a:tcPr marL="32543" marR="21695" marT="8187" marB="0" anchor="ctr"/>
                </a:tc>
                <a:tc>
                  <a:txBody>
                    <a:bodyPr/>
                    <a:lstStyle/>
                    <a:p>
                      <a:pPr algn="ctr" fontAlgn="b"/>
                      <a:r>
                        <a:rPr lang="en-US" sz="1400" u="none" strike="noStrike" dirty="0"/>
                        <a:t> Identifier</a:t>
                      </a:r>
                      <a:endParaRPr lang="en-US" sz="1400" b="0" i="0" u="none" strike="noStrike" dirty="0">
                        <a:solidFill>
                          <a:srgbClr val="000000"/>
                        </a:solidFill>
                        <a:latin typeface="Calibri"/>
                      </a:endParaRPr>
                    </a:p>
                  </a:txBody>
                  <a:tcPr marL="32543" marR="21695" marT="8187" marB="0" anchor="ctr"/>
                </a:tc>
                <a:tc>
                  <a:txBody>
                    <a:bodyPr/>
                    <a:lstStyle/>
                    <a:p>
                      <a:pPr algn="ctr" fontAlgn="b"/>
                      <a:r>
                        <a:rPr lang="en-US" sz="1400" u="none" strike="noStrike" dirty="0"/>
                        <a:t> Arises from counting. Takes</a:t>
                      </a:r>
                      <a:r>
                        <a:rPr lang="en-US" sz="1400" u="none" strike="noStrike" baseline="0" dirty="0"/>
                        <a:t> certain discrete values in a given range</a:t>
                      </a:r>
                      <a:endParaRPr lang="en-US" sz="1400" b="0" i="0" u="none" strike="noStrike" dirty="0">
                        <a:solidFill>
                          <a:srgbClr val="000000"/>
                        </a:solidFill>
                        <a:latin typeface="Calibri"/>
                      </a:endParaRPr>
                    </a:p>
                  </a:txBody>
                  <a:tcPr marL="32543" marR="21695" marT="8187" marB="0" anchor="ctr"/>
                </a:tc>
                <a:tc>
                  <a:txBody>
                    <a:bodyPr/>
                    <a:lstStyle/>
                    <a:p>
                      <a:pPr algn="ctr" fontAlgn="b"/>
                      <a:r>
                        <a:rPr lang="en-US" sz="1400" u="none" strike="noStrike" dirty="0"/>
                        <a:t> Arises from counting. Takes</a:t>
                      </a:r>
                      <a:r>
                        <a:rPr lang="en-US" sz="1400" u="none" strike="noStrike" baseline="0" dirty="0"/>
                        <a:t> certain discrete values in a given range</a:t>
                      </a:r>
                      <a:endParaRPr lang="en-US" sz="1400" b="0" i="0" u="none" strike="noStrike" dirty="0">
                        <a:solidFill>
                          <a:srgbClr val="000000"/>
                        </a:solidFill>
                        <a:latin typeface="Calibri"/>
                      </a:endParaRPr>
                    </a:p>
                  </a:txBody>
                  <a:tcPr marL="32543" marR="21695" marT="8187" marB="0" anchor="ctr"/>
                </a:tc>
                <a:tc>
                  <a:txBody>
                    <a:bodyPr/>
                    <a:lstStyle/>
                    <a:p>
                      <a:pPr algn="ctr" fontAlgn="b"/>
                      <a:r>
                        <a:rPr lang="en-US" sz="1400" u="none" strike="noStrike" dirty="0"/>
                        <a:t> Only two categories</a:t>
                      </a:r>
                      <a:endParaRPr lang="en-US" sz="1400" b="0" i="0" u="none" strike="noStrike" dirty="0">
                        <a:solidFill>
                          <a:srgbClr val="000000"/>
                        </a:solidFill>
                        <a:latin typeface="Calibri"/>
                      </a:endParaRPr>
                    </a:p>
                  </a:txBody>
                  <a:tcPr marL="32543" marR="21695" marT="8187" marB="0" anchor="ctr"/>
                </a:tc>
                <a:tc>
                  <a:txBody>
                    <a:bodyPr/>
                    <a:lstStyle/>
                    <a:p>
                      <a:pPr algn="ctr" fontAlgn="b"/>
                      <a:r>
                        <a:rPr lang="en-US" sz="1400" u="none" strike="noStrike" dirty="0"/>
                        <a:t> Several</a:t>
                      </a:r>
                      <a:r>
                        <a:rPr lang="en-US" sz="1400" u="none" strike="noStrike" baseline="0" dirty="0"/>
                        <a:t> ordered category</a:t>
                      </a:r>
                      <a:endParaRPr lang="en-US" sz="1400" b="0" i="0" u="none" strike="noStrike" dirty="0">
                        <a:solidFill>
                          <a:srgbClr val="000000"/>
                        </a:solidFill>
                        <a:latin typeface="Calibri"/>
                      </a:endParaRPr>
                    </a:p>
                  </a:txBody>
                  <a:tcPr marL="32543" marR="21695" marT="8187" marB="0" anchor="ctr"/>
                </a:tc>
                <a:tc>
                  <a:txBody>
                    <a:bodyPr/>
                    <a:lstStyle/>
                    <a:p>
                      <a:pPr algn="ctr" fontAlgn="b"/>
                      <a:r>
                        <a:rPr lang="en-US" sz="1400" u="none" strike="noStrike" dirty="0"/>
                        <a:t> Takes many values in a given range</a:t>
                      </a:r>
                      <a:endParaRPr lang="en-US" sz="1400" b="0" i="0" u="none" strike="noStrike" dirty="0">
                        <a:solidFill>
                          <a:srgbClr val="000000"/>
                        </a:solidFill>
                        <a:latin typeface="Calibri"/>
                      </a:endParaRPr>
                    </a:p>
                  </a:txBody>
                  <a:tcPr marL="32543" marR="21695" marT="8187" marB="0" anchor="ctr"/>
                </a:tc>
                <a:tc>
                  <a:txBody>
                    <a:bodyPr/>
                    <a:lstStyle/>
                    <a:p>
                      <a:pPr algn="ctr" fontAlgn="b"/>
                      <a:r>
                        <a:rPr lang="en-US" sz="1400" u="none" strike="noStrike" dirty="0"/>
                        <a:t> Several ordered category</a:t>
                      </a:r>
                      <a:endParaRPr lang="en-US" sz="1400" b="0" i="0" u="none" strike="noStrike" dirty="0">
                        <a:solidFill>
                          <a:srgbClr val="000000"/>
                        </a:solidFill>
                        <a:latin typeface="Calibri"/>
                      </a:endParaRPr>
                    </a:p>
                  </a:txBody>
                  <a:tcPr marL="32543" marR="21695" marT="8187" marB="0" anchor="ctr"/>
                </a:tc>
                <a:extLst>
                  <a:ext uri="{0D108BD9-81ED-4DB2-BD59-A6C34878D82A}">
                    <a16:rowId xmlns="" xmlns:a16="http://schemas.microsoft.com/office/drawing/2014/main" val="10003"/>
                  </a:ext>
                </a:extLst>
              </a:tr>
            </a:tbl>
          </a:graphicData>
        </a:graphic>
      </p:graphicFrame>
      <p:sp>
        <p:nvSpPr>
          <p:cNvPr id="4" name="Slide Number Placeholder 3"/>
          <p:cNvSpPr>
            <a:spLocks noGrp="1"/>
          </p:cNvSpPr>
          <p:nvPr>
            <p:ph type="sldNum" sz="quarter" idx="12"/>
          </p:nvPr>
        </p:nvSpPr>
        <p:spPr/>
        <p:txBody>
          <a:bodyPr/>
          <a:lstStyle/>
          <a:p>
            <a:fld id="{5A0614AE-7DA6-4443-9A06-FA7BD7CD666D}" type="slidenum">
              <a:rPr lang="en-US" smtClean="0"/>
              <a:pPr/>
              <a:t>14</a:t>
            </a:fld>
            <a:endParaRPr lang="en-US" dirty="0"/>
          </a:p>
        </p:txBody>
      </p:sp>
    </p:spTree>
    <p:extLst>
      <p:ext uri="{BB962C8B-B14F-4D97-AF65-F5344CB8AC3E}">
        <p14:creationId xmlns="" xmlns:p14="http://schemas.microsoft.com/office/powerpoint/2010/main" val="23816527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70C0"/>
                </a:solidFill>
              </a:rPr>
              <a:t>Typical Data Analysis Approach</a:t>
            </a:r>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3214566554"/>
              </p:ext>
            </p:extLst>
          </p:nvPr>
        </p:nvGraphicFramePr>
        <p:xfrm>
          <a:off x="138352" y="1447800"/>
          <a:ext cx="12491561"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FA088B27-51EA-43CF-84BE-213EAFDFD34D}" type="slidenum">
              <a:rPr lang="en-US" smtClean="0"/>
              <a:pPr/>
              <a:t>15</a:t>
            </a:fld>
            <a:endParaRPr lang="en-US"/>
          </a:p>
        </p:txBody>
      </p:sp>
    </p:spTree>
    <p:extLst>
      <p:ext uri="{BB962C8B-B14F-4D97-AF65-F5344CB8AC3E}">
        <p14:creationId xmlns="" xmlns:p14="http://schemas.microsoft.com/office/powerpoint/2010/main" val="30152931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Summarize Data</a:t>
            </a:r>
          </a:p>
        </p:txBody>
      </p:sp>
      <p:sp>
        <p:nvSpPr>
          <p:cNvPr id="3" name="Text Placeholder 2"/>
          <p:cNvSpPr>
            <a:spLocks noGrp="1"/>
          </p:cNvSpPr>
          <p:nvPr>
            <p:ph type="body" idx="1"/>
          </p:nvPr>
        </p:nvSpPr>
        <p:spPr/>
        <p:txBody>
          <a:bodyPr/>
          <a:lstStyle/>
          <a:p>
            <a:endParaRPr lang="en-IN"/>
          </a:p>
        </p:txBody>
      </p:sp>
      <p:sp>
        <p:nvSpPr>
          <p:cNvPr id="5" name="Slide Number Placeholder 4"/>
          <p:cNvSpPr>
            <a:spLocks noGrp="1"/>
          </p:cNvSpPr>
          <p:nvPr>
            <p:ph type="sldNum" sz="quarter" idx="12"/>
          </p:nvPr>
        </p:nvSpPr>
        <p:spPr/>
        <p:txBody>
          <a:bodyPr/>
          <a:lstStyle/>
          <a:p>
            <a:fld id="{FA088B27-51EA-43CF-84BE-213EAFDFD34D}" type="slidenum">
              <a:rPr lang="en-US" smtClean="0"/>
              <a:pPr/>
              <a:t>16</a:t>
            </a:fld>
            <a:endParaRPr lang="en-US"/>
          </a:p>
        </p:txBody>
      </p:sp>
    </p:spTree>
    <p:extLst>
      <p:ext uri="{BB962C8B-B14F-4D97-AF65-F5344CB8AC3E}">
        <p14:creationId xmlns="" xmlns:p14="http://schemas.microsoft.com/office/powerpoint/2010/main" val="681289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Summarizing Data</a:t>
            </a:r>
          </a:p>
        </p:txBody>
      </p:sp>
      <p:sp>
        <p:nvSpPr>
          <p:cNvPr id="8" name="Content Placeholder 7"/>
          <p:cNvSpPr>
            <a:spLocks noGrp="1"/>
          </p:cNvSpPr>
          <p:nvPr>
            <p:ph idx="1"/>
          </p:nvPr>
        </p:nvSpPr>
        <p:spPr>
          <a:xfrm>
            <a:off x="138480" y="1447800"/>
            <a:ext cx="12491599" cy="533400"/>
          </a:xfrm>
        </p:spPr>
        <p:txBody>
          <a:bodyPr/>
          <a:lstStyle/>
          <a:p>
            <a:pPr lvl="1">
              <a:defRPr/>
            </a:pPr>
            <a:r>
              <a:rPr lang="en-IN" sz="2000" dirty="0"/>
              <a:t>There are various ways to summarize data. Some of them are</a:t>
            </a:r>
          </a:p>
        </p:txBody>
      </p:sp>
      <p:sp>
        <p:nvSpPr>
          <p:cNvPr id="4" name="Slide Number Placeholder 3"/>
          <p:cNvSpPr>
            <a:spLocks noGrp="1"/>
          </p:cNvSpPr>
          <p:nvPr>
            <p:ph type="sldNum" sz="quarter" idx="12"/>
          </p:nvPr>
        </p:nvSpPr>
        <p:spPr/>
        <p:txBody>
          <a:bodyPr/>
          <a:lstStyle/>
          <a:p>
            <a:fld id="{5A0614AE-7DA6-4443-9A06-FA7BD7CD666D}" type="slidenum">
              <a:rPr lang="en-US" smtClean="0"/>
              <a:pPr/>
              <a:t>17</a:t>
            </a:fld>
            <a:endParaRPr lang="en-US" dirty="0"/>
          </a:p>
        </p:txBody>
      </p:sp>
      <p:graphicFrame>
        <p:nvGraphicFramePr>
          <p:cNvPr id="3" name="Diagram 2"/>
          <p:cNvGraphicFramePr/>
          <p:nvPr>
            <p:extLst>
              <p:ext uri="{D42A27DB-BD31-4B8C-83A1-F6EECF244321}">
                <p14:modId xmlns="" xmlns:p14="http://schemas.microsoft.com/office/powerpoint/2010/main" val="475258353"/>
              </p:ext>
            </p:extLst>
          </p:nvPr>
        </p:nvGraphicFramePr>
        <p:xfrm>
          <a:off x="960120" y="2209801"/>
          <a:ext cx="11281410" cy="3928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572187722"/>
      </p:ext>
    </p:extLst>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solidFill>
                  <a:srgbClr val="0070C0"/>
                </a:solidFill>
              </a:rPr>
              <a:t>Summarizing Data - Frequency distribution</a:t>
            </a:r>
          </a:p>
        </p:txBody>
      </p:sp>
      <p:sp>
        <p:nvSpPr>
          <p:cNvPr id="5" name="Content Placeholder 2"/>
          <p:cNvSpPr>
            <a:spLocks noGrp="1"/>
          </p:cNvSpPr>
          <p:nvPr>
            <p:ph idx="1"/>
          </p:nvPr>
        </p:nvSpPr>
        <p:spPr>
          <a:xfrm>
            <a:off x="138480" y="1219200"/>
            <a:ext cx="12491599" cy="1295400"/>
          </a:xfrm>
        </p:spPr>
        <p:txBody>
          <a:bodyPr>
            <a:noAutofit/>
          </a:bodyPr>
          <a:lstStyle/>
          <a:p>
            <a:pPr lvl="1">
              <a:spcBef>
                <a:spcPts val="300"/>
              </a:spcBef>
              <a:spcAft>
                <a:spcPts val="300"/>
              </a:spcAft>
            </a:pPr>
            <a:r>
              <a:rPr lang="en-US" dirty="0"/>
              <a:t>A technique to summarize discrete data</a:t>
            </a:r>
          </a:p>
          <a:p>
            <a:pPr lvl="1">
              <a:spcBef>
                <a:spcPts val="300"/>
              </a:spcBef>
              <a:spcAft>
                <a:spcPts val="300"/>
              </a:spcAft>
            </a:pPr>
            <a:r>
              <a:rPr lang="en-US" dirty="0"/>
              <a:t>A simple process which involves counting of distinct discrete values</a:t>
            </a:r>
          </a:p>
          <a:p>
            <a:pPr lvl="1">
              <a:spcBef>
                <a:spcPts val="300"/>
              </a:spcBef>
              <a:spcAft>
                <a:spcPts val="300"/>
              </a:spcAft>
            </a:pPr>
            <a:r>
              <a:rPr lang="en-US" dirty="0"/>
              <a:t>The representation can be either tabular or graphical</a:t>
            </a:r>
          </a:p>
          <a:p>
            <a:pPr lvl="1">
              <a:spcBef>
                <a:spcPts val="300"/>
              </a:spcBef>
              <a:spcAft>
                <a:spcPts val="300"/>
              </a:spcAft>
            </a:pPr>
            <a:r>
              <a:rPr lang="en-US" dirty="0"/>
              <a:t>Example: Number of Failures out of total critical </a:t>
            </a:r>
            <a:r>
              <a:rPr lang="en-US" dirty="0" err="1"/>
              <a:t>equipments</a:t>
            </a: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18</a:t>
            </a:fld>
            <a:endParaRPr lang="en-US" dirty="0"/>
          </a:p>
        </p:txBody>
      </p:sp>
      <p:sp>
        <p:nvSpPr>
          <p:cNvPr id="11" name="TextBox 10"/>
          <p:cNvSpPr txBox="1"/>
          <p:nvPr/>
        </p:nvSpPr>
        <p:spPr>
          <a:xfrm>
            <a:off x="0" y="3429000"/>
            <a:ext cx="2080260" cy="307777"/>
          </a:xfrm>
          <a:prstGeom prst="rect">
            <a:avLst/>
          </a:prstGeom>
          <a:noFill/>
        </p:spPr>
        <p:txBody>
          <a:bodyPr wrap="square" lIns="91438" tIns="45718" rIns="91438" bIns="45718" rtlCol="0">
            <a:spAutoFit/>
          </a:bodyPr>
          <a:lstStyle/>
          <a:p>
            <a:r>
              <a:rPr lang="en-US" sz="1400" b="1" dirty="0"/>
              <a:t>Tabular representation</a:t>
            </a:r>
          </a:p>
        </p:txBody>
      </p:sp>
      <p:sp>
        <p:nvSpPr>
          <p:cNvPr id="12" name="TextBox 11"/>
          <p:cNvSpPr txBox="1"/>
          <p:nvPr/>
        </p:nvSpPr>
        <p:spPr>
          <a:xfrm>
            <a:off x="5638800" y="3429000"/>
            <a:ext cx="2353114" cy="523216"/>
          </a:xfrm>
          <a:prstGeom prst="rect">
            <a:avLst/>
          </a:prstGeom>
          <a:noFill/>
        </p:spPr>
        <p:txBody>
          <a:bodyPr wrap="square" lIns="91438" tIns="45718" rIns="91438" bIns="45718" rtlCol="0">
            <a:spAutoFit/>
          </a:bodyPr>
          <a:lstStyle/>
          <a:p>
            <a:r>
              <a:rPr lang="en-US" sz="1400" b="1" dirty="0"/>
              <a:t>Graphical representation - Bar Chart</a:t>
            </a:r>
          </a:p>
        </p:txBody>
      </p:sp>
      <p:graphicFrame>
        <p:nvGraphicFramePr>
          <p:cNvPr id="3" name="Table 2"/>
          <p:cNvGraphicFramePr>
            <a:graphicFrameLocks noGrp="1"/>
          </p:cNvGraphicFramePr>
          <p:nvPr>
            <p:extLst>
              <p:ext uri="{D42A27DB-BD31-4B8C-83A1-F6EECF244321}">
                <p14:modId xmlns="" xmlns:p14="http://schemas.microsoft.com/office/powerpoint/2010/main" val="3588523487"/>
              </p:ext>
            </p:extLst>
          </p:nvPr>
        </p:nvGraphicFramePr>
        <p:xfrm>
          <a:off x="1981200" y="3429000"/>
          <a:ext cx="3292720" cy="3238400"/>
        </p:xfrm>
        <a:graphic>
          <a:graphicData uri="http://schemas.openxmlformats.org/drawingml/2006/table">
            <a:tbl>
              <a:tblPr>
                <a:tableStyleId>{5C22544A-7EE6-4342-B048-85BDC9FD1C3A}</a:tableStyleId>
              </a:tblPr>
              <a:tblGrid>
                <a:gridCol w="1047750">
                  <a:extLst>
                    <a:ext uri="{9D8B030D-6E8A-4147-A177-3AD203B41FA5}">
                      <a16:colId xmlns="" xmlns:a16="http://schemas.microsoft.com/office/drawing/2014/main" val="3393925586"/>
                    </a:ext>
                  </a:extLst>
                </a:gridCol>
                <a:gridCol w="2244970">
                  <a:extLst>
                    <a:ext uri="{9D8B030D-6E8A-4147-A177-3AD203B41FA5}">
                      <a16:colId xmlns="" xmlns:a16="http://schemas.microsoft.com/office/drawing/2014/main" val="839583813"/>
                    </a:ext>
                  </a:extLst>
                </a:gridCol>
              </a:tblGrid>
              <a:tr h="340895">
                <a:tc>
                  <a:txBody>
                    <a:bodyPr/>
                    <a:lstStyle/>
                    <a:p>
                      <a:pPr algn="l" fontAlgn="b"/>
                      <a:r>
                        <a:rPr lang="en-IN" sz="1400" u="none" strike="noStrike" dirty="0">
                          <a:effectLst/>
                        </a:rPr>
                        <a:t>No. of failures</a:t>
                      </a:r>
                      <a:endParaRPr lang="en-IN" sz="1400" b="0" i="0" u="none" strike="noStrike" dirty="0">
                        <a:solidFill>
                          <a:srgbClr val="000000"/>
                        </a:solidFill>
                        <a:effectLst/>
                        <a:latin typeface="Calibri" panose="020F0502020204030204" pitchFamily="34" charset="0"/>
                      </a:endParaRPr>
                    </a:p>
                  </a:txBody>
                  <a:tcPr marL="10001" marR="10001" marT="9525" marB="0" anchor="b"/>
                </a:tc>
                <a:tc>
                  <a:txBody>
                    <a:bodyPr/>
                    <a:lstStyle/>
                    <a:p>
                      <a:pPr algn="l" fontAlgn="b"/>
                      <a:r>
                        <a:rPr lang="en-IN" sz="1400" u="none" strike="noStrike">
                          <a:effectLst/>
                        </a:rPr>
                        <a:t>No. of equipments</a:t>
                      </a:r>
                      <a:endParaRPr lang="en-IN" sz="1400" b="0" i="0" u="none" strike="noStrike">
                        <a:solidFill>
                          <a:srgbClr val="000000"/>
                        </a:solidFill>
                        <a:effectLst/>
                        <a:latin typeface="Calibri" panose="020F0502020204030204" pitchFamily="34" charset="0"/>
                      </a:endParaRPr>
                    </a:p>
                  </a:txBody>
                  <a:tcPr marL="10001" marR="10001" marT="9525" marB="0" anchor="b"/>
                </a:tc>
                <a:extLst>
                  <a:ext uri="{0D108BD9-81ED-4DB2-BD59-A6C34878D82A}">
                    <a16:rowId xmlns="" xmlns:a16="http://schemas.microsoft.com/office/drawing/2014/main" val="2319801946"/>
                  </a:ext>
                </a:extLst>
              </a:tr>
              <a:tr h="173069">
                <a:tc>
                  <a:txBody>
                    <a:bodyPr/>
                    <a:lstStyle/>
                    <a:p>
                      <a:pPr algn="r" fontAlgn="b"/>
                      <a:r>
                        <a:rPr lang="en-IN" sz="1400" u="none" strike="noStrike" dirty="0">
                          <a:effectLst/>
                        </a:rPr>
                        <a:t>1</a:t>
                      </a:r>
                      <a:endParaRPr lang="en-IN" sz="1400" b="0" i="0" u="none" strike="noStrike" dirty="0">
                        <a:solidFill>
                          <a:srgbClr val="000000"/>
                        </a:solidFill>
                        <a:effectLst/>
                        <a:latin typeface="Calibri" panose="020F0502020204030204" pitchFamily="34" charset="0"/>
                      </a:endParaRPr>
                    </a:p>
                  </a:txBody>
                  <a:tcPr marL="10001" marR="10001" marT="9525" marB="0" anchor="b"/>
                </a:tc>
                <a:tc>
                  <a:txBody>
                    <a:bodyPr/>
                    <a:lstStyle/>
                    <a:p>
                      <a:pPr algn="r" fontAlgn="b"/>
                      <a:r>
                        <a:rPr lang="en-IN" sz="1400" u="none" strike="noStrike">
                          <a:effectLst/>
                        </a:rPr>
                        <a:t>136</a:t>
                      </a:r>
                      <a:endParaRPr lang="en-IN" sz="1400" b="0" i="0" u="none" strike="noStrike">
                        <a:solidFill>
                          <a:srgbClr val="000000"/>
                        </a:solidFill>
                        <a:effectLst/>
                        <a:latin typeface="Calibri" panose="020F0502020204030204" pitchFamily="34" charset="0"/>
                      </a:endParaRPr>
                    </a:p>
                  </a:txBody>
                  <a:tcPr marL="10001" marR="10001" marT="9525" marB="0" anchor="b"/>
                </a:tc>
                <a:extLst>
                  <a:ext uri="{0D108BD9-81ED-4DB2-BD59-A6C34878D82A}">
                    <a16:rowId xmlns="" xmlns:a16="http://schemas.microsoft.com/office/drawing/2014/main" val="954785395"/>
                  </a:ext>
                </a:extLst>
              </a:tr>
              <a:tr h="173069">
                <a:tc>
                  <a:txBody>
                    <a:bodyPr/>
                    <a:lstStyle/>
                    <a:p>
                      <a:pPr algn="r" fontAlgn="b"/>
                      <a:r>
                        <a:rPr lang="en-IN" sz="1400" u="none" strike="noStrike" dirty="0">
                          <a:effectLst/>
                        </a:rPr>
                        <a:t>2</a:t>
                      </a:r>
                      <a:endParaRPr lang="en-IN" sz="1400" b="0" i="0" u="none" strike="noStrike" dirty="0">
                        <a:solidFill>
                          <a:srgbClr val="000000"/>
                        </a:solidFill>
                        <a:effectLst/>
                        <a:latin typeface="Calibri" panose="020F0502020204030204" pitchFamily="34" charset="0"/>
                      </a:endParaRPr>
                    </a:p>
                  </a:txBody>
                  <a:tcPr marL="10001" marR="10001" marT="9525" marB="0" anchor="b"/>
                </a:tc>
                <a:tc>
                  <a:txBody>
                    <a:bodyPr/>
                    <a:lstStyle/>
                    <a:p>
                      <a:pPr algn="r" fontAlgn="b"/>
                      <a:r>
                        <a:rPr lang="en-IN" sz="1400" u="none" strike="noStrike" dirty="0">
                          <a:effectLst/>
                        </a:rPr>
                        <a:t>44</a:t>
                      </a:r>
                      <a:endParaRPr lang="en-IN" sz="1400" b="0" i="0" u="none" strike="noStrike" dirty="0">
                        <a:solidFill>
                          <a:srgbClr val="000000"/>
                        </a:solidFill>
                        <a:effectLst/>
                        <a:latin typeface="Calibri" panose="020F0502020204030204" pitchFamily="34" charset="0"/>
                      </a:endParaRPr>
                    </a:p>
                  </a:txBody>
                  <a:tcPr marL="10001" marR="10001" marT="9525" marB="0" anchor="b"/>
                </a:tc>
                <a:extLst>
                  <a:ext uri="{0D108BD9-81ED-4DB2-BD59-A6C34878D82A}">
                    <a16:rowId xmlns="" xmlns:a16="http://schemas.microsoft.com/office/drawing/2014/main" val="980135450"/>
                  </a:ext>
                </a:extLst>
              </a:tr>
              <a:tr h="173069">
                <a:tc>
                  <a:txBody>
                    <a:bodyPr/>
                    <a:lstStyle/>
                    <a:p>
                      <a:pPr algn="r" fontAlgn="b"/>
                      <a:r>
                        <a:rPr lang="en-IN" sz="1400" u="none" strike="noStrike" dirty="0">
                          <a:effectLst/>
                        </a:rPr>
                        <a:t>3</a:t>
                      </a:r>
                      <a:endParaRPr lang="en-IN" sz="1400" b="0" i="0" u="none" strike="noStrike" dirty="0">
                        <a:solidFill>
                          <a:srgbClr val="000000"/>
                        </a:solidFill>
                        <a:effectLst/>
                        <a:latin typeface="Calibri" panose="020F0502020204030204" pitchFamily="34" charset="0"/>
                      </a:endParaRPr>
                    </a:p>
                  </a:txBody>
                  <a:tcPr marL="10001" marR="10001" marT="9525" marB="0" anchor="b"/>
                </a:tc>
                <a:tc>
                  <a:txBody>
                    <a:bodyPr/>
                    <a:lstStyle/>
                    <a:p>
                      <a:pPr algn="r" fontAlgn="b"/>
                      <a:r>
                        <a:rPr lang="en-IN" sz="1400" u="none" strike="noStrike">
                          <a:effectLst/>
                        </a:rPr>
                        <a:t>13</a:t>
                      </a:r>
                      <a:endParaRPr lang="en-IN" sz="1400" b="0" i="0" u="none" strike="noStrike">
                        <a:solidFill>
                          <a:srgbClr val="000000"/>
                        </a:solidFill>
                        <a:effectLst/>
                        <a:latin typeface="Calibri" panose="020F0502020204030204" pitchFamily="34" charset="0"/>
                      </a:endParaRPr>
                    </a:p>
                  </a:txBody>
                  <a:tcPr marL="10001" marR="10001" marT="9525" marB="0" anchor="b"/>
                </a:tc>
                <a:extLst>
                  <a:ext uri="{0D108BD9-81ED-4DB2-BD59-A6C34878D82A}">
                    <a16:rowId xmlns="" xmlns:a16="http://schemas.microsoft.com/office/drawing/2014/main" val="3753575923"/>
                  </a:ext>
                </a:extLst>
              </a:tr>
              <a:tr h="173069">
                <a:tc>
                  <a:txBody>
                    <a:bodyPr/>
                    <a:lstStyle/>
                    <a:p>
                      <a:pPr algn="r" fontAlgn="b"/>
                      <a:r>
                        <a:rPr lang="en-IN" sz="1400" u="none" strike="noStrike" dirty="0">
                          <a:effectLst/>
                        </a:rPr>
                        <a:t>4</a:t>
                      </a:r>
                      <a:endParaRPr lang="en-IN" sz="1400" b="0" i="0" u="none" strike="noStrike" dirty="0">
                        <a:solidFill>
                          <a:srgbClr val="000000"/>
                        </a:solidFill>
                        <a:effectLst/>
                        <a:latin typeface="Calibri" panose="020F0502020204030204" pitchFamily="34" charset="0"/>
                      </a:endParaRPr>
                    </a:p>
                  </a:txBody>
                  <a:tcPr marL="10001" marR="10001" marT="9525" marB="0" anchor="b"/>
                </a:tc>
                <a:tc>
                  <a:txBody>
                    <a:bodyPr/>
                    <a:lstStyle/>
                    <a:p>
                      <a:pPr algn="r" fontAlgn="b"/>
                      <a:r>
                        <a:rPr lang="en-IN" sz="1400" u="none" strike="noStrike" dirty="0">
                          <a:effectLst/>
                        </a:rPr>
                        <a:t>8</a:t>
                      </a:r>
                      <a:endParaRPr lang="en-IN" sz="1400" b="0" i="0" u="none" strike="noStrike" dirty="0">
                        <a:solidFill>
                          <a:srgbClr val="000000"/>
                        </a:solidFill>
                        <a:effectLst/>
                        <a:latin typeface="Calibri" panose="020F0502020204030204" pitchFamily="34" charset="0"/>
                      </a:endParaRPr>
                    </a:p>
                  </a:txBody>
                  <a:tcPr marL="10001" marR="10001" marT="9525" marB="0" anchor="b"/>
                </a:tc>
                <a:extLst>
                  <a:ext uri="{0D108BD9-81ED-4DB2-BD59-A6C34878D82A}">
                    <a16:rowId xmlns="" xmlns:a16="http://schemas.microsoft.com/office/drawing/2014/main" val="4238778424"/>
                  </a:ext>
                </a:extLst>
              </a:tr>
              <a:tr h="173069">
                <a:tc>
                  <a:txBody>
                    <a:bodyPr/>
                    <a:lstStyle/>
                    <a:p>
                      <a:pPr algn="r" fontAlgn="b"/>
                      <a:r>
                        <a:rPr lang="en-IN" sz="1400" u="none" strike="noStrike" dirty="0">
                          <a:effectLst/>
                        </a:rPr>
                        <a:t>5</a:t>
                      </a:r>
                      <a:endParaRPr lang="en-IN" sz="1400" b="0" i="0" u="none" strike="noStrike" dirty="0">
                        <a:solidFill>
                          <a:srgbClr val="000000"/>
                        </a:solidFill>
                        <a:effectLst/>
                        <a:latin typeface="Calibri" panose="020F0502020204030204" pitchFamily="34" charset="0"/>
                      </a:endParaRPr>
                    </a:p>
                  </a:txBody>
                  <a:tcPr marL="10001" marR="10001" marT="9525" marB="0" anchor="b"/>
                </a:tc>
                <a:tc>
                  <a:txBody>
                    <a:bodyPr/>
                    <a:lstStyle/>
                    <a:p>
                      <a:pPr algn="r" fontAlgn="b"/>
                      <a:r>
                        <a:rPr lang="en-IN" sz="1400" u="none" strike="noStrike" dirty="0">
                          <a:effectLst/>
                        </a:rPr>
                        <a:t>4</a:t>
                      </a:r>
                      <a:endParaRPr lang="en-IN" sz="1400" b="0" i="0" u="none" strike="noStrike" dirty="0">
                        <a:solidFill>
                          <a:srgbClr val="000000"/>
                        </a:solidFill>
                        <a:effectLst/>
                        <a:latin typeface="Calibri" panose="020F0502020204030204" pitchFamily="34" charset="0"/>
                      </a:endParaRPr>
                    </a:p>
                  </a:txBody>
                  <a:tcPr marL="10001" marR="10001" marT="9525" marB="0" anchor="b"/>
                </a:tc>
                <a:extLst>
                  <a:ext uri="{0D108BD9-81ED-4DB2-BD59-A6C34878D82A}">
                    <a16:rowId xmlns="" xmlns:a16="http://schemas.microsoft.com/office/drawing/2014/main" val="2416404505"/>
                  </a:ext>
                </a:extLst>
              </a:tr>
              <a:tr h="173069">
                <a:tc>
                  <a:txBody>
                    <a:bodyPr/>
                    <a:lstStyle/>
                    <a:p>
                      <a:pPr algn="r" fontAlgn="b"/>
                      <a:r>
                        <a:rPr lang="en-IN" sz="1400" u="none" strike="noStrike" dirty="0">
                          <a:effectLst/>
                        </a:rPr>
                        <a:t>6</a:t>
                      </a:r>
                      <a:endParaRPr lang="en-IN" sz="1400" b="0" i="0" u="none" strike="noStrike" dirty="0">
                        <a:solidFill>
                          <a:srgbClr val="000000"/>
                        </a:solidFill>
                        <a:effectLst/>
                        <a:latin typeface="Calibri" panose="020F0502020204030204" pitchFamily="34" charset="0"/>
                      </a:endParaRPr>
                    </a:p>
                  </a:txBody>
                  <a:tcPr marL="10001" marR="10001" marT="9525" marB="0" anchor="b"/>
                </a:tc>
                <a:tc>
                  <a:txBody>
                    <a:bodyPr/>
                    <a:lstStyle/>
                    <a:p>
                      <a:pPr algn="r" fontAlgn="b"/>
                      <a:r>
                        <a:rPr lang="en-IN" sz="1400" u="none" strike="noStrike" dirty="0">
                          <a:effectLst/>
                        </a:rPr>
                        <a:t>9</a:t>
                      </a:r>
                      <a:endParaRPr lang="en-IN" sz="1400" b="0" i="0" u="none" strike="noStrike" dirty="0">
                        <a:solidFill>
                          <a:srgbClr val="000000"/>
                        </a:solidFill>
                        <a:effectLst/>
                        <a:latin typeface="Calibri" panose="020F0502020204030204" pitchFamily="34" charset="0"/>
                      </a:endParaRPr>
                    </a:p>
                  </a:txBody>
                  <a:tcPr marL="10001" marR="10001" marT="9525" marB="0" anchor="b"/>
                </a:tc>
                <a:extLst>
                  <a:ext uri="{0D108BD9-81ED-4DB2-BD59-A6C34878D82A}">
                    <a16:rowId xmlns="" xmlns:a16="http://schemas.microsoft.com/office/drawing/2014/main" val="3933063516"/>
                  </a:ext>
                </a:extLst>
              </a:tr>
              <a:tr h="173069">
                <a:tc>
                  <a:txBody>
                    <a:bodyPr/>
                    <a:lstStyle/>
                    <a:p>
                      <a:pPr algn="r" fontAlgn="b"/>
                      <a:r>
                        <a:rPr lang="en-IN" sz="1400" u="none" strike="noStrike">
                          <a:effectLst/>
                        </a:rPr>
                        <a:t>7</a:t>
                      </a:r>
                      <a:endParaRPr lang="en-IN" sz="1400" b="0" i="0" u="none" strike="noStrike">
                        <a:solidFill>
                          <a:srgbClr val="000000"/>
                        </a:solidFill>
                        <a:effectLst/>
                        <a:latin typeface="Calibri" panose="020F0502020204030204" pitchFamily="34" charset="0"/>
                      </a:endParaRPr>
                    </a:p>
                  </a:txBody>
                  <a:tcPr marL="10001" marR="10001" marT="9525" marB="0" anchor="b"/>
                </a:tc>
                <a:tc>
                  <a:txBody>
                    <a:bodyPr/>
                    <a:lstStyle/>
                    <a:p>
                      <a:pPr algn="r" fontAlgn="b"/>
                      <a:r>
                        <a:rPr lang="en-IN" sz="1400" u="none" strike="noStrike" dirty="0">
                          <a:effectLst/>
                        </a:rPr>
                        <a:t>2</a:t>
                      </a:r>
                      <a:endParaRPr lang="en-IN" sz="1400" b="0" i="0" u="none" strike="noStrike" dirty="0">
                        <a:solidFill>
                          <a:srgbClr val="000000"/>
                        </a:solidFill>
                        <a:effectLst/>
                        <a:latin typeface="Calibri" panose="020F0502020204030204" pitchFamily="34" charset="0"/>
                      </a:endParaRPr>
                    </a:p>
                  </a:txBody>
                  <a:tcPr marL="10001" marR="10001" marT="9525" marB="0" anchor="b"/>
                </a:tc>
                <a:extLst>
                  <a:ext uri="{0D108BD9-81ED-4DB2-BD59-A6C34878D82A}">
                    <a16:rowId xmlns="" xmlns:a16="http://schemas.microsoft.com/office/drawing/2014/main" val="3573202093"/>
                  </a:ext>
                </a:extLst>
              </a:tr>
              <a:tr h="173069">
                <a:tc>
                  <a:txBody>
                    <a:bodyPr/>
                    <a:lstStyle/>
                    <a:p>
                      <a:pPr algn="r" fontAlgn="b"/>
                      <a:r>
                        <a:rPr lang="en-IN" sz="1400" u="none" strike="noStrike">
                          <a:effectLst/>
                        </a:rPr>
                        <a:t>8</a:t>
                      </a:r>
                      <a:endParaRPr lang="en-IN" sz="1400" b="0" i="0" u="none" strike="noStrike">
                        <a:solidFill>
                          <a:srgbClr val="000000"/>
                        </a:solidFill>
                        <a:effectLst/>
                        <a:latin typeface="Calibri" panose="020F0502020204030204" pitchFamily="34" charset="0"/>
                      </a:endParaRPr>
                    </a:p>
                  </a:txBody>
                  <a:tcPr marL="10001" marR="10001" marT="9525" marB="0" anchor="b"/>
                </a:tc>
                <a:tc>
                  <a:txBody>
                    <a:bodyPr/>
                    <a:lstStyle/>
                    <a:p>
                      <a:pPr algn="r" fontAlgn="b"/>
                      <a:r>
                        <a:rPr lang="en-IN" sz="1400" u="none" strike="noStrike" dirty="0">
                          <a:effectLst/>
                        </a:rPr>
                        <a:t>1</a:t>
                      </a:r>
                      <a:endParaRPr lang="en-IN" sz="1400" b="0" i="0" u="none" strike="noStrike" dirty="0">
                        <a:solidFill>
                          <a:srgbClr val="000000"/>
                        </a:solidFill>
                        <a:effectLst/>
                        <a:latin typeface="Calibri" panose="020F0502020204030204" pitchFamily="34" charset="0"/>
                      </a:endParaRPr>
                    </a:p>
                  </a:txBody>
                  <a:tcPr marL="10001" marR="10001" marT="9525" marB="0" anchor="b"/>
                </a:tc>
                <a:extLst>
                  <a:ext uri="{0D108BD9-81ED-4DB2-BD59-A6C34878D82A}">
                    <a16:rowId xmlns="" xmlns:a16="http://schemas.microsoft.com/office/drawing/2014/main" val="4136672801"/>
                  </a:ext>
                </a:extLst>
              </a:tr>
              <a:tr h="173069">
                <a:tc>
                  <a:txBody>
                    <a:bodyPr/>
                    <a:lstStyle/>
                    <a:p>
                      <a:pPr algn="r" fontAlgn="b"/>
                      <a:r>
                        <a:rPr lang="en-IN" sz="1400" u="none" strike="noStrike">
                          <a:effectLst/>
                        </a:rPr>
                        <a:t>9</a:t>
                      </a:r>
                      <a:endParaRPr lang="en-IN" sz="1400" b="0" i="0" u="none" strike="noStrike">
                        <a:solidFill>
                          <a:srgbClr val="000000"/>
                        </a:solidFill>
                        <a:effectLst/>
                        <a:latin typeface="Calibri" panose="020F0502020204030204" pitchFamily="34" charset="0"/>
                      </a:endParaRPr>
                    </a:p>
                  </a:txBody>
                  <a:tcPr marL="10001" marR="10001" marT="9525" marB="0" anchor="b"/>
                </a:tc>
                <a:tc>
                  <a:txBody>
                    <a:bodyPr/>
                    <a:lstStyle/>
                    <a:p>
                      <a:pPr algn="r" fontAlgn="b"/>
                      <a:r>
                        <a:rPr lang="en-IN" sz="1400" u="none" strike="noStrike" dirty="0">
                          <a:effectLst/>
                        </a:rPr>
                        <a:t>1</a:t>
                      </a:r>
                      <a:endParaRPr lang="en-IN" sz="1400" b="0" i="0" u="none" strike="noStrike" dirty="0">
                        <a:solidFill>
                          <a:srgbClr val="000000"/>
                        </a:solidFill>
                        <a:effectLst/>
                        <a:latin typeface="Calibri" panose="020F0502020204030204" pitchFamily="34" charset="0"/>
                      </a:endParaRPr>
                    </a:p>
                  </a:txBody>
                  <a:tcPr marL="10001" marR="10001" marT="9525" marB="0" anchor="b"/>
                </a:tc>
                <a:extLst>
                  <a:ext uri="{0D108BD9-81ED-4DB2-BD59-A6C34878D82A}">
                    <a16:rowId xmlns="" xmlns:a16="http://schemas.microsoft.com/office/drawing/2014/main" val="3475547657"/>
                  </a:ext>
                </a:extLst>
              </a:tr>
              <a:tr h="173069">
                <a:tc>
                  <a:txBody>
                    <a:bodyPr/>
                    <a:lstStyle/>
                    <a:p>
                      <a:pPr algn="r" fontAlgn="b"/>
                      <a:r>
                        <a:rPr lang="en-IN" sz="1400" u="none" strike="noStrike">
                          <a:effectLst/>
                        </a:rPr>
                        <a:t>11</a:t>
                      </a:r>
                      <a:endParaRPr lang="en-IN" sz="1400" b="0" i="0" u="none" strike="noStrike">
                        <a:solidFill>
                          <a:srgbClr val="000000"/>
                        </a:solidFill>
                        <a:effectLst/>
                        <a:latin typeface="Calibri" panose="020F0502020204030204" pitchFamily="34" charset="0"/>
                      </a:endParaRPr>
                    </a:p>
                  </a:txBody>
                  <a:tcPr marL="10001" marR="10001" marT="9525" marB="0" anchor="b"/>
                </a:tc>
                <a:tc>
                  <a:txBody>
                    <a:bodyPr/>
                    <a:lstStyle/>
                    <a:p>
                      <a:pPr algn="r" fontAlgn="b"/>
                      <a:r>
                        <a:rPr lang="en-IN" sz="1400" u="none" strike="noStrike" dirty="0">
                          <a:effectLst/>
                        </a:rPr>
                        <a:t>2</a:t>
                      </a:r>
                      <a:endParaRPr lang="en-IN" sz="1400" b="0" i="0" u="none" strike="noStrike" dirty="0">
                        <a:solidFill>
                          <a:srgbClr val="000000"/>
                        </a:solidFill>
                        <a:effectLst/>
                        <a:latin typeface="Calibri" panose="020F0502020204030204" pitchFamily="34" charset="0"/>
                      </a:endParaRPr>
                    </a:p>
                  </a:txBody>
                  <a:tcPr marL="10001" marR="10001" marT="9525" marB="0" anchor="b"/>
                </a:tc>
                <a:extLst>
                  <a:ext uri="{0D108BD9-81ED-4DB2-BD59-A6C34878D82A}">
                    <a16:rowId xmlns="" xmlns:a16="http://schemas.microsoft.com/office/drawing/2014/main" val="374006757"/>
                  </a:ext>
                </a:extLst>
              </a:tr>
              <a:tr h="173069">
                <a:tc>
                  <a:txBody>
                    <a:bodyPr/>
                    <a:lstStyle/>
                    <a:p>
                      <a:pPr algn="r" fontAlgn="b"/>
                      <a:r>
                        <a:rPr lang="en-IN" sz="1400" u="none" strike="noStrike">
                          <a:effectLst/>
                        </a:rPr>
                        <a:t>12</a:t>
                      </a:r>
                      <a:endParaRPr lang="en-IN" sz="1400" b="0" i="0" u="none" strike="noStrike">
                        <a:solidFill>
                          <a:srgbClr val="000000"/>
                        </a:solidFill>
                        <a:effectLst/>
                        <a:latin typeface="Calibri" panose="020F0502020204030204" pitchFamily="34" charset="0"/>
                      </a:endParaRPr>
                    </a:p>
                  </a:txBody>
                  <a:tcPr marL="10001" marR="10001" marT="9525" marB="0" anchor="b"/>
                </a:tc>
                <a:tc>
                  <a:txBody>
                    <a:bodyPr/>
                    <a:lstStyle/>
                    <a:p>
                      <a:pPr algn="r" fontAlgn="b"/>
                      <a:r>
                        <a:rPr lang="en-IN" sz="1400" u="none" strike="noStrike" dirty="0">
                          <a:effectLst/>
                        </a:rPr>
                        <a:t>5</a:t>
                      </a:r>
                      <a:endParaRPr lang="en-IN" sz="1400" b="0" i="0" u="none" strike="noStrike" dirty="0">
                        <a:solidFill>
                          <a:srgbClr val="000000"/>
                        </a:solidFill>
                        <a:effectLst/>
                        <a:latin typeface="Calibri" panose="020F0502020204030204" pitchFamily="34" charset="0"/>
                      </a:endParaRPr>
                    </a:p>
                  </a:txBody>
                  <a:tcPr marL="10001" marR="10001" marT="9525" marB="0" anchor="b"/>
                </a:tc>
                <a:extLst>
                  <a:ext uri="{0D108BD9-81ED-4DB2-BD59-A6C34878D82A}">
                    <a16:rowId xmlns="" xmlns:a16="http://schemas.microsoft.com/office/drawing/2014/main" val="2610412853"/>
                  </a:ext>
                </a:extLst>
              </a:tr>
              <a:tr h="173069">
                <a:tc>
                  <a:txBody>
                    <a:bodyPr/>
                    <a:lstStyle/>
                    <a:p>
                      <a:pPr algn="r" fontAlgn="b"/>
                      <a:r>
                        <a:rPr lang="en-IN" sz="1400" u="none" strike="noStrike">
                          <a:effectLst/>
                        </a:rPr>
                        <a:t>13</a:t>
                      </a:r>
                      <a:endParaRPr lang="en-IN" sz="1400" b="0" i="0" u="none" strike="noStrike">
                        <a:solidFill>
                          <a:srgbClr val="000000"/>
                        </a:solidFill>
                        <a:effectLst/>
                        <a:latin typeface="Calibri" panose="020F0502020204030204" pitchFamily="34" charset="0"/>
                      </a:endParaRPr>
                    </a:p>
                  </a:txBody>
                  <a:tcPr marL="10001" marR="10001" marT="9525" marB="0" anchor="b"/>
                </a:tc>
                <a:tc>
                  <a:txBody>
                    <a:bodyPr/>
                    <a:lstStyle/>
                    <a:p>
                      <a:pPr algn="r" fontAlgn="b"/>
                      <a:r>
                        <a:rPr lang="en-IN" sz="1400" u="none" strike="noStrike" dirty="0">
                          <a:effectLst/>
                        </a:rPr>
                        <a:t>1</a:t>
                      </a:r>
                      <a:endParaRPr lang="en-IN" sz="1400" b="0" i="0" u="none" strike="noStrike" dirty="0">
                        <a:solidFill>
                          <a:srgbClr val="000000"/>
                        </a:solidFill>
                        <a:effectLst/>
                        <a:latin typeface="Calibri" panose="020F0502020204030204" pitchFamily="34" charset="0"/>
                      </a:endParaRPr>
                    </a:p>
                  </a:txBody>
                  <a:tcPr marL="10001" marR="10001" marT="9525" marB="0" anchor="b"/>
                </a:tc>
                <a:extLst>
                  <a:ext uri="{0D108BD9-81ED-4DB2-BD59-A6C34878D82A}">
                    <a16:rowId xmlns="" xmlns:a16="http://schemas.microsoft.com/office/drawing/2014/main" val="2811541615"/>
                  </a:ext>
                </a:extLst>
              </a:tr>
              <a:tr h="173069">
                <a:tc>
                  <a:txBody>
                    <a:bodyPr/>
                    <a:lstStyle/>
                    <a:p>
                      <a:pPr algn="r" fontAlgn="b"/>
                      <a:r>
                        <a:rPr lang="en-IN" sz="1400" u="none" strike="noStrike">
                          <a:effectLst/>
                        </a:rPr>
                        <a:t>15</a:t>
                      </a:r>
                      <a:endParaRPr lang="en-IN" sz="1400" b="0" i="0" u="none" strike="noStrike">
                        <a:solidFill>
                          <a:srgbClr val="000000"/>
                        </a:solidFill>
                        <a:effectLst/>
                        <a:latin typeface="Calibri" panose="020F0502020204030204" pitchFamily="34" charset="0"/>
                      </a:endParaRPr>
                    </a:p>
                  </a:txBody>
                  <a:tcPr marL="10001" marR="10001" marT="9525" marB="0" anchor="b"/>
                </a:tc>
                <a:tc>
                  <a:txBody>
                    <a:bodyPr/>
                    <a:lstStyle/>
                    <a:p>
                      <a:pPr algn="r" fontAlgn="b"/>
                      <a:r>
                        <a:rPr lang="en-IN" sz="1400" u="none" strike="noStrike" dirty="0">
                          <a:effectLst/>
                        </a:rPr>
                        <a:t>2</a:t>
                      </a:r>
                      <a:endParaRPr lang="en-IN" sz="1400" b="0" i="0" u="none" strike="noStrike" dirty="0">
                        <a:solidFill>
                          <a:srgbClr val="000000"/>
                        </a:solidFill>
                        <a:effectLst/>
                        <a:latin typeface="Calibri" panose="020F0502020204030204" pitchFamily="34" charset="0"/>
                      </a:endParaRPr>
                    </a:p>
                  </a:txBody>
                  <a:tcPr marL="10001" marR="10001" marT="9525" marB="0" anchor="b"/>
                </a:tc>
                <a:extLst>
                  <a:ext uri="{0D108BD9-81ED-4DB2-BD59-A6C34878D82A}">
                    <a16:rowId xmlns="" xmlns:a16="http://schemas.microsoft.com/office/drawing/2014/main" val="1913780024"/>
                  </a:ext>
                </a:extLst>
              </a:tr>
            </a:tbl>
          </a:graphicData>
        </a:graphic>
      </p:graphicFrame>
      <p:graphicFrame>
        <p:nvGraphicFramePr>
          <p:cNvPr id="13" name="Chart 12">
            <a:extLst>
              <a:ext uri="{FF2B5EF4-FFF2-40B4-BE49-F238E27FC236}">
                <a16:creationId xmlns="" xmlns:a16="http://schemas.microsoft.com/office/drawing/2014/main" id="{073FA759-E7F8-4D95-8856-2C47F0D43EDF}"/>
              </a:ext>
            </a:extLst>
          </p:cNvPr>
          <p:cNvGraphicFramePr>
            <a:graphicFrameLocks/>
          </p:cNvGraphicFramePr>
          <p:nvPr>
            <p:extLst>
              <p:ext uri="{D42A27DB-BD31-4B8C-83A1-F6EECF244321}">
                <p14:modId xmlns="" xmlns:p14="http://schemas.microsoft.com/office/powerpoint/2010/main" val="3748032107"/>
              </p:ext>
            </p:extLst>
          </p:nvPr>
        </p:nvGraphicFramePr>
        <p:xfrm>
          <a:off x="6705600" y="3352800"/>
          <a:ext cx="5518492" cy="3505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23063204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41670" y="1259738"/>
            <a:ext cx="2973585" cy="1540613"/>
            <a:chOff x="1206108" y="745388"/>
            <a:chExt cx="2831986" cy="1540613"/>
          </a:xfrm>
        </p:grpSpPr>
        <p:pic>
          <p:nvPicPr>
            <p:cNvPr id="5" name="Picture 2"/>
            <p:cNvPicPr>
              <a:picLocks noChangeAspect="1" noChangeArrowheads="1"/>
            </p:cNvPicPr>
            <p:nvPr/>
          </p:nvPicPr>
          <p:blipFill>
            <a:blip r:embed="rId2" cstate="print"/>
            <a:srcRect/>
            <a:stretch>
              <a:fillRect/>
            </a:stretch>
          </p:blipFill>
          <p:spPr bwMode="auto">
            <a:xfrm>
              <a:off x="1231704" y="1143001"/>
              <a:ext cx="2806390" cy="1143000"/>
            </a:xfrm>
            <a:prstGeom prst="rect">
              <a:avLst/>
            </a:prstGeom>
            <a:noFill/>
            <a:ln w="9525">
              <a:noFill/>
              <a:miter lim="800000"/>
              <a:headEnd/>
              <a:tailEnd/>
            </a:ln>
          </p:spPr>
        </p:pic>
        <p:sp>
          <p:nvSpPr>
            <p:cNvPr id="6" name="Oval 5"/>
            <p:cNvSpPr/>
            <p:nvPr/>
          </p:nvSpPr>
          <p:spPr>
            <a:xfrm>
              <a:off x="1206108" y="745388"/>
              <a:ext cx="3810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38" tIns="45718" rIns="91438" bIns="45718" rtlCol="0" anchor="ctr"/>
            <a:lstStyle/>
            <a:p>
              <a:pPr algn="ctr"/>
              <a:r>
                <a:rPr lang="en-US" dirty="0"/>
                <a:t>1</a:t>
              </a:r>
            </a:p>
          </p:txBody>
        </p:sp>
      </p:grpSp>
      <p:pic>
        <p:nvPicPr>
          <p:cNvPr id="7" name="Picture 6"/>
          <p:cNvPicPr/>
          <p:nvPr/>
        </p:nvPicPr>
        <p:blipFill rotWithShape="1">
          <a:blip r:embed="rId3"/>
          <a:srcRect l="34400" t="45222" r="48482" b="23448"/>
          <a:stretch/>
        </p:blipFill>
        <p:spPr bwMode="auto">
          <a:xfrm>
            <a:off x="4080510" y="1640737"/>
            <a:ext cx="2000250" cy="1712063"/>
          </a:xfrm>
          <a:prstGeom prst="rect">
            <a:avLst/>
          </a:prstGeom>
          <a:ln>
            <a:noFill/>
          </a:ln>
          <a:extLst>
            <a:ext uri="{53640926-AAD7-44D8-BBD7-CCE9431645EC}">
              <a14:shadowObscured xmlns="" xmlns:a14="http://schemas.microsoft.com/office/drawing/2010/main"/>
            </a:ext>
          </a:extLst>
        </p:spPr>
      </p:pic>
      <p:pic>
        <p:nvPicPr>
          <p:cNvPr id="11" name="Picture 10"/>
          <p:cNvPicPr/>
          <p:nvPr/>
        </p:nvPicPr>
        <p:blipFill rotWithShape="1">
          <a:blip r:embed="rId4"/>
          <a:srcRect l="37558" t="29261" r="47984" b="33498"/>
          <a:stretch/>
        </p:blipFill>
        <p:spPr bwMode="auto">
          <a:xfrm>
            <a:off x="6920865" y="1640736"/>
            <a:ext cx="1600200" cy="1924050"/>
          </a:xfrm>
          <a:prstGeom prst="rect">
            <a:avLst/>
          </a:prstGeom>
          <a:ln>
            <a:noFill/>
          </a:ln>
          <a:extLst>
            <a:ext uri="{53640926-AAD7-44D8-BBD7-CCE9431645EC}">
              <a14:shadowObscured xmlns="" xmlns:a14="http://schemas.microsoft.com/office/drawing/2010/main"/>
            </a:ext>
          </a:extLst>
        </p:spPr>
      </p:pic>
      <p:pic>
        <p:nvPicPr>
          <p:cNvPr id="12" name="Picture 11"/>
          <p:cNvPicPr/>
          <p:nvPr/>
        </p:nvPicPr>
        <p:blipFill rotWithShape="1">
          <a:blip r:embed="rId5"/>
          <a:srcRect l="37890" t="29260" r="33858" b="33794"/>
          <a:stretch/>
        </p:blipFill>
        <p:spPr bwMode="auto">
          <a:xfrm>
            <a:off x="9361170" y="1640736"/>
            <a:ext cx="2960370" cy="1924050"/>
          </a:xfrm>
          <a:prstGeom prst="rect">
            <a:avLst/>
          </a:prstGeom>
          <a:ln>
            <a:noFill/>
          </a:ln>
          <a:extLst>
            <a:ext uri="{53640926-AAD7-44D8-BBD7-CCE9431645EC}">
              <a14:shadowObscured xmlns="" xmlns:a14="http://schemas.microsoft.com/office/drawing/2010/main"/>
            </a:ext>
          </a:extLst>
        </p:spPr>
      </p:pic>
      <p:pic>
        <p:nvPicPr>
          <p:cNvPr id="13" name="Picture 12"/>
          <p:cNvPicPr/>
          <p:nvPr/>
        </p:nvPicPr>
        <p:blipFill rotWithShape="1">
          <a:blip r:embed="rId6"/>
          <a:srcRect l="1496" t="28670" r="81719" b="34089"/>
          <a:stretch/>
        </p:blipFill>
        <p:spPr bwMode="auto">
          <a:xfrm>
            <a:off x="8521065" y="3698751"/>
            <a:ext cx="2200275" cy="2743200"/>
          </a:xfrm>
          <a:prstGeom prst="rect">
            <a:avLst/>
          </a:prstGeom>
          <a:ln>
            <a:noFill/>
          </a:ln>
          <a:extLst>
            <a:ext uri="{53640926-AAD7-44D8-BBD7-CCE9431645EC}">
              <a14:shadowObscured xmlns="" xmlns:a14="http://schemas.microsoft.com/office/drawing/2010/main"/>
            </a:ext>
          </a:extLst>
        </p:spPr>
      </p:pic>
      <p:pic>
        <p:nvPicPr>
          <p:cNvPr id="14" name="Picture 8"/>
          <p:cNvPicPr>
            <a:picLocks noChangeAspect="1" noChangeArrowheads="1"/>
          </p:cNvPicPr>
          <p:nvPr/>
        </p:nvPicPr>
        <p:blipFill>
          <a:blip r:embed="rId7" cstate="print"/>
          <a:srcRect/>
          <a:stretch>
            <a:fillRect/>
          </a:stretch>
        </p:blipFill>
        <p:spPr bwMode="auto">
          <a:xfrm>
            <a:off x="4240530" y="4160714"/>
            <a:ext cx="3060383" cy="1819275"/>
          </a:xfrm>
          <a:prstGeom prst="rect">
            <a:avLst/>
          </a:prstGeom>
          <a:noFill/>
          <a:ln w="9525">
            <a:noFill/>
            <a:miter lim="800000"/>
            <a:headEnd/>
            <a:tailEnd/>
          </a:ln>
        </p:spPr>
      </p:pic>
      <p:graphicFrame>
        <p:nvGraphicFramePr>
          <p:cNvPr id="15" name="Chart 14">
            <a:extLst/>
          </p:cNvPr>
          <p:cNvGraphicFramePr>
            <a:graphicFrameLocks/>
          </p:cNvGraphicFramePr>
          <p:nvPr>
            <p:extLst>
              <p:ext uri="{D42A27DB-BD31-4B8C-83A1-F6EECF244321}">
                <p14:modId xmlns="" xmlns:p14="http://schemas.microsoft.com/office/powerpoint/2010/main" val="136488056"/>
              </p:ext>
            </p:extLst>
          </p:nvPr>
        </p:nvGraphicFramePr>
        <p:xfrm>
          <a:off x="138479" y="3881438"/>
          <a:ext cx="3520440" cy="2098551"/>
        </p:xfrm>
        <a:graphic>
          <a:graphicData uri="http://schemas.openxmlformats.org/drawingml/2006/chart">
            <c:chart xmlns:c="http://schemas.openxmlformats.org/drawingml/2006/chart" xmlns:r="http://schemas.openxmlformats.org/officeDocument/2006/relationships" r:id="rId8"/>
          </a:graphicData>
        </a:graphic>
      </p:graphicFrame>
      <p:sp>
        <p:nvSpPr>
          <p:cNvPr id="16" name="Oval 15"/>
          <p:cNvSpPr/>
          <p:nvPr/>
        </p:nvSpPr>
        <p:spPr>
          <a:xfrm>
            <a:off x="3840480" y="1259738"/>
            <a:ext cx="400050" cy="380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Oval 16"/>
          <p:cNvSpPr/>
          <p:nvPr/>
        </p:nvSpPr>
        <p:spPr>
          <a:xfrm>
            <a:off x="6600825" y="1287376"/>
            <a:ext cx="400050" cy="380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p:cNvSpPr/>
          <p:nvPr/>
        </p:nvSpPr>
        <p:spPr>
          <a:xfrm>
            <a:off x="9161145" y="1259737"/>
            <a:ext cx="400050" cy="380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p:cNvSpPr/>
          <p:nvPr/>
        </p:nvSpPr>
        <p:spPr>
          <a:xfrm>
            <a:off x="8121015" y="3779712"/>
            <a:ext cx="400050" cy="380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5</a:t>
            </a:r>
          </a:p>
        </p:txBody>
      </p:sp>
      <p:sp>
        <p:nvSpPr>
          <p:cNvPr id="20" name="Oval 19"/>
          <p:cNvSpPr/>
          <p:nvPr/>
        </p:nvSpPr>
        <p:spPr>
          <a:xfrm>
            <a:off x="4009116" y="3779715"/>
            <a:ext cx="400050" cy="380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6</a:t>
            </a:r>
          </a:p>
        </p:txBody>
      </p:sp>
      <p:sp>
        <p:nvSpPr>
          <p:cNvPr id="21" name="Oval 20"/>
          <p:cNvSpPr/>
          <p:nvPr/>
        </p:nvSpPr>
        <p:spPr>
          <a:xfrm>
            <a:off x="175407" y="3779714"/>
            <a:ext cx="400050" cy="3809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bg1"/>
                </a:solidFill>
              </a:rPr>
              <a:t>7</a:t>
            </a:r>
          </a:p>
        </p:txBody>
      </p:sp>
      <p:sp>
        <p:nvSpPr>
          <p:cNvPr id="22" name="TextBox 21"/>
          <p:cNvSpPr txBox="1"/>
          <p:nvPr/>
        </p:nvSpPr>
        <p:spPr>
          <a:xfrm>
            <a:off x="3871030" y="1287375"/>
            <a:ext cx="368661" cy="369332"/>
          </a:xfrm>
          <a:prstGeom prst="rect">
            <a:avLst/>
          </a:prstGeom>
          <a:noFill/>
        </p:spPr>
        <p:txBody>
          <a:bodyPr wrap="square" rtlCol="0">
            <a:spAutoFit/>
          </a:bodyPr>
          <a:lstStyle/>
          <a:p>
            <a:r>
              <a:rPr lang="en-IN" dirty="0">
                <a:solidFill>
                  <a:schemeClr val="bg1"/>
                </a:solidFill>
              </a:rPr>
              <a:t>2</a:t>
            </a:r>
          </a:p>
        </p:txBody>
      </p:sp>
      <p:sp>
        <p:nvSpPr>
          <p:cNvPr id="24" name="TextBox 23"/>
          <p:cNvSpPr txBox="1"/>
          <p:nvPr/>
        </p:nvSpPr>
        <p:spPr>
          <a:xfrm>
            <a:off x="6640830" y="1322105"/>
            <a:ext cx="400050" cy="369332"/>
          </a:xfrm>
          <a:prstGeom prst="rect">
            <a:avLst/>
          </a:prstGeom>
          <a:noFill/>
        </p:spPr>
        <p:txBody>
          <a:bodyPr wrap="square" rtlCol="0">
            <a:spAutoFit/>
          </a:bodyPr>
          <a:lstStyle/>
          <a:p>
            <a:r>
              <a:rPr lang="en-IN" dirty="0">
                <a:solidFill>
                  <a:schemeClr val="bg1"/>
                </a:solidFill>
              </a:rPr>
              <a:t>3</a:t>
            </a:r>
          </a:p>
        </p:txBody>
      </p:sp>
      <p:sp>
        <p:nvSpPr>
          <p:cNvPr id="25" name="TextBox 24"/>
          <p:cNvSpPr txBox="1"/>
          <p:nvPr/>
        </p:nvSpPr>
        <p:spPr>
          <a:xfrm>
            <a:off x="9201150" y="1295428"/>
            <a:ext cx="400050" cy="369332"/>
          </a:xfrm>
          <a:prstGeom prst="rect">
            <a:avLst/>
          </a:prstGeom>
          <a:noFill/>
        </p:spPr>
        <p:txBody>
          <a:bodyPr wrap="square" rtlCol="0">
            <a:spAutoFit/>
          </a:bodyPr>
          <a:lstStyle/>
          <a:p>
            <a:r>
              <a:rPr lang="en-IN" dirty="0">
                <a:solidFill>
                  <a:schemeClr val="bg1"/>
                </a:solidFill>
              </a:rPr>
              <a:t>4</a:t>
            </a:r>
          </a:p>
        </p:txBody>
      </p:sp>
      <p:sp>
        <p:nvSpPr>
          <p:cNvPr id="26" name="Title 1"/>
          <p:cNvSpPr>
            <a:spLocks noGrp="1"/>
          </p:cNvSpPr>
          <p:nvPr>
            <p:ph type="title"/>
          </p:nvPr>
        </p:nvSpPr>
        <p:spPr>
          <a:xfrm>
            <a:off x="304038" y="395034"/>
            <a:ext cx="11553444" cy="856395"/>
          </a:xfrm>
        </p:spPr>
        <p:txBody>
          <a:bodyPr>
            <a:noAutofit/>
          </a:bodyPr>
          <a:lstStyle/>
          <a:p>
            <a:r>
              <a:rPr lang="en-US" dirty="0">
                <a:solidFill>
                  <a:srgbClr val="0070C0"/>
                </a:solidFill>
              </a:rPr>
              <a:t>Summarizing Data-Frequency distribution</a:t>
            </a:r>
          </a:p>
        </p:txBody>
      </p:sp>
      <p:sp>
        <p:nvSpPr>
          <p:cNvPr id="3" name="Slide Number Placeholder 2"/>
          <p:cNvSpPr>
            <a:spLocks noGrp="1"/>
          </p:cNvSpPr>
          <p:nvPr>
            <p:ph type="sldNum" sz="quarter" idx="12"/>
          </p:nvPr>
        </p:nvSpPr>
        <p:spPr/>
        <p:txBody>
          <a:bodyPr/>
          <a:lstStyle/>
          <a:p>
            <a:fld id="{FA088B27-51EA-43CF-84BE-213EAFDFD34D}" type="slidenum">
              <a:rPr lang="en-US" smtClean="0"/>
              <a:pPr/>
              <a:t>19</a:t>
            </a:fld>
            <a:endParaRPr lang="en-US"/>
          </a:p>
        </p:txBody>
      </p:sp>
    </p:spTree>
    <p:extLst>
      <p:ext uri="{BB962C8B-B14F-4D97-AF65-F5344CB8AC3E}">
        <p14:creationId xmlns="" xmlns:p14="http://schemas.microsoft.com/office/powerpoint/2010/main" val="21216830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70C0"/>
                </a:solidFill>
              </a:rPr>
              <a:t>Recap</a:t>
            </a:r>
          </a:p>
        </p:txBody>
      </p:sp>
      <p:sp>
        <p:nvSpPr>
          <p:cNvPr id="3" name="Content Placeholder 2"/>
          <p:cNvSpPr>
            <a:spLocks noGrp="1"/>
          </p:cNvSpPr>
          <p:nvPr>
            <p:ph idx="1"/>
          </p:nvPr>
        </p:nvSpPr>
        <p:spPr>
          <a:xfrm>
            <a:off x="138480" y="1295400"/>
            <a:ext cx="12491599" cy="4648200"/>
          </a:xfrm>
        </p:spPr>
        <p:txBody>
          <a:bodyPr>
            <a:normAutofit/>
          </a:bodyPr>
          <a:lstStyle/>
          <a:p>
            <a:pPr marL="749816" lvl="1" indent="-457200">
              <a:lnSpc>
                <a:spcPct val="150000"/>
              </a:lnSpc>
              <a:buFont typeface="Wingdings" panose="05000000000000000000" pitchFamily="2" charset="2"/>
              <a:buChar char="v"/>
            </a:pPr>
            <a:r>
              <a:rPr lang="en-IN" sz="2800" dirty="0"/>
              <a:t>What is Business Analytics?</a:t>
            </a:r>
          </a:p>
          <a:p>
            <a:pPr marL="749816" lvl="1" indent="-457200">
              <a:lnSpc>
                <a:spcPct val="150000"/>
              </a:lnSpc>
              <a:buFont typeface="Wingdings" panose="05000000000000000000" pitchFamily="2" charset="2"/>
              <a:buChar char="v"/>
            </a:pPr>
            <a:r>
              <a:rPr lang="en-IN" sz="2800" dirty="0"/>
              <a:t>The maturity stages of Business Analytics</a:t>
            </a:r>
          </a:p>
          <a:p>
            <a:pPr marL="749816" lvl="1" indent="-457200">
              <a:lnSpc>
                <a:spcPct val="150000"/>
              </a:lnSpc>
              <a:buFont typeface="Wingdings" panose="05000000000000000000" pitchFamily="2" charset="2"/>
              <a:buChar char="v"/>
            </a:pPr>
            <a:r>
              <a:rPr lang="en-IN" sz="2800" dirty="0"/>
              <a:t>Brief introduction about Data science, AI, Machine learning, IOT and Big Data – Hadoop!</a:t>
            </a:r>
          </a:p>
          <a:p>
            <a:pPr marL="749816" lvl="1" indent="-457200">
              <a:lnSpc>
                <a:spcPct val="150000"/>
              </a:lnSpc>
              <a:buFont typeface="Wingdings" panose="05000000000000000000" pitchFamily="2" charset="2"/>
              <a:buChar char="v"/>
            </a:pPr>
            <a:r>
              <a:rPr lang="en-IN" sz="2800" dirty="0"/>
              <a:t>Importance of Data Visualization</a:t>
            </a:r>
          </a:p>
          <a:p>
            <a:pPr marL="749816" lvl="1" indent="-457200">
              <a:lnSpc>
                <a:spcPct val="150000"/>
              </a:lnSpc>
              <a:buFont typeface="Wingdings" panose="05000000000000000000" pitchFamily="2" charset="2"/>
              <a:buChar char="v"/>
            </a:pPr>
            <a:r>
              <a:rPr lang="en-IN" sz="2800" dirty="0"/>
              <a:t>Latest technology trends</a:t>
            </a:r>
          </a:p>
          <a:p>
            <a:pPr marL="749816" lvl="1" indent="-457200">
              <a:lnSpc>
                <a:spcPct val="150000"/>
              </a:lnSpc>
              <a:buFont typeface="Wingdings" panose="05000000000000000000" pitchFamily="2" charset="2"/>
              <a:buChar char="v"/>
            </a:pPr>
            <a:endParaRPr lang="en-IN" sz="2800" dirty="0"/>
          </a:p>
          <a:p>
            <a:pPr marL="749816" lvl="1" indent="-457200">
              <a:lnSpc>
                <a:spcPct val="150000"/>
              </a:lnSpc>
              <a:buFont typeface="Wingdings" panose="05000000000000000000" pitchFamily="2" charset="2"/>
              <a:buChar char="v"/>
            </a:pPr>
            <a:endParaRPr lang="en-IN" sz="2800" dirty="0"/>
          </a:p>
          <a:p>
            <a:pPr marL="749816" lvl="1" indent="-457200">
              <a:lnSpc>
                <a:spcPct val="150000"/>
              </a:lnSpc>
              <a:buFont typeface="Wingdings" panose="05000000000000000000" pitchFamily="2" charset="2"/>
              <a:buChar char="v"/>
            </a:pPr>
            <a:endParaRPr lang="en-IN" sz="2800" dirty="0"/>
          </a:p>
        </p:txBody>
      </p:sp>
      <p:sp>
        <p:nvSpPr>
          <p:cNvPr id="5" name="Slide Number Placeholder 4"/>
          <p:cNvSpPr>
            <a:spLocks noGrp="1"/>
          </p:cNvSpPr>
          <p:nvPr>
            <p:ph type="sldNum" sz="quarter" idx="12"/>
          </p:nvPr>
        </p:nvSpPr>
        <p:spPr/>
        <p:txBody>
          <a:bodyPr/>
          <a:lstStyle/>
          <a:p>
            <a:fld id="{FA088B27-51EA-43CF-84BE-213EAFDFD34D}" type="slidenum">
              <a:rPr lang="en-US" smtClean="0"/>
              <a:pPr/>
              <a:t>2</a:t>
            </a:fld>
            <a:endParaRPr lang="en-US"/>
          </a:p>
        </p:txBody>
      </p:sp>
    </p:spTree>
    <p:extLst>
      <p:ext uri="{BB962C8B-B14F-4D97-AF65-F5344CB8AC3E}">
        <p14:creationId xmlns="" xmlns:p14="http://schemas.microsoft.com/office/powerpoint/2010/main" val="28450498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79" y="155588"/>
            <a:ext cx="11553444" cy="1063612"/>
          </a:xfrm>
        </p:spPr>
        <p:txBody>
          <a:bodyPr>
            <a:noAutofit/>
          </a:bodyPr>
          <a:lstStyle/>
          <a:p>
            <a:r>
              <a:rPr sz="4000" dirty="0">
                <a:solidFill>
                  <a:srgbClr val="0070C0"/>
                </a:solidFill>
              </a:rPr>
              <a:t>Summarizing Data - Grouped Frequency distribution</a:t>
            </a:r>
            <a:endParaRPr lang="en-US" sz="4000" dirty="0">
              <a:solidFill>
                <a:srgbClr val="0070C0"/>
              </a:solidFill>
            </a:endParaRPr>
          </a:p>
        </p:txBody>
      </p:sp>
      <p:sp>
        <p:nvSpPr>
          <p:cNvPr id="5" name="Content Placeholder 2"/>
          <p:cNvSpPr>
            <a:spLocks noGrp="1"/>
          </p:cNvSpPr>
          <p:nvPr>
            <p:ph idx="1"/>
          </p:nvPr>
        </p:nvSpPr>
        <p:spPr/>
        <p:txBody>
          <a:bodyPr>
            <a:noAutofit/>
          </a:bodyPr>
          <a:lstStyle/>
          <a:p>
            <a:pPr lvl="1">
              <a:spcBef>
                <a:spcPts val="600"/>
              </a:spcBef>
              <a:spcAft>
                <a:spcPts val="600"/>
              </a:spcAft>
            </a:pPr>
            <a:r>
              <a:rPr lang="en-US" dirty="0"/>
              <a:t>A technique to summarize continuous data or discrete data having large number of observations and an extended range</a:t>
            </a:r>
          </a:p>
          <a:p>
            <a:pPr lvl="1">
              <a:spcBef>
                <a:spcPts val="600"/>
              </a:spcBef>
              <a:spcAft>
                <a:spcPts val="600"/>
              </a:spcAft>
            </a:pPr>
            <a:r>
              <a:rPr lang="en-US" dirty="0"/>
              <a:t>A simple process which involves counting of values falling under the different intervals (grouped)</a:t>
            </a:r>
          </a:p>
          <a:p>
            <a:pPr lvl="1">
              <a:spcBef>
                <a:spcPts val="600"/>
              </a:spcBef>
              <a:spcAft>
                <a:spcPts val="600"/>
              </a:spcAft>
            </a:pPr>
            <a:r>
              <a:rPr lang="en-US" dirty="0"/>
              <a:t>Example and illustration 2.2: Number of customers falling under different Salary groups</a:t>
            </a:r>
          </a:p>
        </p:txBody>
      </p:sp>
      <p:sp>
        <p:nvSpPr>
          <p:cNvPr id="4" name="Slide Number Placeholder 3"/>
          <p:cNvSpPr>
            <a:spLocks noGrp="1"/>
          </p:cNvSpPr>
          <p:nvPr>
            <p:ph type="sldNum" sz="quarter" idx="12"/>
          </p:nvPr>
        </p:nvSpPr>
        <p:spPr/>
        <p:txBody>
          <a:bodyPr/>
          <a:lstStyle/>
          <a:p>
            <a:fld id="{5A0614AE-7DA6-4443-9A06-FA7BD7CD666D}" type="slidenum">
              <a:rPr lang="en-US" smtClean="0"/>
              <a:pPr/>
              <a:t>20</a:t>
            </a:fld>
            <a:endParaRPr lang="en-US" dirty="0"/>
          </a:p>
        </p:txBody>
      </p:sp>
      <p:sp>
        <p:nvSpPr>
          <p:cNvPr id="12" name="TextBox 11"/>
          <p:cNvSpPr txBox="1"/>
          <p:nvPr/>
        </p:nvSpPr>
        <p:spPr>
          <a:xfrm>
            <a:off x="685800" y="5105400"/>
            <a:ext cx="3440430" cy="307777"/>
          </a:xfrm>
          <a:prstGeom prst="rect">
            <a:avLst/>
          </a:prstGeom>
          <a:noFill/>
        </p:spPr>
        <p:txBody>
          <a:bodyPr wrap="square" lIns="91438" tIns="45718" rIns="91438" bIns="45718" rtlCol="0">
            <a:spAutoFit/>
          </a:bodyPr>
          <a:lstStyle/>
          <a:p>
            <a:r>
              <a:rPr lang="en-US" sz="1400" b="1" dirty="0"/>
              <a:t>Graphical representation - Bar Chart</a:t>
            </a:r>
          </a:p>
        </p:txBody>
      </p:sp>
      <p:graphicFrame>
        <p:nvGraphicFramePr>
          <p:cNvPr id="9" name="Chart 8"/>
          <p:cNvGraphicFramePr/>
          <p:nvPr/>
        </p:nvGraphicFramePr>
        <p:xfrm>
          <a:off x="4343399" y="4267200"/>
          <a:ext cx="6172201" cy="2362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 xmlns:p14="http://schemas.microsoft.com/office/powerpoint/2010/main" val="388071210"/>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solidFill>
                  <a:srgbClr val="0070C0"/>
                </a:solidFill>
              </a:rPr>
              <a:t>Summarizing Data – Grouped Frequency distribution</a:t>
            </a:r>
          </a:p>
        </p:txBody>
      </p:sp>
      <p:sp>
        <p:nvSpPr>
          <p:cNvPr id="4" name="Slide Number Placeholder 3"/>
          <p:cNvSpPr>
            <a:spLocks noGrp="1"/>
          </p:cNvSpPr>
          <p:nvPr>
            <p:ph type="sldNum" sz="quarter" idx="12"/>
          </p:nvPr>
        </p:nvSpPr>
        <p:spPr/>
        <p:txBody>
          <a:bodyPr/>
          <a:lstStyle/>
          <a:p>
            <a:fld id="{5A0614AE-7DA6-4443-9A06-FA7BD7CD666D}" type="slidenum">
              <a:rPr lang="en-US" smtClean="0"/>
              <a:pPr/>
              <a:t>21</a:t>
            </a:fld>
            <a:endParaRPr lang="en-US" dirty="0"/>
          </a:p>
        </p:txBody>
      </p:sp>
      <p:sp>
        <p:nvSpPr>
          <p:cNvPr id="15" name="Oval 14"/>
          <p:cNvSpPr/>
          <p:nvPr/>
        </p:nvSpPr>
        <p:spPr>
          <a:xfrm>
            <a:off x="392294" y="1192823"/>
            <a:ext cx="40005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38" tIns="45718" rIns="91438" bIns="45718" rtlCol="0" anchor="ctr"/>
          <a:lstStyle/>
          <a:p>
            <a:pPr algn="ctr"/>
            <a:r>
              <a:rPr lang="en-US" dirty="0"/>
              <a:t>1</a:t>
            </a:r>
          </a:p>
        </p:txBody>
      </p:sp>
      <p:sp>
        <p:nvSpPr>
          <p:cNvPr id="22" name="Oval 21"/>
          <p:cNvSpPr/>
          <p:nvPr/>
        </p:nvSpPr>
        <p:spPr>
          <a:xfrm>
            <a:off x="8431786" y="1219200"/>
            <a:ext cx="383655" cy="3490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38" tIns="45718" rIns="91438" bIns="45718" rtlCol="0" anchor="ctr"/>
          <a:lstStyle/>
          <a:p>
            <a:pPr algn="ctr"/>
            <a:r>
              <a:rPr lang="en-US" dirty="0"/>
              <a:t>2</a:t>
            </a:r>
          </a:p>
        </p:txBody>
      </p:sp>
      <p:sp>
        <p:nvSpPr>
          <p:cNvPr id="23" name="TextBox 22"/>
          <p:cNvSpPr txBox="1"/>
          <p:nvPr/>
        </p:nvSpPr>
        <p:spPr>
          <a:xfrm>
            <a:off x="5920740" y="2057403"/>
            <a:ext cx="1684496" cy="276995"/>
          </a:xfrm>
          <a:prstGeom prst="rect">
            <a:avLst/>
          </a:prstGeom>
          <a:noFill/>
        </p:spPr>
        <p:txBody>
          <a:bodyPr wrap="none" lIns="91438" tIns="45718" rIns="91438" bIns="45718" rtlCol="0">
            <a:spAutoFit/>
          </a:bodyPr>
          <a:lstStyle/>
          <a:p>
            <a:r>
              <a:rPr lang="en-US" sz="1200" dirty="0"/>
              <a:t>1. Press “ctrl+alt+enter”</a:t>
            </a:r>
          </a:p>
        </p:txBody>
      </p:sp>
      <p:pic>
        <p:nvPicPr>
          <p:cNvPr id="107523" name="Picture 3"/>
          <p:cNvPicPr>
            <a:picLocks noChangeAspect="1" noChangeArrowheads="1"/>
          </p:cNvPicPr>
          <p:nvPr/>
        </p:nvPicPr>
        <p:blipFill>
          <a:blip r:embed="rId2" cstate="print"/>
          <a:srcRect/>
          <a:stretch>
            <a:fillRect/>
          </a:stretch>
        </p:blipFill>
        <p:spPr bwMode="auto">
          <a:xfrm>
            <a:off x="818602" y="1219201"/>
            <a:ext cx="6870859" cy="1076325"/>
          </a:xfrm>
          <a:prstGeom prst="rect">
            <a:avLst/>
          </a:prstGeom>
          <a:noFill/>
          <a:ln w="9525">
            <a:noFill/>
            <a:miter lim="800000"/>
            <a:headEnd/>
            <a:tailEnd/>
          </a:ln>
        </p:spPr>
      </p:pic>
      <p:pic>
        <p:nvPicPr>
          <p:cNvPr id="107524" name="Picture 4"/>
          <p:cNvPicPr>
            <a:picLocks noChangeAspect="1" noChangeArrowheads="1"/>
          </p:cNvPicPr>
          <p:nvPr/>
        </p:nvPicPr>
        <p:blipFill>
          <a:blip r:embed="rId3" cstate="print"/>
          <a:srcRect/>
          <a:stretch>
            <a:fillRect/>
          </a:stretch>
        </p:blipFill>
        <p:spPr bwMode="auto">
          <a:xfrm>
            <a:off x="8991857" y="1295402"/>
            <a:ext cx="1700460" cy="1981199"/>
          </a:xfrm>
          <a:prstGeom prst="rect">
            <a:avLst/>
          </a:prstGeom>
          <a:noFill/>
          <a:ln w="9525">
            <a:noFill/>
            <a:miter lim="800000"/>
            <a:headEnd/>
            <a:tailEnd/>
          </a:ln>
        </p:spPr>
      </p:pic>
      <p:pic>
        <p:nvPicPr>
          <p:cNvPr id="107525" name="Picture 5"/>
          <p:cNvPicPr>
            <a:picLocks noChangeAspect="1" noChangeArrowheads="1"/>
          </p:cNvPicPr>
          <p:nvPr/>
        </p:nvPicPr>
        <p:blipFill>
          <a:blip r:embed="rId4" cstate="print"/>
          <a:srcRect/>
          <a:stretch>
            <a:fillRect/>
          </a:stretch>
        </p:blipFill>
        <p:spPr bwMode="auto">
          <a:xfrm>
            <a:off x="9008264" y="3733800"/>
            <a:ext cx="2430304" cy="2524125"/>
          </a:xfrm>
          <a:prstGeom prst="rect">
            <a:avLst/>
          </a:prstGeom>
          <a:noFill/>
          <a:ln w="9525">
            <a:noFill/>
            <a:miter lim="800000"/>
            <a:headEnd/>
            <a:tailEnd/>
          </a:ln>
        </p:spPr>
      </p:pic>
      <p:pic>
        <p:nvPicPr>
          <p:cNvPr id="107526" name="Picture 6"/>
          <p:cNvPicPr>
            <a:picLocks noChangeAspect="1" noChangeArrowheads="1"/>
          </p:cNvPicPr>
          <p:nvPr/>
        </p:nvPicPr>
        <p:blipFill>
          <a:blip r:embed="rId5" cstate="print"/>
          <a:srcRect/>
          <a:stretch>
            <a:fillRect/>
          </a:stretch>
        </p:blipFill>
        <p:spPr bwMode="auto">
          <a:xfrm>
            <a:off x="4118972" y="4040070"/>
            <a:ext cx="4504641" cy="1803607"/>
          </a:xfrm>
          <a:prstGeom prst="rect">
            <a:avLst/>
          </a:prstGeom>
          <a:ln>
            <a:noFill/>
          </a:ln>
          <a:effectLst>
            <a:outerShdw blurRad="292100" dist="139700" dir="2700000" algn="tl" rotWithShape="0">
              <a:srgbClr val="333333">
                <a:alpha val="65000"/>
              </a:srgbClr>
            </a:outerShdw>
          </a:effectLst>
        </p:spPr>
      </p:pic>
      <p:graphicFrame>
        <p:nvGraphicFramePr>
          <p:cNvPr id="25" name="Chart 24"/>
          <p:cNvGraphicFramePr/>
          <p:nvPr>
            <p:extLst>
              <p:ext uri="{D42A27DB-BD31-4B8C-83A1-F6EECF244321}">
                <p14:modId xmlns="" xmlns:p14="http://schemas.microsoft.com/office/powerpoint/2010/main" val="133888856"/>
              </p:ext>
            </p:extLst>
          </p:nvPr>
        </p:nvGraphicFramePr>
        <p:xfrm>
          <a:off x="481535" y="4038602"/>
          <a:ext cx="3252787" cy="2133598"/>
        </p:xfrm>
        <a:graphic>
          <a:graphicData uri="http://schemas.openxmlformats.org/drawingml/2006/chart">
            <c:chart xmlns:c="http://schemas.openxmlformats.org/drawingml/2006/chart" xmlns:r="http://schemas.openxmlformats.org/officeDocument/2006/relationships" r:id="rId6"/>
          </a:graphicData>
        </a:graphic>
      </p:graphicFrame>
      <p:sp>
        <p:nvSpPr>
          <p:cNvPr id="26" name="Oval 25"/>
          <p:cNvSpPr/>
          <p:nvPr/>
        </p:nvSpPr>
        <p:spPr>
          <a:xfrm>
            <a:off x="8426942" y="3525715"/>
            <a:ext cx="40005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38" tIns="45718" rIns="91438" bIns="45718" rtlCol="0" anchor="ctr"/>
          <a:lstStyle/>
          <a:p>
            <a:pPr algn="ctr"/>
            <a:r>
              <a:rPr lang="en-US" dirty="0"/>
              <a:t>3</a:t>
            </a:r>
          </a:p>
        </p:txBody>
      </p:sp>
      <p:sp>
        <p:nvSpPr>
          <p:cNvPr id="27" name="Oval 26"/>
          <p:cNvSpPr/>
          <p:nvPr/>
        </p:nvSpPr>
        <p:spPr>
          <a:xfrm>
            <a:off x="3967650" y="3505200"/>
            <a:ext cx="40005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38" tIns="45718" rIns="91438" bIns="45718" rtlCol="0" anchor="ctr"/>
          <a:lstStyle/>
          <a:p>
            <a:pPr algn="ctr"/>
            <a:r>
              <a:rPr lang="en-US" dirty="0"/>
              <a:t>4</a:t>
            </a:r>
          </a:p>
        </p:txBody>
      </p:sp>
      <p:sp>
        <p:nvSpPr>
          <p:cNvPr id="28" name="Oval 27"/>
          <p:cNvSpPr/>
          <p:nvPr/>
        </p:nvSpPr>
        <p:spPr>
          <a:xfrm>
            <a:off x="401525" y="3505200"/>
            <a:ext cx="400050" cy="4220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38" tIns="45718" rIns="91438" bIns="45718" rtlCol="0" anchor="ctr"/>
          <a:lstStyle/>
          <a:p>
            <a:pPr algn="ctr"/>
            <a:r>
              <a:rPr lang="en-US" dirty="0"/>
              <a:t>5</a:t>
            </a:r>
          </a:p>
        </p:txBody>
      </p:sp>
      <p:sp>
        <p:nvSpPr>
          <p:cNvPr id="29" name="TextBox 28"/>
          <p:cNvSpPr txBox="1"/>
          <p:nvPr/>
        </p:nvSpPr>
        <p:spPr>
          <a:xfrm>
            <a:off x="6400800" y="4276636"/>
            <a:ext cx="1920240" cy="430883"/>
          </a:xfrm>
          <a:prstGeom prst="rect">
            <a:avLst/>
          </a:prstGeom>
          <a:noFill/>
          <a:ln>
            <a:solidFill>
              <a:srgbClr val="4F81BD"/>
            </a:solidFill>
          </a:ln>
        </p:spPr>
        <p:txBody>
          <a:bodyPr wrap="square" lIns="91438" tIns="45718" rIns="91438" bIns="45718" rtlCol="0">
            <a:spAutoFit/>
          </a:bodyPr>
          <a:lstStyle/>
          <a:p>
            <a:r>
              <a:rPr lang="en-US" sz="1100"/>
              <a:t>4.From </a:t>
            </a:r>
            <a:r>
              <a:rPr lang="en-US" sz="1100" dirty="0"/>
              <a:t>“Edit” select the salary bands as horizontal axis</a:t>
            </a:r>
          </a:p>
        </p:txBody>
      </p:sp>
      <p:sp>
        <p:nvSpPr>
          <p:cNvPr id="32" name="TextBox 31"/>
          <p:cNvSpPr txBox="1"/>
          <p:nvPr/>
        </p:nvSpPr>
        <p:spPr>
          <a:xfrm>
            <a:off x="1007466" y="3382753"/>
            <a:ext cx="1920240" cy="600164"/>
          </a:xfrm>
          <a:prstGeom prst="rect">
            <a:avLst/>
          </a:prstGeom>
          <a:noFill/>
          <a:ln>
            <a:solidFill>
              <a:srgbClr val="4F81BD"/>
            </a:solidFill>
          </a:ln>
        </p:spPr>
        <p:txBody>
          <a:bodyPr wrap="square" lIns="91438" tIns="45718" rIns="91438" bIns="45718" rtlCol="0">
            <a:spAutoFit/>
          </a:bodyPr>
          <a:lstStyle/>
          <a:p>
            <a:r>
              <a:rPr lang="en-US" sz="1100" dirty="0"/>
              <a:t>5.Observe </a:t>
            </a:r>
            <a:r>
              <a:rPr lang="en-US" sz="1100"/>
              <a:t>the difference </a:t>
            </a:r>
            <a:r>
              <a:rPr lang="en-US" sz="1100" dirty="0"/>
              <a:t>between horizontal </a:t>
            </a:r>
            <a:r>
              <a:rPr lang="en-US" sz="1100"/>
              <a:t>axes of </a:t>
            </a:r>
            <a:r>
              <a:rPr lang="en-US" sz="1100" dirty="0"/>
              <a:t>two charts</a:t>
            </a:r>
          </a:p>
        </p:txBody>
      </p:sp>
    </p:spTree>
    <p:extLst>
      <p:ext uri="{BB962C8B-B14F-4D97-AF65-F5344CB8AC3E}">
        <p14:creationId xmlns="" xmlns:p14="http://schemas.microsoft.com/office/powerpoint/2010/main" val="1684770070"/>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 y="345944"/>
            <a:ext cx="11553444" cy="856395"/>
          </a:xfrm>
        </p:spPr>
        <p:txBody>
          <a:bodyPr>
            <a:normAutofit/>
          </a:bodyPr>
          <a:lstStyle/>
          <a:p>
            <a:r>
              <a:rPr sz="4000" dirty="0">
                <a:solidFill>
                  <a:srgbClr val="0070C0"/>
                </a:solidFill>
              </a:rPr>
              <a:t>Summarizing Data - Cumulative Frequency distribution</a:t>
            </a:r>
            <a:endParaRPr lang="en-US" sz="4000" dirty="0">
              <a:solidFill>
                <a:srgbClr val="0070C0"/>
              </a:solidFill>
            </a:endParaRPr>
          </a:p>
        </p:txBody>
      </p:sp>
      <p:sp>
        <p:nvSpPr>
          <p:cNvPr id="5" name="Content Placeholder 2"/>
          <p:cNvSpPr>
            <a:spLocks noGrp="1"/>
          </p:cNvSpPr>
          <p:nvPr>
            <p:ph idx="1"/>
          </p:nvPr>
        </p:nvSpPr>
        <p:spPr/>
        <p:txBody>
          <a:bodyPr>
            <a:noAutofit/>
          </a:bodyPr>
          <a:lstStyle/>
          <a:p>
            <a:pPr lvl="1">
              <a:spcBef>
                <a:spcPts val="600"/>
              </a:spcBef>
              <a:spcAft>
                <a:spcPts val="600"/>
              </a:spcAft>
            </a:pPr>
            <a:r>
              <a:rPr lang="en-US" dirty="0"/>
              <a:t>Cumulative frequencies are obtained by accumulating the frequencies to give the total number of observations up to and including the value or group in question.</a:t>
            </a:r>
          </a:p>
          <a:p>
            <a:pPr lvl="1">
              <a:spcBef>
                <a:spcPts val="600"/>
              </a:spcBef>
              <a:spcAft>
                <a:spcPts val="600"/>
              </a:spcAft>
            </a:pPr>
            <a:r>
              <a:rPr lang="en-US" dirty="0"/>
              <a:t>Example and illustration : Cumulative frequency of Age of students in a particular School.</a:t>
            </a:r>
          </a:p>
        </p:txBody>
      </p:sp>
      <p:sp>
        <p:nvSpPr>
          <p:cNvPr id="4" name="Slide Number Placeholder 3"/>
          <p:cNvSpPr>
            <a:spLocks noGrp="1"/>
          </p:cNvSpPr>
          <p:nvPr>
            <p:ph type="sldNum" sz="quarter" idx="12"/>
          </p:nvPr>
        </p:nvSpPr>
        <p:spPr/>
        <p:txBody>
          <a:bodyPr/>
          <a:lstStyle/>
          <a:p>
            <a:fld id="{5A0614AE-7DA6-4443-9A06-FA7BD7CD666D}" type="slidenum">
              <a:rPr lang="en-US" smtClean="0"/>
              <a:pPr/>
              <a:t>22</a:t>
            </a:fld>
            <a:endParaRPr lang="en-US" dirty="0"/>
          </a:p>
        </p:txBody>
      </p:sp>
      <p:sp>
        <p:nvSpPr>
          <p:cNvPr id="11" name="TextBox 10"/>
          <p:cNvSpPr txBox="1"/>
          <p:nvPr/>
        </p:nvSpPr>
        <p:spPr>
          <a:xfrm>
            <a:off x="1418785" y="2511623"/>
            <a:ext cx="2080260" cy="307777"/>
          </a:xfrm>
          <a:prstGeom prst="rect">
            <a:avLst/>
          </a:prstGeom>
          <a:noFill/>
        </p:spPr>
        <p:txBody>
          <a:bodyPr wrap="square" lIns="91438" tIns="45718" rIns="91438" bIns="45718" rtlCol="0">
            <a:spAutoFit/>
          </a:bodyPr>
          <a:lstStyle/>
          <a:p>
            <a:r>
              <a:rPr lang="en-US" sz="1400" b="1" dirty="0"/>
              <a:t>Tabular representation</a:t>
            </a:r>
          </a:p>
        </p:txBody>
      </p:sp>
      <p:sp>
        <p:nvSpPr>
          <p:cNvPr id="12" name="TextBox 11"/>
          <p:cNvSpPr txBox="1"/>
          <p:nvPr/>
        </p:nvSpPr>
        <p:spPr>
          <a:xfrm>
            <a:off x="7812022" y="2511623"/>
            <a:ext cx="3440430" cy="307777"/>
          </a:xfrm>
          <a:prstGeom prst="rect">
            <a:avLst/>
          </a:prstGeom>
          <a:noFill/>
        </p:spPr>
        <p:txBody>
          <a:bodyPr wrap="square" lIns="91438" tIns="45718" rIns="91438" bIns="45718" rtlCol="0">
            <a:spAutoFit/>
          </a:bodyPr>
          <a:lstStyle/>
          <a:p>
            <a:r>
              <a:rPr lang="en-US" sz="1400" b="1" dirty="0"/>
              <a:t>Graphical representation</a:t>
            </a:r>
          </a:p>
        </p:txBody>
      </p:sp>
      <p:pic>
        <p:nvPicPr>
          <p:cNvPr id="6" name="Picture 5"/>
          <p:cNvPicPr>
            <a:picLocks noChangeAspect="1"/>
          </p:cNvPicPr>
          <p:nvPr/>
        </p:nvPicPr>
        <p:blipFill>
          <a:blip r:embed="rId2"/>
          <a:stretch>
            <a:fillRect/>
          </a:stretch>
        </p:blipFill>
        <p:spPr>
          <a:xfrm>
            <a:off x="1143000" y="3048000"/>
            <a:ext cx="4059261" cy="3466985"/>
          </a:xfrm>
          <a:prstGeom prst="rect">
            <a:avLst/>
          </a:prstGeom>
        </p:spPr>
      </p:pic>
      <p:pic>
        <p:nvPicPr>
          <p:cNvPr id="7" name="Picture 6"/>
          <p:cNvPicPr>
            <a:picLocks noChangeAspect="1"/>
          </p:cNvPicPr>
          <p:nvPr/>
        </p:nvPicPr>
        <p:blipFill>
          <a:blip r:embed="rId3"/>
          <a:stretch>
            <a:fillRect/>
          </a:stretch>
        </p:blipFill>
        <p:spPr>
          <a:xfrm>
            <a:off x="7081931" y="2843283"/>
            <a:ext cx="4519519" cy="3432190"/>
          </a:xfrm>
          <a:prstGeom prst="rect">
            <a:avLst/>
          </a:prstGeom>
        </p:spPr>
      </p:pic>
    </p:spTree>
    <p:extLst>
      <p:ext uri="{BB962C8B-B14F-4D97-AF65-F5344CB8AC3E}">
        <p14:creationId xmlns="" xmlns:p14="http://schemas.microsoft.com/office/powerpoint/2010/main" val="17982449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Analyze Data Central Tendency </a:t>
            </a:r>
            <a:endParaRPr lang="en-IN" dirty="0"/>
          </a:p>
        </p:txBody>
      </p:sp>
      <p:sp>
        <p:nvSpPr>
          <p:cNvPr id="3" name="Text Placeholder 2"/>
          <p:cNvSpPr>
            <a:spLocks noGrp="1"/>
          </p:cNvSpPr>
          <p:nvPr>
            <p:ph type="body" idx="1"/>
          </p:nvPr>
        </p:nvSpPr>
        <p:spPr/>
        <p:txBody>
          <a:bodyPr/>
          <a:lstStyle/>
          <a:p>
            <a:endParaRPr lang="en-IN"/>
          </a:p>
        </p:txBody>
      </p:sp>
      <p:sp>
        <p:nvSpPr>
          <p:cNvPr id="5" name="Slide Number Placeholder 4"/>
          <p:cNvSpPr>
            <a:spLocks noGrp="1"/>
          </p:cNvSpPr>
          <p:nvPr>
            <p:ph type="sldNum" sz="quarter" idx="12"/>
          </p:nvPr>
        </p:nvSpPr>
        <p:spPr/>
        <p:txBody>
          <a:bodyPr/>
          <a:lstStyle/>
          <a:p>
            <a:fld id="{FA088B27-51EA-43CF-84BE-213EAFDFD34D}" type="slidenum">
              <a:rPr lang="en-US" smtClean="0"/>
              <a:pPr/>
              <a:t>23</a:t>
            </a:fld>
            <a:endParaRPr lang="en-US"/>
          </a:p>
        </p:txBody>
      </p:sp>
    </p:spTree>
    <p:extLst>
      <p:ext uri="{BB962C8B-B14F-4D97-AF65-F5344CB8AC3E}">
        <p14:creationId xmlns="" xmlns:p14="http://schemas.microsoft.com/office/powerpoint/2010/main" val="184926887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Measures of Central Tendency</a:t>
            </a:r>
          </a:p>
        </p:txBody>
      </p:sp>
      <p:sp>
        <p:nvSpPr>
          <p:cNvPr id="5" name="Content Placeholder 2"/>
          <p:cNvSpPr>
            <a:spLocks noGrp="1"/>
          </p:cNvSpPr>
          <p:nvPr>
            <p:ph idx="1"/>
          </p:nvPr>
        </p:nvSpPr>
        <p:spPr>
          <a:xfrm>
            <a:off x="320040" y="1447800"/>
            <a:ext cx="6000750" cy="4575000"/>
          </a:xfrm>
        </p:spPr>
        <p:txBody>
          <a:bodyPr>
            <a:normAutofit/>
          </a:bodyPr>
          <a:lstStyle/>
          <a:p>
            <a:pPr lvl="1">
              <a:spcBef>
                <a:spcPts val="800"/>
              </a:spcBef>
              <a:spcAft>
                <a:spcPts val="900"/>
              </a:spcAft>
            </a:pPr>
            <a:r>
              <a:rPr lang="en-US" dirty="0"/>
              <a:t>There are a </a:t>
            </a:r>
            <a:r>
              <a:rPr lang="en-US"/>
              <a:t>number of different </a:t>
            </a:r>
            <a:r>
              <a:rPr lang="en-US" dirty="0"/>
              <a:t>quantities, which can be used to estimate the central </a:t>
            </a:r>
            <a:r>
              <a:rPr lang="en-US"/>
              <a:t>point of </a:t>
            </a:r>
            <a:r>
              <a:rPr lang="en-US" dirty="0"/>
              <a:t>a sample. </a:t>
            </a:r>
          </a:p>
          <a:p>
            <a:pPr lvl="1">
              <a:spcBef>
                <a:spcPts val="800"/>
              </a:spcBef>
              <a:spcAft>
                <a:spcPts val="900"/>
              </a:spcAft>
            </a:pPr>
            <a:r>
              <a:rPr lang="en-US" dirty="0"/>
              <a:t>These are called </a:t>
            </a:r>
            <a:r>
              <a:rPr lang="en-US"/>
              <a:t>measures of </a:t>
            </a:r>
            <a:r>
              <a:rPr lang="en-US" dirty="0"/>
              <a:t>central tendency, or </a:t>
            </a:r>
            <a:r>
              <a:rPr lang="en-US"/>
              <a:t>measures of </a:t>
            </a:r>
            <a:r>
              <a:rPr lang="en-US" dirty="0"/>
              <a:t>location.</a:t>
            </a:r>
          </a:p>
          <a:p>
            <a:pPr lvl="1">
              <a:spcBef>
                <a:spcPts val="800"/>
              </a:spcBef>
              <a:spcAft>
                <a:spcPts val="900"/>
              </a:spcAft>
            </a:pPr>
            <a:r>
              <a:rPr lang="en-US"/>
              <a:t>Just different ways of </a:t>
            </a:r>
            <a:r>
              <a:rPr lang="en-US" dirty="0"/>
              <a:t>calculating the "average" </a:t>
            </a:r>
            <a:r>
              <a:rPr lang="en-US"/>
              <a:t>value of </a:t>
            </a:r>
            <a:r>
              <a:rPr lang="en-US" dirty="0"/>
              <a:t>dataset</a:t>
            </a:r>
          </a:p>
        </p:txBody>
      </p:sp>
      <p:sp>
        <p:nvSpPr>
          <p:cNvPr id="4" name="Slide Number Placeholder 3"/>
          <p:cNvSpPr>
            <a:spLocks noGrp="1"/>
          </p:cNvSpPr>
          <p:nvPr>
            <p:ph type="sldNum" sz="quarter" idx="12"/>
          </p:nvPr>
        </p:nvSpPr>
        <p:spPr/>
        <p:txBody>
          <a:bodyPr/>
          <a:lstStyle/>
          <a:p>
            <a:fld id="{5A0614AE-7DA6-4443-9A06-FA7BD7CD666D}" type="slidenum">
              <a:rPr lang="en-US" smtClean="0"/>
              <a:pPr/>
              <a:t>24</a:t>
            </a:fld>
            <a:endParaRPr lang="en-US" dirty="0"/>
          </a:p>
        </p:txBody>
      </p:sp>
      <p:graphicFrame>
        <p:nvGraphicFramePr>
          <p:cNvPr id="3" name="Diagram 2"/>
          <p:cNvGraphicFramePr/>
          <p:nvPr>
            <p:extLst>
              <p:ext uri="{D42A27DB-BD31-4B8C-83A1-F6EECF244321}">
                <p14:modId xmlns="" xmlns:p14="http://schemas.microsoft.com/office/powerpoint/2010/main" val="3127175315"/>
              </p:ext>
            </p:extLst>
          </p:nvPr>
        </p:nvGraphicFramePr>
        <p:xfrm>
          <a:off x="6880860" y="1295401"/>
          <a:ext cx="5060405" cy="478516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17343201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779" y="381001"/>
            <a:ext cx="11553444" cy="856395"/>
          </a:xfrm>
        </p:spPr>
        <p:txBody>
          <a:bodyPr>
            <a:normAutofit/>
          </a:bodyPr>
          <a:lstStyle/>
          <a:p>
            <a:r>
              <a:rPr lang="en-US" dirty="0">
                <a:solidFill>
                  <a:srgbClr val="0070C0"/>
                </a:solidFill>
              </a:rPr>
              <a:t>Mean- Measure of Central Tendency</a:t>
            </a:r>
          </a:p>
        </p:txBody>
      </p:sp>
      <mc:AlternateContent xmlns:mc="http://schemas.openxmlformats.org/markup-compatibility/2006">
        <mc:Choice xmlns="" xmlns:a14="http://schemas.microsoft.com/office/drawing/2010/main" Requires="a14">
          <p:sp>
            <p:nvSpPr>
              <p:cNvPr id="5" name="Content Placeholder 2"/>
              <p:cNvSpPr>
                <a:spLocks noGrp="1"/>
              </p:cNvSpPr>
              <p:nvPr>
                <p:ph idx="1"/>
              </p:nvPr>
            </p:nvSpPr>
            <p:spPr>
              <a:xfrm>
                <a:off x="304551" y="1343771"/>
                <a:ext cx="10830614" cy="4676029"/>
              </a:xfrm>
            </p:spPr>
            <p:txBody>
              <a:bodyPr>
                <a:normAutofit/>
              </a:bodyPr>
              <a:lstStyle/>
              <a:p>
                <a:pPr lvl="1"/>
                <a:r>
                  <a:rPr lang="en-US" sz="2400" dirty="0"/>
                  <a:t>By far the most common measure for describing the central tendency of a set of data is the mean. </a:t>
                </a:r>
              </a:p>
              <a:p>
                <a:pPr lvl="1"/>
                <a:r>
                  <a:rPr lang="en-US" sz="2400" dirty="0"/>
                  <a:t>For a set of observations denoted by </a:t>
                </a:r>
                <a:r>
                  <a:rPr lang="en-IN" sz="2400" dirty="0"/>
                  <a:t>x</a:t>
                </a:r>
                <a:r>
                  <a:rPr lang="en-IN" sz="2400" baseline="-25000" dirty="0"/>
                  <a:t>1</a:t>
                </a:r>
                <a:r>
                  <a:rPr lang="en-US" sz="2400" dirty="0"/>
                  <a:t>, </a:t>
                </a:r>
                <a:r>
                  <a:rPr lang="en-IN" sz="2400" dirty="0"/>
                  <a:t>x</a:t>
                </a:r>
                <a:r>
                  <a:rPr lang="en-IN" sz="2400" baseline="-25000" dirty="0"/>
                  <a:t>2</a:t>
                </a:r>
                <a:r>
                  <a:rPr lang="en-US" sz="2400" dirty="0"/>
                  <a:t>, … ,</a:t>
                </a:r>
                <a:r>
                  <a:rPr lang="en-IN" sz="2400" dirty="0"/>
                  <a:t/>
                </a:r>
                <a:r>
                  <a:rPr lang="en-IN" sz="2400" dirty="0" err="1"/>
                  <a:t>x</a:t>
                </a:r>
                <a:r>
                  <a:rPr lang="en-IN" sz="2400" baseline="-25000" dirty="0" err="1"/>
                  <a:t>n</a:t>
                </a:r>
                <a:r>
                  <a:rPr lang="en-US" sz="2400" dirty="0"/>
                  <a:t> the mean is defined by</a:t>
                </a:r>
              </a:p>
              <a:p>
                <a:pPr lvl="2">
                  <a:spcBef>
                    <a:spcPts val="400"/>
                  </a:spcBef>
                </a:pPr>
                <a14:m>
                  <m:oMath xmlns:m="http://schemas.openxmlformats.org/officeDocument/2006/math">
                    <m:acc>
                      <m:accPr>
                        <m:chr m:val="̅"/>
                        <m:ctrlPr>
                          <a:rPr lang="en-IN" sz="2800" i="1">
                            <a:latin typeface="Cambria Math" panose="02040503050406030204" pitchFamily="18" charset="0"/>
                          </a:rPr>
                        </m:ctrlPr>
                      </m:accPr>
                      <m:e>
                        <m:r>
                          <a:rPr lang="en-IN" sz="2800" i="1">
                            <a:latin typeface="Cambria Math" panose="02040503050406030204" pitchFamily="18" charset="0"/>
                          </a:rPr>
                          <m:t>𝑋</m:t>
                        </m:r>
                        <m:r>
                          <a:rPr lang="en-IN" sz="2800" i="1">
                            <a:latin typeface="Cambria Math" panose="02040503050406030204" pitchFamily="18" charset="0"/>
                          </a:rPr>
                          <m:t> </m:t>
                        </m:r>
                      </m:e>
                    </m:acc>
                  </m:oMath>
                </a14:m>
                <a:r>
                  <a:rPr lang="en-US" sz="2400" dirty="0"/>
                  <a:t>= </a:t>
                </a:r>
                <a:r>
                  <a:rPr lang="en-IN" sz="2800" dirty="0"/>
                  <a:t>(x</a:t>
                </a:r>
                <a:r>
                  <a:rPr lang="en-IN" sz="2800" baseline="-25000" dirty="0"/>
                  <a:t>1 </a:t>
                </a:r>
                <a:r>
                  <a:rPr lang="en-IN" sz="2800" dirty="0"/>
                  <a:t>+ x</a:t>
                </a:r>
                <a:r>
                  <a:rPr lang="en-IN" sz="2800" baseline="-25000" dirty="0"/>
                  <a:t>2 </a:t>
                </a:r>
                <a:r>
                  <a:rPr lang="en-IN" sz="2800" dirty="0"/>
                  <a:t>+ x</a:t>
                </a:r>
                <a:r>
                  <a:rPr lang="en-IN" sz="2800" baseline="-25000" dirty="0"/>
                  <a:t>3</a:t>
                </a:r>
                <a:r>
                  <a:rPr lang="en-IN" sz="2800" dirty="0"/>
                  <a:t>…….. + </a:t>
                </a:r>
                <a:r>
                  <a:rPr lang="en-IN" sz="2800" dirty="0" err="1"/>
                  <a:t>x</a:t>
                </a:r>
                <a:r>
                  <a:rPr lang="en-IN" sz="2800" baseline="-25000" dirty="0" err="1"/>
                  <a:t>n</a:t>
                </a:r>
                <a:r>
                  <a:rPr lang="en-IN" sz="2800" dirty="0"/>
                  <a:t>)</a:t>
                </a:r>
                <a:r>
                  <a:rPr lang="en-US" sz="2400" dirty="0"/>
                  <a:t>/n </a:t>
                </a:r>
              </a:p>
              <a:p>
                <a:pPr lvl="2">
                  <a:spcBef>
                    <a:spcPts val="400"/>
                  </a:spcBef>
                </a:pPr>
                <a:r>
                  <a:rPr lang="en-US" sz="2400" dirty="0"/>
                  <a:t>For a frequency distribution with values </a:t>
                </a:r>
                <a:r>
                  <a:rPr lang="en-IN" sz="2400" dirty="0"/>
                  <a:t>x</a:t>
                </a:r>
                <a:r>
                  <a:rPr lang="en-IN" sz="2400" baseline="-25000" dirty="0"/>
                  <a:t>1</a:t>
                </a:r>
                <a:r>
                  <a:rPr lang="en-US" sz="2400" dirty="0"/>
                  <a:t>, </a:t>
                </a:r>
                <a:r>
                  <a:rPr lang="en-IN" sz="2400" dirty="0"/>
                  <a:t>x</a:t>
                </a:r>
                <a:r>
                  <a:rPr lang="en-IN" sz="2400" baseline="-25000" dirty="0"/>
                  <a:t>2</a:t>
                </a:r>
                <a:r>
                  <a:rPr lang="en-US" sz="2400" dirty="0"/>
                  <a:t>, … ,</a:t>
                </a:r>
                <a:r>
                  <a:rPr lang="en-IN" sz="2400" dirty="0"/>
                  <a:t/>
                </a:r>
                <a:r>
                  <a:rPr lang="en-IN" sz="2400" dirty="0" err="1"/>
                  <a:t>x</a:t>
                </a:r>
                <a:r>
                  <a:rPr lang="en-IN" sz="2400" baseline="-25000" dirty="0" err="1"/>
                  <a:t>n</a:t>
                </a:r>
                <a:r>
                  <a:rPr lang="en-US" sz="2400" dirty="0"/>
                  <a:t> and corresponding frequency values </a:t>
                </a:r>
                <a:r>
                  <a:rPr lang="en-IN" sz="2400" dirty="0"/>
                  <a:t>f</a:t>
                </a:r>
                <a:r>
                  <a:rPr lang="en-IN" sz="2400" baseline="-25000" dirty="0"/>
                  <a:t>1</a:t>
                </a:r>
                <a:r>
                  <a:rPr lang="en-US" sz="2400" dirty="0"/>
                  <a:t>, </a:t>
                </a:r>
                <a:r>
                  <a:rPr lang="en-IN" sz="2400" dirty="0"/>
                  <a:t>f</a:t>
                </a:r>
                <a:r>
                  <a:rPr lang="en-IN" sz="2400" baseline="-25000" dirty="0"/>
                  <a:t>2</a:t>
                </a:r>
                <a:r>
                  <a:rPr lang="en-US" sz="2400" dirty="0"/>
                  <a:t>,……,</a:t>
                </a:r>
                <a:r>
                  <a:rPr lang="en-IN" sz="2400" dirty="0"/>
                  <a:t/>
                </a:r>
                <a:r>
                  <a:rPr lang="en-IN" sz="2400" dirty="0" err="1"/>
                  <a:t>f</a:t>
                </a:r>
                <a:r>
                  <a:rPr lang="en-IN" sz="2400" baseline="-25000" dirty="0" err="1"/>
                  <a:t>n</a:t>
                </a:r>
                <a:r>
                  <a:rPr lang="en-US" sz="2400" dirty="0"/>
                  <a:t> it is defined as </a:t>
                </a:r>
              </a:p>
              <a:p>
                <a:pPr lvl="2">
                  <a:spcBef>
                    <a:spcPts val="400"/>
                  </a:spcBef>
                </a:pPr>
                <a14:m>
                  <m:oMath xmlns:m="http://schemas.openxmlformats.org/officeDocument/2006/math">
                    <m:acc>
                      <m:accPr>
                        <m:chr m:val="̅"/>
                        <m:ctrlPr>
                          <a:rPr lang="en-IN" sz="2400" i="1">
                            <a:latin typeface="Cambria Math" panose="02040503050406030204" pitchFamily="18" charset="0"/>
                          </a:rPr>
                        </m:ctrlPr>
                      </m:accPr>
                      <m:e>
                        <m:r>
                          <a:rPr lang="en-IN" sz="2400" i="1">
                            <a:latin typeface="Cambria Math" panose="02040503050406030204" pitchFamily="18" charset="0"/>
                          </a:rPr>
                          <m:t>𝑋</m:t>
                        </m:r>
                        <m:r>
                          <a:rPr lang="en-IN" sz="2400" i="1">
                            <a:latin typeface="Cambria Math" panose="02040503050406030204" pitchFamily="18" charset="0"/>
                          </a:rPr>
                          <m:t> </m:t>
                        </m:r>
                      </m:e>
                    </m:acc>
                  </m:oMath>
                </a14:m>
                <a:r>
                  <a:rPr lang="en-IN" sz="2400" baseline="-25000" dirty="0"/>
                  <a:t/>
                </a:r>
                <a:r>
                  <a:rPr lang="en-US" sz="2400" dirty="0"/>
                  <a:t>= (</a:t>
                </a:r>
                <a:r>
                  <a:rPr lang="en-IN" sz="2400" dirty="0"/>
                  <a:t>f</a:t>
                </a:r>
                <a:r>
                  <a:rPr lang="en-IN" sz="2400" baseline="-25000" dirty="0"/>
                  <a:t>1</a:t>
                </a:r>
                <a:r>
                  <a:rPr lang="en-US" sz="2400" dirty="0"/>
                  <a:t> * </a:t>
                </a:r>
                <a:r>
                  <a:rPr lang="en-IN" sz="2400" dirty="0"/>
                  <a:t>x</a:t>
                </a:r>
                <a:r>
                  <a:rPr lang="en-IN" sz="2400" baseline="-25000" dirty="0"/>
                  <a:t>1</a:t>
                </a:r>
                <a:r>
                  <a:rPr lang="en-US" sz="2400" dirty="0"/>
                  <a:t> + </a:t>
                </a:r>
                <a:r>
                  <a:rPr lang="en-IN" sz="2400" dirty="0"/>
                  <a:t>f</a:t>
                </a:r>
                <a:r>
                  <a:rPr lang="en-IN" sz="2400" baseline="-25000" dirty="0"/>
                  <a:t>2</a:t>
                </a:r>
                <a:r>
                  <a:rPr lang="en-US" sz="2400" dirty="0"/>
                  <a:t> * </a:t>
                </a:r>
                <a:r>
                  <a:rPr lang="en-IN" sz="2400" dirty="0"/>
                  <a:t>x</a:t>
                </a:r>
                <a:r>
                  <a:rPr lang="en-IN" sz="2400" baseline="-25000" dirty="0"/>
                  <a:t>3</a:t>
                </a:r>
                <a:r>
                  <a:rPr lang="en-US" sz="2400" dirty="0"/>
                  <a:t> + …. + </a:t>
                </a:r>
                <a:r>
                  <a:rPr lang="en-IN" sz="2400" dirty="0" err="1"/>
                  <a:t>f</a:t>
                </a:r>
                <a:r>
                  <a:rPr lang="en-IN" sz="2400" baseline="-25000" dirty="0" err="1"/>
                  <a:t>n</a:t>
                </a:r>
                <a:r>
                  <a:rPr lang="en-US" sz="2400" dirty="0"/>
                  <a:t> * </a:t>
                </a:r>
                <a:r>
                  <a:rPr lang="en-IN" sz="2400" dirty="0" err="1"/>
                  <a:t>x</a:t>
                </a:r>
                <a:r>
                  <a:rPr lang="en-IN" sz="2400" baseline="-25000" dirty="0" err="1"/>
                  <a:t>n</a:t>
                </a:r>
                <a:r>
                  <a:rPr lang="en-US" sz="2400" dirty="0"/>
                  <a:t>) / (</a:t>
                </a:r>
                <a:r>
                  <a:rPr lang="en-IN" sz="2400" dirty="0"/>
                  <a:t>f</a:t>
                </a:r>
                <a:r>
                  <a:rPr lang="en-IN" sz="2400" baseline="-25000" dirty="0"/>
                  <a:t>1</a:t>
                </a:r>
                <a:r>
                  <a:rPr lang="en-US" sz="2400" dirty="0"/>
                  <a:t> + </a:t>
                </a:r>
                <a:r>
                  <a:rPr lang="en-IN" sz="2400" dirty="0"/>
                  <a:t>f</a:t>
                </a:r>
                <a:r>
                  <a:rPr lang="en-IN" sz="2400" baseline="-25000" dirty="0"/>
                  <a:t>2</a:t>
                </a:r>
                <a:r>
                  <a:rPr lang="en-US" sz="2400" dirty="0"/>
                  <a:t> + … + </a:t>
                </a:r>
                <a:r>
                  <a:rPr lang="en-IN" sz="2400" dirty="0" err="1"/>
                  <a:t>f</a:t>
                </a:r>
                <a:r>
                  <a:rPr lang="en-IN" sz="2400" baseline="-25000" dirty="0" err="1"/>
                  <a:t>n</a:t>
                </a:r>
                <a:r>
                  <a:rPr lang="en-US" sz="2400" dirty="0"/>
                  <a:t>).</a:t>
                </a:r>
              </a:p>
              <a:p>
                <a:pPr lvl="1"/>
                <a:r>
                  <a:rPr lang="en-US" sz="2400" dirty="0"/>
                  <a:t>It can be calculated simply in excel by simply giving the command : </a:t>
                </a:r>
              </a:p>
              <a:p>
                <a:pPr marL="201173" lvl="1" indent="0">
                  <a:buNone/>
                </a:pPr>
                <a:r>
                  <a:rPr lang="en-US" sz="2400" dirty="0"/>
                  <a:t/>
                </a:r>
              </a:p>
              <a:p>
                <a:pPr marL="201173" lvl="1" indent="0">
                  <a:buNone/>
                </a:pPr>
                <a:r>
                  <a:rPr lang="en-US" sz="2400" dirty="0"/>
                  <a:t>                              =AVERAGE(range of cell whose average/mean is to be calculated)</a:t>
                </a:r>
              </a:p>
            </p:txBody>
          </p:sp>
        </mc:Choice>
        <mc:Fallback>
          <p:sp>
            <p:nvSpPr>
              <p:cNvPr id="5" name="Content Placeholder 2"/>
              <p:cNvSpPr>
                <a:spLocks noGrp="1" noRot="1" noChangeAspect="1" noMove="1" noResize="1" noEditPoints="1" noAdjustHandles="1" noChangeArrowheads="1" noChangeShapeType="1" noTextEdit="1"/>
              </p:cNvSpPr>
              <p:nvPr>
                <p:ph idx="1"/>
              </p:nvPr>
            </p:nvSpPr>
            <p:spPr>
              <a:xfrm>
                <a:off x="319778" y="1343772"/>
                <a:ext cx="11372145" cy="4676029"/>
              </a:xfrm>
              <a:blipFill rotWithShape="0">
                <a:blip r:embed="rId2"/>
                <a:stretch>
                  <a:fillRect t="-1953" r="-732"/>
                </a:stretch>
              </a:blipFill>
            </p:spPr>
            <p:txBody>
              <a:bodyPr/>
              <a:lstStyle/>
              <a:p>
                <a:r>
                  <a:rPr lang="en-IN">
                    <a:noFill/>
                  </a:rPr>
                  <a:t> </a:t>
                </a:r>
              </a:p>
            </p:txBody>
          </p:sp>
        </mc:Fallback>
      </mc:AlternateContent>
      <p:sp>
        <p:nvSpPr>
          <p:cNvPr id="4" name="Slide Number Placeholder 3"/>
          <p:cNvSpPr>
            <a:spLocks noGrp="1"/>
          </p:cNvSpPr>
          <p:nvPr>
            <p:ph type="sldNum" sz="quarter" idx="12"/>
          </p:nvPr>
        </p:nvSpPr>
        <p:spPr/>
        <p:txBody>
          <a:bodyPr/>
          <a:lstStyle/>
          <a:p>
            <a:fld id="{5A0614AE-7DA6-4443-9A06-FA7BD7CD666D}" type="slidenum">
              <a:rPr lang="en-US" smtClean="0"/>
              <a:pPr/>
              <a:t>25</a:t>
            </a:fld>
            <a:endParaRPr lang="en-US" dirty="0"/>
          </a:p>
        </p:txBody>
      </p:sp>
    </p:spTree>
    <p:extLst>
      <p:ext uri="{BB962C8B-B14F-4D97-AF65-F5344CB8AC3E}">
        <p14:creationId xmlns="" xmlns:p14="http://schemas.microsoft.com/office/powerpoint/2010/main" val="27707068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040" y="362805"/>
            <a:ext cx="11553444" cy="856395"/>
          </a:xfrm>
        </p:spPr>
        <p:txBody>
          <a:bodyPr>
            <a:normAutofit/>
          </a:bodyPr>
          <a:lstStyle/>
          <a:p>
            <a:r>
              <a:rPr lang="en-US" dirty="0">
                <a:solidFill>
                  <a:srgbClr val="0070C0"/>
                </a:solidFill>
              </a:rPr>
              <a:t>Median- Measure of Central Tendency</a:t>
            </a:r>
          </a:p>
        </p:txBody>
      </p:sp>
      <p:sp>
        <p:nvSpPr>
          <p:cNvPr id="5" name="Content Placeholder 2"/>
          <p:cNvSpPr>
            <a:spLocks noGrp="1"/>
          </p:cNvSpPr>
          <p:nvPr>
            <p:ph idx="1"/>
          </p:nvPr>
        </p:nvSpPr>
        <p:spPr>
          <a:xfrm>
            <a:off x="320041" y="1371600"/>
            <a:ext cx="11371883" cy="4724400"/>
          </a:xfrm>
        </p:spPr>
        <p:txBody>
          <a:bodyPr>
            <a:normAutofit fontScale="85000" lnSpcReduction="20000"/>
          </a:bodyPr>
          <a:lstStyle/>
          <a:p>
            <a:pPr lvl="1">
              <a:spcBef>
                <a:spcPts val="800"/>
              </a:spcBef>
              <a:spcAft>
                <a:spcPts val="900"/>
              </a:spcAft>
            </a:pPr>
            <a:r>
              <a:rPr lang="en-US" sz="2600" dirty="0"/>
              <a:t>Another useful measure of central tendency. </a:t>
            </a:r>
          </a:p>
          <a:p>
            <a:pPr lvl="1">
              <a:spcBef>
                <a:spcPts val="800"/>
              </a:spcBef>
              <a:spcAft>
                <a:spcPts val="900"/>
              </a:spcAft>
            </a:pPr>
            <a:r>
              <a:rPr lang="en-US" sz="2600" dirty="0"/>
              <a:t>The median is a value, which splits the data set into two equal halves.</a:t>
            </a:r>
          </a:p>
          <a:p>
            <a:pPr lvl="1">
              <a:spcBef>
                <a:spcPts val="800"/>
              </a:spcBef>
              <a:spcAft>
                <a:spcPts val="900"/>
              </a:spcAft>
            </a:pPr>
            <a:r>
              <a:rPr lang="en-US" sz="2600" dirty="0"/>
              <a:t>So that half the observations are less than the median and half are greater than the median.</a:t>
            </a:r>
          </a:p>
          <a:p>
            <a:pPr lvl="1">
              <a:spcBef>
                <a:spcPts val="800"/>
              </a:spcBef>
              <a:spcAft>
                <a:spcPts val="900"/>
              </a:spcAft>
            </a:pPr>
            <a:r>
              <a:rPr lang="en-US" sz="2600" dirty="0"/>
              <a:t>If n is odd, then the median is the middle observation. </a:t>
            </a:r>
          </a:p>
          <a:p>
            <a:pPr lvl="1">
              <a:spcBef>
                <a:spcPts val="800"/>
              </a:spcBef>
              <a:spcAft>
                <a:spcPts val="900"/>
              </a:spcAft>
            </a:pPr>
            <a:r>
              <a:rPr lang="en-US" sz="2600" dirty="0"/>
              <a:t>If n is even, then the median is the midpoint of the middle two observations i.e. (n + 1) / 2</a:t>
            </a:r>
            <a:r>
              <a:rPr lang="en-US" sz="2600" baseline="30000" dirty="0"/>
              <a:t>th</a:t>
            </a:r>
            <a:r>
              <a:rPr lang="en-US" sz="2600" dirty="0"/>
              <a:t> observation.</a:t>
            </a:r>
          </a:p>
          <a:p>
            <a:pPr lvl="1">
              <a:spcBef>
                <a:spcPts val="800"/>
              </a:spcBef>
              <a:spcAft>
                <a:spcPts val="900"/>
              </a:spcAft>
            </a:pPr>
            <a:r>
              <a:rPr lang="en-US" sz="2600" i="1" dirty="0"/>
              <a:t>One of the potential advantages of the median for certain data sets is that it is robust or resistant to the effects of extreme observations.</a:t>
            </a:r>
          </a:p>
          <a:p>
            <a:pPr lvl="1">
              <a:spcBef>
                <a:spcPts val="800"/>
              </a:spcBef>
              <a:spcAft>
                <a:spcPts val="900"/>
              </a:spcAft>
            </a:pPr>
            <a:r>
              <a:rPr lang="en-US" sz="2600" i="1" dirty="0"/>
              <a:t>It can be calculated in excel simply by giving command : </a:t>
            </a:r>
          </a:p>
          <a:p>
            <a:pPr marL="201173" lvl="1" indent="0">
              <a:spcBef>
                <a:spcPts val="800"/>
              </a:spcBef>
              <a:spcAft>
                <a:spcPts val="900"/>
              </a:spcAft>
              <a:buNone/>
            </a:pPr>
            <a:r>
              <a:rPr lang="en-US" sz="2600" i="1" dirty="0"/>
              <a:t>                               =MEDIAN(Range of cell whose median is to be calculated)</a:t>
            </a:r>
          </a:p>
          <a:p>
            <a:pPr lvl="1"/>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26</a:t>
            </a:fld>
            <a:endParaRPr lang="en-US" dirty="0"/>
          </a:p>
        </p:txBody>
      </p:sp>
    </p:spTree>
    <p:extLst>
      <p:ext uri="{BB962C8B-B14F-4D97-AF65-F5344CB8AC3E}">
        <p14:creationId xmlns="" xmlns:p14="http://schemas.microsoft.com/office/powerpoint/2010/main" val="15148652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79" y="381001"/>
            <a:ext cx="11553444" cy="856395"/>
          </a:xfrm>
        </p:spPr>
        <p:txBody>
          <a:bodyPr>
            <a:normAutofit/>
          </a:bodyPr>
          <a:lstStyle/>
          <a:p>
            <a:r>
              <a:rPr lang="en-US" dirty="0">
                <a:solidFill>
                  <a:srgbClr val="0070C0"/>
                </a:solidFill>
              </a:rPr>
              <a:t>Mode- Measure of Central Tendency </a:t>
            </a:r>
          </a:p>
        </p:txBody>
      </p:sp>
      <p:sp>
        <p:nvSpPr>
          <p:cNvPr id="5" name="Content Placeholder 2"/>
          <p:cNvSpPr>
            <a:spLocks noGrp="1"/>
          </p:cNvSpPr>
          <p:nvPr>
            <p:ph idx="1"/>
          </p:nvPr>
        </p:nvSpPr>
        <p:spPr>
          <a:xfrm>
            <a:off x="332966" y="1752600"/>
            <a:ext cx="5582236" cy="3962400"/>
          </a:xfrm>
        </p:spPr>
        <p:txBody>
          <a:bodyPr>
            <a:normAutofit/>
          </a:bodyPr>
          <a:lstStyle/>
          <a:p>
            <a:pPr lvl="1">
              <a:spcBef>
                <a:spcPts val="800"/>
              </a:spcBef>
              <a:spcAft>
                <a:spcPts val="900"/>
              </a:spcAft>
            </a:pPr>
            <a:r>
              <a:rPr lang="en-US" sz="2400" dirty="0"/>
              <a:t>A third measure of location is the mode.</a:t>
            </a:r>
          </a:p>
          <a:p>
            <a:pPr lvl="1">
              <a:spcBef>
                <a:spcPts val="800"/>
              </a:spcBef>
              <a:spcAft>
                <a:spcPts val="900"/>
              </a:spcAft>
            </a:pPr>
            <a:r>
              <a:rPr lang="en-US" sz="2400" dirty="0"/>
              <a:t>Defined as the value which occurs with the greatest frequency or the most typical value.</a:t>
            </a:r>
          </a:p>
          <a:p>
            <a:pPr lvl="2">
              <a:spcBef>
                <a:spcPts val="0"/>
              </a:spcBef>
              <a:spcAft>
                <a:spcPts val="0"/>
              </a:spcAft>
            </a:pPr>
            <a:r>
              <a:rPr lang="en-US" sz="2400" dirty="0"/>
              <a:t>Excel has inbuilt function “Mode” for granular data</a:t>
            </a:r>
          </a:p>
          <a:p>
            <a:pPr lvl="2">
              <a:spcBef>
                <a:spcPts val="0"/>
              </a:spcBef>
              <a:spcAft>
                <a:spcPts val="0"/>
              </a:spcAft>
            </a:pPr>
            <a:r>
              <a:rPr lang="en-US" sz="2400" dirty="0"/>
              <a:t>For summarized data it can be find easily by visual inspection</a:t>
            </a:r>
          </a:p>
        </p:txBody>
      </p:sp>
      <p:sp>
        <p:nvSpPr>
          <p:cNvPr id="4" name="Slide Number Placeholder 3"/>
          <p:cNvSpPr>
            <a:spLocks noGrp="1"/>
          </p:cNvSpPr>
          <p:nvPr>
            <p:ph type="sldNum" sz="quarter" idx="12"/>
          </p:nvPr>
        </p:nvSpPr>
        <p:spPr/>
        <p:txBody>
          <a:bodyPr/>
          <a:lstStyle/>
          <a:p>
            <a:fld id="{5A0614AE-7DA6-4443-9A06-FA7BD7CD666D}" type="slidenum">
              <a:rPr lang="en-US" smtClean="0"/>
              <a:pPr/>
              <a:t>27</a:t>
            </a:fld>
            <a:endParaRPr lang="en-US" dirty="0"/>
          </a:p>
        </p:txBody>
      </p:sp>
      <p:pic>
        <p:nvPicPr>
          <p:cNvPr id="6" name="Picture 5"/>
          <p:cNvPicPr/>
          <p:nvPr/>
        </p:nvPicPr>
        <p:blipFill rotWithShape="1">
          <a:blip r:embed="rId2"/>
          <a:srcRect l="1496" t="28670" r="81719" b="34089"/>
          <a:stretch/>
        </p:blipFill>
        <p:spPr bwMode="auto">
          <a:xfrm>
            <a:off x="6480810" y="2209800"/>
            <a:ext cx="2200275" cy="2743200"/>
          </a:xfrm>
          <a:prstGeom prst="rect">
            <a:avLst/>
          </a:prstGeom>
          <a:ln>
            <a:noFill/>
          </a:ln>
          <a:extLst>
            <a:ext uri="{53640926-AAD7-44D8-BBD7-CCE9431645EC}">
              <a14:shadowObscured xmlns="" xmlns:a14="http://schemas.microsoft.com/office/drawing/2010/main"/>
            </a:ext>
          </a:extLst>
        </p:spPr>
      </p:pic>
      <p:sp>
        <p:nvSpPr>
          <p:cNvPr id="7" name="Oval 6"/>
          <p:cNvSpPr/>
          <p:nvPr/>
        </p:nvSpPr>
        <p:spPr>
          <a:xfrm>
            <a:off x="6160770" y="2438400"/>
            <a:ext cx="2960370" cy="1524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9" name="Straight Arrow Connector 8"/>
          <p:cNvCxnSpPr/>
          <p:nvPr/>
        </p:nvCxnSpPr>
        <p:spPr>
          <a:xfrm flipH="1">
            <a:off x="9281162" y="2286000"/>
            <a:ext cx="320039"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9601201" y="2057400"/>
            <a:ext cx="2090723" cy="381000"/>
          </a:xfrm>
          <a:prstGeom prst="rect">
            <a:avLst/>
          </a:prstGeom>
          <a:noFill/>
        </p:spPr>
        <p:txBody>
          <a:bodyPr wrap="square" rtlCol="0">
            <a:spAutoFit/>
          </a:bodyPr>
          <a:lstStyle/>
          <a:p>
            <a:r>
              <a:rPr lang="en-IN" dirty="0"/>
              <a:t>Here, Mode = 1</a:t>
            </a:r>
          </a:p>
        </p:txBody>
      </p:sp>
    </p:spTree>
    <p:extLst>
      <p:ext uri="{BB962C8B-B14F-4D97-AF65-F5344CB8AC3E}">
        <p14:creationId xmlns="" xmlns:p14="http://schemas.microsoft.com/office/powerpoint/2010/main" val="12364349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70C0"/>
                </a:solidFill>
              </a:rPr>
              <a:t>Significance of Mean, Median &amp; Mode</a:t>
            </a:r>
          </a:p>
        </p:txBody>
      </p:sp>
      <p:sp>
        <p:nvSpPr>
          <p:cNvPr id="3" name="Content Placeholder 2"/>
          <p:cNvSpPr>
            <a:spLocks noGrp="1"/>
          </p:cNvSpPr>
          <p:nvPr>
            <p:ph idx="1"/>
          </p:nvPr>
        </p:nvSpPr>
        <p:spPr>
          <a:xfrm>
            <a:off x="400050" y="1295400"/>
            <a:ext cx="7360920" cy="4876800"/>
          </a:xfrm>
        </p:spPr>
        <p:txBody>
          <a:bodyPr>
            <a:normAutofit fontScale="55000" lnSpcReduction="20000"/>
          </a:bodyPr>
          <a:lstStyle/>
          <a:p>
            <a:r>
              <a:rPr lang="en-IN" b="1" u="sng" dirty="0"/>
              <a:t>MEAN:</a:t>
            </a:r>
            <a:r>
              <a:rPr lang="en-IN" b="1" dirty="0"/>
              <a:t> </a:t>
            </a:r>
            <a:r>
              <a:rPr lang="en-IN" dirty="0"/>
              <a:t>You wish to summarise data, taking every single data point into account; You wish to compare two (or more) groups in terms of average differences.</a:t>
            </a:r>
          </a:p>
          <a:p>
            <a:r>
              <a:rPr lang="en-IN" u="sng" dirty="0"/>
              <a:t>E.g.</a:t>
            </a:r>
            <a:r>
              <a:rPr lang="en-IN" dirty="0"/>
              <a:t>- Mean is used in any per-capita report.</a:t>
            </a:r>
          </a:p>
          <a:p>
            <a:endParaRPr lang="en-IN" dirty="0"/>
          </a:p>
          <a:p>
            <a:r>
              <a:rPr lang="en-IN" b="1" u="sng" dirty="0"/>
              <a:t>MEDIAN:</a:t>
            </a:r>
            <a:r>
              <a:rPr lang="en-IN" b="1" dirty="0"/>
              <a:t> </a:t>
            </a:r>
            <a:r>
              <a:rPr lang="en-IN" dirty="0"/>
              <a:t>You wish to find out at what point the data is halved in terms of population; You want to find the middlemost data point.</a:t>
            </a:r>
          </a:p>
          <a:p>
            <a:r>
              <a:rPr lang="en-IN" u="sng" dirty="0"/>
              <a:t>E.g.</a:t>
            </a:r>
            <a:r>
              <a:rPr lang="en-IN" dirty="0"/>
              <a:t>- Used in reporting incomes.  The median income in an area tells you more what the average person earns.  A few astronomically high values, from CEOs, Bill Gates, etc. through the Mean off, so the Median is used.</a:t>
            </a:r>
          </a:p>
          <a:p>
            <a:endParaRPr lang="en-IN" dirty="0"/>
          </a:p>
          <a:p>
            <a:r>
              <a:rPr lang="en-IN" b="1" u="sng" dirty="0"/>
              <a:t>MODE:</a:t>
            </a:r>
            <a:r>
              <a:rPr lang="en-IN" b="1" dirty="0"/>
              <a:t> </a:t>
            </a:r>
            <a:r>
              <a:rPr lang="en-IN" dirty="0"/>
              <a:t>You wish to find the most common data point; You want to find the data point with the highest tendency to arise; you wish to summarise non-numerical data.</a:t>
            </a:r>
          </a:p>
          <a:p>
            <a:r>
              <a:rPr lang="en-IN" u="sng" dirty="0"/>
              <a:t>E.g.</a:t>
            </a:r>
            <a:r>
              <a:rPr lang="en-IN" dirty="0"/>
              <a:t>- A retailer may want to know the sizes purchased of clothing for two stores to help them set stocking levels. Here, Mode is used. Store A has a mode of "Small", and Store B has a mode of "XXL". </a:t>
            </a:r>
          </a:p>
        </p:txBody>
      </p:sp>
      <p:sp>
        <p:nvSpPr>
          <p:cNvPr id="4" name="Rounded Rectangle 3"/>
          <p:cNvSpPr/>
          <p:nvPr/>
        </p:nvSpPr>
        <p:spPr>
          <a:xfrm>
            <a:off x="240030" y="1219199"/>
            <a:ext cx="7520940" cy="1150256"/>
          </a:xfrm>
          <a:prstGeom prst="roundRect">
            <a:avLst/>
          </a:prstGeom>
          <a:noFill/>
          <a:ln>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ounded Rectangle 4"/>
          <p:cNvSpPr/>
          <p:nvPr/>
        </p:nvSpPr>
        <p:spPr>
          <a:xfrm>
            <a:off x="240031" y="2598057"/>
            <a:ext cx="7520940" cy="1669143"/>
          </a:xfrm>
          <a:prstGeom prst="roundRect">
            <a:avLst/>
          </a:prstGeom>
          <a:noFill/>
          <a:ln>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Rounded Rectangle 5"/>
          <p:cNvSpPr/>
          <p:nvPr/>
        </p:nvSpPr>
        <p:spPr>
          <a:xfrm>
            <a:off x="240030" y="4495800"/>
            <a:ext cx="7520940" cy="1676400"/>
          </a:xfrm>
          <a:prstGeom prst="roundRect">
            <a:avLst/>
          </a:prstGeom>
          <a:noFill/>
          <a:ln>
            <a:prstDash val="dashDot"/>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1026" name="Picture 2" descr="Image result for mean median mode"/>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7920989" y="1910930"/>
            <a:ext cx="4578940" cy="3270671"/>
          </a:xfrm>
          <a:prstGeom prst="rect">
            <a:avLst/>
          </a:prstGeom>
          <a:noFill/>
          <a:extLst>
            <a:ext uri="{909E8E84-426E-40DD-AFC4-6F175D3DCCD1}">
              <a14:hiddenFill xmlns="" xmlns:a14="http://schemas.microsoft.com/office/drawing/2010/main">
                <a:solidFill>
                  <a:srgbClr val="FFFFFF"/>
                </a:solidFill>
              </a14:hiddenFill>
            </a:ext>
          </a:extLst>
        </p:spPr>
      </p:pic>
      <p:sp>
        <p:nvSpPr>
          <p:cNvPr id="8" name="Slide Number Placeholder 7"/>
          <p:cNvSpPr>
            <a:spLocks noGrp="1"/>
          </p:cNvSpPr>
          <p:nvPr>
            <p:ph type="sldNum" sz="quarter" idx="12"/>
          </p:nvPr>
        </p:nvSpPr>
        <p:spPr/>
        <p:txBody>
          <a:bodyPr/>
          <a:lstStyle/>
          <a:p>
            <a:fld id="{FA088B27-51EA-43CF-84BE-213EAFDFD34D}" type="slidenum">
              <a:rPr lang="en-US" smtClean="0"/>
              <a:pPr/>
              <a:t>28</a:t>
            </a:fld>
            <a:endParaRPr lang="en-US"/>
          </a:p>
        </p:txBody>
      </p:sp>
    </p:spTree>
    <p:extLst>
      <p:ext uri="{BB962C8B-B14F-4D97-AF65-F5344CB8AC3E}">
        <p14:creationId xmlns="" xmlns:p14="http://schemas.microsoft.com/office/powerpoint/2010/main" val="40394884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l"/>
            <a:r>
              <a:rPr lang="en-IN" sz="3600" dirty="0">
                <a:solidFill>
                  <a:srgbClr val="0070C0"/>
                </a:solidFill>
              </a:rPr>
              <a:t>Summary of when to use the mean, median  and mode</a:t>
            </a:r>
          </a:p>
        </p:txBody>
      </p:sp>
      <p:graphicFrame>
        <p:nvGraphicFramePr>
          <p:cNvPr id="5" name="Content Placeholder 4"/>
          <p:cNvGraphicFramePr>
            <a:graphicFrameLocks noGrp="1"/>
          </p:cNvGraphicFramePr>
          <p:nvPr>
            <p:ph idx="1"/>
            <p:extLst>
              <p:ext uri="{D42A27DB-BD31-4B8C-83A1-F6EECF244321}">
                <p14:modId xmlns="" xmlns:p14="http://schemas.microsoft.com/office/powerpoint/2010/main" val="526557484"/>
              </p:ext>
            </p:extLst>
          </p:nvPr>
        </p:nvGraphicFramePr>
        <p:xfrm>
          <a:off x="2560320" y="1746475"/>
          <a:ext cx="8321040" cy="3962407"/>
        </p:xfrm>
        <a:graphic>
          <a:graphicData uri="http://schemas.openxmlformats.org/drawingml/2006/table">
            <a:tbl>
              <a:tblPr>
                <a:tableStyleId>{69C7853C-536D-4A76-A0AE-DD22124D55A5}</a:tableStyleId>
              </a:tblPr>
              <a:tblGrid>
                <a:gridCol w="4160520">
                  <a:extLst>
                    <a:ext uri="{9D8B030D-6E8A-4147-A177-3AD203B41FA5}">
                      <a16:colId xmlns="" xmlns:a16="http://schemas.microsoft.com/office/drawing/2014/main" val="346357850"/>
                    </a:ext>
                  </a:extLst>
                </a:gridCol>
                <a:gridCol w="4160520">
                  <a:extLst>
                    <a:ext uri="{9D8B030D-6E8A-4147-A177-3AD203B41FA5}">
                      <a16:colId xmlns="" xmlns:a16="http://schemas.microsoft.com/office/drawing/2014/main" val="3057736500"/>
                    </a:ext>
                  </a:extLst>
                </a:gridCol>
              </a:tblGrid>
              <a:tr h="1132115">
                <a:tc>
                  <a:txBody>
                    <a:bodyPr/>
                    <a:lstStyle/>
                    <a:p>
                      <a:pPr algn="ctr"/>
                      <a:r>
                        <a:rPr lang="en-IN" sz="2000" b="1" dirty="0"/>
                        <a:t>Type of Variable</a:t>
                      </a:r>
                    </a:p>
                  </a:txBody>
                  <a:tcPr marL="0" marR="0" marT="0" marB="0" anchor="ctr"/>
                </a:tc>
                <a:tc>
                  <a:txBody>
                    <a:bodyPr/>
                    <a:lstStyle/>
                    <a:p>
                      <a:pPr algn="ctr"/>
                      <a:r>
                        <a:rPr lang="en-IN" sz="2000" b="1" dirty="0"/>
                        <a:t>  Best measure of central tendency</a:t>
                      </a:r>
                    </a:p>
                  </a:txBody>
                  <a:tcPr marL="0" marR="0" marT="0" marB="0" anchor="ctr"/>
                </a:tc>
                <a:extLst>
                  <a:ext uri="{0D108BD9-81ED-4DB2-BD59-A6C34878D82A}">
                    <a16:rowId xmlns="" xmlns:a16="http://schemas.microsoft.com/office/drawing/2014/main" val="2385793859"/>
                  </a:ext>
                </a:extLst>
              </a:tr>
              <a:tr h="566059">
                <a:tc>
                  <a:txBody>
                    <a:bodyPr/>
                    <a:lstStyle/>
                    <a:p>
                      <a:pPr algn="ctr"/>
                      <a:r>
                        <a:rPr lang="en-IN" sz="1900" dirty="0"/>
                        <a:t> Nominal</a:t>
                      </a:r>
                    </a:p>
                  </a:txBody>
                  <a:tcPr marL="0" marR="0" marT="0" marB="0" anchor="ctr"/>
                </a:tc>
                <a:tc>
                  <a:txBody>
                    <a:bodyPr/>
                    <a:lstStyle/>
                    <a:p>
                      <a:pPr algn="ctr"/>
                      <a:r>
                        <a:rPr lang="en-IN" sz="1900" dirty="0"/>
                        <a:t> Mode</a:t>
                      </a:r>
                    </a:p>
                  </a:txBody>
                  <a:tcPr marL="0" marR="0" marT="0" marB="0" anchor="ctr"/>
                </a:tc>
                <a:extLst>
                  <a:ext uri="{0D108BD9-81ED-4DB2-BD59-A6C34878D82A}">
                    <a16:rowId xmlns="" xmlns:a16="http://schemas.microsoft.com/office/drawing/2014/main" val="3430658094"/>
                  </a:ext>
                </a:extLst>
              </a:tr>
              <a:tr h="566059">
                <a:tc>
                  <a:txBody>
                    <a:bodyPr/>
                    <a:lstStyle/>
                    <a:p>
                      <a:pPr algn="ctr"/>
                      <a:r>
                        <a:rPr lang="en-IN" sz="1900" dirty="0"/>
                        <a:t> Ordinal</a:t>
                      </a:r>
                    </a:p>
                  </a:txBody>
                  <a:tcPr marL="0" marR="0" marT="0" marB="0" anchor="ctr"/>
                </a:tc>
                <a:tc>
                  <a:txBody>
                    <a:bodyPr/>
                    <a:lstStyle/>
                    <a:p>
                      <a:pPr algn="ctr"/>
                      <a:r>
                        <a:rPr lang="en-IN" sz="1900" dirty="0"/>
                        <a:t> Median</a:t>
                      </a:r>
                    </a:p>
                  </a:txBody>
                  <a:tcPr marL="0" marR="0" marT="0" marB="0" anchor="ctr"/>
                </a:tc>
                <a:extLst>
                  <a:ext uri="{0D108BD9-81ED-4DB2-BD59-A6C34878D82A}">
                    <a16:rowId xmlns="" xmlns:a16="http://schemas.microsoft.com/office/drawing/2014/main" val="553690110"/>
                  </a:ext>
                </a:extLst>
              </a:tr>
              <a:tr h="1132115">
                <a:tc>
                  <a:txBody>
                    <a:bodyPr/>
                    <a:lstStyle/>
                    <a:p>
                      <a:pPr algn="ctr"/>
                      <a:r>
                        <a:rPr lang="en-IN" sz="1900" dirty="0"/>
                        <a:t> Interval/Ratio (not skewed)</a:t>
                      </a:r>
                    </a:p>
                  </a:txBody>
                  <a:tcPr marL="0" marR="0" marT="0" marB="0" anchor="ctr"/>
                </a:tc>
                <a:tc>
                  <a:txBody>
                    <a:bodyPr/>
                    <a:lstStyle/>
                    <a:p>
                      <a:pPr algn="ctr"/>
                      <a:r>
                        <a:rPr lang="en-IN" sz="1900" dirty="0"/>
                        <a:t> Mean</a:t>
                      </a:r>
                    </a:p>
                  </a:txBody>
                  <a:tcPr marL="0" marR="0" marT="0" marB="0" anchor="ctr"/>
                </a:tc>
                <a:extLst>
                  <a:ext uri="{0D108BD9-81ED-4DB2-BD59-A6C34878D82A}">
                    <a16:rowId xmlns="" xmlns:a16="http://schemas.microsoft.com/office/drawing/2014/main" val="2372877530"/>
                  </a:ext>
                </a:extLst>
              </a:tr>
              <a:tr h="566059">
                <a:tc>
                  <a:txBody>
                    <a:bodyPr/>
                    <a:lstStyle/>
                    <a:p>
                      <a:pPr algn="ctr"/>
                      <a:r>
                        <a:rPr lang="en-IN" sz="1900" dirty="0"/>
                        <a:t> Interval/Ratio (skewed)</a:t>
                      </a:r>
                    </a:p>
                  </a:txBody>
                  <a:tcPr marL="0" marR="0" marT="0" marB="0" anchor="ctr"/>
                </a:tc>
                <a:tc>
                  <a:txBody>
                    <a:bodyPr/>
                    <a:lstStyle/>
                    <a:p>
                      <a:pPr algn="ctr"/>
                      <a:r>
                        <a:rPr lang="en-IN" sz="1900" dirty="0"/>
                        <a:t> Median</a:t>
                      </a:r>
                    </a:p>
                  </a:txBody>
                  <a:tcPr marL="0" marR="0" marT="0" marB="0" anchor="ctr"/>
                </a:tc>
                <a:extLst>
                  <a:ext uri="{0D108BD9-81ED-4DB2-BD59-A6C34878D82A}">
                    <a16:rowId xmlns="" xmlns:a16="http://schemas.microsoft.com/office/drawing/2014/main" val="1467075244"/>
                  </a:ext>
                </a:extLst>
              </a:tr>
            </a:tbl>
          </a:graphicData>
        </a:graphic>
      </p:graphicFrame>
    </p:spTree>
    <p:extLst>
      <p:ext uri="{BB962C8B-B14F-4D97-AF65-F5344CB8AC3E}">
        <p14:creationId xmlns="" xmlns:p14="http://schemas.microsoft.com/office/powerpoint/2010/main" val="6835149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600" dirty="0">
                <a:solidFill>
                  <a:srgbClr val="0070C0"/>
                </a:solidFill>
              </a:rPr>
              <a:t>Outline of the Supervised Learning Program</a:t>
            </a:r>
          </a:p>
        </p:txBody>
      </p:sp>
      <p:graphicFrame>
        <p:nvGraphicFramePr>
          <p:cNvPr id="7" name="Table 6"/>
          <p:cNvGraphicFramePr>
            <a:graphicFrameLocks noGrp="1"/>
          </p:cNvGraphicFramePr>
          <p:nvPr>
            <p:extLst>
              <p:ext uri="{D42A27DB-BD31-4B8C-83A1-F6EECF244321}">
                <p14:modId xmlns="" xmlns:p14="http://schemas.microsoft.com/office/powerpoint/2010/main" val="1597473735"/>
              </p:ext>
            </p:extLst>
          </p:nvPr>
        </p:nvGraphicFramePr>
        <p:xfrm>
          <a:off x="400050" y="1351278"/>
          <a:ext cx="6800850" cy="4820920"/>
        </p:xfrm>
        <a:graphic>
          <a:graphicData uri="http://schemas.openxmlformats.org/drawingml/2006/table">
            <a:tbl>
              <a:tblPr firstRow="1">
                <a:tableStyleId>{BC89EF96-8CEA-46FF-86C4-4CE0E7609802}</a:tableStyleId>
              </a:tblPr>
              <a:tblGrid>
                <a:gridCol w="722592">
                  <a:extLst>
                    <a:ext uri="{9D8B030D-6E8A-4147-A177-3AD203B41FA5}">
                      <a16:colId xmlns="" xmlns:a16="http://schemas.microsoft.com/office/drawing/2014/main" val="1506428099"/>
                    </a:ext>
                  </a:extLst>
                </a:gridCol>
                <a:gridCol w="6078258">
                  <a:extLst>
                    <a:ext uri="{9D8B030D-6E8A-4147-A177-3AD203B41FA5}">
                      <a16:colId xmlns="" xmlns:a16="http://schemas.microsoft.com/office/drawing/2014/main" val="2476700050"/>
                    </a:ext>
                  </a:extLst>
                </a:gridCol>
              </a:tblGrid>
              <a:tr h="370840">
                <a:tc>
                  <a:txBody>
                    <a:bodyPr/>
                    <a:lstStyle/>
                    <a:p>
                      <a:r>
                        <a:rPr lang="en-IN" dirty="0"/>
                        <a:t>Day</a:t>
                      </a:r>
                    </a:p>
                  </a:txBody>
                  <a:tcPr marL="72009" marR="72009"/>
                </a:tc>
                <a:tc>
                  <a:txBody>
                    <a:bodyPr/>
                    <a:lstStyle/>
                    <a:p>
                      <a:r>
                        <a:rPr lang="en-IN" dirty="0"/>
                        <a:t>Topics (Professionals)</a:t>
                      </a:r>
                    </a:p>
                  </a:txBody>
                  <a:tcPr marL="72009" marR="72009"/>
                </a:tc>
                <a:extLst>
                  <a:ext uri="{0D108BD9-81ED-4DB2-BD59-A6C34878D82A}">
                    <a16:rowId xmlns="" xmlns:a16="http://schemas.microsoft.com/office/drawing/2014/main" val="2683595535"/>
                  </a:ext>
                </a:extLst>
              </a:tr>
              <a:tr h="370840">
                <a:tc>
                  <a:txBody>
                    <a:bodyPr/>
                    <a:lstStyle/>
                    <a:p>
                      <a:r>
                        <a:rPr lang="en-IN" dirty="0"/>
                        <a:t>1</a:t>
                      </a:r>
                    </a:p>
                  </a:txBody>
                  <a:tcPr marL="72009" marR="72009"/>
                </a:tc>
                <a:tc>
                  <a:txBody>
                    <a:bodyPr/>
                    <a:lstStyle/>
                    <a:p>
                      <a:r>
                        <a:rPr lang="en-IN" dirty="0"/>
                        <a:t>Introduction to Analytics and its Applications</a:t>
                      </a:r>
                    </a:p>
                  </a:txBody>
                  <a:tcPr marL="72009" marR="72009"/>
                </a:tc>
                <a:extLst>
                  <a:ext uri="{0D108BD9-81ED-4DB2-BD59-A6C34878D82A}">
                    <a16:rowId xmlns="" xmlns:a16="http://schemas.microsoft.com/office/drawing/2014/main" val="362945440"/>
                  </a:ext>
                </a:extLst>
              </a:tr>
              <a:tr h="370840">
                <a:tc>
                  <a:txBody>
                    <a:bodyPr/>
                    <a:lstStyle/>
                    <a:p>
                      <a:r>
                        <a:rPr lang="en-IN" b="1" dirty="0">
                          <a:solidFill>
                            <a:srgbClr val="00B050"/>
                          </a:solidFill>
                        </a:rPr>
                        <a:t>2</a:t>
                      </a:r>
                    </a:p>
                  </a:txBody>
                  <a:tcPr marL="72009" marR="72009"/>
                </a:tc>
                <a:tc>
                  <a:txBody>
                    <a:bodyPr/>
                    <a:lstStyle/>
                    <a:p>
                      <a:r>
                        <a:rPr lang="en-IN" b="1" dirty="0">
                          <a:solidFill>
                            <a:srgbClr val="00B050"/>
                          </a:solidFill>
                        </a:rPr>
                        <a:t>Basics of Data/Statistics/R</a:t>
                      </a:r>
                      <a:r>
                        <a:rPr lang="en-IN" b="1" baseline="0" dirty="0">
                          <a:solidFill>
                            <a:srgbClr val="00B050"/>
                          </a:solidFill>
                        </a:rPr>
                        <a:t> (Analytical tool) - I</a:t>
                      </a:r>
                      <a:endParaRPr lang="en-IN" b="1" dirty="0">
                        <a:solidFill>
                          <a:srgbClr val="00B050"/>
                        </a:solidFill>
                      </a:endParaRPr>
                    </a:p>
                  </a:txBody>
                  <a:tcPr marL="72009" marR="72009"/>
                </a:tc>
                <a:extLst>
                  <a:ext uri="{0D108BD9-81ED-4DB2-BD59-A6C34878D82A}">
                    <a16:rowId xmlns="" xmlns:a16="http://schemas.microsoft.com/office/drawing/2014/main" val="3927493992"/>
                  </a:ext>
                </a:extLst>
              </a:tr>
              <a:tr h="370840">
                <a:tc>
                  <a:txBody>
                    <a:bodyPr/>
                    <a:lstStyle/>
                    <a:p>
                      <a:r>
                        <a:rPr lang="en-IN" dirty="0"/>
                        <a:t>3</a:t>
                      </a:r>
                    </a:p>
                  </a:txBody>
                  <a:tcPr marL="72009" marR="72009"/>
                </a:tc>
                <a:tc>
                  <a:txBody>
                    <a:bodyPr/>
                    <a:lstStyle/>
                    <a:p>
                      <a:r>
                        <a:rPr lang="en-IN" dirty="0"/>
                        <a:t>Basics of Data/Statistics/R</a:t>
                      </a:r>
                      <a:r>
                        <a:rPr lang="en-IN" baseline="0" dirty="0"/>
                        <a:t>/Alteryx Demo(Analytical tool) - II</a:t>
                      </a:r>
                      <a:endParaRPr lang="en-IN" dirty="0"/>
                    </a:p>
                  </a:txBody>
                  <a:tcPr marL="72009" marR="72009"/>
                </a:tc>
                <a:extLst>
                  <a:ext uri="{0D108BD9-81ED-4DB2-BD59-A6C34878D82A}">
                    <a16:rowId xmlns="" xmlns:a16="http://schemas.microsoft.com/office/drawing/2014/main" val="3174064662"/>
                  </a:ext>
                </a:extLst>
              </a:tr>
              <a:tr h="370840">
                <a:tc>
                  <a:txBody>
                    <a:bodyPr/>
                    <a:lstStyle/>
                    <a:p>
                      <a:r>
                        <a:rPr lang="en-IN" dirty="0"/>
                        <a:t>4</a:t>
                      </a:r>
                    </a:p>
                  </a:txBody>
                  <a:tcPr marL="72009" marR="72009"/>
                </a:tc>
                <a:tc>
                  <a:txBody>
                    <a:bodyPr/>
                    <a:lstStyle/>
                    <a:p>
                      <a:r>
                        <a:rPr lang="en-IN" dirty="0"/>
                        <a:t>Linear Regression</a:t>
                      </a:r>
                    </a:p>
                  </a:txBody>
                  <a:tcPr marL="72009" marR="72009"/>
                </a:tc>
                <a:extLst>
                  <a:ext uri="{0D108BD9-81ED-4DB2-BD59-A6C34878D82A}">
                    <a16:rowId xmlns="" xmlns:a16="http://schemas.microsoft.com/office/drawing/2014/main" val="1848192926"/>
                  </a:ext>
                </a:extLst>
              </a:tr>
              <a:tr h="370840">
                <a:tc>
                  <a:txBody>
                    <a:bodyPr/>
                    <a:lstStyle/>
                    <a:p>
                      <a:r>
                        <a:rPr lang="en-IN" dirty="0"/>
                        <a:t>5</a:t>
                      </a:r>
                    </a:p>
                  </a:txBody>
                  <a:tcPr marL="72009" marR="72009"/>
                </a:tc>
                <a:tc>
                  <a:txBody>
                    <a:bodyPr/>
                    <a:lstStyle/>
                    <a:p>
                      <a:r>
                        <a:rPr lang="en-IN" dirty="0"/>
                        <a:t>Logistic Regression</a:t>
                      </a:r>
                    </a:p>
                  </a:txBody>
                  <a:tcPr marL="72009" marR="72009"/>
                </a:tc>
                <a:extLst>
                  <a:ext uri="{0D108BD9-81ED-4DB2-BD59-A6C34878D82A}">
                    <a16:rowId xmlns="" xmlns:a16="http://schemas.microsoft.com/office/drawing/2014/main" val="1610047290"/>
                  </a:ext>
                </a:extLst>
              </a:tr>
              <a:tr h="370840">
                <a:tc>
                  <a:txBody>
                    <a:bodyPr/>
                    <a:lstStyle/>
                    <a:p>
                      <a:r>
                        <a:rPr lang="en-IN" dirty="0"/>
                        <a:t>6</a:t>
                      </a:r>
                    </a:p>
                  </a:txBody>
                  <a:tcPr marL="72009" marR="72009"/>
                </a:tc>
                <a:tc>
                  <a:txBody>
                    <a:bodyPr/>
                    <a:lstStyle/>
                    <a:p>
                      <a:r>
                        <a:rPr lang="en-IN" dirty="0"/>
                        <a:t>Clustering</a:t>
                      </a:r>
                    </a:p>
                  </a:txBody>
                  <a:tcPr marL="72009" marR="72009"/>
                </a:tc>
                <a:extLst>
                  <a:ext uri="{0D108BD9-81ED-4DB2-BD59-A6C34878D82A}">
                    <a16:rowId xmlns="" xmlns:a16="http://schemas.microsoft.com/office/drawing/2014/main" val="1520397069"/>
                  </a:ext>
                </a:extLst>
              </a:tr>
              <a:tr h="370840">
                <a:tc>
                  <a:txBody>
                    <a:bodyPr/>
                    <a:lstStyle/>
                    <a:p>
                      <a:r>
                        <a:rPr lang="en-IN" dirty="0"/>
                        <a:t>7</a:t>
                      </a:r>
                    </a:p>
                  </a:txBody>
                  <a:tcPr marL="72009" marR="72009"/>
                </a:tc>
                <a:tc>
                  <a:txBody>
                    <a:bodyPr/>
                    <a:lstStyle/>
                    <a:p>
                      <a:r>
                        <a:rPr lang="en-IN" dirty="0"/>
                        <a:t>Decision Tree</a:t>
                      </a:r>
                    </a:p>
                  </a:txBody>
                  <a:tcPr marL="72009" marR="72009"/>
                </a:tc>
                <a:extLst>
                  <a:ext uri="{0D108BD9-81ED-4DB2-BD59-A6C34878D82A}">
                    <a16:rowId xmlns="" xmlns:a16="http://schemas.microsoft.com/office/drawing/2014/main" val="179684799"/>
                  </a:ext>
                </a:extLst>
              </a:tr>
              <a:tr h="370840">
                <a:tc>
                  <a:txBody>
                    <a:bodyPr/>
                    <a:lstStyle/>
                    <a:p>
                      <a:r>
                        <a:rPr lang="en-IN" dirty="0"/>
                        <a:t>8</a:t>
                      </a:r>
                    </a:p>
                  </a:txBody>
                  <a:tcPr marL="72009" marR="72009"/>
                </a:tc>
                <a:tc>
                  <a:txBody>
                    <a:bodyPr/>
                    <a:lstStyle/>
                    <a:p>
                      <a:r>
                        <a:rPr lang="en-IN" dirty="0"/>
                        <a:t>Time series Modelling</a:t>
                      </a:r>
                    </a:p>
                  </a:txBody>
                  <a:tcPr marL="72009" marR="72009"/>
                </a:tc>
                <a:extLst>
                  <a:ext uri="{0D108BD9-81ED-4DB2-BD59-A6C34878D82A}">
                    <a16:rowId xmlns="" xmlns:a16="http://schemas.microsoft.com/office/drawing/2014/main" val="2673318729"/>
                  </a:ext>
                </a:extLst>
              </a:tr>
              <a:tr h="370840">
                <a:tc>
                  <a:txBody>
                    <a:bodyPr/>
                    <a:lstStyle/>
                    <a:p>
                      <a:r>
                        <a:rPr lang="en-IN" dirty="0"/>
                        <a:t>9</a:t>
                      </a:r>
                    </a:p>
                  </a:txBody>
                  <a:tcPr marL="72009" marR="72009"/>
                </a:tc>
                <a:tc>
                  <a:txBody>
                    <a:bodyPr/>
                    <a:lstStyle/>
                    <a:p>
                      <a:r>
                        <a:rPr lang="en-IN" baseline="0" dirty="0"/>
                        <a:t>Practical  Session on Use cases</a:t>
                      </a:r>
                      <a:endParaRPr lang="en-IN" dirty="0"/>
                    </a:p>
                  </a:txBody>
                  <a:tcPr marL="72009" marR="72009"/>
                </a:tc>
                <a:extLst>
                  <a:ext uri="{0D108BD9-81ED-4DB2-BD59-A6C34878D82A}">
                    <a16:rowId xmlns="" xmlns:a16="http://schemas.microsoft.com/office/drawing/2014/main" val="1553260450"/>
                  </a:ext>
                </a:extLst>
              </a:tr>
              <a:tr h="370840">
                <a:tc>
                  <a:txBody>
                    <a:bodyPr/>
                    <a:lstStyle/>
                    <a:p>
                      <a:r>
                        <a:rPr lang="en-IN" dirty="0"/>
                        <a:t>10</a:t>
                      </a:r>
                    </a:p>
                  </a:txBody>
                  <a:tcPr marL="72009" marR="72009"/>
                </a:tc>
                <a:tc>
                  <a:txBody>
                    <a:bodyPr/>
                    <a:lstStyle/>
                    <a:p>
                      <a:r>
                        <a:rPr lang="en-IN" dirty="0"/>
                        <a:t>Market Basket Analysis</a:t>
                      </a:r>
                    </a:p>
                  </a:txBody>
                  <a:tcPr marL="72009" marR="72009"/>
                </a:tc>
                <a:extLst>
                  <a:ext uri="{0D108BD9-81ED-4DB2-BD59-A6C34878D82A}">
                    <a16:rowId xmlns="" xmlns:a16="http://schemas.microsoft.com/office/drawing/2014/main" val="3893042687"/>
                  </a:ext>
                </a:extLst>
              </a:tr>
              <a:tr h="370840">
                <a:tc>
                  <a:txBody>
                    <a:bodyPr/>
                    <a:lstStyle/>
                    <a:p>
                      <a:r>
                        <a:rPr lang="en-IN" dirty="0"/>
                        <a:t>11</a:t>
                      </a:r>
                    </a:p>
                  </a:txBody>
                  <a:tcPr marL="72009" marR="72009"/>
                </a:tc>
                <a:tc>
                  <a:txBody>
                    <a:bodyPr/>
                    <a:lstStyle/>
                    <a:p>
                      <a:r>
                        <a:rPr lang="en-IN" dirty="0"/>
                        <a:t>Text Mining</a:t>
                      </a:r>
                    </a:p>
                  </a:txBody>
                  <a:tcPr marL="72009" marR="72009"/>
                </a:tc>
                <a:extLst>
                  <a:ext uri="{0D108BD9-81ED-4DB2-BD59-A6C34878D82A}">
                    <a16:rowId xmlns="" xmlns:a16="http://schemas.microsoft.com/office/drawing/2014/main" val="116023049"/>
                  </a:ext>
                </a:extLst>
              </a:tr>
              <a:tr h="370840">
                <a:tc>
                  <a:txBody>
                    <a:bodyPr/>
                    <a:lstStyle/>
                    <a:p>
                      <a:r>
                        <a:rPr lang="en-IN" dirty="0"/>
                        <a:t>12</a:t>
                      </a:r>
                    </a:p>
                  </a:txBody>
                  <a:tcPr marL="72009" marR="72009"/>
                </a:tc>
                <a:tc>
                  <a:txBody>
                    <a:bodyPr/>
                    <a:lstStyle/>
                    <a:p>
                      <a:r>
                        <a:rPr lang="en-IN" dirty="0"/>
                        <a:t>Data Visualization</a:t>
                      </a:r>
                    </a:p>
                  </a:txBody>
                  <a:tcPr marL="72009" marR="72009"/>
                </a:tc>
                <a:extLst>
                  <a:ext uri="{0D108BD9-81ED-4DB2-BD59-A6C34878D82A}">
                    <a16:rowId xmlns="" xmlns:a16="http://schemas.microsoft.com/office/drawing/2014/main" val="3022559059"/>
                  </a:ext>
                </a:extLst>
              </a:tr>
            </a:tbl>
          </a:graphicData>
        </a:graphic>
      </p:graphicFrame>
      <p:sp>
        <p:nvSpPr>
          <p:cNvPr id="8" name="Content Placeholder 7"/>
          <p:cNvSpPr>
            <a:spLocks noGrp="1"/>
          </p:cNvSpPr>
          <p:nvPr>
            <p:ph idx="1"/>
          </p:nvPr>
        </p:nvSpPr>
        <p:spPr>
          <a:xfrm>
            <a:off x="7680960" y="1351278"/>
            <a:ext cx="4240530" cy="4841242"/>
          </a:xfrm>
        </p:spPr>
        <p:txBody>
          <a:bodyPr>
            <a:normAutofit fontScale="85000" lnSpcReduction="20000"/>
          </a:bodyPr>
          <a:lstStyle/>
          <a:p>
            <a:r>
              <a:rPr lang="en-IN" b="1" u="sng" dirty="0"/>
              <a:t>Plan</a:t>
            </a:r>
          </a:p>
          <a:p>
            <a:r>
              <a:rPr lang="en-IN" dirty="0"/>
              <a:t>Program Duration: 3 months</a:t>
            </a:r>
          </a:p>
          <a:p>
            <a:r>
              <a:rPr lang="en-IN" dirty="0"/>
              <a:t>On Every Saturday &amp; Sunday </a:t>
            </a:r>
            <a:r>
              <a:rPr lang="en-IN"/>
              <a:t>from      10 am to 1 </a:t>
            </a:r>
            <a:r>
              <a:rPr lang="en-IN" dirty="0"/>
              <a:t>pm IST</a:t>
            </a:r>
          </a:p>
          <a:p>
            <a:r>
              <a:rPr lang="en-IN" dirty="0"/>
              <a:t>8 Weeks of support after the completion of the program (12 </a:t>
            </a:r>
            <a:r>
              <a:rPr lang="en-IN" dirty="0" err="1"/>
              <a:t>hrs</a:t>
            </a:r>
            <a:r>
              <a:rPr lang="en-IN" dirty="0"/>
              <a:t>, based on pre-booked appointment)</a:t>
            </a:r>
          </a:p>
          <a:p>
            <a:r>
              <a:rPr lang="en-IN" dirty="0"/>
              <a:t>Change in dates will be notified in advance as needed</a:t>
            </a:r>
          </a:p>
          <a:p>
            <a:endParaRPr lang="en-IN" dirty="0"/>
          </a:p>
          <a:p>
            <a:endParaRPr lang="en-IN" dirty="0"/>
          </a:p>
        </p:txBody>
      </p:sp>
      <p:sp>
        <p:nvSpPr>
          <p:cNvPr id="4" name="Slide Number Placeholder 3"/>
          <p:cNvSpPr>
            <a:spLocks noGrp="1"/>
          </p:cNvSpPr>
          <p:nvPr>
            <p:ph type="sldNum" sz="quarter" idx="12"/>
          </p:nvPr>
        </p:nvSpPr>
        <p:spPr/>
        <p:txBody>
          <a:bodyPr/>
          <a:lstStyle/>
          <a:p>
            <a:fld id="{FA088B27-51EA-43CF-84BE-213EAFDFD34D}" type="slidenum">
              <a:rPr lang="en-US" smtClean="0"/>
              <a:pPr/>
              <a:t>3</a:t>
            </a:fld>
            <a:endParaRPr lang="en-US"/>
          </a:p>
        </p:txBody>
      </p:sp>
    </p:spTree>
    <p:extLst>
      <p:ext uri="{BB962C8B-B14F-4D97-AF65-F5344CB8AC3E}">
        <p14:creationId xmlns="" xmlns:p14="http://schemas.microsoft.com/office/powerpoint/2010/main" val="112665452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Analyze Data Spread</a:t>
            </a:r>
            <a:endParaRPr lang="en-IN" dirty="0"/>
          </a:p>
        </p:txBody>
      </p:sp>
      <p:sp>
        <p:nvSpPr>
          <p:cNvPr id="3" name="Text Placeholder 2"/>
          <p:cNvSpPr>
            <a:spLocks noGrp="1"/>
          </p:cNvSpPr>
          <p:nvPr>
            <p:ph type="body" idx="1"/>
          </p:nvPr>
        </p:nvSpPr>
        <p:spPr/>
        <p:txBody>
          <a:bodyPr/>
          <a:lstStyle/>
          <a:p>
            <a:endParaRPr lang="en-IN"/>
          </a:p>
        </p:txBody>
      </p:sp>
      <p:sp>
        <p:nvSpPr>
          <p:cNvPr id="5" name="Slide Number Placeholder 4"/>
          <p:cNvSpPr>
            <a:spLocks noGrp="1"/>
          </p:cNvSpPr>
          <p:nvPr>
            <p:ph type="sldNum" sz="quarter" idx="12"/>
          </p:nvPr>
        </p:nvSpPr>
        <p:spPr/>
        <p:txBody>
          <a:bodyPr/>
          <a:lstStyle/>
          <a:p>
            <a:fld id="{FA088B27-51EA-43CF-84BE-213EAFDFD34D}" type="slidenum">
              <a:rPr lang="en-US" smtClean="0"/>
              <a:pPr/>
              <a:t>30</a:t>
            </a:fld>
            <a:endParaRPr lang="en-US"/>
          </a:p>
        </p:txBody>
      </p:sp>
    </p:spTree>
    <p:extLst>
      <p:ext uri="{BB962C8B-B14F-4D97-AF65-F5344CB8AC3E}">
        <p14:creationId xmlns="" xmlns:p14="http://schemas.microsoft.com/office/powerpoint/2010/main" val="171262987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Measure of Spread</a:t>
            </a:r>
          </a:p>
        </p:txBody>
      </p:sp>
      <p:sp>
        <p:nvSpPr>
          <p:cNvPr id="5" name="Content Placeholder 2"/>
          <p:cNvSpPr>
            <a:spLocks noGrp="1"/>
          </p:cNvSpPr>
          <p:nvPr>
            <p:ph idx="1"/>
          </p:nvPr>
        </p:nvSpPr>
        <p:spPr>
          <a:xfrm>
            <a:off x="138480" y="1447800"/>
            <a:ext cx="5702251" cy="4495800"/>
          </a:xfrm>
        </p:spPr>
        <p:txBody>
          <a:bodyPr>
            <a:normAutofit/>
          </a:bodyPr>
          <a:lstStyle/>
          <a:p>
            <a:pPr lvl="1">
              <a:spcBef>
                <a:spcPts val="800"/>
              </a:spcBef>
              <a:spcAft>
                <a:spcPts val="900"/>
              </a:spcAft>
            </a:pPr>
            <a:r>
              <a:rPr lang="en-US" dirty="0"/>
              <a:t>The central tendency of a data set is usually the main feature of interest. </a:t>
            </a:r>
          </a:p>
          <a:p>
            <a:pPr lvl="1">
              <a:spcBef>
                <a:spcPts val="800"/>
              </a:spcBef>
              <a:spcAft>
                <a:spcPts val="900"/>
              </a:spcAft>
            </a:pPr>
            <a:r>
              <a:rPr lang="en-US" dirty="0"/>
              <a:t>Another feature of interest is the spread (or variability or dispersion or scatter)</a:t>
            </a:r>
          </a:p>
          <a:p>
            <a:pPr lvl="1">
              <a:spcBef>
                <a:spcPts val="800"/>
              </a:spcBef>
              <a:spcAft>
                <a:spcPts val="900"/>
              </a:spcAft>
            </a:pPr>
            <a:r>
              <a:rPr lang="en-US" dirty="0"/>
              <a:t>Meaning how widely spread the data are about the mean (or other measure of location).</a:t>
            </a:r>
          </a:p>
          <a:p>
            <a:pPr lvl="1">
              <a:spcBef>
                <a:spcPts val="800"/>
              </a:spcBef>
              <a:spcAft>
                <a:spcPts val="900"/>
              </a:spcAft>
            </a:pPr>
            <a:endParaRPr lang="en-US"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31</a:t>
            </a:fld>
            <a:endParaRPr lang="en-US" dirty="0"/>
          </a:p>
        </p:txBody>
      </p:sp>
      <p:graphicFrame>
        <p:nvGraphicFramePr>
          <p:cNvPr id="3" name="Diagram 2"/>
          <p:cNvGraphicFramePr/>
          <p:nvPr>
            <p:extLst>
              <p:ext uri="{D42A27DB-BD31-4B8C-83A1-F6EECF244321}">
                <p14:modId xmlns="" xmlns:p14="http://schemas.microsoft.com/office/powerpoint/2010/main" val="526791054"/>
              </p:ext>
            </p:extLst>
          </p:nvPr>
        </p:nvGraphicFramePr>
        <p:xfrm>
          <a:off x="7120890" y="1295400"/>
          <a:ext cx="4720590" cy="48005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 xmlns:p14="http://schemas.microsoft.com/office/powerpoint/2010/main" val="26127732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9509" y="457201"/>
            <a:ext cx="11553444" cy="708411"/>
          </a:xfrm>
        </p:spPr>
        <p:txBody>
          <a:bodyPr>
            <a:normAutofit fontScale="90000"/>
          </a:bodyPr>
          <a:lstStyle/>
          <a:p>
            <a:r>
              <a:rPr lang="en-US" dirty="0">
                <a:solidFill>
                  <a:srgbClr val="0070C0"/>
                </a:solidFill>
              </a:rPr>
              <a:t>Variance and Standard Deviation</a:t>
            </a:r>
          </a:p>
        </p:txBody>
      </p:sp>
      <p:sp>
        <p:nvSpPr>
          <p:cNvPr id="5" name="Content Placeholder 2"/>
          <p:cNvSpPr>
            <a:spLocks noGrp="1"/>
          </p:cNvSpPr>
          <p:nvPr>
            <p:ph idx="1"/>
          </p:nvPr>
        </p:nvSpPr>
        <p:spPr>
          <a:xfrm>
            <a:off x="359509" y="1336988"/>
            <a:ext cx="11401961" cy="5082789"/>
          </a:xfrm>
        </p:spPr>
        <p:txBody>
          <a:bodyPr>
            <a:noAutofit/>
          </a:bodyPr>
          <a:lstStyle/>
          <a:p>
            <a:pPr lvl="1">
              <a:spcBef>
                <a:spcPts val="600"/>
              </a:spcBef>
              <a:spcAft>
                <a:spcPts val="600"/>
              </a:spcAft>
              <a:buFont typeface="Wingdings" panose="05000000000000000000" pitchFamily="2" charset="2"/>
              <a:buChar char="q"/>
            </a:pPr>
            <a:r>
              <a:rPr lang="en-IN" sz="1700" dirty="0" smtClean="0"/>
              <a:t>Variance in Statistics is a way to measure </a:t>
            </a:r>
            <a:r>
              <a:rPr lang="en-IN" sz="1700" b="1" dirty="0"/>
              <a:t>how far a set of numbers is spread out</a:t>
            </a:r>
            <a:r>
              <a:rPr lang="en-IN" sz="1700" dirty="0"/>
              <a:t>. Variance describes how much a </a:t>
            </a:r>
            <a:r>
              <a:rPr lang="en-IN" sz="1700" b="1" dirty="0"/>
              <a:t>random variable differs from its expected value</a:t>
            </a:r>
            <a:r>
              <a:rPr lang="en-IN" sz="1700" dirty="0"/>
              <a:t>. The variance is defined as the average of the squares of the differences between the individual (observed) and the expected value</a:t>
            </a:r>
            <a:endParaRPr lang="en-US" sz="1700" dirty="0" smtClean="0"/>
          </a:p>
          <a:p>
            <a:pPr lvl="1">
              <a:spcBef>
                <a:spcPts val="600"/>
              </a:spcBef>
              <a:spcAft>
                <a:spcPts val="600"/>
              </a:spcAft>
              <a:buFont typeface="Wingdings" panose="05000000000000000000" pitchFamily="2" charset="2"/>
              <a:buChar char="q"/>
            </a:pPr>
            <a:r>
              <a:rPr lang="en-US" sz="1700" dirty="0" smtClean="0"/>
              <a:t>For </a:t>
            </a:r>
            <a:r>
              <a:rPr lang="en-US" sz="1700" dirty="0"/>
              <a:t>a data set having values x1, x2,…,</a:t>
            </a:r>
            <a:r>
              <a:rPr lang="en-US" sz="1700" dirty="0" err="1"/>
              <a:t>xn</a:t>
            </a:r>
            <a:r>
              <a:rPr lang="en-US" sz="1700" dirty="0"/>
              <a:t> (or xi where </a:t>
            </a:r>
            <a:r>
              <a:rPr lang="en-US" sz="1700" dirty="0" err="1"/>
              <a:t>i</a:t>
            </a:r>
            <a:r>
              <a:rPr lang="en-US" sz="1700" dirty="0"/>
              <a:t>=1,2,…,n) and mean of &lt;x&gt; variance is calculated as</a:t>
            </a:r>
          </a:p>
          <a:p>
            <a:pPr lvl="2">
              <a:spcBef>
                <a:spcPts val="600"/>
              </a:spcBef>
              <a:spcAft>
                <a:spcPts val="600"/>
              </a:spcAft>
              <a:buFont typeface="Wingdings" pitchFamily="2" charset="2"/>
              <a:buChar char="§"/>
            </a:pPr>
            <a:r>
              <a:rPr lang="en-US" sz="1700" dirty="0"/>
              <a:t>For granular data: Variance (σ</a:t>
            </a:r>
            <a:r>
              <a:rPr lang="en-US" sz="1700" baseline="30000" dirty="0"/>
              <a:t>2</a:t>
            </a:r>
            <a:r>
              <a:rPr lang="en-US" sz="1700" dirty="0"/>
              <a:t>) = ∑(xi - &lt;x&gt;)</a:t>
            </a:r>
            <a:r>
              <a:rPr lang="en-US" sz="1700" baseline="30000" dirty="0"/>
              <a:t>2</a:t>
            </a:r>
            <a:r>
              <a:rPr lang="en-US" sz="1700" dirty="0"/>
              <a:t>/n</a:t>
            </a:r>
          </a:p>
          <a:p>
            <a:pPr lvl="2">
              <a:spcBef>
                <a:spcPts val="600"/>
              </a:spcBef>
              <a:spcAft>
                <a:spcPts val="600"/>
              </a:spcAft>
              <a:buFont typeface="Wingdings" pitchFamily="2" charset="2"/>
              <a:buChar char="§"/>
            </a:pPr>
            <a:r>
              <a:rPr lang="en-US" sz="1700" dirty="0"/>
              <a:t>For summarized frequency table: Variance (σ</a:t>
            </a:r>
            <a:r>
              <a:rPr lang="en-US" sz="1700" baseline="30000" dirty="0"/>
              <a:t>2</a:t>
            </a:r>
            <a:r>
              <a:rPr lang="en-US" sz="1700" dirty="0"/>
              <a:t>) = ∑{fi*(xi - &lt;x&gt;)</a:t>
            </a:r>
            <a:r>
              <a:rPr lang="en-US" sz="1700" baseline="30000" dirty="0"/>
              <a:t>2</a:t>
            </a:r>
            <a:r>
              <a:rPr lang="en-US" sz="1700" dirty="0"/>
              <a:t>}/n</a:t>
            </a:r>
          </a:p>
          <a:p>
            <a:pPr lvl="1">
              <a:spcBef>
                <a:spcPts val="600"/>
              </a:spcBef>
              <a:spcAft>
                <a:spcPts val="600"/>
              </a:spcAft>
              <a:buFont typeface="Wingdings" panose="05000000000000000000" pitchFamily="2" charset="2"/>
              <a:buChar char="q"/>
            </a:pPr>
            <a:r>
              <a:rPr lang="en-US" sz="1700" dirty="0"/>
              <a:t>Standard deviation is positive square root of variance denoted by σ</a:t>
            </a:r>
          </a:p>
          <a:p>
            <a:pPr lvl="1">
              <a:spcBef>
                <a:spcPts val="600"/>
              </a:spcBef>
              <a:spcAft>
                <a:spcPts val="600"/>
              </a:spcAft>
              <a:buFont typeface="Wingdings" panose="05000000000000000000" pitchFamily="2" charset="2"/>
              <a:buChar char="q"/>
            </a:pPr>
            <a:r>
              <a:rPr lang="en-US" sz="1700" dirty="0" smtClean="0"/>
              <a:t>Sample </a:t>
            </a:r>
            <a:r>
              <a:rPr lang="en-US" sz="1700" dirty="0"/>
              <a:t>Variance is the biased estimator of population. Dividing by  (n-1) corrects the bias </a:t>
            </a:r>
            <a:r>
              <a:rPr lang="en-IN" sz="1700" dirty="0"/>
              <a:t> in the estimation of the population variance.</a:t>
            </a:r>
            <a:endParaRPr lang="en-US" sz="1700" dirty="0"/>
          </a:p>
          <a:p>
            <a:pPr lvl="1">
              <a:spcBef>
                <a:spcPts val="600"/>
              </a:spcBef>
              <a:spcAft>
                <a:spcPts val="600"/>
              </a:spcAft>
              <a:buFont typeface="Wingdings" panose="05000000000000000000" pitchFamily="2" charset="2"/>
              <a:buChar char="q"/>
            </a:pPr>
            <a:r>
              <a:rPr lang="en-US" sz="1700" dirty="0"/>
              <a:t>To calculate variance in excel : </a:t>
            </a:r>
            <a:r>
              <a:rPr lang="en-US" sz="1700" dirty="0" smtClean="0"/>
              <a:t> </a:t>
            </a:r>
            <a:r>
              <a:rPr lang="en-US" sz="1700" dirty="0"/>
              <a:t>= VAR(Range of cell whose variance is to be calculated)</a:t>
            </a:r>
          </a:p>
          <a:p>
            <a:pPr lvl="1">
              <a:spcBef>
                <a:spcPts val="600"/>
              </a:spcBef>
              <a:spcAft>
                <a:spcPts val="600"/>
              </a:spcAft>
              <a:buFont typeface="Wingdings" panose="05000000000000000000" pitchFamily="2" charset="2"/>
              <a:buChar char="q"/>
            </a:pPr>
            <a:r>
              <a:rPr lang="en-US" sz="1700" dirty="0"/>
              <a:t>To calculate standard deviation in excel </a:t>
            </a:r>
            <a:r>
              <a:rPr lang="en-US" sz="1700" dirty="0" smtClean="0"/>
              <a:t>: =STDDEV(Range </a:t>
            </a:r>
            <a:r>
              <a:rPr lang="en-US" sz="1700" dirty="0"/>
              <a:t>of cell whose </a:t>
            </a:r>
            <a:r>
              <a:rPr lang="en-US" sz="1700" dirty="0" err="1"/>
              <a:t>std</a:t>
            </a:r>
            <a:r>
              <a:rPr lang="en-US" sz="1700" dirty="0"/>
              <a:t> deviation is to be calculated</a:t>
            </a:r>
            <a:r>
              <a:rPr lang="en-US" sz="1700" dirty="0" smtClean="0"/>
              <a:t>)</a:t>
            </a:r>
          </a:p>
          <a:p>
            <a:pPr lvl="1">
              <a:spcBef>
                <a:spcPts val="600"/>
              </a:spcBef>
              <a:spcAft>
                <a:spcPts val="600"/>
              </a:spcAft>
              <a:buFont typeface="Wingdings" panose="05000000000000000000" pitchFamily="2" charset="2"/>
              <a:buChar char="q"/>
            </a:pPr>
            <a:r>
              <a:rPr lang="en-IN" sz="1700" dirty="0"/>
              <a:t>If variance is high, that means you have larger variability in your dataset. In the other way, we can say more values are spread out around your mean value.</a:t>
            </a:r>
          </a:p>
          <a:p>
            <a:pPr lvl="1">
              <a:spcBef>
                <a:spcPts val="600"/>
              </a:spcBef>
              <a:spcAft>
                <a:spcPts val="600"/>
              </a:spcAft>
              <a:buFont typeface="Wingdings" panose="05000000000000000000" pitchFamily="2" charset="2"/>
              <a:buChar char="q"/>
            </a:pPr>
            <a:r>
              <a:rPr lang="en-IN" sz="1700" dirty="0"/>
              <a:t>The larger the standard deviation, larger the variability of the data</a:t>
            </a:r>
            <a:endParaRPr lang="en-US" sz="1700" dirty="0"/>
          </a:p>
        </p:txBody>
      </p:sp>
      <p:sp>
        <p:nvSpPr>
          <p:cNvPr id="4" name="Slide Number Placeholder 3"/>
          <p:cNvSpPr>
            <a:spLocks noGrp="1"/>
          </p:cNvSpPr>
          <p:nvPr>
            <p:ph type="sldNum" sz="quarter" idx="12"/>
          </p:nvPr>
        </p:nvSpPr>
        <p:spPr/>
        <p:txBody>
          <a:bodyPr/>
          <a:lstStyle/>
          <a:p>
            <a:fld id="{5A0614AE-7DA6-4443-9A06-FA7BD7CD666D}" type="slidenum">
              <a:rPr lang="en-US" smtClean="0"/>
              <a:pPr/>
              <a:t>32</a:t>
            </a:fld>
            <a:endParaRPr lang="en-US" dirty="0"/>
          </a:p>
        </p:txBody>
      </p:sp>
    </p:spTree>
    <p:extLst>
      <p:ext uri="{BB962C8B-B14F-4D97-AF65-F5344CB8AC3E}">
        <p14:creationId xmlns="" xmlns:p14="http://schemas.microsoft.com/office/powerpoint/2010/main" val="119668800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rPr>
              <a:t>Variance and Standard Deviation</a:t>
            </a:r>
          </a:p>
        </p:txBody>
      </p:sp>
      <p:sp>
        <p:nvSpPr>
          <p:cNvPr id="4" name="Slide Number Placeholder 3"/>
          <p:cNvSpPr>
            <a:spLocks noGrp="1"/>
          </p:cNvSpPr>
          <p:nvPr>
            <p:ph type="sldNum" sz="quarter" idx="12"/>
          </p:nvPr>
        </p:nvSpPr>
        <p:spPr/>
        <p:txBody>
          <a:bodyPr/>
          <a:lstStyle/>
          <a:p>
            <a:fld id="{5A0614AE-7DA6-4443-9A06-FA7BD7CD666D}" type="slidenum">
              <a:rPr lang="en-US" smtClean="0"/>
              <a:pPr/>
              <a:t>33</a:t>
            </a:fld>
            <a:endParaRPr lang="en-US" dirty="0"/>
          </a:p>
        </p:txBody>
      </p:sp>
      <p:grpSp>
        <p:nvGrpSpPr>
          <p:cNvPr id="7" name="Group 6"/>
          <p:cNvGrpSpPr/>
          <p:nvPr/>
        </p:nvGrpSpPr>
        <p:grpSpPr>
          <a:xfrm>
            <a:off x="253261" y="1230934"/>
            <a:ext cx="4731869" cy="2437349"/>
            <a:chOff x="2228061" y="950563"/>
            <a:chExt cx="4506542" cy="2437349"/>
          </a:xfrm>
        </p:grpSpPr>
        <p:pic>
          <p:nvPicPr>
            <p:cNvPr id="1026" name="Picture 2"/>
            <p:cNvPicPr>
              <a:picLocks noChangeAspect="1" noChangeArrowheads="1"/>
            </p:cNvPicPr>
            <p:nvPr/>
          </p:nvPicPr>
          <p:blipFill>
            <a:blip r:embed="rId3" cstate="print"/>
            <a:srcRect/>
            <a:stretch>
              <a:fillRect/>
            </a:stretch>
          </p:blipFill>
          <p:spPr bwMode="auto">
            <a:xfrm>
              <a:off x="2228062" y="1425385"/>
              <a:ext cx="2089727" cy="1962527"/>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5498940" y="1588688"/>
              <a:ext cx="972177" cy="808634"/>
            </a:xfrm>
            <a:prstGeom prst="rect">
              <a:avLst/>
            </a:prstGeom>
            <a:noFill/>
            <a:ln w="9525">
              <a:noFill/>
              <a:miter lim="800000"/>
              <a:headEnd/>
              <a:tailEnd/>
            </a:ln>
          </p:spPr>
        </p:pic>
        <p:sp>
          <p:nvSpPr>
            <p:cNvPr id="9" name="Rectangle 8"/>
            <p:cNvSpPr/>
            <p:nvPr/>
          </p:nvSpPr>
          <p:spPr>
            <a:xfrm>
              <a:off x="2228061" y="950563"/>
              <a:ext cx="4506542" cy="436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8" rIns="91438" bIns="45718" rtlCol="0" anchor="ctr"/>
            <a:lstStyle/>
            <a:p>
              <a:pPr algn="ctr"/>
              <a:r>
                <a:rPr lang="en-US" sz="1600" dirty="0"/>
                <a:t>1. Using </a:t>
              </a:r>
              <a:r>
                <a:rPr lang="en-US" sz="1600"/>
                <a:t>Excel function for </a:t>
              </a:r>
              <a:r>
                <a:rPr lang="en-US" sz="1600" dirty="0"/>
                <a:t>granular data</a:t>
              </a:r>
            </a:p>
          </p:txBody>
        </p:sp>
      </p:grpSp>
      <p:grpSp>
        <p:nvGrpSpPr>
          <p:cNvPr id="8" name="Group 7"/>
          <p:cNvGrpSpPr/>
          <p:nvPr/>
        </p:nvGrpSpPr>
        <p:grpSpPr>
          <a:xfrm>
            <a:off x="5360671" y="1230933"/>
            <a:ext cx="6760434" cy="4962808"/>
            <a:chOff x="5756214" y="935814"/>
            <a:chExt cx="6438509" cy="4962808"/>
          </a:xfrm>
        </p:grpSpPr>
        <p:pic>
          <p:nvPicPr>
            <p:cNvPr id="3" name="Picture 2"/>
            <p:cNvPicPr>
              <a:picLocks noChangeAspect="1" noChangeArrowheads="1"/>
            </p:cNvPicPr>
            <p:nvPr/>
          </p:nvPicPr>
          <p:blipFill>
            <a:blip r:embed="rId5" cstate="print"/>
            <a:srcRect/>
            <a:stretch>
              <a:fillRect/>
            </a:stretch>
          </p:blipFill>
          <p:spPr bwMode="auto">
            <a:xfrm>
              <a:off x="5772952" y="1371931"/>
              <a:ext cx="3561622" cy="2398644"/>
            </a:xfrm>
            <a:prstGeom prst="rect">
              <a:avLst/>
            </a:prstGeom>
            <a:noFill/>
            <a:ln w="9525">
              <a:solidFill>
                <a:schemeClr val="accent1"/>
              </a:solidFill>
              <a:miter lim="800000"/>
              <a:headEnd/>
              <a:tailEnd/>
            </a:ln>
          </p:spPr>
        </p:pic>
        <p:pic>
          <p:nvPicPr>
            <p:cNvPr id="5" name="Picture 3"/>
            <p:cNvPicPr>
              <a:picLocks noChangeAspect="1" noChangeArrowheads="1"/>
            </p:cNvPicPr>
            <p:nvPr/>
          </p:nvPicPr>
          <p:blipFill rotWithShape="1">
            <a:blip r:embed="rId6" cstate="print"/>
            <a:srcRect b="7514"/>
            <a:stretch/>
          </p:blipFill>
          <p:spPr bwMode="auto">
            <a:xfrm>
              <a:off x="7855472" y="3428134"/>
              <a:ext cx="4106768" cy="2470488"/>
            </a:xfrm>
            <a:prstGeom prst="rect">
              <a:avLst/>
            </a:prstGeom>
            <a:noFill/>
            <a:ln w="9525">
              <a:solidFill>
                <a:schemeClr val="accent1"/>
              </a:solidFill>
              <a:miter lim="800000"/>
              <a:headEnd/>
              <a:tailEnd/>
            </a:ln>
          </p:spPr>
        </p:pic>
        <p:pic>
          <p:nvPicPr>
            <p:cNvPr id="1028" name="Picture 4"/>
            <p:cNvPicPr>
              <a:picLocks noChangeAspect="1" noChangeArrowheads="1"/>
            </p:cNvPicPr>
            <p:nvPr/>
          </p:nvPicPr>
          <p:blipFill>
            <a:blip r:embed="rId7" cstate="print"/>
            <a:srcRect/>
            <a:stretch>
              <a:fillRect/>
            </a:stretch>
          </p:blipFill>
          <p:spPr bwMode="auto">
            <a:xfrm>
              <a:off x="10584919" y="5115081"/>
              <a:ext cx="1017606" cy="672347"/>
            </a:xfrm>
            <a:prstGeom prst="rect">
              <a:avLst/>
            </a:prstGeom>
            <a:noFill/>
            <a:ln w="9525">
              <a:noFill/>
              <a:miter lim="800000"/>
              <a:headEnd/>
              <a:tailEnd/>
            </a:ln>
          </p:spPr>
        </p:pic>
        <p:sp>
          <p:nvSpPr>
            <p:cNvPr id="10" name="Rectangle 9"/>
            <p:cNvSpPr/>
            <p:nvPr/>
          </p:nvSpPr>
          <p:spPr>
            <a:xfrm>
              <a:off x="5756214" y="935814"/>
              <a:ext cx="4215797" cy="436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lIns="91438" tIns="45718" rIns="91438" bIns="45718" rtlCol="0" anchor="ctr"/>
            <a:lstStyle/>
            <a:p>
              <a:pPr algn="ctr"/>
              <a:r>
                <a:rPr lang="en-US" sz="1600" dirty="0"/>
                <a:t>2</a:t>
              </a:r>
              <a:r>
                <a:rPr lang="en-US" sz="1600"/>
                <a:t>. For </a:t>
              </a:r>
              <a:r>
                <a:rPr lang="en-US" sz="1600" dirty="0"/>
                <a:t>summarized data </a:t>
              </a:r>
              <a:r>
                <a:rPr lang="en-US" sz="1600"/>
                <a:t>in form of frequency </a:t>
              </a:r>
              <a:r>
                <a:rPr lang="en-US" sz="1600" dirty="0"/>
                <a:t>table</a:t>
              </a:r>
            </a:p>
          </p:txBody>
        </p:sp>
        <p:sp>
          <p:nvSpPr>
            <p:cNvPr id="11" name="Oval 10"/>
            <p:cNvSpPr/>
            <p:nvPr/>
          </p:nvSpPr>
          <p:spPr>
            <a:xfrm>
              <a:off x="9533020" y="1476325"/>
              <a:ext cx="363431" cy="363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38" tIns="45718" rIns="91438" bIns="45718" rtlCol="0" anchor="ctr"/>
            <a:lstStyle/>
            <a:p>
              <a:pPr algn="ctr"/>
              <a:r>
                <a:rPr lang="en-US" dirty="0"/>
                <a:t>1</a:t>
              </a:r>
            </a:p>
          </p:txBody>
        </p:sp>
        <p:sp>
          <p:nvSpPr>
            <p:cNvPr id="12" name="Oval 11"/>
            <p:cNvSpPr/>
            <p:nvPr/>
          </p:nvSpPr>
          <p:spPr>
            <a:xfrm>
              <a:off x="11831292" y="3184237"/>
              <a:ext cx="363431" cy="36343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91438" tIns="45718" rIns="91438" bIns="45718" rtlCol="0" anchor="ctr"/>
            <a:lstStyle/>
            <a:p>
              <a:pPr algn="ctr"/>
              <a:r>
                <a:rPr lang="en-US" dirty="0"/>
                <a:t>2</a:t>
              </a:r>
            </a:p>
          </p:txBody>
        </p:sp>
      </p:grpSp>
    </p:spTree>
    <p:extLst>
      <p:ext uri="{BB962C8B-B14F-4D97-AF65-F5344CB8AC3E}">
        <p14:creationId xmlns="" xmlns:p14="http://schemas.microsoft.com/office/powerpoint/2010/main" val="329422242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821" y="345944"/>
            <a:ext cx="11553444" cy="856395"/>
          </a:xfrm>
        </p:spPr>
        <p:txBody>
          <a:bodyPr/>
          <a:lstStyle/>
          <a:p>
            <a:r>
              <a:rPr lang="en-US" dirty="0">
                <a:solidFill>
                  <a:srgbClr val="0070C0"/>
                </a:solidFill>
              </a:rPr>
              <a:t>Range</a:t>
            </a:r>
          </a:p>
        </p:txBody>
      </p:sp>
      <p:sp>
        <p:nvSpPr>
          <p:cNvPr id="5" name="Content Placeholder 2"/>
          <p:cNvSpPr>
            <a:spLocks noGrp="1"/>
          </p:cNvSpPr>
          <p:nvPr>
            <p:ph idx="1"/>
          </p:nvPr>
        </p:nvSpPr>
        <p:spPr>
          <a:xfrm>
            <a:off x="320040" y="1447800"/>
            <a:ext cx="11371882" cy="4495800"/>
          </a:xfrm>
        </p:spPr>
        <p:txBody>
          <a:bodyPr>
            <a:normAutofit/>
          </a:bodyPr>
          <a:lstStyle/>
          <a:p>
            <a:pPr lvl="1">
              <a:spcBef>
                <a:spcPts val="800"/>
              </a:spcBef>
              <a:spcAft>
                <a:spcPts val="900"/>
              </a:spcAft>
            </a:pPr>
            <a:r>
              <a:rPr lang="en-US" dirty="0"/>
              <a:t>The range is a very simple measure of spread defined, as its name suggests, by the difference between the largest and smallest observations in the data set. </a:t>
            </a:r>
          </a:p>
          <a:p>
            <a:pPr lvl="1">
              <a:spcBef>
                <a:spcPts val="800"/>
              </a:spcBef>
              <a:spcAft>
                <a:spcPts val="900"/>
              </a:spcAft>
            </a:pPr>
            <a:r>
              <a:rPr lang="en-US" dirty="0"/>
              <a:t>Range = max(xi) – min(xi)</a:t>
            </a:r>
          </a:p>
          <a:p>
            <a:pPr lvl="1">
              <a:spcBef>
                <a:spcPts val="800"/>
              </a:spcBef>
              <a:spcAft>
                <a:spcPts val="900"/>
              </a:spcAft>
            </a:pPr>
            <a:r>
              <a:rPr lang="en-US" dirty="0"/>
              <a:t>A poor measure of the spread of the data as it relies on the extreme values</a:t>
            </a:r>
          </a:p>
          <a:p>
            <a:pPr lvl="1">
              <a:spcBef>
                <a:spcPts val="800"/>
              </a:spcBef>
              <a:spcAft>
                <a:spcPts val="900"/>
              </a:spcAft>
            </a:pPr>
            <a:r>
              <a:rPr lang="en-US" dirty="0"/>
              <a:t>Which aren't necessarily representative of the data as a whole.</a:t>
            </a:r>
          </a:p>
        </p:txBody>
      </p:sp>
      <p:sp>
        <p:nvSpPr>
          <p:cNvPr id="4" name="Slide Number Placeholder 3"/>
          <p:cNvSpPr>
            <a:spLocks noGrp="1"/>
          </p:cNvSpPr>
          <p:nvPr>
            <p:ph type="sldNum" sz="quarter" idx="12"/>
          </p:nvPr>
        </p:nvSpPr>
        <p:spPr/>
        <p:txBody>
          <a:bodyPr/>
          <a:lstStyle/>
          <a:p>
            <a:fld id="{5A0614AE-7DA6-4443-9A06-FA7BD7CD666D}" type="slidenum">
              <a:rPr lang="en-US" smtClean="0"/>
              <a:pPr/>
              <a:t>34</a:t>
            </a:fld>
            <a:endParaRPr lang="en-US" dirty="0"/>
          </a:p>
        </p:txBody>
      </p:sp>
    </p:spTree>
    <p:extLst>
      <p:ext uri="{BB962C8B-B14F-4D97-AF65-F5344CB8AC3E}">
        <p14:creationId xmlns="" xmlns:p14="http://schemas.microsoft.com/office/powerpoint/2010/main" val="141559929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7821" y="381001"/>
            <a:ext cx="11553444" cy="856395"/>
          </a:xfrm>
        </p:spPr>
        <p:txBody>
          <a:bodyPr/>
          <a:lstStyle/>
          <a:p>
            <a:r>
              <a:rPr lang="en-US" dirty="0">
                <a:solidFill>
                  <a:srgbClr val="0070C0"/>
                </a:solidFill>
              </a:rPr>
              <a:t>Inter quartile Range</a:t>
            </a:r>
          </a:p>
        </p:txBody>
      </p:sp>
      <p:sp>
        <p:nvSpPr>
          <p:cNvPr id="5" name="Content Placeholder 2"/>
          <p:cNvSpPr>
            <a:spLocks noGrp="1"/>
          </p:cNvSpPr>
          <p:nvPr>
            <p:ph idx="1"/>
          </p:nvPr>
        </p:nvSpPr>
        <p:spPr>
          <a:xfrm>
            <a:off x="387821" y="1447800"/>
            <a:ext cx="11373649" cy="3505200"/>
          </a:xfrm>
        </p:spPr>
        <p:txBody>
          <a:bodyPr>
            <a:normAutofit fontScale="77500" lnSpcReduction="20000"/>
          </a:bodyPr>
          <a:lstStyle/>
          <a:p>
            <a:pPr lvl="1"/>
            <a:r>
              <a:rPr lang="en-US" dirty="0"/>
              <a:t>Similar to Range but is not affected by the data extremes.</a:t>
            </a:r>
          </a:p>
          <a:p>
            <a:pPr lvl="1"/>
            <a:r>
              <a:rPr lang="en-US" dirty="0"/>
              <a:t>Just as the median divides a set of data into two halves, the quartiles divide a set of data into four quarters. They are denoted by Q1, Q2 and Q3.</a:t>
            </a:r>
          </a:p>
          <a:p>
            <a:pPr lvl="1"/>
            <a:r>
              <a:rPr lang="en-US" dirty="0"/>
              <a:t>Q2 is just the median, while Q1 is called the lower quartile and Q3 the upper quartile.</a:t>
            </a:r>
          </a:p>
          <a:p>
            <a:pPr lvl="1"/>
            <a:r>
              <a:rPr lang="en-US" dirty="0"/>
              <a:t>Q1 can be defined to be the (n + 2) / 4</a:t>
            </a:r>
            <a:r>
              <a:rPr lang="en-US" baseline="30000" dirty="0"/>
              <a:t>th</a:t>
            </a:r>
            <a:r>
              <a:rPr lang="en-US" dirty="0"/>
              <a:t> observation counting from below and Q3 as the same counting from above, with relevant interpolation if needed.</a:t>
            </a:r>
          </a:p>
          <a:p>
            <a:pPr lvl="1"/>
            <a:r>
              <a:rPr lang="en-US" dirty="0"/>
              <a:t>The Inter quartile range is defined as Q3 − Q1.</a:t>
            </a:r>
          </a:p>
          <a:p>
            <a:pPr lvl="1"/>
            <a:endParaRPr lang="en-US" dirty="0"/>
          </a:p>
          <a:p>
            <a:pPr lvl="1"/>
            <a:endParaRPr lang="en-US" dirty="0"/>
          </a:p>
          <a:p>
            <a:pPr lvl="1"/>
            <a:r>
              <a:rPr lang="en-US" dirty="0"/>
              <a:t>To calculate quartiles in Excel:  </a:t>
            </a:r>
          </a:p>
          <a:p>
            <a:pPr lvl="8"/>
            <a:r>
              <a:rPr lang="en-US" dirty="0"/>
              <a:t>=QUARTILE.INC ( array, quart </a:t>
            </a:r>
            <a:r>
              <a:rPr lang="en-US" dirty="0" smtClean="0"/>
              <a:t>)</a:t>
            </a:r>
          </a:p>
        </p:txBody>
      </p:sp>
      <p:sp>
        <p:nvSpPr>
          <p:cNvPr id="4" name="Slide Number Placeholder 3"/>
          <p:cNvSpPr>
            <a:spLocks noGrp="1"/>
          </p:cNvSpPr>
          <p:nvPr>
            <p:ph type="sldNum" sz="quarter" idx="12"/>
          </p:nvPr>
        </p:nvSpPr>
        <p:spPr/>
        <p:txBody>
          <a:bodyPr/>
          <a:lstStyle/>
          <a:p>
            <a:fld id="{5A0614AE-7DA6-4443-9A06-FA7BD7CD666D}" type="slidenum">
              <a:rPr lang="en-US" smtClean="0"/>
              <a:pPr/>
              <a:t>35</a:t>
            </a:fld>
            <a:endParaRPr lang="en-US" dirty="0"/>
          </a:p>
        </p:txBody>
      </p:sp>
      <p:sp>
        <p:nvSpPr>
          <p:cNvPr id="6" name="TextBox 5"/>
          <p:cNvSpPr txBox="1"/>
          <p:nvPr/>
        </p:nvSpPr>
        <p:spPr>
          <a:xfrm>
            <a:off x="560070" y="5257801"/>
            <a:ext cx="5520690" cy="646331"/>
          </a:xfrm>
          <a:prstGeom prst="rect">
            <a:avLst/>
          </a:prstGeom>
          <a:noFill/>
        </p:spPr>
        <p:txBody>
          <a:bodyPr wrap="square" rtlCol="0">
            <a:spAutoFit/>
          </a:bodyPr>
          <a:lstStyle/>
          <a:p>
            <a:r>
              <a:rPr lang="en-IN" dirty="0"/>
              <a:t>Five-number summary and </a:t>
            </a:r>
            <a:r>
              <a:rPr lang="en-IN" dirty="0" smtClean="0"/>
              <a:t>boxplots</a:t>
            </a:r>
          </a:p>
          <a:p>
            <a:r>
              <a:rPr lang="en-US" dirty="0"/>
              <a:t>	</a:t>
            </a:r>
            <a:r>
              <a:rPr lang="en-IN" dirty="0"/>
              <a:t>Min, Q1, Q2, Q3, </a:t>
            </a:r>
            <a:r>
              <a:rPr lang="en-IN" dirty="0" smtClean="0"/>
              <a:t>Max</a:t>
            </a:r>
            <a:endParaRPr lang="en-IN" dirty="0"/>
          </a:p>
        </p:txBody>
      </p:sp>
    </p:spTree>
    <p:extLst>
      <p:ext uri="{BB962C8B-B14F-4D97-AF65-F5344CB8AC3E}">
        <p14:creationId xmlns="" xmlns:p14="http://schemas.microsoft.com/office/powerpoint/2010/main" val="10997495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79" y="155589"/>
            <a:ext cx="11553444" cy="980935"/>
          </a:xfrm>
        </p:spPr>
        <p:txBody>
          <a:bodyPr/>
          <a:lstStyle/>
          <a:p>
            <a:r>
              <a:rPr lang="en-IN" dirty="0">
                <a:solidFill>
                  <a:srgbClr val="0070C0"/>
                </a:solidFill>
              </a:rPr>
              <a:t>Percentile and Decile</a:t>
            </a:r>
          </a:p>
        </p:txBody>
      </p:sp>
      <p:sp>
        <p:nvSpPr>
          <p:cNvPr id="3" name="Content Placeholder 2"/>
          <p:cNvSpPr>
            <a:spLocks noGrp="1"/>
          </p:cNvSpPr>
          <p:nvPr>
            <p:ph idx="1"/>
          </p:nvPr>
        </p:nvSpPr>
        <p:spPr>
          <a:xfrm>
            <a:off x="19965" y="1219200"/>
            <a:ext cx="12491599" cy="3175221"/>
          </a:xfrm>
        </p:spPr>
        <p:txBody>
          <a:bodyPr>
            <a:normAutofit/>
          </a:bodyPr>
          <a:lstStyle/>
          <a:p>
            <a:pPr lvl="1"/>
            <a:r>
              <a:rPr lang="en-IN" b="1" dirty="0"/>
              <a:t>Percentile</a:t>
            </a:r>
            <a:r>
              <a:rPr lang="en-IN" dirty="0"/>
              <a:t>: The</a:t>
            </a:r>
            <a:r>
              <a:rPr lang="en-IN" i="1" dirty="0"/>
              <a:t> n</a:t>
            </a:r>
            <a:r>
              <a:rPr lang="en-IN" dirty="0"/>
              <a:t>th percentile is the lowest score that is greater than a certain percentage (“n”) of the scores. Percentiles of a distribution are the 99 values that split the data set into a hundred equal parts. For example, the 65th percentile can be defined as the lowest score that is greater than 65% of the scores. </a:t>
            </a:r>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a:p>
            <a:pPr lvl="1"/>
            <a:endParaRPr lang="en-IN" dirty="0"/>
          </a:p>
        </p:txBody>
      </p:sp>
      <p:graphicFrame>
        <p:nvGraphicFramePr>
          <p:cNvPr id="4" name="Table 3"/>
          <p:cNvGraphicFramePr>
            <a:graphicFrameLocks noGrp="1"/>
          </p:cNvGraphicFramePr>
          <p:nvPr>
            <p:extLst>
              <p:ext uri="{D42A27DB-BD31-4B8C-83A1-F6EECF244321}">
                <p14:modId xmlns="" xmlns:p14="http://schemas.microsoft.com/office/powerpoint/2010/main" val="2516238807"/>
              </p:ext>
            </p:extLst>
          </p:nvPr>
        </p:nvGraphicFramePr>
        <p:xfrm>
          <a:off x="629310" y="2133601"/>
          <a:ext cx="2080260" cy="2659380"/>
        </p:xfrm>
        <a:graphic>
          <a:graphicData uri="http://schemas.openxmlformats.org/drawingml/2006/table">
            <a:tbl>
              <a:tblPr/>
              <a:tblGrid>
                <a:gridCol w="1040130">
                  <a:extLst>
                    <a:ext uri="{9D8B030D-6E8A-4147-A177-3AD203B41FA5}">
                      <a16:colId xmlns="" xmlns:a16="http://schemas.microsoft.com/office/drawing/2014/main" val="20000"/>
                    </a:ext>
                  </a:extLst>
                </a:gridCol>
                <a:gridCol w="1040130">
                  <a:extLst>
                    <a:ext uri="{9D8B030D-6E8A-4147-A177-3AD203B41FA5}">
                      <a16:colId xmlns="" xmlns:a16="http://schemas.microsoft.com/office/drawing/2014/main" val="20001"/>
                    </a:ext>
                  </a:extLst>
                </a:gridCol>
              </a:tblGrid>
              <a:tr h="295907">
                <a:tc>
                  <a:txBody>
                    <a:bodyPr/>
                    <a:lstStyle/>
                    <a:p>
                      <a:pPr algn="ctr" fontAlgn="b"/>
                      <a:r>
                        <a:rPr lang="en-IN" dirty="0">
                          <a:effectLst/>
                        </a:rPr>
                        <a:t>Number</a:t>
                      </a:r>
                    </a:p>
                  </a:txBody>
                  <a:tcPr marL="50006" marR="50006" marT="47625" marB="47625"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AEBD7"/>
                    </a:solidFill>
                  </a:tcPr>
                </a:tc>
                <a:tc>
                  <a:txBody>
                    <a:bodyPr/>
                    <a:lstStyle/>
                    <a:p>
                      <a:pPr algn="ctr" fontAlgn="b"/>
                      <a:r>
                        <a:rPr lang="en-IN">
                          <a:effectLst/>
                        </a:rPr>
                        <a:t>Rank</a:t>
                      </a:r>
                    </a:p>
                  </a:txBody>
                  <a:tcPr marL="50006" marR="50006" marT="47625" marB="47625"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AEBD7"/>
                    </a:solidFill>
                  </a:tcPr>
                </a:tc>
                <a:extLst>
                  <a:ext uri="{0D108BD9-81ED-4DB2-BD59-A6C34878D82A}">
                    <a16:rowId xmlns="" xmlns:a16="http://schemas.microsoft.com/office/drawing/2014/main" val="10000"/>
                  </a:ext>
                </a:extLst>
              </a:tr>
              <a:tr h="1833590">
                <a:tc>
                  <a:txBody>
                    <a:bodyPr/>
                    <a:lstStyle/>
                    <a:p>
                      <a:r>
                        <a:rPr lang="en-IN">
                          <a:effectLst/>
                          <a:latin typeface="Courier"/>
                        </a:rPr>
                        <a:t>3</a:t>
                      </a:r>
                      <a:br>
                        <a:rPr lang="en-IN">
                          <a:effectLst/>
                          <a:latin typeface="Courier"/>
                        </a:rPr>
                      </a:br>
                      <a:r>
                        <a:rPr lang="en-IN">
                          <a:effectLst/>
                          <a:latin typeface="Courier"/>
                        </a:rPr>
                        <a:t>5</a:t>
                      </a:r>
                      <a:br>
                        <a:rPr lang="en-IN">
                          <a:effectLst/>
                          <a:latin typeface="Courier"/>
                        </a:rPr>
                      </a:br>
                      <a:r>
                        <a:rPr lang="en-IN">
                          <a:effectLst/>
                          <a:latin typeface="Courier"/>
                        </a:rPr>
                        <a:t>7</a:t>
                      </a:r>
                      <a:br>
                        <a:rPr lang="en-IN">
                          <a:effectLst/>
                          <a:latin typeface="Courier"/>
                        </a:rPr>
                      </a:br>
                      <a:r>
                        <a:rPr lang="en-IN">
                          <a:effectLst/>
                          <a:latin typeface="Courier"/>
                        </a:rPr>
                        <a:t>8</a:t>
                      </a:r>
                      <a:br>
                        <a:rPr lang="en-IN">
                          <a:effectLst/>
                          <a:latin typeface="Courier"/>
                        </a:rPr>
                      </a:br>
                      <a:r>
                        <a:rPr lang="en-IN">
                          <a:effectLst/>
                          <a:latin typeface="Courier"/>
                        </a:rPr>
                        <a:t>9</a:t>
                      </a:r>
                      <a:br>
                        <a:rPr lang="en-IN">
                          <a:effectLst/>
                          <a:latin typeface="Courier"/>
                        </a:rPr>
                      </a:br>
                      <a:r>
                        <a:rPr lang="en-IN">
                          <a:effectLst/>
                          <a:latin typeface="Courier"/>
                        </a:rPr>
                        <a:t>11</a:t>
                      </a:r>
                      <a:br>
                        <a:rPr lang="en-IN">
                          <a:effectLst/>
                          <a:latin typeface="Courier"/>
                        </a:rPr>
                      </a:br>
                      <a:r>
                        <a:rPr lang="en-IN">
                          <a:effectLst/>
                          <a:latin typeface="Courier"/>
                        </a:rPr>
                        <a:t>13</a:t>
                      </a:r>
                      <a:br>
                        <a:rPr lang="en-IN">
                          <a:effectLst/>
                          <a:latin typeface="Courier"/>
                        </a:rPr>
                      </a:br>
                      <a:r>
                        <a:rPr lang="en-IN">
                          <a:effectLst/>
                          <a:latin typeface="Courier"/>
                        </a:rPr>
                        <a:t>15</a:t>
                      </a:r>
                    </a:p>
                  </a:txBody>
                  <a:tcPr marL="50006" marR="50006"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r>
                        <a:rPr lang="en-IN" dirty="0">
                          <a:effectLst/>
                          <a:latin typeface="Courier"/>
                        </a:rPr>
                        <a:t>1</a:t>
                      </a:r>
                      <a:br>
                        <a:rPr lang="en-IN" dirty="0">
                          <a:effectLst/>
                          <a:latin typeface="Courier"/>
                        </a:rPr>
                      </a:br>
                      <a:r>
                        <a:rPr lang="en-IN" dirty="0">
                          <a:effectLst/>
                          <a:latin typeface="Courier"/>
                        </a:rPr>
                        <a:t>2</a:t>
                      </a:r>
                      <a:br>
                        <a:rPr lang="en-IN" dirty="0">
                          <a:effectLst/>
                          <a:latin typeface="Courier"/>
                        </a:rPr>
                      </a:br>
                      <a:r>
                        <a:rPr lang="en-IN" dirty="0">
                          <a:effectLst/>
                          <a:latin typeface="Courier"/>
                        </a:rPr>
                        <a:t>3</a:t>
                      </a:r>
                      <a:br>
                        <a:rPr lang="en-IN" dirty="0">
                          <a:effectLst/>
                          <a:latin typeface="Courier"/>
                        </a:rPr>
                      </a:br>
                      <a:r>
                        <a:rPr lang="en-IN" dirty="0">
                          <a:effectLst/>
                          <a:latin typeface="Courier"/>
                        </a:rPr>
                        <a:t>4</a:t>
                      </a:r>
                      <a:br>
                        <a:rPr lang="en-IN" dirty="0">
                          <a:effectLst/>
                          <a:latin typeface="Courier"/>
                        </a:rPr>
                      </a:br>
                      <a:r>
                        <a:rPr lang="en-IN" dirty="0">
                          <a:effectLst/>
                          <a:latin typeface="Courier"/>
                        </a:rPr>
                        <a:t>5</a:t>
                      </a:r>
                      <a:br>
                        <a:rPr lang="en-IN" dirty="0">
                          <a:effectLst/>
                          <a:latin typeface="Courier"/>
                        </a:rPr>
                      </a:br>
                      <a:r>
                        <a:rPr lang="en-IN" dirty="0">
                          <a:effectLst/>
                          <a:latin typeface="Courier"/>
                        </a:rPr>
                        <a:t>6</a:t>
                      </a:r>
                      <a:br>
                        <a:rPr lang="en-IN" dirty="0">
                          <a:effectLst/>
                          <a:latin typeface="Courier"/>
                        </a:rPr>
                      </a:br>
                      <a:r>
                        <a:rPr lang="en-IN" dirty="0">
                          <a:effectLst/>
                          <a:latin typeface="Courier"/>
                        </a:rPr>
                        <a:t>7</a:t>
                      </a:r>
                      <a:br>
                        <a:rPr lang="en-IN" dirty="0">
                          <a:effectLst/>
                          <a:latin typeface="Courier"/>
                        </a:rPr>
                      </a:br>
                      <a:r>
                        <a:rPr lang="en-IN" dirty="0">
                          <a:effectLst/>
                          <a:latin typeface="Courier"/>
                        </a:rPr>
                        <a:t>8</a:t>
                      </a:r>
                    </a:p>
                  </a:txBody>
                  <a:tcPr marL="50006" marR="50006" marT="47625" marB="476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 xmlns:a16="http://schemas.microsoft.com/office/drawing/2014/main" val="10001"/>
                  </a:ext>
                </a:extLst>
              </a:tr>
            </a:tbl>
          </a:graphicData>
        </a:graphic>
      </p:graphicFrame>
      <p:sp>
        <p:nvSpPr>
          <p:cNvPr id="5" name="Rectangle 1"/>
          <p:cNvSpPr>
            <a:spLocks noChangeArrowheads="1"/>
          </p:cNvSpPr>
          <p:nvPr/>
        </p:nvSpPr>
        <p:spPr bwMode="auto">
          <a:xfrm>
            <a:off x="3050843" y="2362201"/>
            <a:ext cx="8641080" cy="203222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1" dirty="0">
                <a:solidFill>
                  <a:schemeClr val="tx1">
                    <a:lumMod val="75000"/>
                    <a:lumOff val="25000"/>
                  </a:schemeClr>
                </a:solidFill>
                <a:latin typeface="+mn-lt"/>
              </a:rPr>
              <a:t>The first step is to compute the rank (R) of the 65th percentile. This is done using the following formula:</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1" b="1" dirty="0">
                <a:solidFill>
                  <a:schemeClr val="tx1">
                    <a:lumMod val="75000"/>
                    <a:lumOff val="25000"/>
                  </a:schemeClr>
                </a:solidFill>
                <a:latin typeface="+mn-lt"/>
              </a:rPr>
              <a:t>R = P/100 x (N + 1)</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1" dirty="0">
                <a:solidFill>
                  <a:schemeClr val="tx1">
                    <a:lumMod val="75000"/>
                    <a:lumOff val="25000"/>
                  </a:schemeClr>
                </a:solidFill>
                <a:latin typeface="+mn-lt"/>
              </a:rPr>
              <a:t>where P is the desired percentile (25 in this case) and N is the number of numbers (8 in this case). Therefore,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1" dirty="0">
                <a:solidFill>
                  <a:schemeClr val="tx1">
                    <a:lumMod val="75000"/>
                    <a:lumOff val="25000"/>
                  </a:schemeClr>
                </a:solidFill>
                <a:latin typeface="+mn-lt"/>
              </a:rPr>
              <a:t>R = 65/100 x (8 + 1) = 9/4 = 5.85.</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1" dirty="0">
                <a:solidFill>
                  <a:schemeClr val="tx1">
                    <a:lumMod val="75000"/>
                    <a:lumOff val="25000"/>
                  </a:schemeClr>
                </a:solidFill>
                <a:latin typeface="+mn-lt"/>
              </a:rPr>
              <a:t>Example: Common admission test (CAT) uses percentile as scores of the candidates.</a:t>
            </a:r>
          </a:p>
        </p:txBody>
      </p:sp>
      <p:pic>
        <p:nvPicPr>
          <p:cNvPr id="1027" name="Picture 3" descr="http://www-ist.massey.ac.nz/dstirlin/cast/cast/scentre/images/histoDeciles.gif"/>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8704495" y="3810001"/>
            <a:ext cx="3697055" cy="2587403"/>
          </a:xfrm>
          <a:prstGeom prst="rect">
            <a:avLst/>
          </a:prstGeom>
          <a:noFill/>
          <a:extLst>
            <a:ext uri="{909E8E84-426E-40DD-AFC4-6F175D3DCCD1}">
              <a14:hiddenFill xmlns="" xmlns:a14="http://schemas.microsoft.com/office/drawing/2010/main">
                <a:solidFill>
                  <a:srgbClr val="FFFFFF"/>
                </a:solidFill>
              </a14:hiddenFill>
            </a:ext>
          </a:extLst>
        </p:spPr>
      </p:pic>
      <p:sp>
        <p:nvSpPr>
          <p:cNvPr id="9" name="Content Placeholder 2"/>
          <p:cNvSpPr txBox="1">
            <a:spLocks/>
          </p:cNvSpPr>
          <p:nvPr/>
        </p:nvSpPr>
        <p:spPr>
          <a:xfrm>
            <a:off x="387821" y="4876800"/>
            <a:ext cx="8013229" cy="1371600"/>
          </a:xfrm>
          <a:prstGeom prst="rect">
            <a:avLst/>
          </a:prstGeom>
        </p:spPr>
        <p:txBody>
          <a:bodyPr vert="horz" lIns="0" tIns="45720" rIns="0" bIns="45720" rtlCol="0">
            <a:normAutofit lnSpcReduction="10000"/>
          </a:bodyPr>
          <a:lstStyle>
            <a:lvl1pPr marL="91442" indent="-91442" algn="l" defTabSz="914423" rtl="0" eaLnBrk="1" latinLnBrk="0" hangingPunct="1">
              <a:lnSpc>
                <a:spcPct val="90000"/>
              </a:lnSpc>
              <a:spcBef>
                <a:spcPts val="1200"/>
              </a:spcBef>
              <a:spcAft>
                <a:spcPts val="201"/>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58" indent="-182885" algn="l" defTabSz="914423" rtl="0" eaLnBrk="1" latinLnBrk="0" hangingPunct="1">
              <a:lnSpc>
                <a:spcPct val="90000"/>
              </a:lnSpc>
              <a:spcBef>
                <a:spcPts val="201"/>
              </a:spcBef>
              <a:spcAft>
                <a:spcPts val="400"/>
              </a:spcAft>
              <a:buClr>
                <a:schemeClr val="accent1"/>
              </a:buClr>
              <a:buFont typeface="Calibri" pitchFamily="34" charset="0"/>
              <a:buChar char="◦"/>
              <a:defRPr sz="1801" kern="1200">
                <a:solidFill>
                  <a:schemeClr val="tx1">
                    <a:lumMod val="75000"/>
                    <a:lumOff val="25000"/>
                  </a:schemeClr>
                </a:solidFill>
                <a:latin typeface="+mn-lt"/>
                <a:ea typeface="+mn-ea"/>
                <a:cs typeface="+mn-cs"/>
              </a:defRPr>
            </a:lvl2pPr>
            <a:lvl3pPr marL="566942"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3pPr>
            <a:lvl4pPr marL="749827"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4pPr>
            <a:lvl5pPr marL="932711" indent="-182885"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5pPr>
            <a:lvl6pPr marL="1100028"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6pPr>
            <a:lvl7pPr marL="1300033"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7pPr>
            <a:lvl8pPr marL="1500038"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8pPr>
            <a:lvl9pPr marL="1700043" indent="-228606" algn="l" defTabSz="914423" rtl="0" eaLnBrk="1" latinLnBrk="0" hangingPunct="1">
              <a:lnSpc>
                <a:spcPct val="90000"/>
              </a:lnSpc>
              <a:spcBef>
                <a:spcPts val="201"/>
              </a:spcBef>
              <a:spcAft>
                <a:spcPts val="400"/>
              </a:spcAft>
              <a:buClr>
                <a:schemeClr val="accent1"/>
              </a:buClr>
              <a:buFont typeface="Calibri" pitchFamily="34" charset="0"/>
              <a:buChar char="◦"/>
              <a:defRPr sz="1401" kern="1200">
                <a:solidFill>
                  <a:schemeClr val="tx1">
                    <a:lumMod val="75000"/>
                    <a:lumOff val="25000"/>
                  </a:schemeClr>
                </a:solidFill>
                <a:latin typeface="+mn-lt"/>
                <a:ea typeface="+mn-ea"/>
                <a:cs typeface="+mn-cs"/>
              </a:defRPr>
            </a:lvl9pPr>
          </a:lstStyle>
          <a:p>
            <a:pPr lvl="1"/>
            <a:r>
              <a:rPr lang="en-US" b="1" dirty="0"/>
              <a:t>Decile</a:t>
            </a:r>
            <a:r>
              <a:rPr lang="en-US" dirty="0"/>
              <a:t>: </a:t>
            </a:r>
            <a:r>
              <a:rPr lang="en-IN" dirty="0"/>
              <a:t>In a similar way, the </a:t>
            </a:r>
            <a:r>
              <a:rPr lang="en-IN" dirty="0" err="1"/>
              <a:t>deciles</a:t>
            </a:r>
            <a:r>
              <a:rPr lang="en-IN" dirty="0"/>
              <a:t> of a distribution are the nine values that split the data set into ten equal parts.</a:t>
            </a:r>
          </a:p>
          <a:p>
            <a:pPr lvl="1"/>
            <a:r>
              <a:rPr lang="en-IN" dirty="0"/>
              <a:t>For example, the histogram on the right shows the distribution of marks in a test (out of 60) that was attempted by 600 students. Each student's mark is represented by a square in the histogram.</a:t>
            </a:r>
            <a:endParaRPr lang="en-US" dirty="0"/>
          </a:p>
          <a:p>
            <a:pPr lvl="1"/>
            <a:endParaRPr lang="en-US" dirty="0"/>
          </a:p>
        </p:txBody>
      </p:sp>
      <p:sp>
        <p:nvSpPr>
          <p:cNvPr id="7" name="Slide Number Placeholder 6"/>
          <p:cNvSpPr>
            <a:spLocks noGrp="1"/>
          </p:cNvSpPr>
          <p:nvPr>
            <p:ph type="sldNum" sz="quarter" idx="12"/>
          </p:nvPr>
        </p:nvSpPr>
        <p:spPr/>
        <p:txBody>
          <a:bodyPr/>
          <a:lstStyle/>
          <a:p>
            <a:fld id="{FA088B27-51EA-43CF-84BE-213EAFDFD34D}" type="slidenum">
              <a:rPr lang="en-US" smtClean="0"/>
              <a:pPr/>
              <a:t>36</a:t>
            </a:fld>
            <a:endParaRPr lang="en-US"/>
          </a:p>
        </p:txBody>
      </p:sp>
    </p:spTree>
    <p:extLst>
      <p:ext uri="{BB962C8B-B14F-4D97-AF65-F5344CB8AC3E}">
        <p14:creationId xmlns="" xmlns:p14="http://schemas.microsoft.com/office/powerpoint/2010/main" val="354123352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Analyze Data Skewness</a:t>
            </a:r>
            <a:endParaRPr lang="en-IN" dirty="0"/>
          </a:p>
        </p:txBody>
      </p:sp>
      <p:sp>
        <p:nvSpPr>
          <p:cNvPr id="3" name="Text Placeholder 2"/>
          <p:cNvSpPr>
            <a:spLocks noGrp="1"/>
          </p:cNvSpPr>
          <p:nvPr>
            <p:ph type="body" idx="1"/>
          </p:nvPr>
        </p:nvSpPr>
        <p:spPr/>
        <p:txBody>
          <a:bodyPr/>
          <a:lstStyle/>
          <a:p>
            <a:endParaRPr lang="en-IN"/>
          </a:p>
        </p:txBody>
      </p:sp>
      <p:sp>
        <p:nvSpPr>
          <p:cNvPr id="5" name="Slide Number Placeholder 4"/>
          <p:cNvSpPr>
            <a:spLocks noGrp="1"/>
          </p:cNvSpPr>
          <p:nvPr>
            <p:ph type="sldNum" sz="quarter" idx="12"/>
          </p:nvPr>
        </p:nvSpPr>
        <p:spPr/>
        <p:txBody>
          <a:bodyPr/>
          <a:lstStyle/>
          <a:p>
            <a:fld id="{FA088B27-51EA-43CF-84BE-213EAFDFD34D}" type="slidenum">
              <a:rPr lang="en-US" smtClean="0"/>
              <a:pPr/>
              <a:t>37</a:t>
            </a:fld>
            <a:endParaRPr lang="en-US"/>
          </a:p>
        </p:txBody>
      </p:sp>
    </p:spTree>
    <p:extLst>
      <p:ext uri="{BB962C8B-B14F-4D97-AF65-F5344CB8AC3E}">
        <p14:creationId xmlns="" xmlns:p14="http://schemas.microsoft.com/office/powerpoint/2010/main" val="11698718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79" y="155588"/>
            <a:ext cx="11553444" cy="911212"/>
          </a:xfrm>
        </p:spPr>
        <p:txBody>
          <a:bodyPr/>
          <a:lstStyle/>
          <a:p>
            <a:r>
              <a:rPr lang="en-US" dirty="0">
                <a:solidFill>
                  <a:srgbClr val="0070C0"/>
                </a:solidFill>
              </a:rPr>
              <a:t>Symmetry and skewness</a:t>
            </a:r>
          </a:p>
        </p:txBody>
      </p:sp>
      <p:sp>
        <p:nvSpPr>
          <p:cNvPr id="5" name="Content Placeholder 2"/>
          <p:cNvSpPr>
            <a:spLocks noGrp="1"/>
          </p:cNvSpPr>
          <p:nvPr>
            <p:ph idx="1"/>
          </p:nvPr>
        </p:nvSpPr>
        <p:spPr>
          <a:xfrm>
            <a:off x="320039" y="1294352"/>
            <a:ext cx="11371884" cy="4495800"/>
          </a:xfrm>
        </p:spPr>
        <p:txBody>
          <a:bodyPr/>
          <a:lstStyle/>
          <a:p>
            <a:pPr lvl="1">
              <a:spcBef>
                <a:spcPts val="800"/>
              </a:spcBef>
              <a:spcAft>
                <a:spcPts val="900"/>
              </a:spcAft>
            </a:pPr>
            <a:r>
              <a:rPr lang="en-US" sz="2400" dirty="0"/>
              <a:t>It deals with the shape of the distribution of a data set, that is, whether it is symmetric or skewed to one side or the other.</a:t>
            </a:r>
          </a:p>
          <a:p>
            <a:pPr lvl="1">
              <a:spcBef>
                <a:spcPts val="800"/>
              </a:spcBef>
              <a:spcAft>
                <a:spcPts val="900"/>
              </a:spcAft>
            </a:pPr>
            <a:r>
              <a:rPr lang="en-US" sz="2400" dirty="0"/>
              <a:t>The approximate shape of a distribution can be determined by looking at a</a:t>
            </a:r>
            <a:r>
              <a:rPr lang="en-US" dirty="0"/>
              <a:t> </a:t>
            </a:r>
          </a:p>
          <a:p>
            <a:pPr marL="201173" lvl="1" indent="0">
              <a:spcBef>
                <a:spcPts val="800"/>
              </a:spcBef>
              <a:spcAft>
                <a:spcPts val="900"/>
              </a:spcAft>
              <a:buNone/>
            </a:pPr>
            <a:endParaRPr lang="en-US" dirty="0"/>
          </a:p>
          <a:p>
            <a:pPr lvl="2"/>
            <a:endParaRPr lang="en-US" dirty="0"/>
          </a:p>
        </p:txBody>
      </p:sp>
      <p:sp>
        <p:nvSpPr>
          <p:cNvPr id="8" name="Slide Number Placeholder 3"/>
          <p:cNvSpPr>
            <a:spLocks noGrp="1"/>
          </p:cNvSpPr>
          <p:nvPr>
            <p:ph type="sldNum" sz="quarter" idx="12"/>
          </p:nvPr>
        </p:nvSpPr>
        <p:spPr/>
        <p:txBody>
          <a:bodyPr/>
          <a:lstStyle/>
          <a:p>
            <a:fld id="{5A0614AE-7DA6-4443-9A06-FA7BD7CD666D}" type="slidenum">
              <a:rPr lang="en-US" smtClean="0"/>
              <a:pPr/>
              <a:t>38</a:t>
            </a:fld>
            <a:endParaRPr lang="en-US" dirty="0"/>
          </a:p>
        </p:txBody>
      </p:sp>
      <p:graphicFrame>
        <p:nvGraphicFramePr>
          <p:cNvPr id="15" name="Chart 14"/>
          <p:cNvGraphicFramePr/>
          <p:nvPr>
            <p:extLst>
              <p:ext uri="{D42A27DB-BD31-4B8C-83A1-F6EECF244321}">
                <p14:modId xmlns="" xmlns:p14="http://schemas.microsoft.com/office/powerpoint/2010/main" val="194836281"/>
              </p:ext>
            </p:extLst>
          </p:nvPr>
        </p:nvGraphicFramePr>
        <p:xfrm>
          <a:off x="1040130" y="3048000"/>
          <a:ext cx="2800350" cy="270948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6" name="Chart 15"/>
          <p:cNvGraphicFramePr/>
          <p:nvPr>
            <p:extLst>
              <p:ext uri="{D42A27DB-BD31-4B8C-83A1-F6EECF244321}">
                <p14:modId xmlns="" xmlns:p14="http://schemas.microsoft.com/office/powerpoint/2010/main" val="4010161326"/>
              </p:ext>
            </p:extLst>
          </p:nvPr>
        </p:nvGraphicFramePr>
        <p:xfrm>
          <a:off x="4525027" y="2971799"/>
          <a:ext cx="2780348" cy="278568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7" name="Chart 16"/>
          <p:cNvGraphicFramePr/>
          <p:nvPr>
            <p:extLst>
              <p:ext uri="{D42A27DB-BD31-4B8C-83A1-F6EECF244321}">
                <p14:modId xmlns="" xmlns:p14="http://schemas.microsoft.com/office/powerpoint/2010/main" val="3037157814"/>
              </p:ext>
            </p:extLst>
          </p:nvPr>
        </p:nvGraphicFramePr>
        <p:xfrm>
          <a:off x="7815362" y="2819400"/>
          <a:ext cx="2793683" cy="2938090"/>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p:cNvSpPr txBox="1"/>
          <p:nvPr/>
        </p:nvSpPr>
        <p:spPr>
          <a:xfrm>
            <a:off x="1313531" y="5730078"/>
            <a:ext cx="2448102" cy="646327"/>
          </a:xfrm>
          <a:prstGeom prst="rect">
            <a:avLst/>
          </a:prstGeom>
          <a:noFill/>
          <a:ln>
            <a:solidFill>
              <a:schemeClr val="accent1"/>
            </a:solidFill>
          </a:ln>
        </p:spPr>
        <p:txBody>
          <a:bodyPr wrap="none" lIns="91438" tIns="45718" rIns="91438" bIns="45718" rtlCol="0">
            <a:spAutoFit/>
          </a:bodyPr>
          <a:lstStyle/>
          <a:p>
            <a:r>
              <a:rPr lang="en-US" dirty="0"/>
              <a:t>Symmetrical:</a:t>
            </a:r>
          </a:p>
          <a:p>
            <a:r>
              <a:rPr lang="en-US" dirty="0"/>
              <a:t>Mean = Median = Mode</a:t>
            </a:r>
          </a:p>
        </p:txBody>
      </p:sp>
      <p:sp>
        <p:nvSpPr>
          <p:cNvPr id="10" name="TextBox 9"/>
          <p:cNvSpPr txBox="1"/>
          <p:nvPr/>
        </p:nvSpPr>
        <p:spPr>
          <a:xfrm>
            <a:off x="4862283" y="5730078"/>
            <a:ext cx="2448102" cy="646327"/>
          </a:xfrm>
          <a:prstGeom prst="rect">
            <a:avLst/>
          </a:prstGeom>
          <a:noFill/>
          <a:ln>
            <a:solidFill>
              <a:schemeClr val="accent1"/>
            </a:solidFill>
          </a:ln>
        </p:spPr>
        <p:txBody>
          <a:bodyPr wrap="none" lIns="91438" tIns="45718" rIns="91438" bIns="45718" rtlCol="0">
            <a:spAutoFit/>
          </a:bodyPr>
          <a:lstStyle/>
          <a:p>
            <a:r>
              <a:rPr lang="en-US" dirty="0"/>
              <a:t>Positively Skewed:</a:t>
            </a:r>
          </a:p>
          <a:p>
            <a:r>
              <a:rPr lang="en-US" dirty="0"/>
              <a:t>Mean &gt; Median &gt; Mode</a:t>
            </a:r>
          </a:p>
        </p:txBody>
      </p:sp>
      <p:sp>
        <p:nvSpPr>
          <p:cNvPr id="11" name="TextBox 10"/>
          <p:cNvSpPr txBox="1"/>
          <p:nvPr/>
        </p:nvSpPr>
        <p:spPr>
          <a:xfrm>
            <a:off x="8161066" y="5730078"/>
            <a:ext cx="2448102" cy="646327"/>
          </a:xfrm>
          <a:prstGeom prst="rect">
            <a:avLst/>
          </a:prstGeom>
          <a:noFill/>
          <a:ln>
            <a:solidFill>
              <a:schemeClr val="accent1"/>
            </a:solidFill>
          </a:ln>
        </p:spPr>
        <p:txBody>
          <a:bodyPr wrap="none" lIns="91438" tIns="45718" rIns="91438" bIns="45718" rtlCol="0">
            <a:spAutoFit/>
          </a:bodyPr>
          <a:lstStyle/>
          <a:p>
            <a:r>
              <a:rPr lang="en-US" u="sng" dirty="0"/>
              <a:t>Negative</a:t>
            </a:r>
            <a:r>
              <a:rPr lang="en-US" dirty="0"/>
              <a:t>ly Skewed:</a:t>
            </a:r>
          </a:p>
          <a:p>
            <a:r>
              <a:rPr lang="en-US" dirty="0"/>
              <a:t>Mean &lt; Median &lt; Mode</a:t>
            </a:r>
          </a:p>
        </p:txBody>
      </p:sp>
    </p:spTree>
    <p:extLst>
      <p:ext uri="{BB962C8B-B14F-4D97-AF65-F5344CB8AC3E}">
        <p14:creationId xmlns="" xmlns:p14="http://schemas.microsoft.com/office/powerpoint/2010/main" val="418930454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Skewness</a:t>
            </a:r>
          </a:p>
        </p:txBody>
      </p:sp>
      <p:sp>
        <p:nvSpPr>
          <p:cNvPr id="4" name="Slide Number Placeholder 3"/>
          <p:cNvSpPr>
            <a:spLocks noGrp="1"/>
          </p:cNvSpPr>
          <p:nvPr>
            <p:ph type="sldNum" sz="quarter" idx="12"/>
          </p:nvPr>
        </p:nvSpPr>
        <p:spPr/>
        <p:txBody>
          <a:bodyPr/>
          <a:lstStyle/>
          <a:p>
            <a:fld id="{5A0614AE-7DA6-4443-9A06-FA7BD7CD666D}" type="slidenum">
              <a:rPr lang="en-US" smtClean="0"/>
              <a:pPr/>
              <a:t>39</a:t>
            </a:fld>
            <a:endParaRPr lang="en-US" dirty="0"/>
          </a:p>
        </p:txBody>
      </p:sp>
      <p:pic>
        <p:nvPicPr>
          <p:cNvPr id="4099" name="Picture 3"/>
          <p:cNvPicPr>
            <a:picLocks noChangeAspect="1" noChangeArrowheads="1"/>
          </p:cNvPicPr>
          <p:nvPr/>
        </p:nvPicPr>
        <p:blipFill>
          <a:blip r:embed="rId2" cstate="print"/>
          <a:srcRect/>
          <a:stretch>
            <a:fillRect/>
          </a:stretch>
        </p:blipFill>
        <p:spPr bwMode="auto">
          <a:xfrm>
            <a:off x="4160520" y="1600200"/>
            <a:ext cx="7280910" cy="3876818"/>
          </a:xfrm>
          <a:prstGeom prst="rect">
            <a:avLst/>
          </a:prstGeom>
          <a:noFill/>
          <a:ln w="9525">
            <a:noFill/>
            <a:miter lim="800000"/>
            <a:headEnd/>
            <a:tailEnd/>
          </a:ln>
        </p:spPr>
      </p:pic>
    </p:spTree>
    <p:extLst>
      <p:ext uri="{BB962C8B-B14F-4D97-AF65-F5344CB8AC3E}">
        <p14:creationId xmlns="" xmlns:p14="http://schemas.microsoft.com/office/powerpoint/2010/main" val="83969971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Outline</a:t>
            </a:r>
          </a:p>
        </p:txBody>
      </p:sp>
      <p:sp>
        <p:nvSpPr>
          <p:cNvPr id="3" name="Text Placeholder 2"/>
          <p:cNvSpPr>
            <a:spLocks noGrp="1"/>
          </p:cNvSpPr>
          <p:nvPr>
            <p:ph idx="1"/>
          </p:nvPr>
        </p:nvSpPr>
        <p:spPr>
          <a:xfrm>
            <a:off x="400050" y="1485800"/>
            <a:ext cx="5382211" cy="4495800"/>
          </a:xfrm>
        </p:spPr>
        <p:txBody>
          <a:bodyPr>
            <a:normAutofit fontScale="85000" lnSpcReduction="20000"/>
          </a:bodyPr>
          <a:lstStyle/>
          <a:p>
            <a:pPr lvl="1"/>
            <a:r>
              <a:rPr lang="en-US" dirty="0"/>
              <a:t>Significance of Data</a:t>
            </a:r>
          </a:p>
          <a:p>
            <a:pPr lvl="1"/>
            <a:r>
              <a:rPr lang="en-US" dirty="0"/>
              <a:t>Analyzing Data </a:t>
            </a:r>
          </a:p>
          <a:p>
            <a:pPr lvl="2"/>
            <a:r>
              <a:rPr lang="en-US" dirty="0"/>
              <a:t>Identify Types of Data Variables</a:t>
            </a:r>
          </a:p>
          <a:p>
            <a:pPr lvl="2"/>
            <a:r>
              <a:rPr lang="en-US" dirty="0"/>
              <a:t>Summarizing data</a:t>
            </a:r>
          </a:p>
          <a:p>
            <a:pPr lvl="2"/>
            <a:r>
              <a:rPr lang="en-US" dirty="0"/>
              <a:t>Identify Measures of central tendency</a:t>
            </a:r>
          </a:p>
          <a:p>
            <a:pPr lvl="2"/>
            <a:r>
              <a:rPr lang="en-US" dirty="0"/>
              <a:t>Describe Measures of spread</a:t>
            </a:r>
          </a:p>
          <a:p>
            <a:pPr lvl="2"/>
            <a:r>
              <a:rPr lang="en-US" dirty="0"/>
              <a:t>Identify Skewness of data distribution</a:t>
            </a:r>
          </a:p>
          <a:p>
            <a:pPr lvl="1"/>
            <a:r>
              <a:rPr lang="en-US" dirty="0"/>
              <a:t>Data Collection and Management Framework</a:t>
            </a:r>
          </a:p>
          <a:p>
            <a:pPr lvl="2"/>
            <a:r>
              <a:rPr lang="en-US" dirty="0"/>
              <a:t>Data Collection</a:t>
            </a:r>
          </a:p>
          <a:p>
            <a:pPr lvl="2"/>
            <a:r>
              <a:rPr lang="en-US" dirty="0"/>
              <a:t>Data Dictionary</a:t>
            </a:r>
          </a:p>
          <a:p>
            <a:pPr lvl="2"/>
            <a:r>
              <a:rPr lang="en-US" dirty="0"/>
              <a:t>Outlier Treatment</a:t>
            </a:r>
          </a:p>
          <a:p>
            <a:pPr lvl="2"/>
            <a:r>
              <a:rPr lang="en-US" dirty="0"/>
              <a:t>Missing Value Imputation</a:t>
            </a:r>
          </a:p>
        </p:txBody>
      </p:sp>
      <p:sp>
        <p:nvSpPr>
          <p:cNvPr id="4" name="Slide Number Placeholder 3"/>
          <p:cNvSpPr>
            <a:spLocks noGrp="1"/>
          </p:cNvSpPr>
          <p:nvPr>
            <p:ph type="sldNum" sz="quarter" idx="12"/>
          </p:nvPr>
        </p:nvSpPr>
        <p:spPr/>
        <p:txBody>
          <a:bodyPr/>
          <a:lstStyle/>
          <a:p>
            <a:fld id="{5A0614AE-7DA6-4443-9A06-FA7BD7CD666D}" type="slidenum">
              <a:rPr lang="en-US" smtClean="0"/>
              <a:pPr/>
              <a:t>4</a:t>
            </a:fld>
            <a:endParaRPr lang="en-US" dirty="0"/>
          </a:p>
        </p:txBody>
      </p:sp>
    </p:spTree>
    <p:extLst>
      <p:ext uri="{BB962C8B-B14F-4D97-AF65-F5344CB8AC3E}">
        <p14:creationId xmlns="" xmlns:p14="http://schemas.microsoft.com/office/powerpoint/2010/main" val="357755609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70C0"/>
                </a:solidFill>
              </a:rPr>
              <a:t>Kurtosis</a:t>
            </a:r>
          </a:p>
        </p:txBody>
      </p:sp>
      <p:sp>
        <p:nvSpPr>
          <p:cNvPr id="3" name="Content Placeholder 2"/>
          <p:cNvSpPr>
            <a:spLocks noGrp="1"/>
          </p:cNvSpPr>
          <p:nvPr>
            <p:ph idx="1"/>
          </p:nvPr>
        </p:nvSpPr>
        <p:spPr>
          <a:xfrm>
            <a:off x="138480" y="1219200"/>
            <a:ext cx="12491599" cy="5029200"/>
          </a:xfrm>
        </p:spPr>
        <p:txBody>
          <a:bodyPr>
            <a:noAutofit/>
          </a:bodyPr>
          <a:lstStyle/>
          <a:p>
            <a:pPr lvl="2"/>
            <a:r>
              <a:rPr lang="en-IN" sz="2400" dirty="0"/>
              <a:t>Kurtosis is the measure of the peak of a distribution, and indicates how high the distribution is around the mean.</a:t>
            </a:r>
          </a:p>
          <a:p>
            <a:pPr lvl="2"/>
            <a:r>
              <a:rPr lang="en-IN" sz="2400" dirty="0"/>
              <a:t> All three of these distributions have mean of 0, standard deviation of 1, and skewness of 0, and all are plotted on the same horizontal and vertical scale. Look at the progression from left to right, as kurtosis increases.</a:t>
            </a:r>
          </a:p>
          <a:p>
            <a:pPr lvl="2"/>
            <a:endParaRPr lang="en-IN" sz="2400" dirty="0"/>
          </a:p>
          <a:p>
            <a:pPr lvl="2"/>
            <a:endParaRPr lang="en-IN" sz="2400" dirty="0"/>
          </a:p>
          <a:p>
            <a:pPr lvl="2"/>
            <a:endParaRPr lang="en-IN" sz="2400" dirty="0"/>
          </a:p>
          <a:p>
            <a:pPr lvl="2"/>
            <a:endParaRPr lang="en-IN" sz="2400" dirty="0"/>
          </a:p>
          <a:p>
            <a:pPr lvl="2"/>
            <a:endParaRPr lang="en-IN" sz="2400" dirty="0"/>
          </a:p>
          <a:p>
            <a:pPr lvl="2"/>
            <a:endParaRPr lang="en-IN" sz="2400" dirty="0"/>
          </a:p>
          <a:p>
            <a:pPr lvl="2"/>
            <a:endParaRPr lang="en-IN" sz="2400" dirty="0"/>
          </a:p>
          <a:p>
            <a:pPr lvl="2"/>
            <a:endParaRPr lang="en-IN" sz="2400" dirty="0"/>
          </a:p>
          <a:p>
            <a:pPr lvl="2"/>
            <a:endParaRPr lang="en-IN" sz="2400" dirty="0"/>
          </a:p>
          <a:p>
            <a:pPr lvl="2"/>
            <a:endParaRPr lang="en-IN" sz="2400" dirty="0"/>
          </a:p>
          <a:p>
            <a:pPr lvl="2"/>
            <a:endParaRPr lang="en-IN" sz="2400" dirty="0"/>
          </a:p>
          <a:p>
            <a:pPr lvl="2"/>
            <a:endParaRPr lang="en-IN" sz="2400" dirty="0"/>
          </a:p>
          <a:p>
            <a:pPr lvl="1"/>
            <a:endParaRPr lang="en-IN" sz="2400" dirty="0"/>
          </a:p>
          <a:p>
            <a:pPr lvl="1"/>
            <a:endParaRPr lang="en-IN" sz="2400" dirty="0"/>
          </a:p>
          <a:p>
            <a:pPr lvl="1"/>
            <a:endParaRPr lang="en-IN" sz="2400" dirty="0"/>
          </a:p>
          <a:p>
            <a:pPr lvl="1"/>
            <a:endParaRPr lang="en-IN" sz="2400" dirty="0"/>
          </a:p>
          <a:p>
            <a:pPr lvl="1"/>
            <a:endParaRPr lang="en-IN" sz="2400" dirty="0"/>
          </a:p>
          <a:p>
            <a:r>
              <a:rPr lang="en-IN" sz="2400" dirty="0"/>
              <a:t/>
            </a:r>
            <a:br>
              <a:rPr lang="en-IN" sz="2400" dirty="0"/>
            </a:br>
            <a:endParaRPr lang="en-IN" sz="2400" dirty="0"/>
          </a:p>
        </p:txBody>
      </p:sp>
      <p:pic>
        <p:nvPicPr>
          <p:cNvPr id="1026" name="Picture 2" descr="Related image"/>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6660486" y="2971800"/>
            <a:ext cx="5969592" cy="3109912"/>
          </a:xfrm>
          <a:prstGeom prst="rect">
            <a:avLst/>
          </a:prstGeom>
          <a:noFill/>
          <a:extLst>
            <a:ext uri="{909E8E84-426E-40DD-AFC4-6F175D3DCCD1}">
              <a14:hiddenFill xmlns=""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FA088B27-51EA-43CF-84BE-213EAFDFD34D}" type="slidenum">
              <a:rPr lang="en-US" smtClean="0"/>
              <a:pPr/>
              <a:t>40</a:t>
            </a:fld>
            <a:endParaRPr lang="en-US"/>
          </a:p>
        </p:txBody>
      </p:sp>
    </p:spTree>
    <p:extLst>
      <p:ext uri="{BB962C8B-B14F-4D97-AF65-F5344CB8AC3E}">
        <p14:creationId xmlns="" xmlns:p14="http://schemas.microsoft.com/office/powerpoint/2010/main" val="27438705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Collection and Management</a:t>
            </a:r>
            <a:endParaRPr lang="en-IN" dirty="0"/>
          </a:p>
        </p:txBody>
      </p:sp>
      <p:sp>
        <p:nvSpPr>
          <p:cNvPr id="5" name="Text Placeholder 4"/>
          <p:cNvSpPr>
            <a:spLocks noGrp="1"/>
          </p:cNvSpPr>
          <p:nvPr>
            <p:ph type="body" idx="1"/>
          </p:nvPr>
        </p:nvSpPr>
        <p:spPr/>
        <p:txBody>
          <a:bodyPr/>
          <a:lstStyle/>
          <a:p>
            <a:endParaRPr lang="en-IN"/>
          </a:p>
        </p:txBody>
      </p:sp>
      <p:sp>
        <p:nvSpPr>
          <p:cNvPr id="3" name="Slide Number Placeholder 2"/>
          <p:cNvSpPr>
            <a:spLocks noGrp="1"/>
          </p:cNvSpPr>
          <p:nvPr>
            <p:ph type="sldNum" sz="quarter" idx="12"/>
          </p:nvPr>
        </p:nvSpPr>
        <p:spPr/>
        <p:txBody>
          <a:bodyPr/>
          <a:lstStyle/>
          <a:p>
            <a:fld id="{FA088B27-51EA-43CF-84BE-213EAFDFD34D}" type="slidenum">
              <a:rPr lang="en-US" smtClean="0"/>
              <a:pPr/>
              <a:t>41</a:t>
            </a:fld>
            <a:endParaRPr lang="en-US"/>
          </a:p>
        </p:txBody>
      </p:sp>
    </p:spTree>
    <p:extLst>
      <p:ext uri="{BB962C8B-B14F-4D97-AF65-F5344CB8AC3E}">
        <p14:creationId xmlns="" xmlns:p14="http://schemas.microsoft.com/office/powerpoint/2010/main" val="3220525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0070C0"/>
                </a:solidFill>
              </a:rPr>
              <a:t>Data Collection and Management Framework</a:t>
            </a:r>
          </a:p>
        </p:txBody>
      </p:sp>
      <p:sp>
        <p:nvSpPr>
          <p:cNvPr id="15" name="Content Placeholder 1"/>
          <p:cNvSpPr>
            <a:spLocks noGrp="1"/>
          </p:cNvSpPr>
          <p:nvPr>
            <p:ph idx="1"/>
          </p:nvPr>
        </p:nvSpPr>
        <p:spPr>
          <a:xfrm>
            <a:off x="138480" y="1447800"/>
            <a:ext cx="12343081" cy="4800600"/>
          </a:xfrm>
        </p:spPr>
        <p:txBody>
          <a:bodyPr>
            <a:normAutofit lnSpcReduction="10000"/>
          </a:bodyPr>
          <a:lstStyle/>
          <a:p>
            <a:pPr lvl="1"/>
            <a:r>
              <a:rPr lang="en-US" sz="3600" dirty="0"/>
              <a:t>At a high level, from an analyst's perspective data collection and management framework will involve following components</a:t>
            </a:r>
          </a:p>
          <a:p>
            <a:pPr lvl="1"/>
            <a:endParaRPr lang="en-US" sz="3600" dirty="0"/>
          </a:p>
          <a:p>
            <a:pPr lvl="2"/>
            <a:r>
              <a:rPr lang="en-US" sz="2800" dirty="0"/>
              <a:t>Data Collection Mechanism</a:t>
            </a:r>
          </a:p>
          <a:p>
            <a:pPr lvl="2"/>
            <a:r>
              <a:rPr lang="en-US" sz="2800" dirty="0"/>
              <a:t>Reformatting Data</a:t>
            </a:r>
          </a:p>
          <a:p>
            <a:pPr lvl="2"/>
            <a:r>
              <a:rPr lang="en-US" sz="2800" dirty="0"/>
              <a:t>Maintain a data directory/dictionary</a:t>
            </a:r>
          </a:p>
          <a:p>
            <a:pPr lvl="2"/>
            <a:r>
              <a:rPr lang="en-US" sz="2800" dirty="0"/>
              <a:t>Missing Value Imputation</a:t>
            </a:r>
          </a:p>
          <a:p>
            <a:pPr lvl="2"/>
            <a:r>
              <a:rPr lang="en-US" sz="2800" dirty="0"/>
              <a:t>Outlier treatment</a:t>
            </a:r>
          </a:p>
        </p:txBody>
      </p:sp>
      <p:sp>
        <p:nvSpPr>
          <p:cNvPr id="4" name="Slide Number Placeholder 3"/>
          <p:cNvSpPr>
            <a:spLocks noGrp="1"/>
          </p:cNvSpPr>
          <p:nvPr>
            <p:ph type="sldNum" sz="quarter" idx="12"/>
          </p:nvPr>
        </p:nvSpPr>
        <p:spPr/>
        <p:txBody>
          <a:bodyPr/>
          <a:lstStyle/>
          <a:p>
            <a:fld id="{5A0614AE-7DA6-4443-9A06-FA7BD7CD666D}" type="slidenum">
              <a:rPr lang="en-US" smtClean="0"/>
              <a:pPr/>
              <a:t>42</a:t>
            </a:fld>
            <a:endParaRPr lang="en-US" dirty="0"/>
          </a:p>
        </p:txBody>
      </p:sp>
    </p:spTree>
    <p:extLst>
      <p:ext uri="{BB962C8B-B14F-4D97-AF65-F5344CB8AC3E}">
        <p14:creationId xmlns="" xmlns:p14="http://schemas.microsoft.com/office/powerpoint/2010/main" val="22711170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Data Collection - quick background</a:t>
            </a:r>
            <a:endParaRPr lang="en-IN" dirty="0">
              <a:solidFill>
                <a:srgbClr val="0070C0"/>
              </a:solidFill>
            </a:endParaRPr>
          </a:p>
        </p:txBody>
      </p:sp>
      <p:pic>
        <p:nvPicPr>
          <p:cNvPr id="4" name="Picture 3"/>
          <p:cNvPicPr>
            <a:picLocks noChangeAspect="1"/>
          </p:cNvPicPr>
          <p:nvPr/>
        </p:nvPicPr>
        <p:blipFill>
          <a:blip r:embed="rId2"/>
          <a:stretch>
            <a:fillRect/>
          </a:stretch>
        </p:blipFill>
        <p:spPr>
          <a:xfrm>
            <a:off x="400050" y="1219200"/>
            <a:ext cx="11921490" cy="5107261"/>
          </a:xfrm>
          <a:prstGeom prst="rect">
            <a:avLst/>
          </a:prstGeom>
        </p:spPr>
      </p:pic>
      <p:sp>
        <p:nvSpPr>
          <p:cNvPr id="5" name="TextBox 4"/>
          <p:cNvSpPr txBox="1"/>
          <p:nvPr/>
        </p:nvSpPr>
        <p:spPr>
          <a:xfrm>
            <a:off x="8161020" y="1295401"/>
            <a:ext cx="800100" cy="276999"/>
          </a:xfrm>
          <a:prstGeom prst="rect">
            <a:avLst/>
          </a:prstGeom>
          <a:noFill/>
        </p:spPr>
        <p:txBody>
          <a:bodyPr wrap="square" rtlCol="0">
            <a:spAutoFit/>
          </a:bodyPr>
          <a:lstStyle/>
          <a:p>
            <a:r>
              <a:rPr lang="en-IN" sz="1200" b="1" dirty="0">
                <a:solidFill>
                  <a:srgbClr val="E8ECF4"/>
                </a:solidFill>
                <a:effectLst>
                  <a:outerShdw blurRad="38100" dist="38100" dir="2700000" algn="tl">
                    <a:srgbClr val="000000">
                      <a:alpha val="43137"/>
                    </a:srgbClr>
                  </a:outerShdw>
                </a:effectLst>
              </a:rPr>
              <a:t>Prep.</a:t>
            </a:r>
          </a:p>
        </p:txBody>
      </p:sp>
      <p:sp>
        <p:nvSpPr>
          <p:cNvPr id="6" name="Slide Number Placeholder 5"/>
          <p:cNvSpPr>
            <a:spLocks noGrp="1"/>
          </p:cNvSpPr>
          <p:nvPr>
            <p:ph type="sldNum" sz="quarter" idx="12"/>
          </p:nvPr>
        </p:nvSpPr>
        <p:spPr/>
        <p:txBody>
          <a:bodyPr/>
          <a:lstStyle/>
          <a:p>
            <a:fld id="{FA088B27-51EA-43CF-84BE-213EAFDFD34D}" type="slidenum">
              <a:rPr lang="en-US" smtClean="0"/>
              <a:pPr/>
              <a:t>43</a:t>
            </a:fld>
            <a:endParaRPr lang="en-US"/>
          </a:p>
        </p:txBody>
      </p:sp>
    </p:spTree>
    <p:extLst>
      <p:ext uri="{BB962C8B-B14F-4D97-AF65-F5344CB8AC3E}">
        <p14:creationId xmlns="" xmlns:p14="http://schemas.microsoft.com/office/powerpoint/2010/main" val="100619805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vert="horz" lIns="45718" tIns="45718" rIns="45718" bIns="45718" rtlCol="0" anchor="b" anchorCtr="0">
            <a:normAutofit/>
          </a:bodyPr>
          <a:lstStyle/>
          <a:p>
            <a:r>
              <a:rPr lang="en-US" dirty="0">
                <a:solidFill>
                  <a:srgbClr val="0070C0"/>
                </a:solidFill>
              </a:rPr>
              <a:t>Data Dictionary</a:t>
            </a:r>
          </a:p>
        </p:txBody>
      </p:sp>
      <p:sp>
        <p:nvSpPr>
          <p:cNvPr id="7" name="Content Placeholder 6"/>
          <p:cNvSpPr>
            <a:spLocks noGrp="1"/>
          </p:cNvSpPr>
          <p:nvPr>
            <p:ph idx="1"/>
          </p:nvPr>
        </p:nvSpPr>
        <p:spPr>
          <a:xfrm>
            <a:off x="240030" y="1235766"/>
            <a:ext cx="3680460" cy="1888435"/>
          </a:xfrm>
        </p:spPr>
        <p:txBody>
          <a:bodyPr>
            <a:noAutofit/>
          </a:bodyPr>
          <a:lstStyle/>
          <a:p>
            <a:pPr>
              <a:lnSpc>
                <a:spcPct val="118000"/>
              </a:lnSpc>
              <a:spcBef>
                <a:spcPts val="0"/>
              </a:spcBef>
              <a:spcAft>
                <a:spcPts val="0"/>
              </a:spcAft>
              <a:buSzPct val="100000"/>
              <a:defRPr/>
            </a:pPr>
            <a:r>
              <a:rPr lang="en-US" sz="1200" dirty="0"/>
              <a:t>A </a:t>
            </a:r>
            <a:r>
              <a:rPr lang="en-US" sz="1200" b="1" dirty="0"/>
              <a:t>comprehensive data dictionary </a:t>
            </a:r>
            <a:r>
              <a:rPr lang="en-US" sz="1200" dirty="0"/>
              <a:t>should be maintained and updated as and when any new information is gathered.</a:t>
            </a:r>
          </a:p>
          <a:p>
            <a:pPr>
              <a:lnSpc>
                <a:spcPct val="118000"/>
              </a:lnSpc>
              <a:spcBef>
                <a:spcPts val="300"/>
              </a:spcBef>
              <a:spcAft>
                <a:spcPts val="0"/>
              </a:spcAft>
              <a:buSzPct val="100000"/>
              <a:defRPr/>
            </a:pPr>
            <a:r>
              <a:rPr lang="en-US" sz="1200" b="1" u="sng" dirty="0">
                <a:solidFill>
                  <a:schemeClr val="accent6">
                    <a:lumMod val="75000"/>
                  </a:schemeClr>
                </a:solidFill>
              </a:rPr>
              <a:t>USE:</a:t>
            </a:r>
            <a:r>
              <a:rPr lang="en-US" sz="1200" b="1" dirty="0">
                <a:solidFill>
                  <a:schemeClr val="accent6">
                    <a:lumMod val="75000"/>
                  </a:schemeClr>
                </a:solidFill>
              </a:rPr>
              <a:t> </a:t>
            </a:r>
            <a:r>
              <a:rPr lang="en-US" sz="1200" dirty="0"/>
              <a:t>It can go a long way in helping us understand the data better. For instance, it can help us to revisit old information and see what our initial hypothesis was and how it is changing with the new updated information.</a:t>
            </a:r>
          </a:p>
          <a:p>
            <a:pPr>
              <a:lnSpc>
                <a:spcPct val="118000"/>
              </a:lnSpc>
              <a:spcBef>
                <a:spcPts val="300"/>
              </a:spcBef>
              <a:spcAft>
                <a:spcPts val="0"/>
              </a:spcAft>
              <a:buSzPct val="100000"/>
              <a:defRPr/>
            </a:pPr>
            <a:r>
              <a:rPr lang="en-US" sz="1200" i="1" u="sng" dirty="0"/>
              <a:t>Example of Data Dictionary:-</a:t>
            </a:r>
          </a:p>
          <a:p>
            <a:pPr>
              <a:lnSpc>
                <a:spcPct val="118000"/>
              </a:lnSpc>
              <a:spcBef>
                <a:spcPts val="300"/>
              </a:spcBef>
              <a:spcAft>
                <a:spcPts val="0"/>
              </a:spcAft>
              <a:buSzPct val="100000"/>
              <a:defRPr/>
            </a:pPr>
            <a:endParaRPr lang="en-US" sz="1200" dirty="0"/>
          </a:p>
          <a:p>
            <a:pPr>
              <a:lnSpc>
                <a:spcPct val="118000"/>
              </a:lnSpc>
              <a:spcBef>
                <a:spcPts val="300"/>
              </a:spcBef>
              <a:spcAft>
                <a:spcPts val="0"/>
              </a:spcAft>
              <a:buSzPct val="100000"/>
              <a:defRPr/>
            </a:pPr>
            <a:endParaRPr lang="en-US" sz="1200" dirty="0"/>
          </a:p>
        </p:txBody>
      </p:sp>
      <p:sp>
        <p:nvSpPr>
          <p:cNvPr id="5" name="Slide Number Placeholder 4"/>
          <p:cNvSpPr>
            <a:spLocks noGrp="1"/>
          </p:cNvSpPr>
          <p:nvPr>
            <p:ph type="sldNum" sz="quarter" idx="12"/>
          </p:nvPr>
        </p:nvSpPr>
        <p:spPr>
          <a:prstGeom prst="rect">
            <a:avLst/>
          </a:prstGeom>
        </p:spPr>
        <p:txBody>
          <a:bodyPr/>
          <a:lstStyle/>
          <a:p>
            <a:pPr>
              <a:defRPr/>
            </a:pPr>
            <a:fld id="{C7676FC9-53C9-484C-8BEB-2EDF4B0D9833}" type="slidenum">
              <a:rPr lang="en-US" smtClean="0"/>
              <a:pPr>
                <a:defRPr/>
              </a:pPr>
              <a:t>44</a:t>
            </a:fld>
            <a:endParaRPr lang="en-US" dirty="0"/>
          </a:p>
        </p:txBody>
      </p:sp>
      <p:graphicFrame>
        <p:nvGraphicFramePr>
          <p:cNvPr id="2" name="Diagram 1"/>
          <p:cNvGraphicFramePr/>
          <p:nvPr>
            <p:extLst>
              <p:ext uri="{D42A27DB-BD31-4B8C-83A1-F6EECF244321}">
                <p14:modId xmlns="" xmlns:p14="http://schemas.microsoft.com/office/powerpoint/2010/main" val="891134603"/>
              </p:ext>
            </p:extLst>
          </p:nvPr>
        </p:nvGraphicFramePr>
        <p:xfrm>
          <a:off x="4239299" y="1252025"/>
          <a:ext cx="8322271" cy="4843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Table 5"/>
          <p:cNvGraphicFramePr>
            <a:graphicFrameLocks noGrp="1"/>
          </p:cNvGraphicFramePr>
          <p:nvPr>
            <p:extLst>
              <p:ext uri="{D42A27DB-BD31-4B8C-83A1-F6EECF244321}">
                <p14:modId xmlns="" xmlns:p14="http://schemas.microsoft.com/office/powerpoint/2010/main" val="318403393"/>
              </p:ext>
            </p:extLst>
          </p:nvPr>
        </p:nvGraphicFramePr>
        <p:xfrm>
          <a:off x="138480" y="3347983"/>
          <a:ext cx="3942031" cy="2671818"/>
        </p:xfrm>
        <a:graphic>
          <a:graphicData uri="http://schemas.openxmlformats.org/drawingml/2006/table">
            <a:tbl>
              <a:tblPr>
                <a:tableStyleId>{5C22544A-7EE6-4342-B048-85BDC9FD1C3A}</a:tableStyleId>
              </a:tblPr>
              <a:tblGrid>
                <a:gridCol w="850578">
                  <a:extLst>
                    <a:ext uri="{9D8B030D-6E8A-4147-A177-3AD203B41FA5}">
                      <a16:colId xmlns="" xmlns:a16="http://schemas.microsoft.com/office/drawing/2014/main" val="20000"/>
                    </a:ext>
                  </a:extLst>
                </a:gridCol>
                <a:gridCol w="1173361">
                  <a:extLst>
                    <a:ext uri="{9D8B030D-6E8A-4147-A177-3AD203B41FA5}">
                      <a16:colId xmlns="" xmlns:a16="http://schemas.microsoft.com/office/drawing/2014/main" val="20001"/>
                    </a:ext>
                  </a:extLst>
                </a:gridCol>
                <a:gridCol w="1918092">
                  <a:extLst>
                    <a:ext uri="{9D8B030D-6E8A-4147-A177-3AD203B41FA5}">
                      <a16:colId xmlns="" xmlns:a16="http://schemas.microsoft.com/office/drawing/2014/main" val="20002"/>
                    </a:ext>
                  </a:extLst>
                </a:gridCol>
              </a:tblGrid>
              <a:tr h="615539">
                <a:tc>
                  <a:txBody>
                    <a:bodyPr/>
                    <a:lstStyle/>
                    <a:p>
                      <a:pPr algn="ctr" fontAlgn="ctr"/>
                      <a:r>
                        <a:rPr lang="en-IN" sz="1400" b="1" i="1" u="none" strike="noStrike" dirty="0">
                          <a:solidFill>
                            <a:srgbClr val="376092"/>
                          </a:solidFill>
                          <a:effectLst/>
                          <a:latin typeface="Times New Roman" panose="02020603050405020304" pitchFamily="18" charset="0"/>
                          <a:cs typeface="Times New Roman" panose="02020603050405020304" pitchFamily="18" charset="0"/>
                        </a:rPr>
                        <a:t>Field Name</a:t>
                      </a:r>
                    </a:p>
                  </a:txBody>
                  <a:tcPr marL="10001" marR="10001" marT="9525" marB="0" anchor="ctr"/>
                </a:tc>
                <a:tc>
                  <a:txBody>
                    <a:bodyPr/>
                    <a:lstStyle/>
                    <a:p>
                      <a:pPr algn="ctr" fontAlgn="ctr"/>
                      <a:r>
                        <a:rPr lang="en-IN" sz="1400" b="1" i="1" u="none" strike="noStrike">
                          <a:solidFill>
                            <a:srgbClr val="376092"/>
                          </a:solidFill>
                          <a:effectLst/>
                          <a:latin typeface="Times New Roman" panose="02020603050405020304" pitchFamily="18" charset="0"/>
                          <a:cs typeface="Times New Roman" panose="02020603050405020304" pitchFamily="18" charset="0"/>
                        </a:rPr>
                        <a:t>Data Type</a:t>
                      </a:r>
                    </a:p>
                  </a:txBody>
                  <a:tcPr marL="10001" marR="10001" marT="9525" marB="0" anchor="ctr"/>
                </a:tc>
                <a:tc>
                  <a:txBody>
                    <a:bodyPr/>
                    <a:lstStyle/>
                    <a:p>
                      <a:pPr algn="ctr" fontAlgn="ctr"/>
                      <a:r>
                        <a:rPr lang="en-IN" sz="1400" b="1" i="1" u="none" strike="noStrike" dirty="0">
                          <a:solidFill>
                            <a:srgbClr val="376092"/>
                          </a:solidFill>
                          <a:effectLst/>
                          <a:latin typeface="Times New Roman" panose="02020603050405020304" pitchFamily="18" charset="0"/>
                          <a:cs typeface="Times New Roman" panose="02020603050405020304" pitchFamily="18" charset="0"/>
                        </a:rPr>
                        <a:t>Other Info</a:t>
                      </a:r>
                    </a:p>
                  </a:txBody>
                  <a:tcPr marL="10001" marR="10001" marT="9525" marB="0" anchor="ctr"/>
                </a:tc>
                <a:extLst>
                  <a:ext uri="{0D108BD9-81ED-4DB2-BD59-A6C34878D82A}">
                    <a16:rowId xmlns="" xmlns:a16="http://schemas.microsoft.com/office/drawing/2014/main" val="10000"/>
                  </a:ext>
                </a:extLst>
              </a:tr>
              <a:tr h="403192">
                <a:tc>
                  <a:txBody>
                    <a:bodyPr/>
                    <a:lstStyle/>
                    <a:p>
                      <a:pPr algn="ctr" fontAlgn="ctr"/>
                      <a:r>
                        <a:rPr lang="en-IN" sz="1100" u="none" strike="noStrike">
                          <a:solidFill>
                            <a:srgbClr val="595959"/>
                          </a:solidFill>
                          <a:effectLst/>
                          <a:latin typeface="Times New Roman" panose="02020603050405020304" pitchFamily="18" charset="0"/>
                          <a:cs typeface="Times New Roman" panose="02020603050405020304" pitchFamily="18" charset="0"/>
                        </a:rPr>
                        <a:t>Customer ID</a:t>
                      </a:r>
                      <a:endParaRPr lang="en-IN" sz="1100" b="0" i="0" u="none" strike="noStrike">
                        <a:solidFill>
                          <a:srgbClr val="595959"/>
                        </a:solidFill>
                        <a:effectLst/>
                        <a:latin typeface="Times New Roman" panose="02020603050405020304" pitchFamily="18" charset="0"/>
                        <a:cs typeface="Times New Roman" panose="02020603050405020304" pitchFamily="18" charset="0"/>
                      </a:endParaRPr>
                    </a:p>
                  </a:txBody>
                  <a:tcPr marL="10001" marR="10001" marT="9525" marB="0" anchor="ctr"/>
                </a:tc>
                <a:tc>
                  <a:txBody>
                    <a:bodyPr/>
                    <a:lstStyle/>
                    <a:p>
                      <a:pPr algn="ctr" fontAlgn="ctr"/>
                      <a:r>
                        <a:rPr lang="en-IN" sz="1100" u="none" strike="noStrike">
                          <a:solidFill>
                            <a:srgbClr val="595959"/>
                          </a:solidFill>
                          <a:effectLst/>
                          <a:latin typeface="Times New Roman" panose="02020603050405020304" pitchFamily="18" charset="0"/>
                          <a:cs typeface="Times New Roman" panose="02020603050405020304" pitchFamily="18" charset="0"/>
                        </a:rPr>
                        <a:t>Numeric</a:t>
                      </a:r>
                      <a:endParaRPr lang="en-IN" sz="1100" b="0" i="0" u="none" strike="noStrike">
                        <a:solidFill>
                          <a:srgbClr val="595959"/>
                        </a:solidFill>
                        <a:effectLst/>
                        <a:latin typeface="Times New Roman" panose="02020603050405020304" pitchFamily="18" charset="0"/>
                        <a:cs typeface="Times New Roman" panose="02020603050405020304" pitchFamily="18" charset="0"/>
                      </a:endParaRPr>
                    </a:p>
                  </a:txBody>
                  <a:tcPr marL="10001" marR="10001" marT="9525" marB="0" anchor="ctr"/>
                </a:tc>
                <a:tc>
                  <a:txBody>
                    <a:bodyPr/>
                    <a:lstStyle/>
                    <a:p>
                      <a:pPr algn="ctr" fontAlgn="ctr"/>
                      <a:r>
                        <a:rPr lang="en-IN" sz="1100" u="none" strike="noStrike">
                          <a:solidFill>
                            <a:srgbClr val="595959"/>
                          </a:solidFill>
                          <a:effectLst/>
                          <a:latin typeface="Times New Roman" panose="02020603050405020304" pitchFamily="18" charset="0"/>
                          <a:cs typeface="Times New Roman" panose="02020603050405020304" pitchFamily="18" charset="0"/>
                        </a:rPr>
                        <a:t>Primary Key Field</a:t>
                      </a:r>
                      <a:endParaRPr lang="en-IN" sz="1100" b="0" i="0" u="none" strike="noStrike">
                        <a:solidFill>
                          <a:srgbClr val="595959"/>
                        </a:solidFill>
                        <a:effectLst/>
                        <a:latin typeface="Times New Roman" panose="02020603050405020304" pitchFamily="18" charset="0"/>
                        <a:cs typeface="Times New Roman" panose="02020603050405020304" pitchFamily="18" charset="0"/>
                      </a:endParaRPr>
                    </a:p>
                  </a:txBody>
                  <a:tcPr marL="10001" marR="10001" marT="9525" marB="0" anchor="ctr"/>
                </a:tc>
                <a:extLst>
                  <a:ext uri="{0D108BD9-81ED-4DB2-BD59-A6C34878D82A}">
                    <a16:rowId xmlns="" xmlns:a16="http://schemas.microsoft.com/office/drawing/2014/main" val="10001"/>
                  </a:ext>
                </a:extLst>
              </a:tr>
              <a:tr h="671987">
                <a:tc>
                  <a:txBody>
                    <a:bodyPr/>
                    <a:lstStyle/>
                    <a:p>
                      <a:pPr algn="ctr" fontAlgn="ctr"/>
                      <a:r>
                        <a:rPr lang="en-IN" sz="1100" u="none" strike="noStrike">
                          <a:solidFill>
                            <a:srgbClr val="595959"/>
                          </a:solidFill>
                          <a:effectLst/>
                          <a:latin typeface="Times New Roman" panose="02020603050405020304" pitchFamily="18" charset="0"/>
                          <a:cs typeface="Times New Roman" panose="02020603050405020304" pitchFamily="18" charset="0"/>
                        </a:rPr>
                        <a:t>Title</a:t>
                      </a:r>
                      <a:endParaRPr lang="en-IN" sz="1100" b="0" i="0" u="none" strike="noStrike">
                        <a:solidFill>
                          <a:srgbClr val="595959"/>
                        </a:solidFill>
                        <a:effectLst/>
                        <a:latin typeface="Times New Roman" panose="02020603050405020304" pitchFamily="18" charset="0"/>
                        <a:cs typeface="Times New Roman" panose="02020603050405020304" pitchFamily="18" charset="0"/>
                      </a:endParaRPr>
                    </a:p>
                  </a:txBody>
                  <a:tcPr marL="10001" marR="10001" marT="9525" marB="0" anchor="ctr"/>
                </a:tc>
                <a:tc>
                  <a:txBody>
                    <a:bodyPr/>
                    <a:lstStyle/>
                    <a:p>
                      <a:pPr algn="ctr" fontAlgn="ctr"/>
                      <a:r>
                        <a:rPr lang="en-IN" sz="1100" u="none" strike="noStrike">
                          <a:solidFill>
                            <a:srgbClr val="595959"/>
                          </a:solidFill>
                          <a:effectLst/>
                          <a:latin typeface="Times New Roman" panose="02020603050405020304" pitchFamily="18" charset="0"/>
                          <a:cs typeface="Times New Roman" panose="02020603050405020304" pitchFamily="18" charset="0"/>
                        </a:rPr>
                        <a:t>Text / Character</a:t>
                      </a:r>
                      <a:endParaRPr lang="en-IN" sz="1100" b="0" i="0" u="none" strike="noStrike">
                        <a:solidFill>
                          <a:srgbClr val="595959"/>
                        </a:solidFill>
                        <a:effectLst/>
                        <a:latin typeface="Times New Roman" panose="02020603050405020304" pitchFamily="18" charset="0"/>
                        <a:cs typeface="Times New Roman" panose="02020603050405020304" pitchFamily="18" charset="0"/>
                      </a:endParaRPr>
                    </a:p>
                  </a:txBody>
                  <a:tcPr marL="10001" marR="10001" marT="9525" marB="0" anchor="ctr"/>
                </a:tc>
                <a:tc>
                  <a:txBody>
                    <a:bodyPr/>
                    <a:lstStyle/>
                    <a:p>
                      <a:pPr algn="ctr" fontAlgn="ctr"/>
                      <a:r>
                        <a:rPr lang="en-IN" sz="1100" u="none" strike="noStrike">
                          <a:solidFill>
                            <a:srgbClr val="595959"/>
                          </a:solidFill>
                          <a:effectLst/>
                          <a:latin typeface="Times New Roman" panose="02020603050405020304" pitchFamily="18" charset="0"/>
                          <a:cs typeface="Times New Roman" panose="02020603050405020304" pitchFamily="18" charset="0"/>
                        </a:rPr>
                        <a:t>Lookup: Mr, Mrs, Miss, Ms</a:t>
                      </a:r>
                      <a:br>
                        <a:rPr lang="en-IN" sz="1100" u="none" strike="noStrike">
                          <a:solidFill>
                            <a:srgbClr val="595959"/>
                          </a:solidFill>
                          <a:effectLst/>
                          <a:latin typeface="Times New Roman" panose="02020603050405020304" pitchFamily="18" charset="0"/>
                          <a:cs typeface="Times New Roman" panose="02020603050405020304" pitchFamily="18" charset="0"/>
                        </a:rPr>
                      </a:br>
                      <a:r>
                        <a:rPr lang="en-IN" sz="1100" u="none" strike="noStrike">
                          <a:solidFill>
                            <a:srgbClr val="595959"/>
                          </a:solidFill>
                          <a:effectLst/>
                          <a:latin typeface="Times New Roman" panose="02020603050405020304" pitchFamily="18" charset="0"/>
                          <a:cs typeface="Times New Roman" panose="02020603050405020304" pitchFamily="18" charset="0"/>
                        </a:rPr>
                        <a:t>Field size 4</a:t>
                      </a:r>
                      <a:endParaRPr lang="en-IN" sz="1100" b="0" i="0" u="none" strike="noStrike">
                        <a:solidFill>
                          <a:srgbClr val="595959"/>
                        </a:solidFill>
                        <a:effectLst/>
                        <a:latin typeface="Times New Roman" panose="02020603050405020304" pitchFamily="18" charset="0"/>
                        <a:cs typeface="Times New Roman" panose="02020603050405020304" pitchFamily="18" charset="0"/>
                      </a:endParaRPr>
                    </a:p>
                  </a:txBody>
                  <a:tcPr marL="10001" marR="10001" marT="9525" marB="0" anchor="ctr"/>
                </a:tc>
                <a:extLst>
                  <a:ext uri="{0D108BD9-81ED-4DB2-BD59-A6C34878D82A}">
                    <a16:rowId xmlns="" xmlns:a16="http://schemas.microsoft.com/office/drawing/2014/main" val="10002"/>
                  </a:ext>
                </a:extLst>
              </a:tr>
              <a:tr h="443511">
                <a:tc>
                  <a:txBody>
                    <a:bodyPr/>
                    <a:lstStyle/>
                    <a:p>
                      <a:pPr algn="ctr" fontAlgn="ctr"/>
                      <a:r>
                        <a:rPr lang="en-IN" sz="1100" u="none" strike="noStrike">
                          <a:solidFill>
                            <a:srgbClr val="595959"/>
                          </a:solidFill>
                          <a:effectLst/>
                          <a:latin typeface="Times New Roman" panose="02020603050405020304" pitchFamily="18" charset="0"/>
                          <a:cs typeface="Times New Roman" panose="02020603050405020304" pitchFamily="18" charset="0"/>
                        </a:rPr>
                        <a:t>FirstName</a:t>
                      </a:r>
                      <a:endParaRPr lang="en-IN" sz="1100" b="0" i="0" u="none" strike="noStrike">
                        <a:solidFill>
                          <a:srgbClr val="595959"/>
                        </a:solidFill>
                        <a:effectLst/>
                        <a:latin typeface="Times New Roman" panose="02020603050405020304" pitchFamily="18" charset="0"/>
                        <a:cs typeface="Times New Roman" panose="02020603050405020304" pitchFamily="18" charset="0"/>
                      </a:endParaRPr>
                    </a:p>
                  </a:txBody>
                  <a:tcPr marL="10001" marR="10001" marT="9525" marB="0" anchor="ctr"/>
                </a:tc>
                <a:tc>
                  <a:txBody>
                    <a:bodyPr/>
                    <a:lstStyle/>
                    <a:p>
                      <a:pPr algn="ctr" fontAlgn="ctr"/>
                      <a:r>
                        <a:rPr lang="en-IN" sz="1100" u="none" strike="noStrike">
                          <a:solidFill>
                            <a:srgbClr val="595959"/>
                          </a:solidFill>
                          <a:effectLst/>
                          <a:latin typeface="Times New Roman" panose="02020603050405020304" pitchFamily="18" charset="0"/>
                          <a:cs typeface="Times New Roman" panose="02020603050405020304" pitchFamily="18" charset="0"/>
                        </a:rPr>
                        <a:t>Text / Character</a:t>
                      </a:r>
                      <a:endParaRPr lang="en-IN" sz="1100" b="0" i="0" u="none" strike="noStrike">
                        <a:solidFill>
                          <a:srgbClr val="595959"/>
                        </a:solidFill>
                        <a:effectLst/>
                        <a:latin typeface="Times New Roman" panose="02020603050405020304" pitchFamily="18" charset="0"/>
                        <a:cs typeface="Times New Roman" panose="02020603050405020304" pitchFamily="18" charset="0"/>
                      </a:endParaRPr>
                    </a:p>
                  </a:txBody>
                  <a:tcPr marL="10001" marR="10001" marT="9525" marB="0" anchor="ctr"/>
                </a:tc>
                <a:tc>
                  <a:txBody>
                    <a:bodyPr/>
                    <a:lstStyle/>
                    <a:p>
                      <a:pPr algn="ctr" fontAlgn="ctr"/>
                      <a:r>
                        <a:rPr lang="en-IN" sz="1100" u="none" strike="noStrike">
                          <a:solidFill>
                            <a:srgbClr val="595959"/>
                          </a:solidFill>
                          <a:effectLst/>
                          <a:latin typeface="Times New Roman" panose="02020603050405020304" pitchFamily="18" charset="0"/>
                          <a:cs typeface="Times New Roman" panose="02020603050405020304" pitchFamily="18" charset="0"/>
                        </a:rPr>
                        <a:t>Field size 15</a:t>
                      </a:r>
                      <a:endParaRPr lang="en-IN" sz="1100" b="0" i="0" u="none" strike="noStrike">
                        <a:solidFill>
                          <a:srgbClr val="595959"/>
                        </a:solidFill>
                        <a:effectLst/>
                        <a:latin typeface="Times New Roman" panose="02020603050405020304" pitchFamily="18" charset="0"/>
                        <a:cs typeface="Times New Roman" panose="02020603050405020304" pitchFamily="18" charset="0"/>
                      </a:endParaRPr>
                    </a:p>
                  </a:txBody>
                  <a:tcPr marL="10001" marR="10001" marT="9525" marB="0" anchor="ctr"/>
                </a:tc>
                <a:extLst>
                  <a:ext uri="{0D108BD9-81ED-4DB2-BD59-A6C34878D82A}">
                    <a16:rowId xmlns="" xmlns:a16="http://schemas.microsoft.com/office/drawing/2014/main" val="10003"/>
                  </a:ext>
                </a:extLst>
              </a:tr>
              <a:tr h="537589">
                <a:tc>
                  <a:txBody>
                    <a:bodyPr/>
                    <a:lstStyle/>
                    <a:p>
                      <a:pPr algn="ctr" fontAlgn="ctr"/>
                      <a:r>
                        <a:rPr lang="en-IN" sz="1100" u="none" strike="noStrike">
                          <a:solidFill>
                            <a:srgbClr val="595959"/>
                          </a:solidFill>
                          <a:effectLst/>
                          <a:latin typeface="Times New Roman" panose="02020603050405020304" pitchFamily="18" charset="0"/>
                          <a:cs typeface="Times New Roman" panose="02020603050405020304" pitchFamily="18" charset="0"/>
                        </a:rPr>
                        <a:t>DateOfBirth</a:t>
                      </a:r>
                      <a:endParaRPr lang="en-IN" sz="1100" b="0" i="0" u="none" strike="noStrike">
                        <a:solidFill>
                          <a:srgbClr val="595959"/>
                        </a:solidFill>
                        <a:effectLst/>
                        <a:latin typeface="Times New Roman" panose="02020603050405020304" pitchFamily="18" charset="0"/>
                        <a:cs typeface="Times New Roman" panose="02020603050405020304" pitchFamily="18" charset="0"/>
                      </a:endParaRPr>
                    </a:p>
                  </a:txBody>
                  <a:tcPr marL="10001" marR="10001" marT="9525" marB="0" anchor="ctr"/>
                </a:tc>
                <a:tc>
                  <a:txBody>
                    <a:bodyPr/>
                    <a:lstStyle/>
                    <a:p>
                      <a:pPr algn="ctr" fontAlgn="ctr"/>
                      <a:r>
                        <a:rPr lang="en-IN" sz="1100" u="none" strike="noStrike">
                          <a:solidFill>
                            <a:srgbClr val="595959"/>
                          </a:solidFill>
                          <a:effectLst/>
                          <a:latin typeface="Times New Roman" panose="02020603050405020304" pitchFamily="18" charset="0"/>
                          <a:cs typeface="Times New Roman" panose="02020603050405020304" pitchFamily="18" charset="0"/>
                        </a:rPr>
                        <a:t>Date / Time</a:t>
                      </a:r>
                      <a:endParaRPr lang="en-IN" sz="1100" b="0" i="0" u="none" strike="noStrike">
                        <a:solidFill>
                          <a:srgbClr val="595959"/>
                        </a:solidFill>
                        <a:effectLst/>
                        <a:latin typeface="Times New Roman" panose="02020603050405020304" pitchFamily="18" charset="0"/>
                        <a:cs typeface="Times New Roman" panose="02020603050405020304" pitchFamily="18" charset="0"/>
                      </a:endParaRPr>
                    </a:p>
                  </a:txBody>
                  <a:tcPr marL="10001" marR="10001" marT="9525" marB="0" anchor="ctr"/>
                </a:tc>
                <a:tc>
                  <a:txBody>
                    <a:bodyPr/>
                    <a:lstStyle/>
                    <a:p>
                      <a:pPr algn="ctr" fontAlgn="ctr"/>
                      <a:r>
                        <a:rPr lang="en-IN" sz="1100" u="none" strike="noStrike" dirty="0">
                          <a:solidFill>
                            <a:srgbClr val="595959"/>
                          </a:solidFill>
                          <a:effectLst/>
                          <a:latin typeface="Times New Roman" panose="02020603050405020304" pitchFamily="18" charset="0"/>
                          <a:cs typeface="Times New Roman" panose="02020603050405020304" pitchFamily="18" charset="0"/>
                        </a:rPr>
                        <a:t>Format: Medium Date</a:t>
                      </a:r>
                      <a:br>
                        <a:rPr lang="en-IN" sz="1100" u="none" strike="noStrike" dirty="0">
                          <a:solidFill>
                            <a:srgbClr val="595959"/>
                          </a:solidFill>
                          <a:effectLst/>
                          <a:latin typeface="Times New Roman" panose="02020603050405020304" pitchFamily="18" charset="0"/>
                          <a:cs typeface="Times New Roman" panose="02020603050405020304" pitchFamily="18" charset="0"/>
                        </a:rPr>
                      </a:br>
                      <a:r>
                        <a:rPr lang="en-IN" sz="1100" u="none" strike="noStrike" dirty="0">
                          <a:solidFill>
                            <a:srgbClr val="595959"/>
                          </a:solidFill>
                          <a:effectLst/>
                          <a:latin typeface="Times New Roman" panose="02020603050405020304" pitchFamily="18" charset="0"/>
                          <a:cs typeface="Times New Roman" panose="02020603050405020304" pitchFamily="18" charset="0"/>
                        </a:rPr>
                        <a:t>Range check: &gt;= 01/01/1930</a:t>
                      </a:r>
                      <a:endParaRPr lang="en-IN" sz="1100" b="0" i="0" u="none" strike="noStrike" dirty="0">
                        <a:solidFill>
                          <a:srgbClr val="595959"/>
                        </a:solidFill>
                        <a:effectLst/>
                        <a:latin typeface="Times New Roman" panose="02020603050405020304" pitchFamily="18" charset="0"/>
                        <a:cs typeface="Times New Roman" panose="02020603050405020304" pitchFamily="18" charset="0"/>
                      </a:endParaRPr>
                    </a:p>
                  </a:txBody>
                  <a:tcPr marL="10001" marR="10001" marT="9525" marB="0" anchor="ctr"/>
                </a:tc>
                <a:extLst>
                  <a:ext uri="{0D108BD9-81ED-4DB2-BD59-A6C34878D82A}">
                    <a16:rowId xmlns="" xmlns:a16="http://schemas.microsoft.com/office/drawing/2014/main" val="10004"/>
                  </a:ext>
                </a:extLst>
              </a:tr>
            </a:tbl>
          </a:graphicData>
        </a:graphic>
      </p:graphicFrame>
    </p:spTree>
    <p:extLst>
      <p:ext uri="{BB962C8B-B14F-4D97-AF65-F5344CB8AC3E}">
        <p14:creationId xmlns="" xmlns:p14="http://schemas.microsoft.com/office/powerpoint/2010/main" val="367355187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70C0"/>
                </a:solidFill>
              </a:rPr>
              <a:t>Missing Values</a:t>
            </a:r>
          </a:p>
        </p:txBody>
      </p:sp>
      <p:sp>
        <p:nvSpPr>
          <p:cNvPr id="3" name="Content Placeholder 2"/>
          <p:cNvSpPr>
            <a:spLocks noGrp="1"/>
          </p:cNvSpPr>
          <p:nvPr>
            <p:ph idx="1"/>
          </p:nvPr>
        </p:nvSpPr>
        <p:spPr>
          <a:xfrm>
            <a:off x="138480" y="1219200"/>
            <a:ext cx="12491599" cy="4724400"/>
          </a:xfrm>
        </p:spPr>
        <p:txBody>
          <a:bodyPr/>
          <a:lstStyle/>
          <a:p>
            <a:pPr>
              <a:buFont typeface="Courier New" panose="02070309020205020404" pitchFamily="49" charset="0"/>
              <a:buChar char="o"/>
            </a:pPr>
            <a:r>
              <a:rPr lang="en-IN" sz="2800" dirty="0"/>
              <a:t> In Statistics, missing values occur when no data value is stored for the variable in an observation.</a:t>
            </a:r>
          </a:p>
          <a:p>
            <a:pPr>
              <a:buFont typeface="Courier New" panose="02070309020205020404" pitchFamily="49" charset="0"/>
              <a:buChar char="o"/>
            </a:pPr>
            <a:r>
              <a:rPr lang="en-IN" sz="2800" dirty="0"/>
              <a:t>Missing Values might occur due to natural or non-natural reasons such as manual data entry procedures, equipment errors etc.</a:t>
            </a:r>
          </a:p>
          <a:p>
            <a:pPr marL="0" indent="0">
              <a:buNone/>
            </a:pPr>
            <a:endParaRPr lang="en-IN" sz="2800"/>
          </a:p>
          <a:p>
            <a:pPr>
              <a:buFont typeface="Courier New" panose="02070309020205020404" pitchFamily="49" charset="0"/>
              <a:buChar char="o"/>
            </a:pPr>
            <a:r>
              <a:rPr lang="en-IN" sz="2800" dirty="0"/>
              <a:t>Effect of missing data</a:t>
            </a:r>
          </a:p>
          <a:p>
            <a:pPr lvl="1">
              <a:buFont typeface="Courier New" panose="02070309020205020404" pitchFamily="49" charset="0"/>
              <a:buChar char="o"/>
            </a:pPr>
            <a:r>
              <a:rPr lang="en-IN" sz="2400" dirty="0"/>
              <a:t>Bias</a:t>
            </a:r>
          </a:p>
          <a:p>
            <a:pPr lvl="1">
              <a:buFont typeface="Courier New" panose="02070309020205020404" pitchFamily="49" charset="0"/>
              <a:buChar char="o"/>
            </a:pPr>
            <a:r>
              <a:rPr lang="en-IN" sz="2400" dirty="0"/>
              <a:t>Power and Variability</a:t>
            </a:r>
          </a:p>
          <a:p>
            <a:pPr lvl="1">
              <a:buFont typeface="Courier New" panose="02070309020205020404" pitchFamily="49" charset="0"/>
              <a:buChar char="o"/>
            </a:pPr>
            <a:r>
              <a:rPr lang="en-IN" sz="2400" dirty="0"/>
              <a:t>Inaccurate results</a:t>
            </a:r>
          </a:p>
          <a:p>
            <a:pPr>
              <a:buFont typeface="Courier New" panose="02070309020205020404" pitchFamily="49" charset="0"/>
              <a:buChar char="o"/>
            </a:pPr>
            <a:endParaRPr lang="en-IN" dirty="0"/>
          </a:p>
        </p:txBody>
      </p:sp>
      <p:pic>
        <p:nvPicPr>
          <p:cNvPr id="1026" name="Picture 2" descr="Image result for missing value example"/>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269516" y="3429000"/>
            <a:ext cx="7101906" cy="2514600"/>
          </a:xfrm>
          <a:prstGeom prst="rect">
            <a:avLst/>
          </a:prstGeom>
          <a:noFill/>
          <a:extLst>
            <a:ext uri="{909E8E84-426E-40DD-AFC4-6F175D3DCCD1}">
              <a14:hiddenFill xmlns="" xmlns:a14="http://schemas.microsoft.com/office/drawing/2010/main">
                <a:solidFill>
                  <a:srgbClr val="FFFFFF"/>
                </a:solidFill>
              </a14:hiddenFill>
            </a:ext>
          </a:extLst>
        </p:spPr>
      </p:pic>
      <p:sp>
        <p:nvSpPr>
          <p:cNvPr id="5" name="Slide Number Placeholder 4"/>
          <p:cNvSpPr>
            <a:spLocks noGrp="1"/>
          </p:cNvSpPr>
          <p:nvPr>
            <p:ph type="sldNum" sz="quarter" idx="12"/>
          </p:nvPr>
        </p:nvSpPr>
        <p:spPr/>
        <p:txBody>
          <a:bodyPr/>
          <a:lstStyle/>
          <a:p>
            <a:fld id="{FA088B27-51EA-43CF-84BE-213EAFDFD34D}" type="slidenum">
              <a:rPr lang="en-US" smtClean="0"/>
              <a:pPr/>
              <a:t>45</a:t>
            </a:fld>
            <a:endParaRPr lang="en-US"/>
          </a:p>
        </p:txBody>
      </p:sp>
    </p:spTree>
    <p:extLst>
      <p:ext uri="{BB962C8B-B14F-4D97-AF65-F5344CB8AC3E}">
        <p14:creationId xmlns="" xmlns:p14="http://schemas.microsoft.com/office/powerpoint/2010/main" val="405522011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vert="horz" lIns="45718" tIns="45718" rIns="45718" bIns="45718" rtlCol="0" anchor="b" anchorCtr="0">
            <a:normAutofit/>
          </a:bodyPr>
          <a:lstStyle/>
          <a:p>
            <a:r>
              <a:rPr lang="en-US" dirty="0">
                <a:solidFill>
                  <a:srgbClr val="0070C0"/>
                </a:solidFill>
              </a:rPr>
              <a:t>Missing Value Imputation</a:t>
            </a:r>
          </a:p>
        </p:txBody>
      </p:sp>
      <p:sp>
        <p:nvSpPr>
          <p:cNvPr id="6" name="Content Placeholder 5"/>
          <p:cNvSpPr>
            <a:spLocks noGrp="1"/>
          </p:cNvSpPr>
          <p:nvPr>
            <p:ph idx="1"/>
          </p:nvPr>
        </p:nvSpPr>
        <p:spPr>
          <a:xfrm>
            <a:off x="320040" y="1371600"/>
            <a:ext cx="5302201" cy="1295400"/>
          </a:xfrm>
        </p:spPr>
        <p:txBody>
          <a:bodyPr>
            <a:noAutofit/>
          </a:bodyPr>
          <a:lstStyle/>
          <a:p>
            <a:pPr marL="0" lvl="2" indent="0" defTabSz="912787">
              <a:spcBef>
                <a:spcPts val="600"/>
              </a:spcBef>
              <a:spcAft>
                <a:spcPts val="600"/>
              </a:spcAft>
              <a:buSzPct val="100000"/>
              <a:buNone/>
              <a:defRPr/>
            </a:pPr>
            <a:r>
              <a:rPr lang="en-US" sz="2000" dirty="0">
                <a:solidFill>
                  <a:schemeClr val="tx1"/>
                </a:solidFill>
              </a:rPr>
              <a:t>There are a </a:t>
            </a:r>
            <a:r>
              <a:rPr lang="en-US" sz="2000">
                <a:solidFill>
                  <a:schemeClr val="tx1"/>
                </a:solidFill>
              </a:rPr>
              <a:t>variety of techniques for </a:t>
            </a:r>
            <a:r>
              <a:rPr lang="en-US" sz="2000" dirty="0">
                <a:solidFill>
                  <a:schemeClr val="tx1"/>
                </a:solidFill>
              </a:rPr>
              <a:t>missing value imputation; but these should be considered more </a:t>
            </a:r>
            <a:r>
              <a:rPr lang="en-US" sz="2000">
                <a:solidFill>
                  <a:schemeClr val="tx1"/>
                </a:solidFill>
              </a:rPr>
              <a:t>as scenario-specific </a:t>
            </a:r>
            <a:r>
              <a:rPr lang="en-US" sz="2000" dirty="0">
                <a:solidFill>
                  <a:schemeClr val="tx1"/>
                </a:solidFill>
              </a:rPr>
              <a:t>than just being a </a:t>
            </a:r>
            <a:r>
              <a:rPr lang="en-US" sz="2000">
                <a:solidFill>
                  <a:schemeClr val="tx1"/>
                </a:solidFill>
              </a:rPr>
              <a:t>set of </a:t>
            </a:r>
            <a:r>
              <a:rPr lang="en-US" sz="2000" dirty="0">
                <a:solidFill>
                  <a:schemeClr val="tx1"/>
                </a:solidFill>
              </a:rPr>
              <a:t>pure alternative choices.</a:t>
            </a:r>
          </a:p>
        </p:txBody>
      </p:sp>
      <p:sp>
        <p:nvSpPr>
          <p:cNvPr id="5" name="Slide Number Placeholder 4"/>
          <p:cNvSpPr>
            <a:spLocks noGrp="1"/>
          </p:cNvSpPr>
          <p:nvPr>
            <p:ph type="sldNum" sz="quarter" idx="12"/>
          </p:nvPr>
        </p:nvSpPr>
        <p:spPr>
          <a:prstGeom prst="rect">
            <a:avLst/>
          </a:prstGeom>
        </p:spPr>
        <p:txBody>
          <a:bodyPr/>
          <a:lstStyle/>
          <a:p>
            <a:pPr>
              <a:defRPr/>
            </a:pPr>
            <a:fld id="{803E1997-8ED3-4818-857F-6496459B2351}" type="slidenum">
              <a:rPr lang="en-US" smtClean="0"/>
              <a:pPr>
                <a:defRPr/>
              </a:pPr>
              <a:t>46</a:t>
            </a:fld>
            <a:endParaRPr lang="en-US" dirty="0"/>
          </a:p>
        </p:txBody>
      </p:sp>
      <p:sp>
        <p:nvSpPr>
          <p:cNvPr id="2" name="Rectangle 1"/>
          <p:cNvSpPr/>
          <p:nvPr/>
        </p:nvSpPr>
        <p:spPr>
          <a:xfrm>
            <a:off x="6201449" y="1219200"/>
            <a:ext cx="6428629" cy="4093428"/>
          </a:xfrm>
          <a:prstGeom prst="rect">
            <a:avLst/>
          </a:prstGeom>
        </p:spPr>
        <p:txBody>
          <a:bodyPr wrap="square">
            <a:spAutoFit/>
          </a:bodyPr>
          <a:lstStyle/>
          <a:p>
            <a:r>
              <a:rPr lang="en-IN" sz="2000" dirty="0"/>
              <a:t>Missing Value Imputation Techniques</a:t>
            </a:r>
          </a:p>
          <a:p>
            <a:pPr marL="342900" indent="-342900">
              <a:buFont typeface="Arial" panose="020B0604020202020204" pitchFamily="34" charset="0"/>
              <a:buChar char="•"/>
            </a:pPr>
            <a:r>
              <a:rPr lang="en-IN" sz="2000" dirty="0"/>
              <a:t>Impute Missing Values with ZERO</a:t>
            </a:r>
          </a:p>
          <a:p>
            <a:pPr marL="342900" indent="-342900">
              <a:buFont typeface="Arial" panose="020B0604020202020204" pitchFamily="34" charset="0"/>
              <a:buChar char="•"/>
            </a:pPr>
            <a:r>
              <a:rPr lang="en-IN" sz="2000" dirty="0"/>
              <a:t>Impute Missing Values with MEDIAN</a:t>
            </a:r>
          </a:p>
          <a:p>
            <a:pPr marL="342900" indent="-342900">
              <a:buFont typeface="Arial" panose="020B0604020202020204" pitchFamily="34" charset="0"/>
              <a:buChar char="•"/>
            </a:pPr>
            <a:r>
              <a:rPr lang="en-IN" sz="2000" dirty="0"/>
              <a:t>Impute Missing Values with MEAN</a:t>
            </a:r>
          </a:p>
          <a:p>
            <a:pPr marL="342900" indent="-342900">
              <a:buFont typeface="Arial" panose="020B0604020202020204" pitchFamily="34" charset="0"/>
              <a:buChar char="•"/>
            </a:pPr>
            <a:r>
              <a:rPr lang="en-IN" sz="2000" dirty="0"/>
              <a:t>Impute Missing Values with MODE</a:t>
            </a:r>
          </a:p>
          <a:p>
            <a:pPr marL="342900" indent="-342900">
              <a:buFont typeface="Arial" panose="020B0604020202020204" pitchFamily="34" charset="0"/>
              <a:buChar char="•"/>
            </a:pPr>
            <a:r>
              <a:rPr lang="en-IN" sz="2000" dirty="0"/>
              <a:t>Information based Segmentation</a:t>
            </a:r>
          </a:p>
          <a:p>
            <a:pPr marL="342900" indent="-342900">
              <a:buFont typeface="Arial" panose="020B0604020202020204" pitchFamily="34" charset="0"/>
              <a:buChar char="•"/>
            </a:pPr>
            <a:r>
              <a:rPr lang="en-IN" sz="2000" dirty="0"/>
              <a:t>Non-Missing Dummy Creation</a:t>
            </a:r>
          </a:p>
          <a:p>
            <a:pPr marL="342900" indent="-342900">
              <a:buFont typeface="Arial" panose="020B0604020202020204" pitchFamily="34" charset="0"/>
              <a:buChar char="•"/>
            </a:pPr>
            <a:r>
              <a:rPr lang="en-IN" sz="2000" dirty="0"/>
              <a:t>Imputation and Non-Missing Dummy Creation</a:t>
            </a:r>
          </a:p>
          <a:p>
            <a:pPr marL="342900" indent="-342900">
              <a:buFont typeface="Arial" panose="020B0604020202020204" pitchFamily="34" charset="0"/>
              <a:buChar char="•"/>
            </a:pPr>
            <a:r>
              <a:rPr lang="en-IN" sz="2000" dirty="0"/>
              <a:t>Impute based on Bivariate Graphs</a:t>
            </a:r>
          </a:p>
          <a:p>
            <a:pPr marL="342900" indent="-342900">
              <a:buFont typeface="Arial" panose="020B0604020202020204" pitchFamily="34" charset="0"/>
              <a:buChar char="•"/>
            </a:pPr>
            <a:r>
              <a:rPr lang="en-IN" sz="2000" dirty="0"/>
              <a:t>Impute using Regression on other Non-Missing Predictors</a:t>
            </a:r>
          </a:p>
          <a:p>
            <a:pPr marL="342900" indent="-342900">
              <a:buFont typeface="Arial" panose="020B0604020202020204" pitchFamily="34" charset="0"/>
              <a:buChar char="•"/>
            </a:pPr>
            <a:r>
              <a:rPr lang="en-IN" sz="2000" dirty="0"/>
              <a:t>Multiple Imputation</a:t>
            </a:r>
          </a:p>
          <a:p>
            <a:pPr marL="342900" indent="-342900">
              <a:buFont typeface="Arial" panose="020B0604020202020204" pitchFamily="34" charset="0"/>
              <a:buChar char="•"/>
            </a:pPr>
            <a:r>
              <a:rPr lang="en-IN" sz="2000" dirty="0"/>
              <a:t>Deletion of Record </a:t>
            </a:r>
          </a:p>
        </p:txBody>
      </p:sp>
      <p:pic>
        <p:nvPicPr>
          <p:cNvPr id="3" name="Picture 2"/>
          <p:cNvPicPr>
            <a:picLocks noChangeAspect="1"/>
          </p:cNvPicPr>
          <p:nvPr/>
        </p:nvPicPr>
        <p:blipFill>
          <a:blip r:embed="rId3"/>
          <a:stretch>
            <a:fillRect/>
          </a:stretch>
        </p:blipFill>
        <p:spPr>
          <a:xfrm>
            <a:off x="400050" y="2778978"/>
            <a:ext cx="4624235" cy="2936022"/>
          </a:xfrm>
          <a:prstGeom prst="rect">
            <a:avLst/>
          </a:prstGeom>
        </p:spPr>
      </p:pic>
    </p:spTree>
    <p:extLst>
      <p:ext uri="{BB962C8B-B14F-4D97-AF65-F5344CB8AC3E}">
        <p14:creationId xmlns="" xmlns:p14="http://schemas.microsoft.com/office/powerpoint/2010/main" val="11125176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vert="horz" lIns="45718" tIns="45718" rIns="45718" bIns="45718" rtlCol="0" anchor="b" anchorCtr="0">
            <a:normAutofit/>
          </a:bodyPr>
          <a:lstStyle/>
          <a:p>
            <a:r>
              <a:rPr lang="en-US" dirty="0">
                <a:solidFill>
                  <a:srgbClr val="0070C0"/>
                </a:solidFill>
              </a:rPr>
              <a:t>Outlier Treatment</a:t>
            </a:r>
          </a:p>
        </p:txBody>
      </p:sp>
      <p:sp>
        <p:nvSpPr>
          <p:cNvPr id="13" name="Content Placeholder 12"/>
          <p:cNvSpPr>
            <a:spLocks noGrp="1"/>
          </p:cNvSpPr>
          <p:nvPr>
            <p:ph idx="1"/>
          </p:nvPr>
        </p:nvSpPr>
        <p:spPr>
          <a:xfrm>
            <a:off x="235210" y="1205949"/>
            <a:ext cx="6199889" cy="2543909"/>
          </a:xfrm>
        </p:spPr>
        <p:txBody>
          <a:bodyPr>
            <a:noAutofit/>
          </a:bodyPr>
          <a:lstStyle/>
          <a:p>
            <a:pPr marL="0" lvl="2" indent="0">
              <a:lnSpc>
                <a:spcPct val="120000"/>
              </a:lnSpc>
              <a:spcBef>
                <a:spcPts val="0"/>
              </a:spcBef>
              <a:spcAft>
                <a:spcPts val="0"/>
              </a:spcAft>
              <a:buSzPct val="100000"/>
              <a:buNone/>
              <a:defRPr/>
            </a:pPr>
            <a:r>
              <a:rPr lang="en-US" sz="1400" dirty="0"/>
              <a:t>An </a:t>
            </a:r>
            <a:r>
              <a:rPr lang="en-US" sz="1400" b="1" dirty="0"/>
              <a:t>outlier</a:t>
            </a:r>
            <a:r>
              <a:rPr lang="en-US" sz="1400" dirty="0"/>
              <a:t> is a single observation "far away" from rest of the data.</a:t>
            </a:r>
          </a:p>
          <a:p>
            <a:pPr marL="0" lvl="2" indent="0">
              <a:lnSpc>
                <a:spcPct val="150000"/>
              </a:lnSpc>
              <a:spcAft>
                <a:spcPts val="0"/>
              </a:spcAft>
              <a:buSzPct val="100000"/>
              <a:buNone/>
              <a:defRPr/>
            </a:pPr>
            <a:r>
              <a:rPr lang="en-US" sz="1400" b="1" dirty="0">
                <a:solidFill>
                  <a:schemeClr val="accent6">
                    <a:lumMod val="75000"/>
                  </a:schemeClr>
                </a:solidFill>
              </a:rPr>
              <a:t>Reasons for outliers: </a:t>
            </a:r>
          </a:p>
          <a:p>
            <a:pPr lvl="1">
              <a:lnSpc>
                <a:spcPct val="120000"/>
              </a:lnSpc>
              <a:spcBef>
                <a:spcPts val="0"/>
              </a:spcBef>
              <a:spcAft>
                <a:spcPts val="0"/>
              </a:spcAft>
              <a:buSzPct val="100000"/>
              <a:defRPr/>
            </a:pPr>
            <a:r>
              <a:rPr lang="en-US" sz="1400" i="1" dirty="0"/>
              <a:t>Errors</a:t>
            </a:r>
          </a:p>
          <a:p>
            <a:pPr lvl="2">
              <a:lnSpc>
                <a:spcPct val="120000"/>
              </a:lnSpc>
              <a:spcBef>
                <a:spcPts val="0"/>
              </a:spcBef>
              <a:spcAft>
                <a:spcPts val="0"/>
              </a:spcAft>
              <a:buSzPct val="80000"/>
              <a:defRPr/>
            </a:pPr>
            <a:r>
              <a:rPr lang="en-US" sz="1400" dirty="0"/>
              <a:t>Data errors</a:t>
            </a:r>
          </a:p>
          <a:p>
            <a:pPr lvl="2">
              <a:lnSpc>
                <a:spcPct val="120000"/>
              </a:lnSpc>
              <a:spcBef>
                <a:spcPts val="0"/>
              </a:spcBef>
              <a:spcAft>
                <a:spcPts val="0"/>
              </a:spcAft>
              <a:buSzPct val="80000"/>
              <a:defRPr/>
            </a:pPr>
            <a:r>
              <a:rPr lang="en-US" sz="1400" dirty="0"/>
              <a:t>Sampling error</a:t>
            </a:r>
          </a:p>
          <a:p>
            <a:pPr lvl="2">
              <a:lnSpc>
                <a:spcPct val="120000"/>
              </a:lnSpc>
              <a:spcBef>
                <a:spcPts val="0"/>
              </a:spcBef>
              <a:spcAft>
                <a:spcPts val="0"/>
              </a:spcAft>
              <a:buSzPct val="80000"/>
              <a:defRPr/>
            </a:pPr>
            <a:r>
              <a:rPr lang="en-US" sz="1400" dirty="0"/>
              <a:t>Intentional errors</a:t>
            </a:r>
          </a:p>
          <a:p>
            <a:pPr lvl="2">
              <a:lnSpc>
                <a:spcPct val="120000"/>
              </a:lnSpc>
              <a:spcBef>
                <a:spcPts val="0"/>
              </a:spcBef>
              <a:spcAft>
                <a:spcPts val="0"/>
              </a:spcAft>
              <a:buSzPct val="80000"/>
              <a:defRPr/>
            </a:pPr>
            <a:r>
              <a:rPr lang="en-US" sz="1400" dirty="0"/>
              <a:t>Natural errors</a:t>
            </a:r>
          </a:p>
          <a:p>
            <a:pPr lvl="2">
              <a:lnSpc>
                <a:spcPct val="120000"/>
              </a:lnSpc>
              <a:spcBef>
                <a:spcPts val="0"/>
              </a:spcBef>
              <a:spcAft>
                <a:spcPts val="0"/>
              </a:spcAft>
              <a:buSzPct val="80000"/>
              <a:defRPr/>
            </a:pPr>
            <a:r>
              <a:rPr lang="en-US" sz="1400" dirty="0"/>
              <a:t>Human Error</a:t>
            </a:r>
          </a:p>
          <a:p>
            <a:pPr lvl="1">
              <a:lnSpc>
                <a:spcPct val="120000"/>
              </a:lnSpc>
              <a:spcBef>
                <a:spcPts val="0"/>
              </a:spcBef>
              <a:spcAft>
                <a:spcPts val="0"/>
              </a:spcAft>
              <a:buSzPct val="100000"/>
              <a:defRPr/>
            </a:pPr>
            <a:r>
              <a:rPr lang="en-US" sz="1400" i="1" dirty="0"/>
              <a:t>Genuine Outliers</a:t>
            </a:r>
          </a:p>
        </p:txBody>
      </p:sp>
      <p:sp>
        <p:nvSpPr>
          <p:cNvPr id="5" name="Slide Number Placeholder 4"/>
          <p:cNvSpPr>
            <a:spLocks noGrp="1"/>
          </p:cNvSpPr>
          <p:nvPr>
            <p:ph type="sldNum" sz="quarter" idx="12"/>
          </p:nvPr>
        </p:nvSpPr>
        <p:spPr>
          <a:prstGeom prst="rect">
            <a:avLst/>
          </a:prstGeom>
        </p:spPr>
        <p:txBody>
          <a:bodyPr/>
          <a:lstStyle/>
          <a:p>
            <a:pPr>
              <a:defRPr/>
            </a:pPr>
            <a:fld id="{BBF528E0-63AE-42A3-A2B6-1BFC8777CD12}" type="slidenum">
              <a:rPr lang="en-US" smtClean="0"/>
              <a:pPr>
                <a:defRPr/>
              </a:pPr>
              <a:t>47</a:t>
            </a:fld>
            <a:endParaRPr lang="en-US" dirty="0"/>
          </a:p>
        </p:txBody>
      </p:sp>
      <p:grpSp>
        <p:nvGrpSpPr>
          <p:cNvPr id="6" name="Group 13"/>
          <p:cNvGrpSpPr/>
          <p:nvPr/>
        </p:nvGrpSpPr>
        <p:grpSpPr>
          <a:xfrm>
            <a:off x="480060" y="3818287"/>
            <a:ext cx="4320540" cy="2355482"/>
            <a:chOff x="5737225" y="990600"/>
            <a:chExt cx="3838575" cy="2133600"/>
          </a:xfrm>
        </p:grpSpPr>
        <p:pic>
          <p:nvPicPr>
            <p:cNvPr id="25608" name="Picture 7"/>
            <p:cNvPicPr>
              <a:picLocks noChangeAspect="1" noChangeArrowheads="1"/>
            </p:cNvPicPr>
            <p:nvPr/>
          </p:nvPicPr>
          <p:blipFill>
            <a:blip r:embed="rId2" cstate="print"/>
            <a:srcRect/>
            <a:stretch>
              <a:fillRect/>
            </a:stretch>
          </p:blipFill>
          <p:spPr bwMode="auto">
            <a:xfrm>
              <a:off x="5737225" y="990600"/>
              <a:ext cx="3838575" cy="2133600"/>
            </a:xfrm>
            <a:prstGeom prst="rect">
              <a:avLst/>
            </a:prstGeom>
            <a:noFill/>
            <a:ln w="9525">
              <a:noFill/>
              <a:miter lim="800000"/>
              <a:headEnd/>
              <a:tailEnd/>
            </a:ln>
          </p:spPr>
        </p:pic>
        <p:sp>
          <p:nvSpPr>
            <p:cNvPr id="25609" name="Oval 11"/>
            <p:cNvSpPr>
              <a:spLocks noChangeArrowheads="1"/>
            </p:cNvSpPr>
            <p:nvPr/>
          </p:nvSpPr>
          <p:spPr bwMode="auto">
            <a:xfrm rot="5400000">
              <a:off x="6525750" y="1167880"/>
              <a:ext cx="247650" cy="461416"/>
            </a:xfrm>
            <a:prstGeom prst="ellipse">
              <a:avLst/>
            </a:prstGeom>
            <a:solidFill>
              <a:srgbClr val="F78C34">
                <a:alpha val="20000"/>
              </a:srgbClr>
            </a:solidFill>
            <a:ln w="19050" algn="ctr">
              <a:solidFill>
                <a:srgbClr val="F78C34"/>
              </a:solidFill>
              <a:round/>
              <a:headEnd/>
              <a:tailEnd/>
            </a:ln>
          </p:spPr>
          <p:txBody>
            <a:bodyPr>
              <a:spAutoFit/>
            </a:bodyPr>
            <a:lstStyle/>
            <a:p>
              <a:pPr>
                <a:spcBef>
                  <a:spcPct val="50000"/>
                </a:spcBef>
              </a:pPr>
              <a:endParaRPr lang="en-US" dirty="0"/>
            </a:p>
          </p:txBody>
        </p:sp>
        <p:sp>
          <p:nvSpPr>
            <p:cNvPr id="25610" name="Oval 11"/>
            <p:cNvSpPr>
              <a:spLocks noChangeArrowheads="1"/>
            </p:cNvSpPr>
            <p:nvPr/>
          </p:nvSpPr>
          <p:spPr bwMode="auto">
            <a:xfrm rot="5400000">
              <a:off x="8524148" y="2179117"/>
              <a:ext cx="247650" cy="461416"/>
            </a:xfrm>
            <a:prstGeom prst="ellipse">
              <a:avLst/>
            </a:prstGeom>
            <a:solidFill>
              <a:srgbClr val="F78C34">
                <a:alpha val="20000"/>
              </a:srgbClr>
            </a:solidFill>
            <a:ln w="19050" algn="ctr">
              <a:solidFill>
                <a:srgbClr val="F78C34"/>
              </a:solidFill>
              <a:round/>
              <a:headEnd/>
              <a:tailEnd/>
            </a:ln>
          </p:spPr>
          <p:txBody>
            <a:bodyPr>
              <a:spAutoFit/>
            </a:bodyPr>
            <a:lstStyle/>
            <a:p>
              <a:pPr>
                <a:spcBef>
                  <a:spcPct val="50000"/>
                </a:spcBef>
              </a:pPr>
              <a:endParaRPr lang="en-US" dirty="0"/>
            </a:p>
          </p:txBody>
        </p:sp>
        <p:sp>
          <p:nvSpPr>
            <p:cNvPr id="15" name="Text Box 63"/>
            <p:cNvSpPr txBox="1">
              <a:spLocks noChangeArrowheads="1"/>
            </p:cNvSpPr>
            <p:nvPr/>
          </p:nvSpPr>
          <p:spPr bwMode="auto">
            <a:xfrm>
              <a:off x="6604000" y="1070611"/>
              <a:ext cx="742950" cy="223027"/>
            </a:xfrm>
            <a:prstGeom prst="rect">
              <a:avLst/>
            </a:prstGeom>
            <a:noFill/>
            <a:ln w="12700">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nchorCtr="1">
              <a:spAutoFit/>
            </a:bodyPr>
            <a:lstStyle/>
            <a:p>
              <a:pPr algn="ctr" defTabSz="912787" eaLnBrk="0" hangingPunct="0">
                <a:defRPr/>
              </a:pPr>
              <a:r>
                <a:rPr lang="en-US" sz="1000" i="1" dirty="0">
                  <a:solidFill>
                    <a:srgbClr val="808080"/>
                  </a:solidFill>
                  <a:latin typeface="Calibri" pitchFamily="34" charset="0"/>
                </a:rPr>
                <a:t>Outlier</a:t>
              </a:r>
            </a:p>
          </p:txBody>
        </p:sp>
        <p:sp>
          <p:nvSpPr>
            <p:cNvPr id="17" name="Text Box 63"/>
            <p:cNvSpPr txBox="1">
              <a:spLocks noChangeArrowheads="1"/>
            </p:cNvSpPr>
            <p:nvPr/>
          </p:nvSpPr>
          <p:spPr bwMode="auto">
            <a:xfrm>
              <a:off x="8750300" y="2137410"/>
              <a:ext cx="660400" cy="223027"/>
            </a:xfrm>
            <a:prstGeom prst="rect">
              <a:avLst/>
            </a:prstGeom>
            <a:noFill/>
            <a:ln w="12700">
              <a:noFill/>
              <a:prstDash val="dash"/>
              <a:headEnd type="none" w="med" len="med"/>
              <a:tailEnd type="none" w="med" len="med"/>
            </a:ln>
          </p:spPr>
          <p:style>
            <a:lnRef idx="2">
              <a:schemeClr val="accent1"/>
            </a:lnRef>
            <a:fillRef idx="1">
              <a:schemeClr val="lt1"/>
            </a:fillRef>
            <a:effectRef idx="0">
              <a:schemeClr val="accent1"/>
            </a:effectRef>
            <a:fontRef idx="minor">
              <a:schemeClr val="dk1"/>
            </a:fontRef>
          </p:style>
          <p:txBody>
            <a:bodyPr anchor="ctr" anchorCtr="1">
              <a:spAutoFit/>
            </a:bodyPr>
            <a:lstStyle/>
            <a:p>
              <a:pPr algn="ctr" defTabSz="912787" eaLnBrk="0" hangingPunct="0">
                <a:defRPr/>
              </a:pPr>
              <a:r>
                <a:rPr lang="en-US" sz="1000" i="1" dirty="0">
                  <a:solidFill>
                    <a:srgbClr val="808080"/>
                  </a:solidFill>
                  <a:latin typeface="Calibri" pitchFamily="34" charset="0"/>
                </a:rPr>
                <a:t>Outlier</a:t>
              </a:r>
            </a:p>
          </p:txBody>
        </p:sp>
      </p:grpSp>
      <p:sp>
        <p:nvSpPr>
          <p:cNvPr id="2" name="Rectangle 1"/>
          <p:cNvSpPr/>
          <p:nvPr/>
        </p:nvSpPr>
        <p:spPr>
          <a:xfrm>
            <a:off x="6097025" y="4365877"/>
            <a:ext cx="6246806" cy="1708160"/>
          </a:xfrm>
          <a:prstGeom prst="rect">
            <a:avLst/>
          </a:prstGeom>
        </p:spPr>
        <p:txBody>
          <a:bodyPr wrap="square">
            <a:spAutoFit/>
          </a:bodyPr>
          <a:lstStyle/>
          <a:p>
            <a:pPr marL="0" lvl="2" indent="0">
              <a:lnSpc>
                <a:spcPct val="150000"/>
              </a:lnSpc>
              <a:spcAft>
                <a:spcPts val="0"/>
              </a:spcAft>
              <a:buSzPct val="100000"/>
              <a:buNone/>
              <a:defRPr/>
            </a:pPr>
            <a:r>
              <a:rPr lang="en-US" sz="1400" b="1" dirty="0">
                <a:solidFill>
                  <a:schemeClr val="accent6">
                    <a:lumMod val="75000"/>
                  </a:schemeClr>
                </a:solidFill>
              </a:rPr>
              <a:t>Techniques for outlier detection / treatment:</a:t>
            </a:r>
          </a:p>
          <a:p>
            <a:pPr marL="742937" lvl="1" indent="-285750">
              <a:lnSpc>
                <a:spcPct val="120000"/>
              </a:lnSpc>
              <a:spcBef>
                <a:spcPts val="0"/>
              </a:spcBef>
              <a:spcAft>
                <a:spcPts val="0"/>
              </a:spcAft>
              <a:buSzPct val="100000"/>
              <a:buFont typeface="Arial" panose="020B0604020202020204" pitchFamily="34" charset="0"/>
              <a:buChar char="•"/>
              <a:defRPr/>
            </a:pPr>
            <a:r>
              <a:rPr lang="en-US" sz="1400" i="1" dirty="0"/>
              <a:t>Capping and Flooring Technique</a:t>
            </a:r>
          </a:p>
          <a:p>
            <a:pPr marL="742937" lvl="1" indent="-285750">
              <a:lnSpc>
                <a:spcPct val="120000"/>
              </a:lnSpc>
              <a:spcBef>
                <a:spcPts val="0"/>
              </a:spcBef>
              <a:spcAft>
                <a:spcPts val="0"/>
              </a:spcAft>
              <a:buSzPct val="100000"/>
              <a:buFont typeface="Arial" panose="020B0604020202020204" pitchFamily="34" charset="0"/>
              <a:buChar char="•"/>
              <a:defRPr/>
            </a:pPr>
            <a:r>
              <a:rPr lang="en-US" sz="1400" i="1" dirty="0"/>
              <a:t>Exponential Smoothing Technique</a:t>
            </a:r>
          </a:p>
          <a:p>
            <a:pPr marL="742937" lvl="1" indent="-285750">
              <a:lnSpc>
                <a:spcPct val="120000"/>
              </a:lnSpc>
              <a:spcBef>
                <a:spcPts val="0"/>
              </a:spcBef>
              <a:spcAft>
                <a:spcPts val="0"/>
              </a:spcAft>
              <a:buSzPct val="100000"/>
              <a:buFont typeface="Arial" panose="020B0604020202020204" pitchFamily="34" charset="0"/>
              <a:buChar char="•"/>
              <a:defRPr/>
            </a:pPr>
            <a:r>
              <a:rPr lang="en-US" sz="1400" i="1" dirty="0"/>
              <a:t>Sigma Approach</a:t>
            </a:r>
          </a:p>
          <a:p>
            <a:pPr marL="742937" lvl="1" indent="-285750">
              <a:lnSpc>
                <a:spcPct val="120000"/>
              </a:lnSpc>
              <a:spcBef>
                <a:spcPts val="0"/>
              </a:spcBef>
              <a:spcAft>
                <a:spcPts val="0"/>
              </a:spcAft>
              <a:buSzPct val="100000"/>
              <a:buFont typeface="Arial" panose="020B0604020202020204" pitchFamily="34" charset="0"/>
              <a:buChar char="•"/>
              <a:defRPr/>
            </a:pPr>
            <a:r>
              <a:rPr lang="en-US" sz="1400" i="1" dirty="0"/>
              <a:t>Robust Regression Technique</a:t>
            </a:r>
          </a:p>
          <a:p>
            <a:pPr marL="742937" lvl="1" indent="-285750">
              <a:lnSpc>
                <a:spcPct val="120000"/>
              </a:lnSpc>
              <a:spcBef>
                <a:spcPts val="0"/>
              </a:spcBef>
              <a:spcAft>
                <a:spcPts val="0"/>
              </a:spcAft>
              <a:buSzPct val="100000"/>
              <a:buFont typeface="Arial" panose="020B0604020202020204" pitchFamily="34" charset="0"/>
              <a:buChar char="•"/>
              <a:defRPr/>
            </a:pPr>
            <a:r>
              <a:rPr lang="en-US" sz="1400" i="1" dirty="0"/>
              <a:t>Mahalanobis Distance Technique</a:t>
            </a:r>
          </a:p>
        </p:txBody>
      </p:sp>
      <p:sp>
        <p:nvSpPr>
          <p:cNvPr id="3" name="Rectangle 2"/>
          <p:cNvSpPr/>
          <p:nvPr/>
        </p:nvSpPr>
        <p:spPr>
          <a:xfrm>
            <a:off x="5915201" y="1137518"/>
            <a:ext cx="6400800" cy="2677656"/>
          </a:xfrm>
          <a:prstGeom prst="rect">
            <a:avLst/>
          </a:prstGeom>
        </p:spPr>
        <p:txBody>
          <a:bodyPr>
            <a:spAutoFit/>
          </a:bodyPr>
          <a:lstStyle/>
          <a:p>
            <a:pPr marL="201173" lvl="1" indent="0">
              <a:lnSpc>
                <a:spcPct val="120000"/>
              </a:lnSpc>
              <a:spcBef>
                <a:spcPts val="0"/>
              </a:spcBef>
              <a:spcAft>
                <a:spcPts val="0"/>
              </a:spcAft>
              <a:buSzPct val="100000"/>
              <a:buNone/>
              <a:defRPr/>
            </a:pPr>
            <a:r>
              <a:rPr lang="en-US" sz="1400" b="1" dirty="0">
                <a:solidFill>
                  <a:schemeClr val="accent6">
                    <a:lumMod val="75000"/>
                  </a:schemeClr>
                </a:solidFill>
              </a:rPr>
              <a:t>Why do we care about outliers?</a:t>
            </a:r>
          </a:p>
          <a:p>
            <a:pPr lvl="1">
              <a:lnSpc>
                <a:spcPct val="120000"/>
              </a:lnSpc>
              <a:spcBef>
                <a:spcPts val="0"/>
              </a:spcBef>
              <a:spcAft>
                <a:spcPts val="0"/>
              </a:spcAft>
              <a:buSzPct val="100000"/>
              <a:defRPr/>
            </a:pPr>
            <a:r>
              <a:rPr lang="en-US" sz="1400" i="1" dirty="0"/>
              <a:t>Outliers are BAD</a:t>
            </a:r>
          </a:p>
          <a:p>
            <a:pPr lvl="2">
              <a:lnSpc>
                <a:spcPct val="120000"/>
              </a:lnSpc>
              <a:spcBef>
                <a:spcPts val="0"/>
              </a:spcBef>
              <a:spcAft>
                <a:spcPts val="0"/>
              </a:spcAft>
              <a:buSzPct val="80000"/>
              <a:defRPr/>
            </a:pPr>
            <a:r>
              <a:rPr lang="en-US" sz="1400" dirty="0"/>
              <a:t>The </a:t>
            </a:r>
            <a:r>
              <a:rPr lang="en-US" sz="1400"/>
              <a:t>presence of </a:t>
            </a:r>
            <a:r>
              <a:rPr lang="en-US" sz="1400" dirty="0"/>
              <a:t>outliers can lead </a:t>
            </a:r>
            <a:r>
              <a:rPr lang="en-US" sz="1400"/>
              <a:t>to inflated </a:t>
            </a:r>
            <a:r>
              <a:rPr lang="en-US" sz="1400" dirty="0"/>
              <a:t>error rates and substantial </a:t>
            </a:r>
            <a:r>
              <a:rPr lang="en-US" sz="1400"/>
              <a:t>distortions of </a:t>
            </a:r>
            <a:r>
              <a:rPr lang="en-US" sz="1400" dirty="0"/>
              <a:t>results that can lead to wrong conclusions </a:t>
            </a:r>
            <a:r>
              <a:rPr lang="en-US" sz="1400"/>
              <a:t>and inferences</a:t>
            </a:r>
            <a:r>
              <a:rPr lang="en-US" sz="1400" dirty="0"/>
              <a:t>.</a:t>
            </a:r>
          </a:p>
          <a:p>
            <a:pPr lvl="1">
              <a:lnSpc>
                <a:spcPct val="120000"/>
              </a:lnSpc>
              <a:spcBef>
                <a:spcPts val="0"/>
              </a:spcBef>
              <a:spcAft>
                <a:spcPts val="0"/>
              </a:spcAft>
              <a:buSzPct val="100000"/>
              <a:defRPr/>
            </a:pPr>
            <a:r>
              <a:rPr lang="en-US" sz="1400" i="1" dirty="0"/>
              <a:t>Outliers are GOOD</a:t>
            </a:r>
          </a:p>
          <a:p>
            <a:pPr lvl="2">
              <a:lnSpc>
                <a:spcPct val="120000"/>
              </a:lnSpc>
              <a:spcBef>
                <a:spcPts val="0"/>
              </a:spcBef>
              <a:spcAft>
                <a:spcPts val="0"/>
              </a:spcAft>
              <a:buSzPct val="80000"/>
              <a:defRPr/>
            </a:pPr>
            <a:r>
              <a:rPr lang="en-US" sz="1400" dirty="0"/>
              <a:t>The outliers can </a:t>
            </a:r>
            <a:r>
              <a:rPr lang="en-US" sz="1400"/>
              <a:t>provide useful information </a:t>
            </a:r>
            <a:r>
              <a:rPr lang="en-US" sz="1400" dirty="0"/>
              <a:t>in the data</a:t>
            </a:r>
            <a:r>
              <a:rPr lang="en-US" sz="1400"/>
              <a:t>, for </a:t>
            </a:r>
            <a:r>
              <a:rPr lang="en-US" sz="1400" dirty="0"/>
              <a:t>example, a spike in spend </a:t>
            </a:r>
            <a:r>
              <a:rPr lang="en-US" sz="1400"/>
              <a:t>behavior of </a:t>
            </a:r>
            <a:r>
              <a:rPr lang="en-US" sz="1400" dirty="0"/>
              <a:t>some customers may prove to be the </a:t>
            </a:r>
            <a:r>
              <a:rPr lang="en-US" sz="1400"/>
              <a:t>deciding factor </a:t>
            </a:r>
            <a:r>
              <a:rPr lang="en-US" sz="1400" dirty="0"/>
              <a:t>in marketing response campaigns. So care should be taken while dealing with outliers.</a:t>
            </a:r>
          </a:p>
          <a:p>
            <a:pPr marL="0" lvl="2" indent="0" algn="ctr">
              <a:lnSpc>
                <a:spcPct val="120000"/>
              </a:lnSpc>
              <a:spcBef>
                <a:spcPts val="0"/>
              </a:spcBef>
              <a:spcAft>
                <a:spcPts val="0"/>
              </a:spcAft>
              <a:buSzPct val="100000"/>
              <a:buNone/>
              <a:defRPr/>
            </a:pPr>
            <a:r>
              <a:rPr lang="en-US" sz="1400" b="1" dirty="0"/>
              <a:t>In short, outliers are important and hence should not be ignored.</a:t>
            </a:r>
          </a:p>
        </p:txBody>
      </p:sp>
    </p:spTree>
    <p:extLst>
      <p:ext uri="{BB962C8B-B14F-4D97-AF65-F5344CB8AC3E}">
        <p14:creationId xmlns="" xmlns:p14="http://schemas.microsoft.com/office/powerpoint/2010/main" val="120940316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70C0"/>
                </a:solidFill>
              </a:rPr>
              <a:t>Applications of Outlier detection	</a:t>
            </a:r>
          </a:p>
        </p:txBody>
      </p:sp>
      <p:sp>
        <p:nvSpPr>
          <p:cNvPr id="3" name="Content Placeholder 2"/>
          <p:cNvSpPr>
            <a:spLocks noGrp="1"/>
          </p:cNvSpPr>
          <p:nvPr>
            <p:ph idx="1"/>
          </p:nvPr>
        </p:nvSpPr>
        <p:spPr>
          <a:xfrm>
            <a:off x="252681" y="1371600"/>
            <a:ext cx="11748820" cy="4724400"/>
          </a:xfrm>
        </p:spPr>
        <p:txBody>
          <a:bodyPr/>
          <a:lstStyle/>
          <a:p>
            <a:pPr lvl="1"/>
            <a:r>
              <a:rPr lang="en-US" altLang="en-US" sz="2800" dirty="0"/>
              <a:t>Fraud detection</a:t>
            </a:r>
          </a:p>
          <a:p>
            <a:pPr lvl="2"/>
            <a:r>
              <a:rPr lang="en-US" altLang="en-US" sz="2000" dirty="0"/>
              <a:t>Purchasing behavior of a credit card owner usually changes when the card is stolen</a:t>
            </a:r>
          </a:p>
          <a:p>
            <a:pPr lvl="2"/>
            <a:r>
              <a:rPr lang="en-US" altLang="en-US" sz="2000" dirty="0"/>
              <a:t>Abnormal buying patterns can characterize credit card abuse</a:t>
            </a:r>
          </a:p>
          <a:p>
            <a:pPr lvl="1"/>
            <a:r>
              <a:rPr lang="en-US" altLang="en-US" sz="2800" dirty="0"/>
              <a:t>Medicine</a:t>
            </a:r>
          </a:p>
          <a:p>
            <a:pPr lvl="2"/>
            <a:r>
              <a:rPr lang="en-US" altLang="en-US" sz="2000" dirty="0"/>
              <a:t>Unusual symptoms or test results may indicate potential health problems of a patient</a:t>
            </a:r>
          </a:p>
          <a:p>
            <a:pPr lvl="2"/>
            <a:r>
              <a:rPr lang="en-US" altLang="en-US" sz="2000" dirty="0"/>
              <a:t>Whether a particular test result is abnormal may depend on other characteristics of the patients (e.g. gender, age, …)</a:t>
            </a:r>
          </a:p>
          <a:p>
            <a:pPr lvl="1"/>
            <a:r>
              <a:rPr lang="en-US" altLang="en-US" sz="2800" dirty="0"/>
              <a:t>Public health</a:t>
            </a:r>
          </a:p>
          <a:p>
            <a:pPr lvl="2"/>
            <a:r>
              <a:rPr lang="en-US" altLang="en-US" sz="2000" dirty="0"/>
              <a:t>The occurrence of a particular disease, e.g. tetanus, scattered across various hospitals of a city indicate problems with the corresponding vaccination program in that city</a:t>
            </a:r>
          </a:p>
          <a:p>
            <a:pPr lvl="2"/>
            <a:r>
              <a:rPr lang="en-US" altLang="en-US" sz="2000" dirty="0"/>
              <a:t>Whether an occurrence is abnormal depends on different aspects like frequency, spatial correlation, etc.</a:t>
            </a:r>
          </a:p>
          <a:p>
            <a:endParaRPr lang="en-IN" sz="2800" dirty="0"/>
          </a:p>
        </p:txBody>
      </p:sp>
      <p:sp>
        <p:nvSpPr>
          <p:cNvPr id="5" name="Slide Number Placeholder 4"/>
          <p:cNvSpPr>
            <a:spLocks noGrp="1"/>
          </p:cNvSpPr>
          <p:nvPr>
            <p:ph type="sldNum" sz="quarter" idx="12"/>
          </p:nvPr>
        </p:nvSpPr>
        <p:spPr/>
        <p:txBody>
          <a:bodyPr/>
          <a:lstStyle/>
          <a:p>
            <a:fld id="{FA088B27-51EA-43CF-84BE-213EAFDFD34D}" type="slidenum">
              <a:rPr lang="en-US" smtClean="0"/>
              <a:pPr/>
              <a:t>48</a:t>
            </a:fld>
            <a:endParaRPr lang="en-US"/>
          </a:p>
        </p:txBody>
      </p:sp>
    </p:spTree>
    <p:extLst>
      <p:ext uri="{BB962C8B-B14F-4D97-AF65-F5344CB8AC3E}">
        <p14:creationId xmlns="" xmlns:p14="http://schemas.microsoft.com/office/powerpoint/2010/main" val="347244604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70C0"/>
                </a:solidFill>
              </a:rPr>
              <a:t>Accomplishments today!</a:t>
            </a:r>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2745908994"/>
              </p:ext>
            </p:extLst>
          </p:nvPr>
        </p:nvGraphicFramePr>
        <p:xfrm>
          <a:off x="2720341" y="1371600"/>
          <a:ext cx="8971583"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lide Number Placeholder 4"/>
          <p:cNvSpPr>
            <a:spLocks noGrp="1"/>
          </p:cNvSpPr>
          <p:nvPr>
            <p:ph type="sldNum" sz="quarter" idx="12"/>
          </p:nvPr>
        </p:nvSpPr>
        <p:spPr/>
        <p:txBody>
          <a:bodyPr/>
          <a:lstStyle/>
          <a:p>
            <a:fld id="{FA088B27-51EA-43CF-84BE-213EAFDFD34D}" type="slidenum">
              <a:rPr lang="en-US" smtClean="0"/>
              <a:pPr/>
              <a:t>49</a:t>
            </a:fld>
            <a:endParaRPr lang="en-US"/>
          </a:p>
        </p:txBody>
      </p:sp>
    </p:spTree>
    <p:extLst>
      <p:ext uri="{BB962C8B-B14F-4D97-AF65-F5344CB8AC3E}">
        <p14:creationId xmlns="" xmlns:p14="http://schemas.microsoft.com/office/powerpoint/2010/main" val="16390266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70C0"/>
                </a:solidFill>
              </a:rPr>
              <a:t>Agenda</a:t>
            </a:r>
          </a:p>
        </p:txBody>
      </p:sp>
      <p:graphicFrame>
        <p:nvGraphicFramePr>
          <p:cNvPr id="4" name="Content Placeholder 3"/>
          <p:cNvGraphicFramePr>
            <a:graphicFrameLocks noGrp="1"/>
          </p:cNvGraphicFramePr>
          <p:nvPr>
            <p:ph idx="1"/>
            <p:extLst>
              <p:ext uri="{D42A27DB-BD31-4B8C-83A1-F6EECF244321}">
                <p14:modId xmlns="" xmlns:p14="http://schemas.microsoft.com/office/powerpoint/2010/main" val="1286046739"/>
              </p:ext>
            </p:extLst>
          </p:nvPr>
        </p:nvGraphicFramePr>
        <p:xfrm>
          <a:off x="2720341" y="1371600"/>
          <a:ext cx="8971583"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Slide Number Placeholder 5"/>
          <p:cNvSpPr>
            <a:spLocks noGrp="1"/>
          </p:cNvSpPr>
          <p:nvPr>
            <p:ph type="sldNum" sz="quarter" idx="12"/>
          </p:nvPr>
        </p:nvSpPr>
        <p:spPr/>
        <p:txBody>
          <a:bodyPr/>
          <a:lstStyle/>
          <a:p>
            <a:fld id="{FA088B27-51EA-43CF-84BE-213EAFDFD34D}" type="slidenum">
              <a:rPr lang="en-US" smtClean="0"/>
              <a:pPr/>
              <a:t>5</a:t>
            </a:fld>
            <a:endParaRPr lang="en-US"/>
          </a:p>
        </p:txBody>
      </p:sp>
    </p:spTree>
    <p:extLst>
      <p:ext uri="{BB962C8B-B14F-4D97-AF65-F5344CB8AC3E}">
        <p14:creationId xmlns="" xmlns:p14="http://schemas.microsoft.com/office/powerpoint/2010/main" val="31713055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FA088B27-51EA-43CF-84BE-213EAFDFD34D}" type="slidenum">
              <a:rPr lang="en-US" smtClean="0"/>
              <a:pPr/>
              <a:t>50</a:t>
            </a:fld>
            <a:endParaRPr lang="en-US"/>
          </a:p>
        </p:txBody>
      </p:sp>
      <p:sp>
        <p:nvSpPr>
          <p:cNvPr id="4" name="TextBox 3"/>
          <p:cNvSpPr txBox="1"/>
          <p:nvPr/>
        </p:nvSpPr>
        <p:spPr>
          <a:xfrm>
            <a:off x="3817147" y="2590801"/>
            <a:ext cx="5170637" cy="769441"/>
          </a:xfrm>
          <a:prstGeom prst="rect">
            <a:avLst/>
          </a:prstGeom>
          <a:noFill/>
        </p:spPr>
        <p:txBody>
          <a:bodyPr wrap="square" rtlCol="0">
            <a:spAutoFit/>
          </a:bodyPr>
          <a:lstStyle/>
          <a:p>
            <a:pPr algn="ctr"/>
            <a:r>
              <a:rPr lang="en-IN" sz="4400" dirty="0"/>
              <a:t>Thank You!</a:t>
            </a:r>
          </a:p>
        </p:txBody>
      </p:sp>
    </p:spTree>
    <p:extLst>
      <p:ext uri="{BB962C8B-B14F-4D97-AF65-F5344CB8AC3E}">
        <p14:creationId xmlns="" xmlns:p14="http://schemas.microsoft.com/office/powerpoint/2010/main" val="2348595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rgbClr val="0070C0"/>
                </a:solidFill>
              </a:rPr>
              <a:t>Data &amp; it’s importance</a:t>
            </a:r>
          </a:p>
        </p:txBody>
      </p:sp>
      <p:sp>
        <p:nvSpPr>
          <p:cNvPr id="3" name="Content Placeholder 2"/>
          <p:cNvSpPr>
            <a:spLocks noGrp="1"/>
          </p:cNvSpPr>
          <p:nvPr>
            <p:ph idx="1"/>
          </p:nvPr>
        </p:nvSpPr>
        <p:spPr>
          <a:xfrm>
            <a:off x="640080" y="1447800"/>
            <a:ext cx="7520940" cy="4495800"/>
          </a:xfrm>
        </p:spPr>
        <p:txBody>
          <a:bodyPr/>
          <a:lstStyle/>
          <a:p>
            <a:pPr marL="342900" lvl="1" indent="-342900">
              <a:spcBef>
                <a:spcPts val="1200"/>
              </a:spcBef>
              <a:spcAft>
                <a:spcPts val="201"/>
              </a:spcAft>
              <a:buSzPct val="100000"/>
              <a:buFont typeface="Courier New" panose="02070309020205020404" pitchFamily="49" charset="0"/>
              <a:buChar char="o"/>
            </a:pPr>
            <a:r>
              <a:rPr lang="en-IN" sz="2000" dirty="0"/>
              <a:t>Data is any set of characters that has been gathered and translated for some purpose, usually analysis. It can be any character, including text and numbers, pictures, sound, or video.</a:t>
            </a:r>
          </a:p>
          <a:p>
            <a:pPr marL="342900" lvl="1" indent="-342900">
              <a:spcBef>
                <a:spcPts val="1200"/>
              </a:spcBef>
              <a:spcAft>
                <a:spcPts val="201"/>
              </a:spcAft>
              <a:buSzPct val="100000"/>
              <a:buFont typeface="Courier New" panose="02070309020205020404" pitchFamily="49" charset="0"/>
              <a:buChar char="o"/>
            </a:pPr>
            <a:r>
              <a:rPr lang="en-IN" sz="2000" dirty="0"/>
              <a:t>Data is simply another word for information.</a:t>
            </a:r>
          </a:p>
          <a:p>
            <a:pPr marL="342900" lvl="1" indent="-342900">
              <a:spcBef>
                <a:spcPts val="1200"/>
              </a:spcBef>
              <a:spcAft>
                <a:spcPts val="201"/>
              </a:spcAft>
              <a:buSzPct val="100000"/>
              <a:buFont typeface="Courier New" panose="02070309020205020404" pitchFamily="49" charset="0"/>
              <a:buChar char="o"/>
            </a:pPr>
            <a:r>
              <a:rPr lang="en-IN" sz="2000" dirty="0"/>
              <a:t>Data helps in making better decisions at business as well as operational level and saves time.</a:t>
            </a:r>
          </a:p>
          <a:p>
            <a:pPr marL="0" lvl="1" indent="0">
              <a:spcBef>
                <a:spcPts val="1200"/>
              </a:spcBef>
              <a:spcAft>
                <a:spcPts val="201"/>
              </a:spcAft>
              <a:buSzPct val="100000"/>
              <a:buNone/>
            </a:pPr>
            <a:r>
              <a:rPr lang="en-IN" sz="2000" b="1" i="1" dirty="0"/>
              <a:t> Some interesting Facts about data !</a:t>
            </a:r>
          </a:p>
          <a:p>
            <a:pPr marL="525784" lvl="2" indent="-342900">
              <a:spcBef>
                <a:spcPts val="1200"/>
              </a:spcBef>
              <a:spcAft>
                <a:spcPts val="201"/>
              </a:spcAft>
              <a:buSzPct val="100000"/>
              <a:buFont typeface="Courier New" panose="02070309020205020404" pitchFamily="49" charset="0"/>
              <a:buChar char="o"/>
            </a:pPr>
            <a:r>
              <a:rPr lang="en-US" sz="1600" dirty="0"/>
              <a:t>Every two days we create as much data as we did from the beginning of time until 2003.</a:t>
            </a:r>
          </a:p>
          <a:p>
            <a:pPr marL="525784" lvl="2" indent="-342900">
              <a:spcBef>
                <a:spcPts val="1200"/>
              </a:spcBef>
              <a:spcAft>
                <a:spcPts val="201"/>
              </a:spcAft>
              <a:buSzPct val="100000"/>
              <a:buFont typeface="Courier New" panose="02070309020205020404" pitchFamily="49" charset="0"/>
              <a:buChar char="o"/>
            </a:pPr>
            <a:r>
              <a:rPr lang="en-US" sz="1600" dirty="0"/>
              <a:t>If you burned all of the data created in one day onto DVDs, you could stack them on top of each other and reach the moon twice.</a:t>
            </a:r>
          </a:p>
          <a:p>
            <a:endParaRPr lang="en-IN" dirty="0"/>
          </a:p>
        </p:txBody>
      </p:sp>
      <p:pic>
        <p:nvPicPr>
          <p:cNvPr id="4" name="Picture 3"/>
          <p:cNvPicPr>
            <a:picLocks noChangeAspect="1"/>
          </p:cNvPicPr>
          <p:nvPr/>
        </p:nvPicPr>
        <p:blipFill>
          <a:blip r:embed="rId2"/>
          <a:stretch>
            <a:fillRect/>
          </a:stretch>
        </p:blipFill>
        <p:spPr>
          <a:xfrm>
            <a:off x="8641081" y="1737836"/>
            <a:ext cx="3963881" cy="3915727"/>
          </a:xfrm>
          <a:prstGeom prst="rect">
            <a:avLst/>
          </a:prstGeom>
        </p:spPr>
      </p:pic>
      <p:sp>
        <p:nvSpPr>
          <p:cNvPr id="6" name="Slide Number Placeholder 5"/>
          <p:cNvSpPr>
            <a:spLocks noGrp="1"/>
          </p:cNvSpPr>
          <p:nvPr>
            <p:ph type="sldNum" sz="quarter" idx="12"/>
          </p:nvPr>
        </p:nvSpPr>
        <p:spPr/>
        <p:txBody>
          <a:bodyPr/>
          <a:lstStyle/>
          <a:p>
            <a:fld id="{FA088B27-51EA-43CF-84BE-213EAFDFD34D}" type="slidenum">
              <a:rPr lang="en-US" smtClean="0"/>
              <a:pPr/>
              <a:t>6</a:t>
            </a:fld>
            <a:endParaRPr lang="en-US"/>
          </a:p>
        </p:txBody>
      </p:sp>
    </p:spTree>
    <p:extLst>
      <p:ext uri="{BB962C8B-B14F-4D97-AF65-F5344CB8AC3E}">
        <p14:creationId xmlns="" xmlns:p14="http://schemas.microsoft.com/office/powerpoint/2010/main" val="2593267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70C0"/>
                </a:solidFill>
              </a:rPr>
              <a:t>Population vs. Sample</a:t>
            </a:r>
          </a:p>
        </p:txBody>
      </p:sp>
      <p:sp>
        <p:nvSpPr>
          <p:cNvPr id="7" name="Content Placeholder 2"/>
          <p:cNvSpPr>
            <a:spLocks noGrp="1"/>
          </p:cNvSpPr>
          <p:nvPr>
            <p:ph idx="1"/>
          </p:nvPr>
        </p:nvSpPr>
        <p:spPr>
          <a:xfrm>
            <a:off x="138480" y="1447800"/>
            <a:ext cx="6022291" cy="2971800"/>
          </a:xfrm>
          <a:ln>
            <a:solidFill>
              <a:schemeClr val="accent1">
                <a:shade val="50000"/>
              </a:schemeClr>
            </a:solidFill>
          </a:ln>
        </p:spPr>
        <p:txBody>
          <a:bodyPr>
            <a:noAutofit/>
          </a:bodyPr>
          <a:lstStyle/>
          <a:p>
            <a:pPr>
              <a:spcBef>
                <a:spcPts val="600"/>
              </a:spcBef>
              <a:spcAft>
                <a:spcPts val="600"/>
              </a:spcAft>
            </a:pPr>
            <a:r>
              <a:rPr lang="en-US" sz="1500" b="1" dirty="0"/>
              <a:t>Population</a:t>
            </a:r>
          </a:p>
          <a:p>
            <a:pPr lvl="1">
              <a:spcBef>
                <a:spcPts val="600"/>
              </a:spcBef>
              <a:spcAft>
                <a:spcPts val="600"/>
              </a:spcAft>
              <a:buFont typeface="Wingdings" panose="05000000000000000000" pitchFamily="2" charset="2"/>
              <a:buChar char="§"/>
            </a:pPr>
            <a:r>
              <a:rPr lang="en-US" sz="1500" dirty="0">
                <a:solidFill>
                  <a:schemeClr val="tx1"/>
                </a:solidFill>
              </a:rPr>
              <a:t>Not to be confused with literal meaning of "population" which means number of people living in a defined geographical region.</a:t>
            </a:r>
          </a:p>
          <a:p>
            <a:pPr lvl="1">
              <a:spcBef>
                <a:spcPts val="600"/>
              </a:spcBef>
              <a:spcAft>
                <a:spcPts val="600"/>
              </a:spcAft>
              <a:buFont typeface="Wingdings" panose="05000000000000000000" pitchFamily="2" charset="2"/>
              <a:buChar char="§"/>
            </a:pPr>
            <a:r>
              <a:rPr lang="en-US" sz="1500" dirty="0">
                <a:solidFill>
                  <a:schemeClr val="tx1"/>
                </a:solidFill>
              </a:rPr>
              <a:t>The "</a:t>
            </a:r>
            <a:r>
              <a:rPr lang="en-US" sz="1500" i="1" dirty="0">
                <a:solidFill>
                  <a:schemeClr val="tx1"/>
                </a:solidFill>
              </a:rPr>
              <a:t>population</a:t>
            </a:r>
            <a:r>
              <a:rPr lang="en-US" sz="1500" dirty="0">
                <a:solidFill>
                  <a:schemeClr val="tx1"/>
                </a:solidFill>
              </a:rPr>
              <a:t>" in statistics includes all members of a defined group that we are studying or collecting information on for data driven decisions.</a:t>
            </a:r>
          </a:p>
          <a:p>
            <a:pPr lvl="1">
              <a:spcBef>
                <a:spcPts val="600"/>
              </a:spcBef>
              <a:spcAft>
                <a:spcPts val="600"/>
              </a:spcAft>
              <a:buFont typeface="Wingdings" panose="05000000000000000000" pitchFamily="2" charset="2"/>
              <a:buChar char="§"/>
            </a:pPr>
            <a:r>
              <a:rPr lang="en-US" sz="1500" dirty="0">
                <a:solidFill>
                  <a:schemeClr val="tx1"/>
                </a:solidFill>
              </a:rPr>
              <a:t>Example:</a:t>
            </a:r>
          </a:p>
          <a:p>
            <a:pPr lvl="2">
              <a:spcBef>
                <a:spcPts val="600"/>
              </a:spcBef>
              <a:spcAft>
                <a:spcPts val="600"/>
              </a:spcAft>
              <a:buNone/>
            </a:pPr>
            <a:endParaRPr lang="en-US" dirty="0">
              <a:solidFill>
                <a:schemeClr val="tx1"/>
              </a:solidFill>
            </a:endParaRPr>
          </a:p>
        </p:txBody>
      </p:sp>
      <p:sp>
        <p:nvSpPr>
          <p:cNvPr id="4" name="Slide Number Placeholder 3"/>
          <p:cNvSpPr>
            <a:spLocks noGrp="1"/>
          </p:cNvSpPr>
          <p:nvPr>
            <p:ph type="sldNum" sz="quarter" idx="4294967295"/>
          </p:nvPr>
        </p:nvSpPr>
        <p:spPr>
          <a:xfrm>
            <a:off x="11252453" y="6434525"/>
            <a:ext cx="1377626" cy="365125"/>
          </a:xfrm>
          <a:prstGeom prst="rect">
            <a:avLst/>
          </a:prstGeom>
        </p:spPr>
        <p:txBody>
          <a:bodyPr/>
          <a:lstStyle/>
          <a:p>
            <a:fld id="{5A0614AE-7DA6-4443-9A06-FA7BD7CD666D}" type="slidenum">
              <a:rPr lang="en-US" smtClean="0"/>
              <a:pPr/>
              <a:t>7</a:t>
            </a:fld>
            <a:endParaRPr lang="en-US" dirty="0"/>
          </a:p>
        </p:txBody>
      </p:sp>
      <p:sp>
        <p:nvSpPr>
          <p:cNvPr id="9" name="Content Placeholder 2"/>
          <p:cNvSpPr txBox="1">
            <a:spLocks/>
          </p:cNvSpPr>
          <p:nvPr/>
        </p:nvSpPr>
        <p:spPr bwMode="gray">
          <a:xfrm>
            <a:off x="6687503" y="1447800"/>
            <a:ext cx="5714046" cy="2971800"/>
          </a:xfrm>
          <a:prstGeom prst="rect">
            <a:avLst/>
          </a:prstGeom>
          <a:ln>
            <a:solidFill>
              <a:schemeClr val="accent1">
                <a:shade val="50000"/>
              </a:schemeClr>
            </a:solidFill>
          </a:ln>
        </p:spPr>
        <p:txBody>
          <a:bodyPr vert="horz" lIns="45718" tIns="45718" rIns="45718" bIns="45718" rtlCol="0">
            <a:normAutofit fontScale="70000" lnSpcReduction="20000"/>
          </a:bodyPr>
          <a:lstStyle/>
          <a:p>
            <a:pPr>
              <a:lnSpc>
                <a:spcPct val="120000"/>
              </a:lnSpc>
              <a:spcBef>
                <a:spcPts val="800"/>
              </a:spcBef>
              <a:spcAft>
                <a:spcPts val="900"/>
              </a:spcAft>
              <a:defRPr/>
            </a:pPr>
            <a:r>
              <a:rPr lang="en-US" sz="2300" b="1" dirty="0"/>
              <a:t>Sample</a:t>
            </a:r>
          </a:p>
          <a:p>
            <a:pPr marL="225418" lvl="1" indent="-225418">
              <a:lnSpc>
                <a:spcPct val="120000"/>
              </a:lnSpc>
              <a:spcBef>
                <a:spcPts val="800"/>
              </a:spcBef>
              <a:spcAft>
                <a:spcPts val="900"/>
              </a:spcAft>
              <a:buClr>
                <a:srgbClr val="376092"/>
              </a:buClr>
              <a:buFont typeface="Wingdings" pitchFamily="2" charset="2"/>
              <a:buChar char="§"/>
              <a:defRPr/>
            </a:pPr>
            <a:r>
              <a:rPr lang="en-US" sz="1900" dirty="0"/>
              <a:t>It is a part of the "population".</a:t>
            </a:r>
          </a:p>
          <a:p>
            <a:pPr marL="225418" lvl="1" indent="-225418">
              <a:lnSpc>
                <a:spcPct val="120000"/>
              </a:lnSpc>
              <a:spcBef>
                <a:spcPts val="800"/>
              </a:spcBef>
              <a:spcAft>
                <a:spcPts val="900"/>
              </a:spcAft>
              <a:buClr>
                <a:srgbClr val="376092"/>
              </a:buClr>
              <a:buFont typeface="Wingdings" pitchFamily="2" charset="2"/>
              <a:buChar char="§"/>
              <a:defRPr/>
            </a:pPr>
            <a:r>
              <a:rPr lang="en-US" sz="1900" dirty="0"/>
              <a:t>Can be biased or un-biased (also know as random sample).</a:t>
            </a:r>
          </a:p>
          <a:p>
            <a:pPr marL="225418" lvl="1" indent="-225418">
              <a:lnSpc>
                <a:spcPct val="120000"/>
              </a:lnSpc>
              <a:spcBef>
                <a:spcPts val="800"/>
              </a:spcBef>
              <a:spcAft>
                <a:spcPts val="900"/>
              </a:spcAft>
              <a:buClr>
                <a:srgbClr val="376092"/>
              </a:buClr>
              <a:buFont typeface="Wingdings" pitchFamily="2" charset="2"/>
              <a:buChar char="§"/>
              <a:defRPr/>
            </a:pPr>
            <a:r>
              <a:rPr lang="en-US" sz="1900" dirty="0"/>
              <a:t>Example: (</a:t>
            </a:r>
            <a:r>
              <a:rPr lang="en-US" sz="1900" b="1" u="sng" dirty="0"/>
              <a:t>Component reliability </a:t>
            </a:r>
            <a:r>
              <a:rPr lang="en-US" sz="1900" dirty="0"/>
              <a:t>)</a:t>
            </a:r>
          </a:p>
          <a:p>
            <a:pPr marL="463537" lvl="2" indent="-238118">
              <a:lnSpc>
                <a:spcPct val="120000"/>
              </a:lnSpc>
              <a:spcBef>
                <a:spcPts val="800"/>
              </a:spcBef>
              <a:spcAft>
                <a:spcPts val="900"/>
              </a:spcAft>
              <a:buClr>
                <a:schemeClr val="tx1">
                  <a:lumMod val="65000"/>
                  <a:lumOff val="35000"/>
                </a:schemeClr>
              </a:buClr>
              <a:buFont typeface="Calibri" pitchFamily="34" charset="0"/>
              <a:buChar char="•"/>
              <a:defRPr/>
            </a:pPr>
            <a:r>
              <a:rPr lang="en-US" sz="1900" dirty="0"/>
              <a:t>Current inflation rates of EU countries having per capita income of less than 20000 Euros per annum.</a:t>
            </a:r>
          </a:p>
          <a:p>
            <a:pPr marL="463537" lvl="2" indent="-238118">
              <a:lnSpc>
                <a:spcPct val="120000"/>
              </a:lnSpc>
              <a:spcBef>
                <a:spcPts val="800"/>
              </a:spcBef>
              <a:spcAft>
                <a:spcPts val="900"/>
              </a:spcAft>
              <a:buClr>
                <a:schemeClr val="tx1">
                  <a:lumMod val="65000"/>
                  <a:lumOff val="35000"/>
                </a:schemeClr>
              </a:buClr>
              <a:buFont typeface="Calibri" pitchFamily="34" charset="0"/>
              <a:buChar char="•"/>
              <a:defRPr/>
            </a:pPr>
            <a:r>
              <a:rPr lang="en-US" sz="1900" dirty="0"/>
              <a:t>A portion of votes collected to predict the election outcome through "Exit Poll".</a:t>
            </a:r>
          </a:p>
        </p:txBody>
      </p:sp>
      <p:grpSp>
        <p:nvGrpSpPr>
          <p:cNvPr id="5" name="Group 16"/>
          <p:cNvGrpSpPr/>
          <p:nvPr/>
        </p:nvGrpSpPr>
        <p:grpSpPr>
          <a:xfrm>
            <a:off x="4800600" y="4953000"/>
            <a:ext cx="5540693" cy="1676400"/>
            <a:chOff x="1885950" y="4495800"/>
            <a:chExt cx="6324600" cy="2133600"/>
          </a:xfrm>
        </p:grpSpPr>
        <p:sp>
          <p:nvSpPr>
            <p:cNvPr id="10" name="Oval 9"/>
            <p:cNvSpPr/>
            <p:nvPr/>
          </p:nvSpPr>
          <p:spPr>
            <a:xfrm>
              <a:off x="1885950" y="4495800"/>
              <a:ext cx="6324600" cy="2133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lIns="0" tIns="640080" rIns="0" rtlCol="0" anchor="ctr"/>
            <a:lstStyle/>
            <a:p>
              <a:pPr algn="ctr"/>
              <a:r>
                <a:rPr lang="en-US" sz="2000" b="1" dirty="0">
                  <a:solidFill>
                    <a:schemeClr val="tx1"/>
                  </a:solidFill>
                </a:rPr>
                <a:t>Population</a:t>
              </a:r>
            </a:p>
          </p:txBody>
        </p:sp>
        <p:grpSp>
          <p:nvGrpSpPr>
            <p:cNvPr id="6" name="Group 15"/>
            <p:cNvGrpSpPr/>
            <p:nvPr/>
          </p:nvGrpSpPr>
          <p:grpSpPr>
            <a:xfrm>
              <a:off x="2305050" y="4602210"/>
              <a:ext cx="5486400" cy="1447800"/>
              <a:chOff x="2470150" y="4648200"/>
              <a:chExt cx="5486400" cy="1447800"/>
            </a:xfrm>
          </p:grpSpPr>
          <p:sp>
            <p:nvSpPr>
              <p:cNvPr id="11" name="Oval 10"/>
              <p:cNvSpPr/>
              <p:nvPr/>
            </p:nvSpPr>
            <p:spPr>
              <a:xfrm>
                <a:off x="2470150" y="5410200"/>
                <a:ext cx="1828800" cy="685800"/>
              </a:xfrm>
              <a:prstGeom prst="ellipse">
                <a:avLst/>
              </a:prstGeom>
              <a:solidFill>
                <a:srgbClr val="376092"/>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bg1"/>
                    </a:solidFill>
                  </a:rPr>
                  <a:t>Sample2</a:t>
                </a:r>
              </a:p>
            </p:txBody>
          </p:sp>
          <p:sp>
            <p:nvSpPr>
              <p:cNvPr id="12" name="Oval 11"/>
              <p:cNvSpPr/>
              <p:nvPr/>
            </p:nvSpPr>
            <p:spPr>
              <a:xfrm>
                <a:off x="4298950" y="4648200"/>
                <a:ext cx="1828800" cy="685800"/>
              </a:xfrm>
              <a:prstGeom prst="ellipse">
                <a:avLst/>
              </a:prstGeom>
              <a:solidFill>
                <a:srgbClr val="376092"/>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bg1"/>
                    </a:solidFill>
                  </a:rPr>
                  <a:t>Sample1</a:t>
                </a:r>
              </a:p>
            </p:txBody>
          </p:sp>
          <p:sp>
            <p:nvSpPr>
              <p:cNvPr id="13" name="Oval 12"/>
              <p:cNvSpPr/>
              <p:nvPr/>
            </p:nvSpPr>
            <p:spPr>
              <a:xfrm>
                <a:off x="6127750" y="5410200"/>
                <a:ext cx="1828800" cy="685800"/>
              </a:xfrm>
              <a:prstGeom prst="ellipse">
                <a:avLst/>
              </a:prstGeom>
              <a:solidFill>
                <a:srgbClr val="376092"/>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bg1"/>
                    </a:solidFill>
                  </a:rPr>
                  <a:t>Sample3</a:t>
                </a:r>
              </a:p>
            </p:txBody>
          </p:sp>
        </p:grpSp>
      </p:grpSp>
    </p:spTree>
    <p:extLst>
      <p:ext uri="{BB962C8B-B14F-4D97-AF65-F5344CB8AC3E}">
        <p14:creationId xmlns="" xmlns:p14="http://schemas.microsoft.com/office/powerpoint/2010/main" val="38084259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479" y="0"/>
            <a:ext cx="11553444" cy="1143000"/>
          </a:xfrm>
        </p:spPr>
        <p:txBody>
          <a:bodyPr>
            <a:noAutofit/>
          </a:bodyPr>
          <a:lstStyle/>
          <a:p>
            <a:r>
              <a:rPr lang="en-US" sz="4000" dirty="0" smtClean="0">
                <a:solidFill>
                  <a:srgbClr val="0070C0"/>
                </a:solidFill>
              </a:rPr>
              <a:t>Structured</a:t>
            </a:r>
            <a:r>
              <a:rPr lang="en-US" sz="4000" dirty="0">
                <a:solidFill>
                  <a:srgbClr val="0070C0"/>
                </a:solidFill>
              </a:rPr>
              <a:t>, Semi-Structured and Unstructured Data</a:t>
            </a:r>
          </a:p>
        </p:txBody>
      </p:sp>
      <p:sp>
        <p:nvSpPr>
          <p:cNvPr id="4" name="Slide Number Placeholder 3"/>
          <p:cNvSpPr>
            <a:spLocks noGrp="1"/>
          </p:cNvSpPr>
          <p:nvPr>
            <p:ph type="sldNum" sz="quarter" idx="12"/>
          </p:nvPr>
        </p:nvSpPr>
        <p:spPr/>
        <p:txBody>
          <a:bodyPr/>
          <a:lstStyle/>
          <a:p>
            <a:fld id="{5A0614AE-7DA6-4443-9A06-FA7BD7CD666D}" type="slidenum">
              <a:rPr lang="en-US" smtClean="0"/>
              <a:pPr/>
              <a:t>8</a:t>
            </a:fld>
            <a:endParaRPr lang="en-US" dirty="0"/>
          </a:p>
        </p:txBody>
      </p:sp>
      <p:grpSp>
        <p:nvGrpSpPr>
          <p:cNvPr id="5" name="Group 12"/>
          <p:cNvGrpSpPr/>
          <p:nvPr/>
        </p:nvGrpSpPr>
        <p:grpSpPr>
          <a:xfrm>
            <a:off x="4382197" y="1828800"/>
            <a:ext cx="8419403" cy="4600575"/>
            <a:chOff x="3475054" y="1295400"/>
            <a:chExt cx="8582025" cy="4600575"/>
          </a:xfrm>
        </p:grpSpPr>
        <p:pic>
          <p:nvPicPr>
            <p:cNvPr id="11" name="Picture 10"/>
            <p:cNvPicPr>
              <a:picLocks noChangeAspect="1"/>
            </p:cNvPicPr>
            <p:nvPr/>
          </p:nvPicPr>
          <p:blipFill>
            <a:blip r:embed="rId2"/>
            <a:stretch>
              <a:fillRect/>
            </a:stretch>
          </p:blipFill>
          <p:spPr>
            <a:xfrm>
              <a:off x="3475054" y="1295400"/>
              <a:ext cx="8582025" cy="2286000"/>
            </a:xfrm>
            <a:prstGeom prst="rect">
              <a:avLst/>
            </a:prstGeom>
          </p:spPr>
        </p:pic>
        <p:pic>
          <p:nvPicPr>
            <p:cNvPr id="12" name="Picture 11"/>
            <p:cNvPicPr>
              <a:picLocks noChangeAspect="1"/>
            </p:cNvPicPr>
            <p:nvPr/>
          </p:nvPicPr>
          <p:blipFill>
            <a:blip r:embed="rId3"/>
            <a:stretch>
              <a:fillRect/>
            </a:stretch>
          </p:blipFill>
          <p:spPr>
            <a:xfrm>
              <a:off x="3475054" y="3429000"/>
              <a:ext cx="8582025" cy="2466975"/>
            </a:xfrm>
            <a:prstGeom prst="rect">
              <a:avLst/>
            </a:prstGeom>
          </p:spPr>
        </p:pic>
      </p:grpSp>
      <p:sp>
        <p:nvSpPr>
          <p:cNvPr id="14" name="TextBox 13"/>
          <p:cNvSpPr txBox="1"/>
          <p:nvPr/>
        </p:nvSpPr>
        <p:spPr>
          <a:xfrm>
            <a:off x="152400" y="2286000"/>
            <a:ext cx="3928111" cy="4247317"/>
          </a:xfrm>
          <a:prstGeom prst="rect">
            <a:avLst/>
          </a:prstGeom>
          <a:noFill/>
        </p:spPr>
        <p:txBody>
          <a:bodyPr wrap="square" rtlCol="0">
            <a:spAutoFit/>
          </a:bodyPr>
          <a:lstStyle/>
          <a:p>
            <a:r>
              <a:rPr lang="en-IN" b="1" u="sng" dirty="0"/>
              <a:t>Structured Data </a:t>
            </a:r>
            <a:r>
              <a:rPr lang="en-IN" b="1" dirty="0"/>
              <a:t>:- </a:t>
            </a:r>
            <a:r>
              <a:rPr lang="en-IN" dirty="0"/>
              <a:t>It concerns all data which can be stored in database SQL  in table with rows and columns. They have relational key and  can be easily mapped into pre-designed fields.</a:t>
            </a:r>
          </a:p>
          <a:p>
            <a:r>
              <a:rPr lang="en-IN" b="1" u="sng" dirty="0"/>
              <a:t>Semi-Structured Data </a:t>
            </a:r>
            <a:r>
              <a:rPr lang="en-IN" b="1" dirty="0"/>
              <a:t>:- </a:t>
            </a:r>
            <a:r>
              <a:rPr lang="en-IN" dirty="0"/>
              <a:t>Semi-structured data is information that doesn’t reside in a relational database but that does have some organizational properties that make it easier to analyse. With some process you can store them in relation database.</a:t>
            </a:r>
          </a:p>
          <a:p>
            <a:r>
              <a:rPr lang="en-IN" b="1" u="sng" dirty="0"/>
              <a:t>Unstructured Data </a:t>
            </a:r>
            <a:r>
              <a:rPr lang="en-IN" b="1" dirty="0"/>
              <a:t>:- </a:t>
            </a:r>
            <a:r>
              <a:rPr lang="en-IN" dirty="0"/>
              <a:t>Unstructured data represent around 80% of data. It often include text and multimedia content.</a:t>
            </a:r>
            <a:endParaRPr lang="en-IN" b="1" dirty="0"/>
          </a:p>
        </p:txBody>
      </p:sp>
    </p:spTree>
    <p:extLst>
      <p:ext uri="{BB962C8B-B14F-4D97-AF65-F5344CB8AC3E}">
        <p14:creationId xmlns="" xmlns:p14="http://schemas.microsoft.com/office/powerpoint/2010/main" val="32769148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a:t>Identify Data Types</a:t>
            </a:r>
            <a:endParaRPr lang="en-IN" dirty="0"/>
          </a:p>
        </p:txBody>
      </p:sp>
      <p:sp>
        <p:nvSpPr>
          <p:cNvPr id="3" name="Text Placeholder 2"/>
          <p:cNvSpPr>
            <a:spLocks noGrp="1"/>
          </p:cNvSpPr>
          <p:nvPr>
            <p:ph type="body" idx="1"/>
          </p:nvPr>
        </p:nvSpPr>
        <p:spPr/>
        <p:txBody>
          <a:bodyPr/>
          <a:lstStyle/>
          <a:p>
            <a:endParaRPr lang="en-IN" dirty="0"/>
          </a:p>
        </p:txBody>
      </p:sp>
      <p:sp>
        <p:nvSpPr>
          <p:cNvPr id="5" name="Slide Number Placeholder 4"/>
          <p:cNvSpPr>
            <a:spLocks noGrp="1"/>
          </p:cNvSpPr>
          <p:nvPr>
            <p:ph type="sldNum" sz="quarter" idx="12"/>
          </p:nvPr>
        </p:nvSpPr>
        <p:spPr/>
        <p:txBody>
          <a:bodyPr/>
          <a:lstStyle/>
          <a:p>
            <a:fld id="{FA088B27-51EA-43CF-84BE-213EAFDFD34D}" type="slidenum">
              <a:rPr lang="en-US" smtClean="0"/>
              <a:pPr/>
              <a:t>9</a:t>
            </a:fld>
            <a:endParaRPr lang="en-US"/>
          </a:p>
        </p:txBody>
      </p:sp>
    </p:spTree>
    <p:extLst>
      <p:ext uri="{BB962C8B-B14F-4D97-AF65-F5344CB8AC3E}">
        <p14:creationId xmlns="" xmlns:p14="http://schemas.microsoft.com/office/powerpoint/2010/main" val="24409467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3030</Words>
  <Application>Microsoft Office PowerPoint</Application>
  <PresentationFormat>Custom</PresentationFormat>
  <Paragraphs>690</Paragraphs>
  <Slides>50</Slides>
  <Notes>6</Notes>
  <HiddenSlides>5</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Business Analytics: Advance</vt:lpstr>
      <vt:lpstr>Recap</vt:lpstr>
      <vt:lpstr>Outline of the Supervised Learning Program</vt:lpstr>
      <vt:lpstr>Outline</vt:lpstr>
      <vt:lpstr>Agenda</vt:lpstr>
      <vt:lpstr>Data &amp; it’s importance</vt:lpstr>
      <vt:lpstr>Population vs. Sample</vt:lpstr>
      <vt:lpstr>Structured, Semi-Structured and Unstructured Data</vt:lpstr>
      <vt:lpstr>Identify Data Types</vt:lpstr>
      <vt:lpstr>Data types (I)</vt:lpstr>
      <vt:lpstr>Data types (II)</vt:lpstr>
      <vt:lpstr>Types of Data variables (Data snapshot)</vt:lpstr>
      <vt:lpstr>Types of Data variables</vt:lpstr>
      <vt:lpstr>Case: Types of Data variables (Revisited)</vt:lpstr>
      <vt:lpstr>Typical Data Analysis Approach</vt:lpstr>
      <vt:lpstr>Summarize Data</vt:lpstr>
      <vt:lpstr>Summarizing Data</vt:lpstr>
      <vt:lpstr>Summarizing Data - Frequency distribution</vt:lpstr>
      <vt:lpstr>Summarizing Data-Frequency distribution</vt:lpstr>
      <vt:lpstr>Summarizing Data - Grouped Frequency distribution</vt:lpstr>
      <vt:lpstr>Summarizing Data – Grouped Frequency distribution</vt:lpstr>
      <vt:lpstr>Summarizing Data - Cumulative Frequency distribution</vt:lpstr>
      <vt:lpstr>Analyze Data Central Tendency </vt:lpstr>
      <vt:lpstr>Measures of Central Tendency</vt:lpstr>
      <vt:lpstr>Mean- Measure of Central Tendency</vt:lpstr>
      <vt:lpstr>Median- Measure of Central Tendency</vt:lpstr>
      <vt:lpstr>Mode- Measure of Central Tendency </vt:lpstr>
      <vt:lpstr>Significance of Mean, Median &amp; Mode</vt:lpstr>
      <vt:lpstr>Summary of when to use the mean, median  and mode</vt:lpstr>
      <vt:lpstr>Analyze Data Spread</vt:lpstr>
      <vt:lpstr>Measure of Spread</vt:lpstr>
      <vt:lpstr>Variance and Standard Deviation</vt:lpstr>
      <vt:lpstr>Variance and Standard Deviation</vt:lpstr>
      <vt:lpstr>Range</vt:lpstr>
      <vt:lpstr>Inter quartile Range</vt:lpstr>
      <vt:lpstr>Percentile and Decile</vt:lpstr>
      <vt:lpstr>Analyze Data Skewness</vt:lpstr>
      <vt:lpstr>Symmetry and skewness</vt:lpstr>
      <vt:lpstr>Skewness</vt:lpstr>
      <vt:lpstr>Kurtosis</vt:lpstr>
      <vt:lpstr>Data Collection and Management</vt:lpstr>
      <vt:lpstr>Data Collection and Management Framework</vt:lpstr>
      <vt:lpstr>Data Collection - quick background</vt:lpstr>
      <vt:lpstr>Data Dictionary</vt:lpstr>
      <vt:lpstr>Missing Values</vt:lpstr>
      <vt:lpstr>Missing Value Imputation</vt:lpstr>
      <vt:lpstr>Outlier Treatment</vt:lpstr>
      <vt:lpstr>Applications of Outlier detection </vt:lpstr>
      <vt:lpstr>Accomplishments today!</vt:lpstr>
      <vt:lpstr>Slide 50</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Analytics: Advance</dc:title>
  <dc:creator>Amrita</dc:creator>
  <cp:lastModifiedBy>Amrita</cp:lastModifiedBy>
  <cp:revision>10</cp:revision>
  <dcterms:created xsi:type="dcterms:W3CDTF">2006-08-16T00:00:00Z</dcterms:created>
  <dcterms:modified xsi:type="dcterms:W3CDTF">2022-12-27T19:00:57Z</dcterms:modified>
</cp:coreProperties>
</file>