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3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5" r:id="rId9"/>
    <p:sldId id="276" r:id="rId10"/>
    <p:sldId id="257" r:id="rId11"/>
    <p:sldId id="265" r:id="rId12"/>
    <p:sldId id="277" r:id="rId13"/>
    <p:sldId id="273" r:id="rId14"/>
    <p:sldId id="274" r:id="rId15"/>
    <p:sldId id="258" r:id="rId16"/>
    <p:sldId id="272" r:id="rId17"/>
    <p:sldId id="278" r:id="rId18"/>
    <p:sldId id="279" r:id="rId19"/>
    <p:sldId id="280" r:id="rId20"/>
    <p:sldId id="281" r:id="rId21"/>
    <p:sldId id="259" r:id="rId22"/>
    <p:sldId id="260" r:id="rId23"/>
    <p:sldId id="283" r:id="rId24"/>
    <p:sldId id="261" r:id="rId25"/>
    <p:sldId id="284" r:id="rId26"/>
    <p:sldId id="285" r:id="rId27"/>
    <p:sldId id="286" r:id="rId28"/>
    <p:sldId id="263" r:id="rId29"/>
    <p:sldId id="264" r:id="rId30"/>
    <p:sldId id="262" r:id="rId31"/>
    <p:sldId id="287" r:id="rId32"/>
    <p:sldId id="289" r:id="rId33"/>
    <p:sldId id="290" r:id="rId34"/>
    <p:sldId id="291" r:id="rId35"/>
    <p:sldId id="292" r:id="rId36"/>
    <p:sldId id="294" r:id="rId37"/>
    <p:sldId id="293" r:id="rId38"/>
    <p:sldId id="295" r:id="rId39"/>
    <p:sldId id="296" r:id="rId40"/>
    <p:sldId id="297" r:id="rId41"/>
    <p:sldId id="282" r:id="rId42"/>
  </p:sldIdLst>
  <p:sldSz cx="108378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828" y="72"/>
      </p:cViewPr>
      <p:guideLst>
        <p:guide orient="horz" pos="2160"/>
        <p:guide pos="341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DE1DC-3242-4B0D-994F-F89E82CF6458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7B2C6-A95B-4716-8A73-F12FC14980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40" y="2130426"/>
            <a:ext cx="9212184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80" y="3886200"/>
            <a:ext cx="7586504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4542-1D46-4F06-B878-03198E134016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2742-6371-4894-8667-7899033B1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4542-1D46-4F06-B878-03198E134016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2742-6371-4894-8667-7899033B1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7451" y="274639"/>
            <a:ext cx="2438519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893" y="274639"/>
            <a:ext cx="7134926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4542-1D46-4F06-B878-03198E134016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2742-6371-4894-8667-7899033B1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4542-1D46-4F06-B878-03198E134016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2742-6371-4894-8667-7899033B1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116" y="4406901"/>
            <a:ext cx="921218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116" y="2906713"/>
            <a:ext cx="9212184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4542-1D46-4F06-B878-03198E134016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2742-6371-4894-8667-7899033B1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893" y="1600201"/>
            <a:ext cx="478672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9247" y="1600201"/>
            <a:ext cx="478672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4542-1D46-4F06-B878-03198E134016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2742-6371-4894-8667-7899033B1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93" y="1535113"/>
            <a:ext cx="478860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893" y="2174875"/>
            <a:ext cx="478860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5484" y="1535113"/>
            <a:ext cx="47904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5484" y="2174875"/>
            <a:ext cx="47904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4542-1D46-4F06-B878-03198E134016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2742-6371-4894-8667-7899033B1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4542-1D46-4F06-B878-03198E134016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2742-6371-4894-8667-7899033B1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4542-1D46-4F06-B878-03198E134016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2742-6371-4894-8667-7899033B1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4" y="273050"/>
            <a:ext cx="356558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7304" y="273051"/>
            <a:ext cx="6058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94" y="1435101"/>
            <a:ext cx="356558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4542-1D46-4F06-B878-03198E134016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2742-6371-4894-8667-7899033B1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297" y="4800600"/>
            <a:ext cx="650271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24297" y="612775"/>
            <a:ext cx="650271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24297" y="5367338"/>
            <a:ext cx="650271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4542-1D46-4F06-B878-03198E134016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42742-6371-4894-8667-7899033B1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1893" y="274638"/>
            <a:ext cx="975407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893" y="1600201"/>
            <a:ext cx="975407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893" y="6356351"/>
            <a:ext cx="2528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4542-1D46-4F06-B878-03198E134016}" type="datetimeFigureOut">
              <a:rPr lang="en-US" smtClean="0"/>
              <a:pPr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02937" y="6356351"/>
            <a:ext cx="34319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7135" y="6356351"/>
            <a:ext cx="2528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42742-6371-4894-8667-7899033B1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Simply count number of event and Outcome of experiment is in two forms.</a:t>
            </a:r>
          </a:p>
          <a:p>
            <a:r>
              <a:rPr lang="en-US" dirty="0" smtClean="0"/>
              <a:t>Gives probability of success out of total number of experiments</a:t>
            </a:r>
          </a:p>
          <a:p>
            <a:r>
              <a:rPr lang="en-US" dirty="0" smtClean="0"/>
              <a:t>If P(w)=0.75 is probability for winning</a:t>
            </a:r>
          </a:p>
          <a:p>
            <a:pPr lvl="1"/>
            <a:r>
              <a:rPr lang="en-US" dirty="0" smtClean="0"/>
              <a:t>P(l)=0.25 is probability for loosing</a:t>
            </a:r>
          </a:p>
          <a:p>
            <a:r>
              <a:rPr lang="en-US" dirty="0" smtClean="0"/>
              <a:t>Then out of 5 events what is the probability to win 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93" y="285728"/>
            <a:ext cx="9754077" cy="1143000"/>
          </a:xfrm>
        </p:spPr>
        <p:txBody>
          <a:bodyPr/>
          <a:lstStyle/>
          <a:p>
            <a:r>
              <a:rPr lang="en-US" dirty="0" smtClean="0"/>
              <a:t>Binomial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93" y="1600201"/>
            <a:ext cx="9754077" cy="16859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K=number of successful event</a:t>
            </a:r>
          </a:p>
          <a:p>
            <a:r>
              <a:rPr lang="en-US" dirty="0" smtClean="0"/>
              <a:t>Probability of successes</a:t>
            </a:r>
          </a:p>
          <a:p>
            <a:r>
              <a:rPr lang="en-US" dirty="0" smtClean="0"/>
              <a:t>Out of 5 events what is the chance of success?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4155" y="3571876"/>
            <a:ext cx="6435026" cy="117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Formula for binomial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P(x)=</a:t>
            </a:r>
            <a:r>
              <a:rPr lang="en-IN" sz="2800" dirty="0" err="1" smtClean="0"/>
              <a:t>nc</a:t>
            </a:r>
            <a:r>
              <a:rPr lang="en-IN" sz="1800" dirty="0" err="1" smtClean="0"/>
              <a:t>x</a:t>
            </a:r>
            <a:r>
              <a:rPr lang="en-IN" dirty="0" smtClean="0"/>
              <a:t>  *</a:t>
            </a:r>
            <a:r>
              <a:rPr lang="en-US" dirty="0" smtClean="0"/>
              <a:t> </a:t>
            </a:r>
            <a:r>
              <a:rPr lang="en-US" dirty="0" err="1" smtClean="0"/>
              <a:t>p^x</a:t>
            </a:r>
            <a:r>
              <a:rPr lang="en-US" dirty="0" smtClean="0"/>
              <a:t> * (1-p)^</a:t>
            </a:r>
            <a:r>
              <a:rPr lang="en-US" sz="2800" dirty="0" smtClean="0"/>
              <a:t>(n-x)</a:t>
            </a:r>
            <a:endParaRPr lang="en-US" dirty="0" smtClean="0"/>
          </a:p>
          <a:p>
            <a:r>
              <a:rPr lang="en-US" dirty="0" smtClean="0"/>
              <a:t>P(x)= (n!/(x!(n-x)!)) * </a:t>
            </a:r>
            <a:r>
              <a:rPr lang="en-US" dirty="0" err="1" smtClean="0"/>
              <a:t>P^x</a:t>
            </a:r>
            <a:r>
              <a:rPr lang="en-US" dirty="0" smtClean="0"/>
              <a:t>  *(1-p) ^</a:t>
            </a:r>
            <a:r>
              <a:rPr lang="en-US" sz="2800" dirty="0" smtClean="0"/>
              <a:t>(n-x)</a:t>
            </a:r>
            <a:r>
              <a:rPr lang="en-US" dirty="0" smtClean="0"/>
              <a:t>  </a:t>
            </a:r>
          </a:p>
          <a:p>
            <a:r>
              <a:rPr lang="en-US" dirty="0" smtClean="0"/>
              <a:t>X:number of success result from binomial experiment.</a:t>
            </a:r>
          </a:p>
          <a:p>
            <a:r>
              <a:rPr lang="en-US" dirty="0" smtClean="0"/>
              <a:t>N: the number of trials in the binomial experiment.</a:t>
            </a:r>
          </a:p>
          <a:p>
            <a:r>
              <a:rPr lang="en-US" dirty="0" smtClean="0"/>
              <a:t>p: The probability of success on an individual trial</a:t>
            </a:r>
          </a:p>
          <a:p>
            <a:r>
              <a:rPr lang="en-US" dirty="0" smtClean="0"/>
              <a:t>P(x) the probability that n trial binomial experiments results in exactly x successes, when the probability of success on an individual trial is p.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1147" y="2000240"/>
            <a:ext cx="1000132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93" y="1546243"/>
            <a:ext cx="9754077" cy="4525963"/>
          </a:xfrm>
        </p:spPr>
        <p:txBody>
          <a:bodyPr/>
          <a:lstStyle/>
          <a:p>
            <a:r>
              <a:rPr lang="en-US" dirty="0" smtClean="0"/>
              <a:t>If we are flipping 4 coins then what is the probability of getting 1 head?</a:t>
            </a:r>
          </a:p>
          <a:p>
            <a:r>
              <a:rPr lang="en-US" dirty="0" smtClean="0"/>
              <a:t>P(x)= (n!/(x!(n-x)!)) * </a:t>
            </a:r>
            <a:r>
              <a:rPr lang="en-US" dirty="0" err="1" smtClean="0"/>
              <a:t>P^x</a:t>
            </a:r>
            <a:r>
              <a:rPr lang="en-US" dirty="0" smtClean="0"/>
              <a:t>  *(1-p) ^</a:t>
            </a:r>
            <a:r>
              <a:rPr lang="en-US" sz="2800" dirty="0" smtClean="0"/>
              <a:t>(n-x)</a:t>
            </a:r>
            <a:r>
              <a:rPr lang="en-US" dirty="0" smtClean="0"/>
              <a:t>  </a:t>
            </a:r>
          </a:p>
          <a:p>
            <a:r>
              <a:rPr lang="en-US" dirty="0" smtClean="0"/>
              <a:t>P(1)= (4!/ 1! * 3! ) * 0.5*1 * (1- 0.5) ^(4-1)</a:t>
            </a:r>
          </a:p>
          <a:p>
            <a:r>
              <a:rPr lang="en-US" dirty="0" smtClean="0"/>
              <a:t>P(1) = 4 *</a:t>
            </a:r>
            <a:r>
              <a:rPr lang="en-IN" dirty="0" smtClean="0"/>
              <a:t> 0.5 *  0.5^</a:t>
            </a:r>
            <a:r>
              <a:rPr lang="en-IN" sz="2800" dirty="0" smtClean="0"/>
              <a:t>3</a:t>
            </a:r>
          </a:p>
          <a:p>
            <a:r>
              <a:rPr lang="en-IN" sz="2800" dirty="0" smtClean="0"/>
              <a:t>P(1)=4* 0.5^4 = 0.25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win is 0 means losing of 5 matches </a:t>
            </a:r>
            <a:r>
              <a:rPr lang="en-US" dirty="0" err="1" smtClean="0"/>
              <a:t>ie</a:t>
            </a:r>
            <a:r>
              <a:rPr lang="en-US" dirty="0" smtClean="0"/>
              <a:t>. [L,L,L,L,L]</a:t>
            </a:r>
          </a:p>
          <a:p>
            <a:r>
              <a:rPr lang="en-US" dirty="0" smtClean="0"/>
              <a:t>Probability is (0.25)**5 </a:t>
            </a:r>
          </a:p>
          <a:p>
            <a:r>
              <a:rPr lang="en-US" dirty="0" smtClean="0"/>
              <a:t>If 1 win event then Probability = (0.75)*(0.25)**4</a:t>
            </a:r>
          </a:p>
          <a:p>
            <a:r>
              <a:rPr lang="en-US" dirty="0" smtClean="0"/>
              <a:t>Hence we can say </a:t>
            </a:r>
          </a:p>
          <a:p>
            <a:r>
              <a:rPr lang="en-US" dirty="0" smtClean="0"/>
              <a:t>P(x=3)+P(x=4)+P(x=5) </a:t>
            </a:r>
          </a:p>
          <a:p>
            <a:r>
              <a:rPr lang="en-US" dirty="0" smtClean="0"/>
              <a:t>The same can be done as </a:t>
            </a:r>
          </a:p>
          <a:p>
            <a:r>
              <a:rPr lang="en-US" dirty="0" smtClean="0"/>
              <a:t>5C3*(0.75)**3*(0.25)**(5-3)</a:t>
            </a:r>
          </a:p>
          <a:p>
            <a:r>
              <a:rPr lang="en-US" dirty="0" smtClean="0"/>
              <a:t>Outcome is the probability to win the series.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Example-3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Suppose a toy production company has 12% defect rate. Buyer decided to purchase after testing random 20 toys. Buyer will accept this if there are 2 or less defective toys. What is the probability of getting accepted?</a:t>
            </a:r>
          </a:p>
          <a:p>
            <a:r>
              <a:rPr lang="en-IN" dirty="0" smtClean="0"/>
              <a:t>p=0.12 , n = 20, x = 0,1,2</a:t>
            </a:r>
          </a:p>
          <a:p>
            <a:r>
              <a:rPr lang="en-IN" dirty="0" smtClean="0"/>
              <a:t>P(0) = 20!/(0!*(20-0)!) * 0.12^0 * (1-0.12)^(20-0)</a:t>
            </a:r>
          </a:p>
          <a:p>
            <a:r>
              <a:rPr lang="en-IN" dirty="0" smtClean="0"/>
              <a:t>P(1) = 20!/(1!*(20-1)!) * 0.12^1 * (1-0.12)^(20-1)</a:t>
            </a:r>
          </a:p>
          <a:p>
            <a:r>
              <a:rPr lang="en-IN" dirty="0" smtClean="0"/>
              <a:t>P(2) = 20!/(2!*(20-2)!) * 0.12^2 * (1-0.12)^(20-2)</a:t>
            </a:r>
          </a:p>
          <a:p>
            <a:r>
              <a:rPr lang="en-IN" dirty="0" smtClean="0"/>
              <a:t>P(o)= P(0)+p(1)+p(2) =0.563132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Once we are having binomial distribution, we can find out mean, variance and standard deviation of the distribution.</a:t>
            </a:r>
          </a:p>
          <a:p>
            <a:r>
              <a:rPr lang="en-IN" dirty="0" smtClean="0"/>
              <a:t>Mean= n*p</a:t>
            </a:r>
          </a:p>
          <a:p>
            <a:r>
              <a:rPr lang="en-IN" dirty="0" smtClean="0"/>
              <a:t>Variance = n*p*(1-p)</a:t>
            </a:r>
          </a:p>
          <a:p>
            <a:r>
              <a:rPr lang="en-IN" dirty="0" smtClean="0"/>
              <a:t>Standard deviation = </a:t>
            </a:r>
            <a:r>
              <a:rPr lang="en-IN" dirty="0" err="1" smtClean="0"/>
              <a:t>sqrt</a:t>
            </a:r>
            <a:r>
              <a:rPr lang="en-IN" dirty="0" smtClean="0"/>
              <a:t>(n*p*(1-p))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8469" y="1714488"/>
            <a:ext cx="700092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Poisson </a:t>
            </a:r>
          </a:p>
          <a:p>
            <a:pPr algn="ctr"/>
            <a:r>
              <a:rPr lang="en-IN" sz="6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distribution</a:t>
            </a:r>
            <a:endParaRPr lang="en-US" sz="6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Binomial vs. Poisson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41338" y="1600200"/>
          <a:ext cx="9755188" cy="3543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7594"/>
                <a:gridCol w="4877594"/>
              </a:tblGrid>
              <a:tr h="418547">
                <a:tc>
                  <a:txBody>
                    <a:bodyPr/>
                    <a:lstStyle/>
                    <a:p>
                      <a:r>
                        <a:rPr lang="en-IN" dirty="0" smtClean="0"/>
                        <a:t>Binomial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Poisson</a:t>
                      </a:r>
                      <a:endParaRPr lang="en-US" dirty="0"/>
                    </a:p>
                  </a:txBody>
                  <a:tcPr/>
                </a:tc>
              </a:tr>
              <a:tr h="418547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Similarities:   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8547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1)   Used for discrete distribution 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8547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2) Measures the number</a:t>
                      </a:r>
                      <a:r>
                        <a:rPr lang="en-IN" baseline="0" dirty="0" smtClean="0"/>
                        <a:t> of success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8547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Differences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8547">
                <a:tc>
                  <a:txBody>
                    <a:bodyPr/>
                    <a:lstStyle/>
                    <a:p>
                      <a:r>
                        <a:rPr lang="en-IN" dirty="0" smtClean="0"/>
                        <a:t>Possibility of success</a:t>
                      </a:r>
                      <a:r>
                        <a:rPr lang="en-IN" baseline="0" dirty="0" smtClean="0"/>
                        <a:t> is finite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Possibility</a:t>
                      </a:r>
                      <a:r>
                        <a:rPr lang="en-IN" baseline="0" dirty="0" smtClean="0"/>
                        <a:t> of success are infinite</a:t>
                      </a:r>
                      <a:endParaRPr lang="en-US" dirty="0"/>
                    </a:p>
                  </a:txBody>
                  <a:tcPr/>
                </a:tc>
              </a:tr>
              <a:tr h="1032033">
                <a:tc>
                  <a:txBody>
                    <a:bodyPr/>
                    <a:lstStyle/>
                    <a:p>
                      <a:r>
                        <a:rPr lang="en-IN" dirty="0" smtClean="0"/>
                        <a:t>e.g. </a:t>
                      </a:r>
                    </a:p>
                    <a:p>
                      <a:r>
                        <a:rPr lang="en-IN" dirty="0" smtClean="0"/>
                        <a:t>out of 20 defective toys</a:t>
                      </a:r>
                      <a:r>
                        <a:rPr lang="en-IN" baseline="0" dirty="0" smtClean="0"/>
                        <a:t> 20 can be defective but not more than 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e.g.</a:t>
                      </a:r>
                    </a:p>
                    <a:p>
                      <a:r>
                        <a:rPr lang="en-IN" dirty="0" smtClean="0"/>
                        <a:t>How many people are purchasing movie tickets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distribution?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distribution:</a:t>
            </a:r>
          </a:p>
          <a:p>
            <a:pPr lvl="1"/>
            <a:r>
              <a:rPr lang="en-US" dirty="0" smtClean="0"/>
              <a:t>Binomial distribution</a:t>
            </a:r>
          </a:p>
          <a:p>
            <a:pPr lvl="1"/>
            <a:r>
              <a:rPr lang="en-US" dirty="0" smtClean="0"/>
              <a:t>Poisson distribution</a:t>
            </a:r>
          </a:p>
          <a:p>
            <a:pPr lvl="1"/>
            <a:r>
              <a:rPr lang="en-US" dirty="0" smtClean="0"/>
              <a:t>Normal Distribution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Experiment results in outcomes that can be classified as success or failure, true or false, yes or no etc…</a:t>
            </a:r>
          </a:p>
          <a:p>
            <a:r>
              <a:rPr lang="en-IN" dirty="0" smtClean="0"/>
              <a:t>Average number of success  in the specific region is known.</a:t>
            </a:r>
          </a:p>
          <a:p>
            <a:r>
              <a:rPr lang="en-IN" dirty="0" smtClean="0"/>
              <a:t>Outcomes are random. Occurrence of one outcome does not influence the chance of another outcome of interest.</a:t>
            </a:r>
          </a:p>
          <a:p>
            <a:r>
              <a:rPr lang="en-IN" dirty="0" smtClean="0"/>
              <a:t>The outcome of interest is rare relative to the possible outcomes</a:t>
            </a:r>
          </a:p>
          <a:p>
            <a:r>
              <a:rPr lang="en-IN" dirty="0" smtClean="0"/>
              <a:t>E.g. Queue at the counter, road accident, etc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Poisson's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outcome is in count, time or range</a:t>
            </a:r>
          </a:p>
          <a:p>
            <a:r>
              <a:rPr lang="en-US" dirty="0" smtClean="0"/>
              <a:t>Poisson’s distribution is used when we want probability between time period.</a:t>
            </a:r>
          </a:p>
          <a:p>
            <a:r>
              <a:rPr lang="en-US" dirty="0" smtClean="0"/>
              <a:t>E.g. how many of students will be placed?</a:t>
            </a:r>
          </a:p>
          <a:p>
            <a:r>
              <a:rPr lang="en-US" dirty="0" smtClean="0"/>
              <a:t>How many fraud cases except to see?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93" y="1600201"/>
            <a:ext cx="9754077" cy="268605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Suppose there are 10 cars/ hrs in garage then what is the probability that there are 100 cars/day </a:t>
            </a:r>
          </a:p>
          <a:p>
            <a:r>
              <a:rPr lang="en-US" dirty="0" smtClean="0"/>
              <a:t>So here, we are considering hrs to calculate the probability for day.</a:t>
            </a:r>
          </a:p>
          <a:p>
            <a:r>
              <a:rPr lang="en-IN" dirty="0" smtClean="0"/>
              <a:t>e: a constant equal to 2.71828</a:t>
            </a:r>
            <a:endParaRPr lang="en-US" dirty="0" smtClean="0"/>
          </a:p>
          <a:p>
            <a:r>
              <a:rPr lang="en-US" dirty="0" smtClean="0"/>
              <a:t>µ: the number of success occurred in specific time interval or specific region</a:t>
            </a:r>
          </a:p>
          <a:p>
            <a:r>
              <a:rPr lang="en-US" dirty="0" smtClean="0"/>
              <a:t>X: is number of success</a:t>
            </a:r>
          </a:p>
          <a:p>
            <a:r>
              <a:rPr lang="en-IN" dirty="0" smtClean="0"/>
              <a:t>P: P(x;</a:t>
            </a:r>
            <a:r>
              <a:rPr lang="en-US" dirty="0" smtClean="0"/>
              <a:t> µ): The Poisson probability that exactly x success occur in a </a:t>
            </a:r>
            <a:r>
              <a:rPr lang="en-US" dirty="0" err="1" smtClean="0"/>
              <a:t>poisson</a:t>
            </a:r>
            <a:r>
              <a:rPr lang="en-US" dirty="0" smtClean="0"/>
              <a:t> experiment when the mean number of success is µ.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1543" y="4572008"/>
            <a:ext cx="4199672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93" y="1600201"/>
            <a:ext cx="9877698" cy="475775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On a booking counter on the average 3.6 people come every 10 minutes on weekends. What is the probability of getting 7 people in 10 minute?</a:t>
            </a:r>
          </a:p>
          <a:p>
            <a:r>
              <a:rPr lang="en-IN" dirty="0" smtClean="0"/>
              <a:t> </a:t>
            </a:r>
            <a:r>
              <a:rPr lang="en-US" dirty="0" smtClean="0"/>
              <a:t>µ= 3.6</a:t>
            </a:r>
          </a:p>
          <a:p>
            <a:r>
              <a:rPr lang="en-US" dirty="0" smtClean="0"/>
              <a:t>X= 7</a:t>
            </a:r>
          </a:p>
          <a:p>
            <a:r>
              <a:rPr lang="en-IN" dirty="0" smtClean="0"/>
              <a:t>P(X,</a:t>
            </a:r>
            <a:r>
              <a:rPr lang="en-US" dirty="0" smtClean="0"/>
              <a:t> µ</a:t>
            </a:r>
            <a:r>
              <a:rPr lang="en-IN" dirty="0" smtClean="0"/>
              <a:t>)=(e^-3.6 )* (3.6^7)/7!</a:t>
            </a:r>
          </a:p>
          <a:p>
            <a:r>
              <a:rPr lang="en-IN" dirty="0" smtClean="0"/>
              <a:t>P(X,</a:t>
            </a:r>
            <a:r>
              <a:rPr lang="en-US" dirty="0" smtClean="0"/>
              <a:t> µ)=0.02732*7836.41/5040</a:t>
            </a:r>
          </a:p>
          <a:p>
            <a:r>
              <a:rPr lang="en-IN" dirty="0" smtClean="0"/>
              <a:t>P(X,</a:t>
            </a:r>
            <a:r>
              <a:rPr lang="en-US" dirty="0" smtClean="0"/>
              <a:t> µ)=0.0424</a:t>
            </a:r>
          </a:p>
          <a:p>
            <a:r>
              <a:rPr lang="en-IN" dirty="0" smtClean="0"/>
              <a:t>This means  4% chance of getting 7 people in 10 minute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estate company is selling 2 flats/ day what is the probability that company will sell 3 flats/days</a:t>
            </a:r>
          </a:p>
          <a:p>
            <a:r>
              <a:rPr lang="en-US" dirty="0" smtClean="0"/>
              <a:t>Here µ = 2 and x = 3 is the goal</a:t>
            </a:r>
          </a:p>
          <a:p>
            <a:r>
              <a:rPr lang="en-US" dirty="0" smtClean="0"/>
              <a:t>After using the formula is gives probability as 0.18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mean of distribution is</a:t>
            </a:r>
            <a:r>
              <a:rPr lang="en-US" dirty="0" smtClean="0"/>
              <a:t> µ</a:t>
            </a:r>
          </a:p>
          <a:p>
            <a:r>
              <a:rPr lang="en-IN" dirty="0" smtClean="0"/>
              <a:t>The variance is equal to </a:t>
            </a:r>
            <a:r>
              <a:rPr lang="en-US" dirty="0" smtClean="0"/>
              <a:t>µ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1213" y="2357430"/>
            <a:ext cx="873234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Normal </a:t>
            </a:r>
          </a:p>
          <a:p>
            <a:pPr algn="ctr"/>
            <a:r>
              <a:rPr lang="en-IN" sz="66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distribution</a:t>
            </a:r>
            <a:endParaRPr lang="en-US" sz="6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Continuous data</a:t>
            </a:r>
          </a:p>
          <a:p>
            <a:r>
              <a:rPr lang="en-IN" dirty="0" smtClean="0"/>
              <a:t>Normal distribution is symmetric</a:t>
            </a:r>
          </a:p>
          <a:p>
            <a:r>
              <a:rPr lang="en-IN" dirty="0" smtClean="0"/>
              <a:t>Long tail, bell shaped </a:t>
            </a:r>
          </a:p>
          <a:p>
            <a:r>
              <a:rPr lang="en-IN" dirty="0" smtClean="0"/>
              <a:t>Mean, median/mode are same</a:t>
            </a:r>
          </a:p>
          <a:p>
            <a:r>
              <a:rPr lang="en-IN" dirty="0" smtClean="0"/>
              <a:t>Shape of the curve defined by </a:t>
            </a:r>
          </a:p>
          <a:p>
            <a:pPr lvl="1"/>
            <a:r>
              <a:rPr lang="en-IN" dirty="0" smtClean="0"/>
              <a:t>Mean</a:t>
            </a:r>
          </a:p>
          <a:p>
            <a:pPr lvl="1"/>
            <a:r>
              <a:rPr lang="en-IN" dirty="0" smtClean="0"/>
              <a:t>Standard deviation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we have </a:t>
            </a:r>
            <a:r>
              <a:rPr lang="en-US" dirty="0" err="1" smtClean="0"/>
              <a:t>skewness</a:t>
            </a:r>
            <a:r>
              <a:rPr lang="en-US" dirty="0" smtClean="0"/>
              <a:t> in data set  tail of the data is not distributed evenly.</a:t>
            </a:r>
          </a:p>
          <a:p>
            <a:r>
              <a:rPr lang="en-IN" dirty="0" smtClean="0"/>
              <a:t>The probability of any particular value is 0</a:t>
            </a:r>
          </a:p>
          <a:p>
            <a:r>
              <a:rPr lang="en-IN" dirty="0" smtClean="0"/>
              <a:t>The probability that X is greater than or less than a value = area under the normal curve in that direction</a:t>
            </a:r>
            <a:endParaRPr lang="en-US" dirty="0" smtClean="0"/>
          </a:p>
          <a:p>
            <a:r>
              <a:rPr lang="en-US" dirty="0" smtClean="0"/>
              <a:t>For normal distribution of the data </a:t>
            </a:r>
          </a:p>
          <a:p>
            <a:pPr lvl="1"/>
            <a:r>
              <a:rPr lang="en-US" dirty="0" smtClean="0"/>
              <a:t>mean and variance could be any value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range is from -∞ to + ∞</a:t>
            </a:r>
          </a:p>
          <a:p>
            <a:pPr lvl="1"/>
            <a:r>
              <a:rPr lang="en-US" dirty="0" smtClean="0"/>
              <a:t>Entire area = 1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93" y="1600201"/>
            <a:ext cx="4877038" cy="2185990"/>
          </a:xfrm>
        </p:spPr>
        <p:txBody>
          <a:bodyPr/>
          <a:lstStyle/>
          <a:p>
            <a:r>
              <a:rPr lang="en-US" dirty="0" smtClean="0"/>
              <a:t>Normal distribution shows the bell shape curve</a:t>
            </a:r>
          </a:p>
          <a:p>
            <a:endParaRPr lang="en-US" dirty="0"/>
          </a:p>
        </p:txBody>
      </p:sp>
      <p:pic>
        <p:nvPicPr>
          <p:cNvPr id="2050" name="Picture 2" descr="Characteristics of a Normal Distribu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8730" y="2643182"/>
            <a:ext cx="5217128" cy="3270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probability distribution?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rolling a dice, probability of getting every single output is 1/6</a:t>
            </a:r>
          </a:p>
          <a:p>
            <a:r>
              <a:rPr lang="en-US" dirty="0" smtClean="0"/>
              <a:t>P(1)=1/6</a:t>
            </a:r>
          </a:p>
          <a:p>
            <a:r>
              <a:rPr lang="en-US" dirty="0" smtClean="0"/>
              <a:t>P(2)=1/6</a:t>
            </a:r>
          </a:p>
          <a:p>
            <a:r>
              <a:rPr lang="en-US" dirty="0" smtClean="0"/>
              <a:t>P(3)=1/6</a:t>
            </a:r>
          </a:p>
          <a:p>
            <a:r>
              <a:rPr lang="en-US" dirty="0" smtClean="0"/>
              <a:t>P(4)=1/6</a:t>
            </a:r>
          </a:p>
          <a:p>
            <a:r>
              <a:rPr lang="en-US" dirty="0" smtClean="0"/>
              <a:t>P(5)=1/6</a:t>
            </a:r>
          </a:p>
          <a:p>
            <a:r>
              <a:rPr lang="en-US" dirty="0" smtClean="0"/>
              <a:t>P(6)=1/6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93" y="1600201"/>
            <a:ext cx="9754077" cy="225742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Most occurring distribution</a:t>
            </a:r>
          </a:p>
          <a:p>
            <a:r>
              <a:rPr lang="en-IN" dirty="0" smtClean="0"/>
              <a:t>Standard normal distribution is also known as </a:t>
            </a:r>
            <a:r>
              <a:rPr lang="en-IN" i="1" dirty="0" smtClean="0"/>
              <a:t>z-distribution 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Equal amount of data on both sides then we call is as balanced data set</a:t>
            </a:r>
          </a:p>
          <a:p>
            <a:r>
              <a:rPr lang="en-US" dirty="0" smtClean="0"/>
              <a:t>ML algorithm is trained based on normally distributed algorithm</a:t>
            </a:r>
          </a:p>
          <a:p>
            <a:r>
              <a:rPr lang="en-IN" dirty="0" smtClean="0"/>
              <a:t>Formula to find probability of single value is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098" name="AutoShape 2" descr="Capture.PNG"/>
          <p:cNvSpPr>
            <a:spLocks noChangeAspect="1" noChangeArrowheads="1"/>
          </p:cNvSpPr>
          <p:nvPr/>
        </p:nvSpPr>
        <p:spPr bwMode="auto">
          <a:xfrm>
            <a:off x="184394" y="-144463"/>
            <a:ext cx="361262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Capture.PNG"/>
          <p:cNvSpPr>
            <a:spLocks noChangeAspect="1" noChangeArrowheads="1"/>
          </p:cNvSpPr>
          <p:nvPr/>
        </p:nvSpPr>
        <p:spPr bwMode="auto">
          <a:xfrm>
            <a:off x="184394" y="-144463"/>
            <a:ext cx="361262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Capture.PNG"/>
          <p:cNvSpPr>
            <a:spLocks noChangeAspect="1" noChangeArrowheads="1"/>
          </p:cNvSpPr>
          <p:nvPr/>
        </p:nvSpPr>
        <p:spPr bwMode="auto">
          <a:xfrm>
            <a:off x="184394" y="-144463"/>
            <a:ext cx="361262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3" name="Picture 7" descr="E:\Python\EDU_PRO\NORMAL_di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662" y="4429132"/>
            <a:ext cx="9573446" cy="15700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Formula explained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µ: mean  </a:t>
            </a:r>
          </a:p>
          <a:p>
            <a:r>
              <a:rPr lang="el-GR" dirty="0" smtClean="0"/>
              <a:t>σ</a:t>
            </a:r>
            <a:r>
              <a:rPr lang="en-IN" dirty="0" smtClean="0"/>
              <a:t>: standard deviation</a:t>
            </a:r>
          </a:p>
          <a:p>
            <a:r>
              <a:rPr lang="en-IN" dirty="0" smtClean="0"/>
              <a:t>π: 3.14159</a:t>
            </a:r>
          </a:p>
          <a:p>
            <a:r>
              <a:rPr lang="en-IN" dirty="0" smtClean="0"/>
              <a:t>e: approximately 2.71828</a:t>
            </a:r>
          </a:p>
          <a:p>
            <a:r>
              <a:rPr lang="en-IN" dirty="0" smtClean="0"/>
              <a:t>For z-distribution µ =0 and </a:t>
            </a:r>
            <a:r>
              <a:rPr lang="el-GR" dirty="0" smtClean="0"/>
              <a:t>σ</a:t>
            </a:r>
            <a:r>
              <a:rPr lang="en-IN" dirty="0" smtClean="0"/>
              <a:t> = 1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Z-value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Z-value is also known as standard score</a:t>
            </a:r>
          </a:p>
          <a:p>
            <a:r>
              <a:rPr lang="en-IN" dirty="0" smtClean="0"/>
              <a:t>Z = (x-µ )/</a:t>
            </a:r>
            <a:r>
              <a:rPr lang="el-GR" dirty="0" smtClean="0"/>
              <a:t>σ</a:t>
            </a:r>
            <a:endParaRPr lang="en-IN" dirty="0" smtClean="0"/>
          </a:p>
          <a:p>
            <a:r>
              <a:rPr lang="en-IN" dirty="0" smtClean="0"/>
              <a:t>A bottle is having average volume as 150cc and the standard deviation is 2 cc. What percentage of bottles will have volume more than 153 cc</a:t>
            </a:r>
          </a:p>
          <a:p>
            <a:r>
              <a:rPr lang="en-IN" dirty="0" smtClean="0"/>
              <a:t>µ  =150cc</a:t>
            </a:r>
          </a:p>
          <a:p>
            <a:r>
              <a:rPr lang="el-GR" dirty="0" smtClean="0"/>
              <a:t>σ</a:t>
            </a:r>
            <a:r>
              <a:rPr lang="en-IN" dirty="0" smtClean="0"/>
              <a:t> = 2cc</a:t>
            </a:r>
          </a:p>
          <a:p>
            <a:r>
              <a:rPr lang="en-IN" dirty="0" smtClean="0"/>
              <a:t>Z=(153-150)/2 = 1.5 </a:t>
            </a:r>
          </a:p>
          <a:p>
            <a:r>
              <a:rPr lang="en-IN" dirty="0" smtClean="0"/>
              <a:t>Hence z-score is 1.5</a:t>
            </a:r>
          </a:p>
          <a:p>
            <a:r>
              <a:rPr lang="en-IN" dirty="0" smtClean="0"/>
              <a:t>Probability of area selection is  0.9332</a:t>
            </a:r>
          </a:p>
          <a:p>
            <a:r>
              <a:rPr lang="en-IN" dirty="0" smtClean="0"/>
              <a:t>More than 153 </a:t>
            </a:r>
            <a:r>
              <a:rPr lang="en-IN" smtClean="0"/>
              <a:t>bottles are 1 – 0.9332 = 0.06680 = 6.6%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Z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93" y="1600201"/>
            <a:ext cx="9754077" cy="1185857"/>
          </a:xfrm>
        </p:spPr>
        <p:txBody>
          <a:bodyPr/>
          <a:lstStyle/>
          <a:p>
            <a:r>
              <a:rPr lang="en-IN" dirty="0" smtClean="0"/>
              <a:t>Normal distribution calculating probability</a:t>
            </a:r>
          </a:p>
          <a:p>
            <a:r>
              <a:rPr lang="en-IN" dirty="0" smtClean="0"/>
              <a:t>Area under normal curve is 1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61345" y="3000372"/>
            <a:ext cx="22764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6121" y="3000372"/>
            <a:ext cx="23812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710" y="4143380"/>
            <a:ext cx="4685060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8931" y="4214818"/>
            <a:ext cx="4241747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Scores in an exam are normally distributed with mean 65 and standard deviation of 9. find the percent of the score.</a:t>
            </a:r>
          </a:p>
          <a:p>
            <a:pPr lvl="1"/>
            <a:r>
              <a:rPr lang="en-IN" dirty="0" smtClean="0"/>
              <a:t>Less than 54</a:t>
            </a:r>
          </a:p>
          <a:p>
            <a:pPr lvl="1"/>
            <a:r>
              <a:rPr lang="en-IN" dirty="0" smtClean="0"/>
              <a:t>At least 80</a:t>
            </a:r>
          </a:p>
          <a:p>
            <a:pPr lvl="1"/>
            <a:r>
              <a:rPr lang="en-IN" dirty="0" smtClean="0"/>
              <a:t>Between 70 and 86 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Less than 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33" y="1357299"/>
            <a:ext cx="9949137" cy="4768866"/>
          </a:xfrm>
        </p:spPr>
        <p:txBody>
          <a:bodyPr>
            <a:normAutofit/>
          </a:bodyPr>
          <a:lstStyle/>
          <a:p>
            <a:r>
              <a:rPr lang="en-IN" dirty="0" smtClean="0"/>
              <a:t>This means P(x&lt;54) </a:t>
            </a:r>
          </a:p>
          <a:p>
            <a:r>
              <a:rPr lang="en-IN" dirty="0" smtClean="0"/>
              <a:t>Z= (x-µ )/</a:t>
            </a:r>
            <a:r>
              <a:rPr lang="el-GR" dirty="0" smtClean="0"/>
              <a:t>σ</a:t>
            </a:r>
            <a:r>
              <a:rPr lang="en-IN" dirty="0" smtClean="0"/>
              <a:t> = (54-65)/ 9 = -1.2222</a:t>
            </a:r>
          </a:p>
          <a:p>
            <a:r>
              <a:rPr lang="en-IN" dirty="0" smtClean="0"/>
              <a:t>Check in the negative z-score for row with -1.2 and column 0.02</a:t>
            </a:r>
          </a:p>
          <a:p>
            <a:r>
              <a:rPr lang="en-IN" dirty="0" smtClean="0"/>
              <a:t>Corresponding area is 0.1112 i.e. Area to the left of z=-1.222 is 0.1112</a:t>
            </a:r>
          </a:p>
          <a:p>
            <a:r>
              <a:rPr lang="en-IN" dirty="0" smtClean="0"/>
              <a:t>P(x&lt;54)= P(z&lt; -1.222) = 0.1112 =11.12%  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5857" y="5214950"/>
            <a:ext cx="3490820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At least 80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P(x&gt;=80) = P(x&gt;80</a:t>
            </a:r>
            <a:r>
              <a:rPr lang="en-US" dirty="0" smtClean="0"/>
              <a:t>)</a:t>
            </a:r>
          </a:p>
          <a:p>
            <a:r>
              <a:rPr lang="en-IN" dirty="0" smtClean="0"/>
              <a:t>Z= (x-µ )/</a:t>
            </a:r>
            <a:r>
              <a:rPr lang="el-GR" dirty="0" smtClean="0"/>
              <a:t>σ</a:t>
            </a:r>
            <a:r>
              <a:rPr lang="en-IN" dirty="0" smtClean="0"/>
              <a:t> = (80-65)/9 = 1.67</a:t>
            </a:r>
          </a:p>
          <a:p>
            <a:r>
              <a:rPr lang="en-IN" dirty="0" smtClean="0"/>
              <a:t>In z table, check 1.6 against 0.07 equal to 0.9525</a:t>
            </a:r>
          </a:p>
          <a:p>
            <a:r>
              <a:rPr lang="en-IN" dirty="0" smtClean="0"/>
              <a:t>P(x&gt;80)&gt; P(</a:t>
            </a:r>
            <a:r>
              <a:rPr lang="en-US" dirty="0" smtClean="0"/>
              <a:t>z&gt;1.67) = 1- </a:t>
            </a:r>
            <a:r>
              <a:rPr lang="en-IN" dirty="0" smtClean="0"/>
              <a:t>0.9525 = 0.0475 = 4.75%</a:t>
            </a:r>
          </a:p>
          <a:p>
            <a:endParaRPr lang="en-I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90105" y="4572008"/>
            <a:ext cx="33051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Between 70 and 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93" y="1357299"/>
            <a:ext cx="9754077" cy="4768866"/>
          </a:xfrm>
        </p:spPr>
        <p:txBody>
          <a:bodyPr/>
          <a:lstStyle/>
          <a:p>
            <a:r>
              <a:rPr lang="en-IN" dirty="0" smtClean="0"/>
              <a:t>Z= (x-µ )/</a:t>
            </a:r>
            <a:r>
              <a:rPr lang="el-GR" dirty="0" smtClean="0"/>
              <a:t>σ</a:t>
            </a:r>
            <a:endParaRPr lang="en-US" dirty="0" smtClean="0"/>
          </a:p>
          <a:p>
            <a:r>
              <a:rPr lang="en-US" dirty="0" smtClean="0"/>
              <a:t>For x=70</a:t>
            </a:r>
          </a:p>
          <a:p>
            <a:pPr lvl="1"/>
            <a:r>
              <a:rPr lang="en-US" dirty="0" smtClean="0"/>
              <a:t>Z=(70 – 65)/9 = 0.56</a:t>
            </a:r>
          </a:p>
          <a:p>
            <a:pPr lvl="1"/>
            <a:r>
              <a:rPr lang="en-IN" dirty="0" smtClean="0"/>
              <a:t>In z table, check 0.5 against 0.06 equal to 0.7123</a:t>
            </a:r>
            <a:endParaRPr lang="en-US" dirty="0" smtClean="0"/>
          </a:p>
          <a:p>
            <a:r>
              <a:rPr lang="en-US" dirty="0" smtClean="0"/>
              <a:t>For x = 86</a:t>
            </a:r>
          </a:p>
          <a:p>
            <a:pPr lvl="1"/>
            <a:r>
              <a:rPr lang="en-US" dirty="0" smtClean="0"/>
              <a:t>Z= (86-65)/9 = 2.33</a:t>
            </a:r>
          </a:p>
          <a:p>
            <a:pPr lvl="1"/>
            <a:r>
              <a:rPr lang="en-IN" dirty="0" smtClean="0"/>
              <a:t>In z table, check 2.3 against 0.03 equal to 0.991</a:t>
            </a:r>
          </a:p>
          <a:p>
            <a:endParaRPr lang="en-IN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8667" y="5286388"/>
            <a:ext cx="3071834" cy="134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Between 70 and 86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Finding the are between two z values from cumulative table is subtracting from large amount</a:t>
            </a:r>
          </a:p>
          <a:p>
            <a:r>
              <a:rPr lang="en-IN" dirty="0" smtClean="0"/>
              <a:t>P(70 &lt;x &lt; 85)  = P(0.56 &lt; z &lt; 2.33)</a:t>
            </a:r>
          </a:p>
          <a:p>
            <a:r>
              <a:rPr lang="en-IN" dirty="0" smtClean="0"/>
              <a:t>= P(z &lt; 2.33)  - P(z&lt;0.56)</a:t>
            </a:r>
          </a:p>
          <a:p>
            <a:r>
              <a:rPr lang="en-IN" dirty="0" smtClean="0"/>
              <a:t>=0.9901  -0.7123</a:t>
            </a:r>
          </a:p>
          <a:p>
            <a:r>
              <a:rPr lang="en-IN" dirty="0" smtClean="0"/>
              <a:t>=0.2778 = 27.78%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6965" y="1439595"/>
            <a:ext cx="8400273" cy="491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Flipping a 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P(H)=1/2</a:t>
            </a:r>
          </a:p>
          <a:p>
            <a:r>
              <a:rPr lang="en-US" dirty="0" smtClean="0"/>
              <a:t>P(T)=1/2</a:t>
            </a:r>
          </a:p>
          <a:p>
            <a:r>
              <a:rPr lang="en-US" dirty="0" smtClean="0"/>
              <a:t>Flipping two coins together/ flipping one coin two times</a:t>
            </a:r>
          </a:p>
          <a:p>
            <a:r>
              <a:rPr lang="en-IN" dirty="0" smtClean="0"/>
              <a:t>In above case what is the probability of getting zero heads.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4221" y="4572008"/>
          <a:ext cx="5357850" cy="2000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925"/>
                <a:gridCol w="2678925"/>
              </a:tblGrid>
              <a:tr h="40005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nd</a:t>
                      </a:r>
                      <a:r>
                        <a:rPr lang="en-US" dirty="0" smtClean="0"/>
                        <a:t> event</a:t>
                      </a:r>
                      <a:endParaRPr lang="en-US" dirty="0"/>
                    </a:p>
                  </a:txBody>
                  <a:tcPr/>
                </a:tc>
              </a:tr>
              <a:tr h="400053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400053"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400053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/>
                </a:tc>
              </a:tr>
              <a:tr h="400053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Perfume bottle filled with the average volume of 150 cc and the standard deviation of 2 cc.</a:t>
            </a:r>
          </a:p>
          <a:p>
            <a:r>
              <a:rPr lang="en-IN" dirty="0" smtClean="0"/>
              <a:t>What percentage of bottles will have the volume between 148 and 152 cc?</a:t>
            </a:r>
          </a:p>
          <a:p>
            <a:r>
              <a:rPr lang="en-IN" dirty="0" smtClean="0"/>
              <a:t>Z= (x-µ )/</a:t>
            </a:r>
            <a:r>
              <a:rPr lang="el-GR" dirty="0" smtClean="0"/>
              <a:t>σ</a:t>
            </a:r>
            <a:endParaRPr lang="en-IN" dirty="0" smtClean="0"/>
          </a:p>
          <a:p>
            <a:r>
              <a:rPr lang="en-IN" dirty="0" smtClean="0"/>
              <a:t>Here µ = 150 cc and </a:t>
            </a:r>
            <a:r>
              <a:rPr lang="el-GR" dirty="0" smtClean="0"/>
              <a:t>σ</a:t>
            </a:r>
            <a:r>
              <a:rPr lang="en-IN" dirty="0" smtClean="0"/>
              <a:t>= 2cc</a:t>
            </a:r>
          </a:p>
          <a:p>
            <a:r>
              <a:rPr lang="en-IN" dirty="0" smtClean="0"/>
              <a:t>Z1=(148-150)/2 = -1 </a:t>
            </a:r>
          </a:p>
          <a:p>
            <a:r>
              <a:rPr lang="en-IN" dirty="0" smtClean="0"/>
              <a:t>Z2 =(152 – 150)/2 = 1</a:t>
            </a:r>
          </a:p>
          <a:p>
            <a:r>
              <a:rPr lang="en-IN" dirty="0" smtClean="0"/>
              <a:t>P(x)=1 – 0.1587 </a:t>
            </a:r>
            <a:r>
              <a:rPr lang="en-IN" smtClean="0"/>
              <a:t>– 0.1587 = 0.6826</a:t>
            </a:r>
            <a:endParaRPr lang="en-IN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4155" y="2571744"/>
            <a:ext cx="742955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8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</a:t>
            </a:r>
            <a:endParaRPr lang="en-US" sz="8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When there are both occurrences of tail that means there are not head</a:t>
            </a:r>
          </a:p>
          <a:p>
            <a:r>
              <a:rPr lang="en-IN" dirty="0" smtClean="0"/>
              <a:t>From above observation table ¼ chance not to get head in both evidences</a:t>
            </a:r>
          </a:p>
          <a:p>
            <a:r>
              <a:rPr lang="en-IN" dirty="0" smtClean="0"/>
              <a:t>P(H,H)=1/4 = 0.25</a:t>
            </a:r>
          </a:p>
          <a:p>
            <a:r>
              <a:rPr lang="en-IN" dirty="0" smtClean="0"/>
              <a:t>Probability of getting one head is P(T,H) or P(H,T)</a:t>
            </a:r>
          </a:p>
          <a:p>
            <a:r>
              <a:rPr lang="en-IN" dirty="0" smtClean="0"/>
              <a:t>P(T,H) or P(H,T)=2/4 = 0.50</a:t>
            </a:r>
          </a:p>
          <a:p>
            <a:r>
              <a:rPr lang="en-IN" dirty="0" smtClean="0"/>
              <a:t>P(T,T)=1/4 = 0.25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Glimpse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the same flipping coins or rolling dice event occurs many times then calculating probability will become a difficult task. </a:t>
            </a:r>
          </a:p>
          <a:p>
            <a:r>
              <a:rPr lang="en-IN" dirty="0" smtClean="0"/>
              <a:t>The same challenge can be handled using statistical concepts, software and coding.</a:t>
            </a:r>
          </a:p>
          <a:p>
            <a:r>
              <a:rPr lang="en-IN" dirty="0" smtClean="0"/>
              <a:t>The distribution graph will help to see the probability distribution.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Glimpse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Sum of the area under probability distribution is always 1.</a:t>
            </a:r>
          </a:p>
          <a:p>
            <a:r>
              <a:rPr lang="en-IN" dirty="0" smtClean="0"/>
              <a:t>Total probability is always 1.</a:t>
            </a:r>
          </a:p>
          <a:p>
            <a:r>
              <a:rPr lang="en-IN" dirty="0" smtClean="0"/>
              <a:t>Type of data can be discrete or continuous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1411" y="2143116"/>
            <a:ext cx="535785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Binomial </a:t>
            </a:r>
          </a:p>
          <a:p>
            <a:pPr algn="ctr"/>
            <a:r>
              <a:rPr lang="en-I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distribution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More and more experiments should be happened.</a:t>
            </a:r>
          </a:p>
          <a:p>
            <a:r>
              <a:rPr lang="en-IN" dirty="0" smtClean="0"/>
              <a:t>Each trial can result in just two possible outcome. Like success or failure , sing in or log out, accepted or rejected etc…..</a:t>
            </a:r>
          </a:p>
          <a:p>
            <a:r>
              <a:rPr lang="en-IN" dirty="0" smtClean="0"/>
              <a:t>Probability of success is denoted by p</a:t>
            </a:r>
          </a:p>
          <a:p>
            <a:r>
              <a:rPr lang="en-IN" dirty="0" smtClean="0"/>
              <a:t>Every trial is independent. That means it is not dependant on previous outcome.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6381</TotalTime>
  <Words>1712</Words>
  <Application>Microsoft Office PowerPoint</Application>
  <PresentationFormat>Custom</PresentationFormat>
  <Paragraphs>235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Probability Distribution</vt:lpstr>
      <vt:lpstr>What is distribution?</vt:lpstr>
      <vt:lpstr>What is probability distribution?</vt:lpstr>
      <vt:lpstr>Flipping a coin</vt:lpstr>
      <vt:lpstr>Observation</vt:lpstr>
      <vt:lpstr>Glimpse</vt:lpstr>
      <vt:lpstr>Glimpse</vt:lpstr>
      <vt:lpstr>Slide 8</vt:lpstr>
      <vt:lpstr>Properties</vt:lpstr>
      <vt:lpstr>Binomial distribution</vt:lpstr>
      <vt:lpstr>Binomial</vt:lpstr>
      <vt:lpstr>Formula for binomial probability</vt:lpstr>
      <vt:lpstr>Formula </vt:lpstr>
      <vt:lpstr>Example -1</vt:lpstr>
      <vt:lpstr>Example-2</vt:lpstr>
      <vt:lpstr>Example-3</vt:lpstr>
      <vt:lpstr>outcome</vt:lpstr>
      <vt:lpstr>Slide 18</vt:lpstr>
      <vt:lpstr>Binomial vs. Poisson</vt:lpstr>
      <vt:lpstr>Properties</vt:lpstr>
      <vt:lpstr>Poisson's distribution</vt:lpstr>
      <vt:lpstr>Slide 22</vt:lpstr>
      <vt:lpstr>Example 1</vt:lpstr>
      <vt:lpstr>Example-2</vt:lpstr>
      <vt:lpstr>Observation</vt:lpstr>
      <vt:lpstr>Slide 26</vt:lpstr>
      <vt:lpstr>Properties</vt:lpstr>
      <vt:lpstr>Properties</vt:lpstr>
      <vt:lpstr>Slide 29</vt:lpstr>
      <vt:lpstr>Normal Distribution</vt:lpstr>
      <vt:lpstr>Formula explained</vt:lpstr>
      <vt:lpstr>Z-value</vt:lpstr>
      <vt:lpstr>Z score</vt:lpstr>
      <vt:lpstr>Example-1</vt:lpstr>
      <vt:lpstr>Less than 54</vt:lpstr>
      <vt:lpstr>At least 80</vt:lpstr>
      <vt:lpstr>Between 70 and 86</vt:lpstr>
      <vt:lpstr>Between 70 and 86</vt:lpstr>
      <vt:lpstr>Summary </vt:lpstr>
      <vt:lpstr>Example 2</vt:lpstr>
      <vt:lpstr>Slide 41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</dc:title>
  <dc:creator>Amrita</dc:creator>
  <cp:lastModifiedBy>Amrita</cp:lastModifiedBy>
  <cp:revision>139</cp:revision>
  <dcterms:created xsi:type="dcterms:W3CDTF">2021-03-18T00:54:07Z</dcterms:created>
  <dcterms:modified xsi:type="dcterms:W3CDTF">2023-01-09T10:23:08Z</dcterms:modified>
</cp:coreProperties>
</file>