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4" r:id="rId7"/>
    <p:sldId id="275" r:id="rId8"/>
    <p:sldId id="276" r:id="rId9"/>
    <p:sldId id="277" r:id="rId10"/>
    <p:sldId id="278" r:id="rId11"/>
    <p:sldId id="260" r:id="rId12"/>
    <p:sldId id="261" r:id="rId13"/>
    <p:sldId id="262" r:id="rId14"/>
    <p:sldId id="263" r:id="rId15"/>
    <p:sldId id="264" r:id="rId16"/>
    <p:sldId id="279" r:id="rId17"/>
    <p:sldId id="266" r:id="rId18"/>
    <p:sldId id="267" r:id="rId19"/>
    <p:sldId id="268" r:id="rId20"/>
    <p:sldId id="269" r:id="rId21"/>
    <p:sldId id="271" r:id="rId22"/>
  </p:sldIdLst>
  <p:sldSz cx="10440988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158" y="-108"/>
      </p:cViewPr>
      <p:guideLst>
        <p:guide orient="horz" pos="2160"/>
        <p:guide pos="3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74" y="2130426"/>
            <a:ext cx="88748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148" y="3886200"/>
            <a:ext cx="730869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716" y="274639"/>
            <a:ext cx="234922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050" y="274639"/>
            <a:ext cx="68736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66" y="4406901"/>
            <a:ext cx="88748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766" y="2906713"/>
            <a:ext cx="88748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050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7502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49" y="1535113"/>
            <a:ext cx="46132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49" y="2174875"/>
            <a:ext cx="46132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877" y="1535113"/>
            <a:ext cx="46150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877" y="2174875"/>
            <a:ext cx="46150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273050"/>
            <a:ext cx="34350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36" y="273051"/>
            <a:ext cx="58368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50" y="1435101"/>
            <a:ext cx="34350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07" y="4800600"/>
            <a:ext cx="62645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507" y="612775"/>
            <a:ext cx="62645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507" y="5367338"/>
            <a:ext cx="62645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050" y="274638"/>
            <a:ext cx="93968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50" y="1600201"/>
            <a:ext cx="93968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049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7338" y="6356351"/>
            <a:ext cx="330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2708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Complementary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A </a:t>
            </a:r>
          </a:p>
          <a:p>
            <a:r>
              <a:rPr lang="en-IN" dirty="0" smtClean="0"/>
              <a:t>Complementary event is exactly not happening in event A</a:t>
            </a:r>
          </a:p>
          <a:p>
            <a:r>
              <a:rPr lang="en-IN" dirty="0" smtClean="0"/>
              <a:t>Complementary event is denoted by P(A’)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2248694" y="4191000"/>
            <a:ext cx="3657600" cy="1752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86894" y="4419600"/>
            <a:ext cx="1447800" cy="1295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7894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3294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P(A’)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Venn diagram graphically represents event and 	total sample space</a:t>
            </a:r>
          </a:p>
          <a:p>
            <a:r>
              <a:rPr lang="en-IN" dirty="0" smtClean="0"/>
              <a:t>Event A: is rolling of a dice, output of the event  might be 2 or 6 as a sample.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39094" y="3962400"/>
            <a:ext cx="5715000" cy="2057400"/>
            <a:chOff x="1639094" y="4038600"/>
            <a:chExt cx="5715000" cy="2057400"/>
          </a:xfrm>
        </p:grpSpPr>
        <p:sp>
          <p:nvSpPr>
            <p:cNvPr id="4" name="Rounded Rectangle 3"/>
            <p:cNvSpPr/>
            <p:nvPr/>
          </p:nvSpPr>
          <p:spPr>
            <a:xfrm>
              <a:off x="1639094" y="4038600"/>
              <a:ext cx="5715000" cy="2057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48694" y="4419600"/>
              <a:ext cx="15240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63294" y="4648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1,    3,   4,  5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77294" y="46482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2</a:t>
            </a:r>
          </a:p>
          <a:p>
            <a:r>
              <a:rPr lang="en-IN" sz="2400" dirty="0" smtClean="0"/>
              <a:t>6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-B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B: is rolling of a dice, </a:t>
            </a:r>
          </a:p>
          <a:p>
            <a:pPr>
              <a:buNone/>
            </a:pPr>
            <a:r>
              <a:rPr lang="en-IN" dirty="0" smtClean="0"/>
              <a:t>output of the event  might be 1 ,3 , 4, 5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3494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2,6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39094" y="3962400"/>
            <a:ext cx="5715000" cy="2057400"/>
            <a:chOff x="1639094" y="3962400"/>
            <a:chExt cx="5715000" cy="2057400"/>
          </a:xfrm>
        </p:grpSpPr>
        <p:grpSp>
          <p:nvGrpSpPr>
            <p:cNvPr id="8" name="Group 7"/>
            <p:cNvGrpSpPr/>
            <p:nvPr/>
          </p:nvGrpSpPr>
          <p:grpSpPr>
            <a:xfrm>
              <a:off x="1639094" y="3962400"/>
              <a:ext cx="5715000" cy="2057400"/>
              <a:chOff x="1639094" y="4038600"/>
              <a:chExt cx="5715000" cy="2057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639094" y="4038600"/>
                <a:ext cx="5715000" cy="2057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Sample A </a:t>
                </a:r>
              </a:p>
              <a:p>
                <a:pPr algn="ctr"/>
                <a:endParaRPr lang="en-IN" dirty="0" smtClean="0"/>
              </a:p>
              <a:p>
                <a:pPr algn="ctr"/>
                <a:endParaRPr lang="en-IN" dirty="0" smtClean="0"/>
              </a:p>
              <a:p>
                <a:pPr algn="ctr"/>
                <a:r>
                  <a:rPr lang="en-IN" dirty="0" smtClean="0"/>
                  <a:t>Sample B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248694" y="4419600"/>
                <a:ext cx="1524000" cy="1295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5144294" y="4343400"/>
              <a:ext cx="1524000" cy="1295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72894" y="47244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1, 3,  4,  5</a:t>
              </a:r>
            </a:p>
            <a:p>
              <a:endParaRPr lang="en-US" dirty="0"/>
            </a:p>
          </p:txBody>
        </p:sp>
      </p:grpSp>
      <p:cxnSp>
        <p:nvCxnSpPr>
          <p:cNvPr id="15" name="Straight Arrow Connector 14"/>
          <p:cNvCxnSpPr>
            <a:endCxn id="12" idx="3"/>
          </p:cNvCxnSpPr>
          <p:nvPr/>
        </p:nvCxnSpPr>
        <p:spPr>
          <a:xfrm rot="10800000" flipV="1">
            <a:off x="3620294" y="4572000"/>
            <a:ext cx="457200" cy="26086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91894" y="5334000"/>
            <a:ext cx="457200" cy="1524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9694" y="4724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2, 6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observe event A and event B, there is no overlapping of samples.</a:t>
            </a:r>
          </a:p>
          <a:p>
            <a:r>
              <a:rPr lang="en-IN" dirty="0" smtClean="0"/>
              <a:t>If two or more events are not overlapping, then these are mutually exclusive event.</a:t>
            </a:r>
          </a:p>
          <a:p>
            <a:r>
              <a:rPr lang="en-IN" dirty="0" smtClean="0"/>
              <a:t>Mutually exclusive event cant occur at the same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- C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1410494" y="3276600"/>
            <a:ext cx="6858001" cy="2544762"/>
            <a:chOff x="1639094" y="3962401"/>
            <a:chExt cx="5714999" cy="2057400"/>
          </a:xfrm>
        </p:grpSpPr>
        <p:grpSp>
          <p:nvGrpSpPr>
            <p:cNvPr id="5" name="Group 7"/>
            <p:cNvGrpSpPr/>
            <p:nvPr/>
          </p:nvGrpSpPr>
          <p:grpSpPr>
            <a:xfrm>
              <a:off x="1639094" y="3962401"/>
              <a:ext cx="5714999" cy="2057400"/>
              <a:chOff x="1639094" y="4038600"/>
              <a:chExt cx="5715000" cy="20574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639094" y="4038600"/>
                <a:ext cx="5715000" cy="2057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 smtClean="0"/>
              </a:p>
              <a:p>
                <a:pPr algn="ctr"/>
                <a:endParaRPr lang="en-IN" dirty="0" smtClean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76989" y="4419627"/>
                <a:ext cx="1524000" cy="1295400"/>
              </a:xfrm>
              <a:prstGeom prst="ellipse">
                <a:avLst/>
              </a:prstGeom>
              <a:solidFill>
                <a:schemeClr val="accent1">
                  <a:alpha val="1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4450248" y="4308789"/>
              <a:ext cx="1524000" cy="1295400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1,  4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9694" y="3657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Event - 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2094" y="3657600"/>
            <a:ext cx="10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Event - 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1294" y="4343400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2,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91894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5694" y="13716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Event – C is getting probability of 2, 4 or 6</a:t>
            </a:r>
          </a:p>
          <a:p>
            <a:r>
              <a:rPr lang="en-IN" dirty="0" smtClean="0"/>
              <a:t>While event – A is having chances of getting 2 or 6</a:t>
            </a:r>
          </a:p>
          <a:p>
            <a:endParaRPr lang="en-IN" dirty="0" smtClean="0"/>
          </a:p>
          <a:p>
            <a:r>
              <a:rPr lang="en-IN" dirty="0" smtClean="0"/>
              <a:t>After rolling a dice 6 is the outcome. 6 is the part of event A and part of event B</a:t>
            </a:r>
          </a:p>
          <a:p>
            <a:r>
              <a:rPr lang="en-IN" dirty="0" smtClean="0"/>
              <a:t>Hence we can say A and C are not mutually exclusive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94" y="1371601"/>
            <a:ext cx="9575245" cy="475456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Union:</a:t>
            </a:r>
          </a:p>
          <a:p>
            <a:r>
              <a:rPr lang="en-IN" dirty="0" smtClean="0"/>
              <a:t>Probability of occurrence of either event A or event B is P(A </a:t>
            </a:r>
            <a:r>
              <a:rPr lang="hy-AM" dirty="0" smtClean="0"/>
              <a:t>Ս</a:t>
            </a:r>
            <a:r>
              <a:rPr lang="en-IN" dirty="0" smtClean="0"/>
              <a:t> B)</a:t>
            </a:r>
          </a:p>
          <a:p>
            <a:r>
              <a:rPr lang="en-IN" dirty="0" smtClean="0"/>
              <a:t>{1,2,3,4,5,6}</a:t>
            </a:r>
          </a:p>
          <a:p>
            <a:endParaRPr lang="en-IN" dirty="0" smtClean="0"/>
          </a:p>
          <a:p>
            <a:r>
              <a:rPr lang="en-IN" dirty="0" smtClean="0"/>
              <a:t>Intersection</a:t>
            </a:r>
          </a:p>
          <a:p>
            <a:r>
              <a:rPr lang="en-IN" dirty="0" smtClean="0"/>
              <a:t>Probability of occurrence of both event simultaneously i.e. Event A and event B</a:t>
            </a:r>
          </a:p>
          <a:p>
            <a:r>
              <a:rPr lang="en-IN" dirty="0" smtClean="0"/>
              <a:t>P(A </a:t>
            </a:r>
            <a:r>
              <a:rPr lang="hy-AM" dirty="0" smtClean="0"/>
              <a:t>Ո</a:t>
            </a:r>
            <a:r>
              <a:rPr lang="en-IN" dirty="0" smtClean="0"/>
              <a:t> B)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more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Rule of addition  (or condition)</a:t>
            </a:r>
          </a:p>
          <a:p>
            <a:r>
              <a:rPr lang="en-IN" dirty="0" smtClean="0"/>
              <a:t>Rule of multiplication (and condition)</a:t>
            </a:r>
          </a:p>
          <a:p>
            <a:r>
              <a:rPr lang="en-IN" dirty="0" smtClean="0"/>
              <a:t>Above both event will be used to work on multiple events.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 of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probability that event A and B  both occur = Probability that Event A occurs * Probability that event B occurs, given that A has occurred</a:t>
            </a:r>
          </a:p>
          <a:p>
            <a:endParaRPr lang="en-IN" dirty="0" smtClean="0"/>
          </a:p>
          <a:p>
            <a:r>
              <a:rPr lang="en-IN" dirty="0" smtClean="0"/>
              <a:t>P(A </a:t>
            </a:r>
            <a:r>
              <a:rPr lang="hy-AM" dirty="0" smtClean="0"/>
              <a:t>Ո</a:t>
            </a:r>
            <a:r>
              <a:rPr lang="en-IN" dirty="0" smtClean="0"/>
              <a:t> B) = P(A) P(B|A)</a:t>
            </a:r>
          </a:p>
          <a:p>
            <a:r>
              <a:rPr lang="en-IN" dirty="0" smtClean="0"/>
              <a:t>E.g. Probability of getting head in both flipping two coins together. </a:t>
            </a:r>
          </a:p>
          <a:p>
            <a:r>
              <a:rPr lang="en-IN" dirty="0" smtClean="0"/>
              <a:t>Event A is flipping both coins first time</a:t>
            </a:r>
          </a:p>
          <a:p>
            <a:r>
              <a:rPr lang="en-IN" dirty="0" smtClean="0"/>
              <a:t>Event B is flipping both coins second time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 of multiplication(independent event)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 : Two rolls dice what is the probability of getting 6 in both? (independent event)</a:t>
            </a:r>
          </a:p>
          <a:p>
            <a:r>
              <a:rPr lang="en-IN" dirty="0" smtClean="0"/>
              <a:t>P(A)=1/6</a:t>
            </a:r>
          </a:p>
          <a:p>
            <a:r>
              <a:rPr lang="en-IN" dirty="0" smtClean="0"/>
              <a:t>P(B)=1/6</a:t>
            </a:r>
          </a:p>
          <a:p>
            <a:r>
              <a:rPr lang="en-IN" dirty="0" smtClean="0"/>
              <a:t>P(B|A) is also 1/6 in case of independent event.</a:t>
            </a:r>
          </a:p>
          <a:p>
            <a:r>
              <a:rPr lang="en-IN" dirty="0" smtClean="0"/>
              <a:t>P(A </a:t>
            </a:r>
            <a:r>
              <a:rPr lang="hy-AM" dirty="0" smtClean="0"/>
              <a:t>Ո</a:t>
            </a:r>
            <a:r>
              <a:rPr lang="en-IN" dirty="0" smtClean="0"/>
              <a:t> B) = 1/6 * 1/6 =1/36</a:t>
            </a:r>
          </a:p>
          <a:p>
            <a:r>
              <a:rPr lang="en-IN" dirty="0" smtClean="0"/>
              <a:t>Hence, probability of getting 6 when two dice roll together is 1/36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Rules of multiplication(dependent event)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10 balls in the basket,  5 green, 2 yellow, 2 orange, 1 red. If 2 random balls are selected what is the probability of getting both yellow balls?</a:t>
            </a:r>
          </a:p>
          <a:p>
            <a:r>
              <a:rPr lang="en-IN" dirty="0" smtClean="0"/>
              <a:t>Getting yellow ball at first attempt P(A) =2/10</a:t>
            </a:r>
          </a:p>
          <a:p>
            <a:r>
              <a:rPr lang="en-IN" dirty="0" smtClean="0"/>
              <a:t>Probability of getting yellow when first yellow ball is already selected P(B|A) = 1/9</a:t>
            </a:r>
          </a:p>
          <a:p>
            <a:r>
              <a:rPr lang="en-IN" dirty="0" smtClean="0"/>
              <a:t>P(A </a:t>
            </a:r>
            <a:r>
              <a:rPr lang="hy-AM" dirty="0" smtClean="0"/>
              <a:t>Ո</a:t>
            </a:r>
            <a:r>
              <a:rPr lang="en-IN" dirty="0" smtClean="0"/>
              <a:t> B) = 2/10 * 1/9 =1/45</a:t>
            </a:r>
          </a:p>
          <a:p>
            <a:r>
              <a:rPr lang="en-IN" dirty="0" smtClean="0"/>
              <a:t>Hence probability of getting both yellow balls is 1/45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ways to calculate model:</a:t>
            </a:r>
          </a:p>
          <a:p>
            <a:r>
              <a:rPr lang="en-IN" dirty="0" smtClean="0"/>
              <a:t>Classical model:</a:t>
            </a:r>
          </a:p>
          <a:p>
            <a:pPr lvl="1"/>
            <a:r>
              <a:rPr lang="en-IN" dirty="0" smtClean="0"/>
              <a:t>Number of outcomes in which the event occurs/ Total number of possible outcomes of an experiment</a:t>
            </a:r>
          </a:p>
          <a:p>
            <a:endParaRPr lang="en-IN" dirty="0" smtClean="0"/>
          </a:p>
          <a:p>
            <a:r>
              <a:rPr lang="en-IN" dirty="0" smtClean="0"/>
              <a:t>Relative Frequency</a:t>
            </a:r>
          </a:p>
          <a:p>
            <a:pPr lvl="1"/>
            <a:r>
              <a:rPr lang="en-IN" dirty="0" smtClean="0"/>
              <a:t>Number of times an event occurred/ Total number of opportunities for an event to occur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of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Probability that event A or event B occurs = Probability that event A occurs +</a:t>
            </a:r>
            <a:r>
              <a:rPr lang="en-US" dirty="0" smtClean="0"/>
              <a:t> Probability that event B </a:t>
            </a:r>
            <a:r>
              <a:rPr lang="en-US" dirty="0" smtClean="0"/>
              <a:t>occurs – Probability that both event A and B occur</a:t>
            </a:r>
          </a:p>
          <a:p>
            <a:r>
              <a:rPr lang="en-IN" dirty="0" smtClean="0"/>
              <a:t>P(A </a:t>
            </a:r>
            <a:r>
              <a:rPr lang="hy-AM" dirty="0" smtClean="0"/>
              <a:t>Ս </a:t>
            </a:r>
            <a:r>
              <a:rPr lang="en-IN" dirty="0" smtClean="0"/>
              <a:t> B)= P(A) + P(B) –P(A </a:t>
            </a:r>
            <a:r>
              <a:rPr lang="hy-AM" dirty="0" smtClean="0"/>
              <a:t>Ո</a:t>
            </a:r>
            <a:r>
              <a:rPr lang="en-IN" dirty="0" smtClean="0"/>
              <a:t> B)</a:t>
            </a:r>
          </a:p>
          <a:p>
            <a:endParaRPr lang="en-US" dirty="0" smtClean="0"/>
          </a:p>
          <a:p>
            <a:endParaRPr lang="en-IN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715294" y="4648200"/>
            <a:ext cx="5638800" cy="1905000"/>
            <a:chOff x="1715294" y="4267200"/>
            <a:chExt cx="6019800" cy="2286000"/>
          </a:xfrm>
        </p:grpSpPr>
        <p:sp>
          <p:nvSpPr>
            <p:cNvPr id="4" name="Rounded Rectangle 3"/>
            <p:cNvSpPr/>
            <p:nvPr/>
          </p:nvSpPr>
          <p:spPr>
            <a:xfrm>
              <a:off x="1715294" y="4267200"/>
              <a:ext cx="60198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05894" y="4648200"/>
              <a:ext cx="2133600" cy="1524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153694" y="4572000"/>
              <a:ext cx="2209800" cy="1600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77294" y="480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0094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3094" y="5257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IN" dirty="0" smtClean="0"/>
              <a:t>           1              6</a:t>
            </a:r>
          </a:p>
          <a:p>
            <a:pPr marL="342900" indent="-342900"/>
            <a:r>
              <a:rPr lang="en-IN" dirty="0" smtClean="0"/>
              <a:t> </a:t>
            </a:r>
            <a:r>
              <a:rPr lang="en-IN" dirty="0" smtClean="0"/>
              <a:t>                  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5894" y="5257800"/>
            <a:ext cx="45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9537" y="2967335"/>
            <a:ext cx="35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Experiment/ Trial:  some thing is done with expectation of the result</a:t>
            </a:r>
          </a:p>
          <a:p>
            <a:r>
              <a:rPr lang="en-IN" dirty="0" smtClean="0"/>
              <a:t>Event /Outcome: Result of experiment</a:t>
            </a:r>
          </a:p>
          <a:p>
            <a:r>
              <a:rPr lang="en-IN" dirty="0" smtClean="0"/>
              <a:t>Sample space: sample space of an experiment is the set of all possible result of that random experiment </a:t>
            </a:r>
          </a:p>
          <a:p>
            <a:r>
              <a:rPr lang="en-IN" dirty="0" smtClean="0"/>
              <a:t>E.g. For an dice sample space is </a:t>
            </a:r>
          </a:p>
          <a:p>
            <a:pPr lvl="1"/>
            <a:r>
              <a:rPr lang="en-IN" dirty="0" smtClean="0"/>
              <a:t>{1,2,3,4,5,6}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two dice sample space is:</a:t>
            </a:r>
          </a:p>
          <a:p>
            <a:r>
              <a:rPr lang="en-IN" dirty="0" smtClean="0"/>
              <a:t>{(1,1),(1,2),(1,3),(1,4),(1,5),(1,6),</a:t>
            </a:r>
          </a:p>
          <a:p>
            <a:pPr>
              <a:buNone/>
            </a:pPr>
            <a:r>
              <a:rPr lang="en-IN" dirty="0" smtClean="0"/>
              <a:t>(2,1),(2,2),(2,3),(2,4),(2,5),(2,6),</a:t>
            </a:r>
          </a:p>
          <a:p>
            <a:pPr>
              <a:buNone/>
            </a:pPr>
            <a:r>
              <a:rPr lang="en-IN" dirty="0" smtClean="0"/>
              <a:t>(3,1),(3,2),(3,3),(3,4),(3,5),(3,6),</a:t>
            </a:r>
          </a:p>
          <a:p>
            <a:pPr>
              <a:buNone/>
            </a:pPr>
            <a:r>
              <a:rPr lang="en-IN" dirty="0" smtClean="0"/>
              <a:t>(4,1),(4,2),(4,3),(4,4),(4,5),(4,6),</a:t>
            </a:r>
          </a:p>
          <a:p>
            <a:pPr>
              <a:buNone/>
            </a:pPr>
            <a:r>
              <a:rPr lang="en-IN" dirty="0" smtClean="0"/>
              <a:t>(5,1),(5,2),(5,3),(5,4),(5,5),(5,6),</a:t>
            </a:r>
          </a:p>
          <a:p>
            <a:pPr>
              <a:buNone/>
            </a:pPr>
            <a:r>
              <a:rPr lang="en-IN" dirty="0" smtClean="0"/>
              <a:t>(6,1),(6,2),(6,3),(6,4),(6,5),(6,6),}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Mutually exclusive event:</a:t>
            </a:r>
          </a:p>
          <a:p>
            <a:pPr lvl="1"/>
            <a:r>
              <a:rPr lang="en-IN" dirty="0" smtClean="0"/>
              <a:t>When two events can not occur at the same time</a:t>
            </a:r>
          </a:p>
          <a:p>
            <a:r>
              <a:rPr lang="en-IN" dirty="0" smtClean="0"/>
              <a:t>Independent event: </a:t>
            </a:r>
          </a:p>
          <a:p>
            <a:pPr lvl="1"/>
            <a:r>
              <a:rPr lang="en-IN" dirty="0" smtClean="0"/>
              <a:t>occurrence of event A does not change the probability of event B.</a:t>
            </a:r>
          </a:p>
          <a:p>
            <a:r>
              <a:rPr lang="en-IN" dirty="0" smtClean="0"/>
              <a:t>Complementary event :</a:t>
            </a:r>
          </a:p>
          <a:p>
            <a:pPr lvl="1"/>
            <a:r>
              <a:rPr lang="en-IN" dirty="0" smtClean="0"/>
              <a:t>The probability that event A will not occur is denoted by P(A’).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Mutually exclusive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Events which are no overlapping area in Venn diagram is the Mutually exclusive event.</a:t>
            </a:r>
          </a:p>
          <a:p>
            <a:r>
              <a:rPr lang="en-IN" dirty="0" smtClean="0"/>
              <a:t>Event A and event B having totally different output and not having single common event.</a:t>
            </a:r>
          </a:p>
          <a:p>
            <a:r>
              <a:rPr lang="en-IN" dirty="0" smtClean="0"/>
              <a:t>E.g. Event A is having outcome as {2,6}</a:t>
            </a:r>
          </a:p>
          <a:p>
            <a:r>
              <a:rPr lang="en-IN" dirty="0" smtClean="0"/>
              <a:t>Event B is having outcome as {1,3,4,5}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B is not depend on event A</a:t>
            </a:r>
          </a:p>
          <a:p>
            <a:r>
              <a:rPr lang="en-IN" dirty="0" smtClean="0"/>
              <a:t>E.g. After flipping the coin outcome is head, Which is not dependant on the previous event outcome.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Dependent event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600201"/>
            <a:ext cx="9396889" cy="2590799"/>
          </a:xfrm>
        </p:spPr>
        <p:txBody>
          <a:bodyPr/>
          <a:lstStyle/>
          <a:p>
            <a:r>
              <a:rPr lang="en-IN" dirty="0" smtClean="0"/>
              <a:t>Selection of ball from a basket.</a:t>
            </a:r>
          </a:p>
          <a:p>
            <a:r>
              <a:rPr lang="en-IN" dirty="0" smtClean="0"/>
              <a:t>Suppose a basket is having 10 balls</a:t>
            </a:r>
          </a:p>
          <a:p>
            <a:r>
              <a:rPr lang="en-IN" dirty="0" smtClean="0"/>
              <a:t>Event A: Probability of selecting one ball is 1/10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410494" y="4038600"/>
            <a:ext cx="6477000" cy="1905000"/>
            <a:chOff x="1334294" y="5105400"/>
            <a:chExt cx="6248400" cy="1295400"/>
          </a:xfrm>
        </p:grpSpPr>
        <p:grpSp>
          <p:nvGrpSpPr>
            <p:cNvPr id="8" name="Group 7"/>
            <p:cNvGrpSpPr/>
            <p:nvPr/>
          </p:nvGrpSpPr>
          <p:grpSpPr>
            <a:xfrm>
              <a:off x="1334294" y="5105400"/>
              <a:ext cx="6248400" cy="1295400"/>
              <a:chOff x="1334294" y="5105400"/>
              <a:chExt cx="6248400" cy="1295400"/>
            </a:xfrm>
          </p:grpSpPr>
          <p:sp>
            <p:nvSpPr>
              <p:cNvPr id="6" name="Flowchart: Manual Operation 5"/>
              <p:cNvSpPr/>
              <p:nvPr/>
            </p:nvSpPr>
            <p:spPr>
              <a:xfrm>
                <a:off x="1334294" y="5105400"/>
                <a:ext cx="2819400" cy="1295400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Manual Operation 6"/>
              <p:cNvSpPr/>
              <p:nvPr/>
            </p:nvSpPr>
            <p:spPr>
              <a:xfrm>
                <a:off x="4763294" y="5105400"/>
                <a:ext cx="2819400" cy="1295400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lowchart: Summing Junction 8"/>
            <p:cNvSpPr/>
            <p:nvPr/>
          </p:nvSpPr>
          <p:spPr>
            <a:xfrm>
              <a:off x="2020094" y="57150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Summing Junction 9"/>
            <p:cNvSpPr/>
            <p:nvPr/>
          </p:nvSpPr>
          <p:spPr>
            <a:xfrm>
              <a:off x="2705894" y="56388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Summing Junction 10"/>
            <p:cNvSpPr/>
            <p:nvPr/>
          </p:nvSpPr>
          <p:spPr>
            <a:xfrm>
              <a:off x="3391694" y="57150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Summing Junction 11"/>
            <p:cNvSpPr/>
            <p:nvPr/>
          </p:nvSpPr>
          <p:spPr>
            <a:xfrm>
              <a:off x="1639094" y="55626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Summing Junction 12"/>
            <p:cNvSpPr/>
            <p:nvPr/>
          </p:nvSpPr>
          <p:spPr>
            <a:xfrm>
              <a:off x="2020094" y="60960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Summing Junction 13"/>
            <p:cNvSpPr/>
            <p:nvPr/>
          </p:nvSpPr>
          <p:spPr>
            <a:xfrm>
              <a:off x="2477294" y="61722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Summing Junction 14"/>
            <p:cNvSpPr/>
            <p:nvPr/>
          </p:nvSpPr>
          <p:spPr>
            <a:xfrm>
              <a:off x="3086894" y="60198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Summing Junction 15"/>
            <p:cNvSpPr/>
            <p:nvPr/>
          </p:nvSpPr>
          <p:spPr>
            <a:xfrm>
              <a:off x="2401094" y="58674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umming Junction 16"/>
            <p:cNvSpPr/>
            <p:nvPr/>
          </p:nvSpPr>
          <p:spPr>
            <a:xfrm>
              <a:off x="3086894" y="54864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2324894" y="53340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Dependant event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Now, keep the ball in other basket. </a:t>
            </a:r>
          </a:p>
          <a:p>
            <a:r>
              <a:rPr lang="en-IN" dirty="0" smtClean="0"/>
              <a:t>Event B: Probability of </a:t>
            </a:r>
            <a:r>
              <a:rPr lang="en-IN" dirty="0" err="1" smtClean="0"/>
              <a:t>selcting</a:t>
            </a:r>
            <a:r>
              <a:rPr lang="en-IN" dirty="0" smtClean="0"/>
              <a:t> next ball is 1/9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10494" y="4114800"/>
            <a:ext cx="6477000" cy="1828800"/>
            <a:chOff x="1639094" y="4648200"/>
            <a:chExt cx="62484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1639094" y="4648200"/>
              <a:ext cx="6248400" cy="1295400"/>
              <a:chOff x="1334294" y="5105400"/>
              <a:chExt cx="6248400" cy="1295400"/>
            </a:xfrm>
          </p:grpSpPr>
          <p:grpSp>
            <p:nvGrpSpPr>
              <p:cNvPr id="5" name="Group 7"/>
              <p:cNvGrpSpPr/>
              <p:nvPr/>
            </p:nvGrpSpPr>
            <p:grpSpPr>
              <a:xfrm>
                <a:off x="1334294" y="5105400"/>
                <a:ext cx="6248400" cy="1295400"/>
                <a:chOff x="1334294" y="5105400"/>
                <a:chExt cx="6248400" cy="1295400"/>
              </a:xfrm>
            </p:grpSpPr>
            <p:sp>
              <p:nvSpPr>
                <p:cNvPr id="16" name="Flowchart: Manual Operation 15"/>
                <p:cNvSpPr/>
                <p:nvPr/>
              </p:nvSpPr>
              <p:spPr>
                <a:xfrm>
                  <a:off x="1334294" y="5105400"/>
                  <a:ext cx="2819400" cy="1295400"/>
                </a:xfrm>
                <a:prstGeom prst="flowChartManualOpera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lowchart: Manual Operation 16"/>
                <p:cNvSpPr/>
                <p:nvPr/>
              </p:nvSpPr>
              <p:spPr>
                <a:xfrm>
                  <a:off x="4763294" y="5105400"/>
                  <a:ext cx="2819400" cy="1295400"/>
                </a:xfrm>
                <a:prstGeom prst="flowChartManualOperat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Flowchart: Summing Junction 5"/>
              <p:cNvSpPr/>
              <p:nvPr/>
            </p:nvSpPr>
            <p:spPr>
              <a:xfrm>
                <a:off x="2020094" y="57150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Summing Junction 6"/>
              <p:cNvSpPr/>
              <p:nvPr/>
            </p:nvSpPr>
            <p:spPr>
              <a:xfrm>
                <a:off x="2705894" y="56388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Summing Junction 7"/>
              <p:cNvSpPr/>
              <p:nvPr/>
            </p:nvSpPr>
            <p:spPr>
              <a:xfrm>
                <a:off x="3391694" y="57150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Summing Junction 8"/>
              <p:cNvSpPr/>
              <p:nvPr/>
            </p:nvSpPr>
            <p:spPr>
              <a:xfrm>
                <a:off x="1639094" y="55626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Summing Junction 9"/>
              <p:cNvSpPr/>
              <p:nvPr/>
            </p:nvSpPr>
            <p:spPr>
              <a:xfrm>
                <a:off x="2020094" y="60960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Summing Junction 10"/>
              <p:cNvSpPr/>
              <p:nvPr/>
            </p:nvSpPr>
            <p:spPr>
              <a:xfrm>
                <a:off x="2477294" y="61722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Summing Junction 11"/>
              <p:cNvSpPr/>
              <p:nvPr/>
            </p:nvSpPr>
            <p:spPr>
              <a:xfrm>
                <a:off x="3086894" y="60198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Summing Junction 12"/>
              <p:cNvSpPr/>
              <p:nvPr/>
            </p:nvSpPr>
            <p:spPr>
              <a:xfrm>
                <a:off x="2401094" y="58674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Summing Junction 13"/>
              <p:cNvSpPr/>
              <p:nvPr/>
            </p:nvSpPr>
            <p:spPr>
              <a:xfrm>
                <a:off x="3086894" y="5486400"/>
                <a:ext cx="304800" cy="228600"/>
              </a:xfrm>
              <a:prstGeom prst="flowChartSummingJunction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lowchart: Summing Junction 17"/>
            <p:cNvSpPr/>
            <p:nvPr/>
          </p:nvSpPr>
          <p:spPr>
            <a:xfrm>
              <a:off x="6439694" y="5486400"/>
              <a:ext cx="304800" cy="228600"/>
            </a:xfrm>
            <a:prstGeom prst="flowChartSummingJunction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904</Words>
  <Application>Microsoft Office PowerPoint</Application>
  <PresentationFormat>Custom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Probability</vt:lpstr>
      <vt:lpstr>Slide 2</vt:lpstr>
      <vt:lpstr>Some terminologies</vt:lpstr>
      <vt:lpstr>Slide 4</vt:lpstr>
      <vt:lpstr>Types of event</vt:lpstr>
      <vt:lpstr>Mutually exclusive event</vt:lpstr>
      <vt:lpstr>Independent event</vt:lpstr>
      <vt:lpstr>Dependent event </vt:lpstr>
      <vt:lpstr>Dependant event B</vt:lpstr>
      <vt:lpstr>Complementary Event</vt:lpstr>
      <vt:lpstr>Venn diagram</vt:lpstr>
      <vt:lpstr>Event -B</vt:lpstr>
      <vt:lpstr>Observations</vt:lpstr>
      <vt:lpstr>Event - C</vt:lpstr>
      <vt:lpstr>Set Operations</vt:lpstr>
      <vt:lpstr>Rules for more events</vt:lpstr>
      <vt:lpstr>Rule of Multiplication</vt:lpstr>
      <vt:lpstr>Rule of multiplication(independent event)</vt:lpstr>
      <vt:lpstr>Rules of multiplication(dependent event)</vt:lpstr>
      <vt:lpstr>Rules of addition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Amrita</dc:creator>
  <cp:lastModifiedBy>Amrita</cp:lastModifiedBy>
  <cp:revision>22</cp:revision>
  <dcterms:created xsi:type="dcterms:W3CDTF">2006-08-16T00:00:00Z</dcterms:created>
  <dcterms:modified xsi:type="dcterms:W3CDTF">2022-06-25T12:05:37Z</dcterms:modified>
</cp:coreProperties>
</file>