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0" d="100"/>
          <a:sy n="80" d="100"/>
        </p:scale>
        <p:origin x="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0181D-E784-A7E4-A53D-21E0EAB39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B9D56-14E5-A4CE-DFE0-EE798716B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FBB41-1BCC-F35E-9558-CD89A369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9BE1-EC67-4A54-A3A4-7650A9151238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ADE02-7A35-8F5C-4A34-84A847135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E391B-579C-0E96-8FC0-ABA52F78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4C37-8BF6-43C3-9638-58002CC53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25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F66A-14D5-7DA1-096F-B6CB364E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F6BDC-48B7-4989-D44B-B85953517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E2FEA-0419-77DD-81C8-4EEA1EF03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9BE1-EC67-4A54-A3A4-7650A9151238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C6980-F16B-82B0-C5ED-57C0DB4F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91470-4E18-4D80-3222-E61FB4DD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4C37-8BF6-43C3-9638-58002CC53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60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EB6D3C-A2A8-DFCA-D1DA-2F67EF0F2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AB480-BC55-10E0-A433-AF06CE9B3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345D3-8892-173E-3E0E-B37C7B29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9BE1-EC67-4A54-A3A4-7650A9151238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82F8A-B0B0-8B57-CD29-B31EED03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DEF95-1D54-178D-8542-D0DB44488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4C37-8BF6-43C3-9638-58002CC53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73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BC70F-0080-7AF6-F221-2F3CEA79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596D2-3142-1323-8EAB-C24E24377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61060-35DA-172B-735C-526678DE0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9BE1-EC67-4A54-A3A4-7650A9151238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551A5-B693-B699-5B31-EE4495F8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295A8-4CCD-4CC3-C606-09BB473A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4C37-8BF6-43C3-9638-58002CC53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28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5D95-DAE8-DE90-38C3-759943306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4C361-4FB5-1503-DCD3-9E70A126A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F107E-CAAF-9CDC-46D4-C477750BC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9BE1-EC67-4A54-A3A4-7650A9151238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037DD-C87C-FE61-BA38-1269C18B9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8CBFC-9675-0B94-FD69-F272E91E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4C37-8BF6-43C3-9638-58002CC53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44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D0E96-C9DD-9112-461B-1BD91489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AD74F-EDC4-411B-3018-89C9205E6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D6419-5378-3FD7-8026-3487E2F5A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D9A85-DE80-1386-CC6F-0F86DF29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9BE1-EC67-4A54-A3A4-7650A9151238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08FDB-5508-8425-2C92-AF87E4B0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8F427-1805-E2F7-1BCB-343461909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4C37-8BF6-43C3-9638-58002CC53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65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01C7-385F-4748-48A9-412E8C019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E1AEA-D03E-F28E-B15C-B6F2A31E0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8DEA9-58AA-3F39-B3C4-4B05849D4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7EF7BC-75A4-F50C-85E2-1976065FA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B032A1-D120-2564-38B7-E86D704B5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D6776C-0184-EE70-E4C8-C830F1B6A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9BE1-EC67-4A54-A3A4-7650A9151238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3BD1C3-3A59-F0A2-EC91-A692DC58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CD6A52-D452-500B-39B1-B99A0749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4C37-8BF6-43C3-9638-58002CC53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73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13865-428F-97E4-35F5-D69E859F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3174F-E79C-F168-5B08-C51A5CAC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9BE1-EC67-4A54-A3A4-7650A9151238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3C419-FC2E-EFC2-5D98-3CF3102A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FD377-352A-F442-B1BF-A24EF7CF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4C37-8BF6-43C3-9638-58002CC53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68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49EB01-4C7A-091A-3A19-BFE1BC9A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9BE1-EC67-4A54-A3A4-7650A9151238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E8217-B005-1AA7-B9C6-15674E2A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CFA51-1EF9-E978-D906-43B67E37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4C37-8BF6-43C3-9638-58002CC53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48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A15D-F44A-436D-3617-70775C7A6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F5D1-063D-CD96-2EBE-CFB51BB25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E0548-1C45-78B8-B4EF-043A5813F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245C8-B3D6-0EBB-3EF5-28456EB5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9BE1-EC67-4A54-A3A4-7650A9151238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E8EC7-EAC7-F5DC-2ED7-96519D88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7EA13-CD23-8A6C-E841-081EB7BE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4C37-8BF6-43C3-9638-58002CC53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1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7C11E-62CD-2C5A-854C-D3AC5799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CD0755-F4E4-BB29-BEA3-EF86DE64C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79C8F-0FED-3E30-E3A1-96CFFF16F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F33F0-39CE-50F4-69C4-0A8179D18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9BE1-EC67-4A54-A3A4-7650A9151238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ADA6C-D3B6-27C5-1BDC-99058C64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F96E8-1DDB-D97B-721A-4D3B23BD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4C37-8BF6-43C3-9638-58002CC53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6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9F9A2D-D4D9-BA02-0E2B-D6289CFC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87376-3E3B-768D-3BCC-ECFCCD7D6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AFA06-DAF4-4E53-5810-B2395BC36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E9BE1-EC67-4A54-A3A4-7650A9151238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7B5DF-06EB-3617-28CA-399325298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7F89E-02DB-DDBD-02E8-6843DD00A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34C37-8BF6-43C3-9638-58002CC53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56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B1F0E5-0104-A1BF-342A-0D4FC1E6D1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"/>
            <a:ext cx="12192000" cy="7091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C5CB3-F1FF-9D77-5158-82D6C4F9CE29}"/>
              </a:ext>
            </a:extLst>
          </p:cNvPr>
          <p:cNvSpPr txBox="1"/>
          <p:nvPr/>
        </p:nvSpPr>
        <p:spPr>
          <a:xfrm>
            <a:off x="213049" y="1763486"/>
            <a:ext cx="95825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lgerian" panose="04020705040A02060702" pitchFamily="82" charset="0"/>
              </a:rPr>
              <a:t>healthcare  financial Analytics report </a:t>
            </a:r>
          </a:p>
          <a:p>
            <a:pPr algn="ctr"/>
            <a:r>
              <a:rPr lang="en-US" sz="4400" b="1" dirty="0">
                <a:latin typeface="Algerian" panose="04020705040A02060702" pitchFamily="82" charset="0"/>
              </a:rPr>
              <a:t>&amp; Dashboard</a:t>
            </a:r>
            <a:br>
              <a:rPr lang="en-US" sz="4800" dirty="0">
                <a:solidFill>
                  <a:srgbClr val="800000"/>
                </a:solidFill>
                <a:latin typeface="Algerian" panose="04020705040A02060702" pitchFamily="82" charset="0"/>
              </a:rPr>
            </a:br>
            <a:endParaRPr lang="en-IN" sz="4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614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B1F0E5-0104-A1BF-342A-0D4FC1E6D1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91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C5CB3-F1FF-9D77-5158-82D6C4F9CE29}"/>
              </a:ext>
            </a:extLst>
          </p:cNvPr>
          <p:cNvSpPr txBox="1"/>
          <p:nvPr/>
        </p:nvSpPr>
        <p:spPr>
          <a:xfrm>
            <a:off x="345233" y="67757"/>
            <a:ext cx="1165626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latin typeface="Algerian" panose="04020705040A02060702" pitchFamily="82" charset="0"/>
            </a:endParaRPr>
          </a:p>
          <a:p>
            <a:pPr algn="ctr"/>
            <a:r>
              <a:rPr lang="en-US" sz="4000" b="1" dirty="0">
                <a:latin typeface="Algerian" panose="04020705040A02060702" pitchFamily="82" charset="0"/>
              </a:rPr>
              <a:t>GROUP-1</a:t>
            </a:r>
          </a:p>
          <a:p>
            <a:pPr algn="ctr"/>
            <a:r>
              <a:rPr lang="en-US" sz="4000" b="1" dirty="0">
                <a:latin typeface="Algerian" panose="04020705040A02060702" pitchFamily="82" charset="0"/>
              </a:rPr>
              <a:t>Project team members</a:t>
            </a:r>
          </a:p>
          <a:p>
            <a:endParaRPr lang="en-US" sz="3200" b="1" dirty="0"/>
          </a:p>
          <a:p>
            <a:endParaRPr lang="en-US" sz="1600" b="1" dirty="0"/>
          </a:p>
          <a:p>
            <a:br>
              <a:rPr lang="en-US" sz="1600" b="1" dirty="0"/>
            </a:br>
            <a:r>
              <a:rPr lang="en-US" sz="2000" b="1" dirty="0"/>
              <a:t>1.</a:t>
            </a:r>
            <a:r>
              <a:rPr lang="en-US" sz="1600" b="1" dirty="0"/>
              <a:t> </a:t>
            </a:r>
            <a:r>
              <a:rPr lang="en-US" sz="2000" b="1" dirty="0"/>
              <a:t>Mr. Rajesh Kumar Mahato</a:t>
            </a:r>
          </a:p>
          <a:p>
            <a:r>
              <a:rPr lang="en-US" sz="2000" b="1" dirty="0"/>
              <a:t>2. Mr. Sanjay</a:t>
            </a:r>
          </a:p>
          <a:p>
            <a:r>
              <a:rPr lang="en-US" sz="2000" b="1" dirty="0"/>
              <a:t>3. Ms. Sandhya Rajan Birje</a:t>
            </a:r>
          </a:p>
          <a:p>
            <a:r>
              <a:rPr lang="en-US" sz="2000" b="1" dirty="0"/>
              <a:t>4. Mr. Akshay Sanjay Warang</a:t>
            </a:r>
          </a:p>
          <a:p>
            <a:r>
              <a:rPr lang="en-US" sz="2000" b="1" dirty="0"/>
              <a:t>5. Mr. Srikanth</a:t>
            </a:r>
          </a:p>
          <a:p>
            <a:r>
              <a:rPr lang="en-US" sz="2000" b="1" dirty="0"/>
              <a:t>6. Mr. Shubham Biswas</a:t>
            </a:r>
          </a:p>
          <a:p>
            <a:r>
              <a:rPr lang="en-US" sz="2000" b="1" dirty="0"/>
              <a:t>7. Mr. </a:t>
            </a:r>
            <a:r>
              <a:rPr lang="en-US" sz="2000" b="1" dirty="0" err="1"/>
              <a:t>Neelisetty</a:t>
            </a:r>
            <a:r>
              <a:rPr lang="en-US" sz="2000" b="1" dirty="0"/>
              <a:t> Venkata Sai Varun</a:t>
            </a:r>
          </a:p>
          <a:p>
            <a:endParaRPr lang="en-IN" sz="1400" dirty="0">
              <a:latin typeface="Algerian" panose="04020705040A02060702" pitchFamily="8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367552-6D5F-B93A-3B26-43807F5B3197}"/>
              </a:ext>
            </a:extLst>
          </p:cNvPr>
          <p:cNvSpPr txBox="1"/>
          <p:nvPr/>
        </p:nvSpPr>
        <p:spPr>
          <a:xfrm>
            <a:off x="267867" y="5476577"/>
            <a:ext cx="116562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Project mentor:</a:t>
            </a:r>
          </a:p>
          <a:p>
            <a:br>
              <a:rPr lang="en-US" sz="1400" dirty="0">
                <a:solidFill>
                  <a:srgbClr val="800000"/>
                </a:solidFill>
                <a:latin typeface="Arial Black" panose="020B0A04020102020204" pitchFamily="34" charset="0"/>
              </a:rPr>
            </a:br>
            <a:r>
              <a:rPr lang="en-US" sz="1400" dirty="0">
                <a:solidFill>
                  <a:srgbClr val="800000"/>
                </a:solidFill>
                <a:latin typeface="Arial Black" panose="020B0A04020102020204" pitchFamily="34" charset="0"/>
              </a:rPr>
              <a:t>1. Mr. Mahendra</a:t>
            </a:r>
          </a:p>
          <a:p>
            <a:endParaRPr lang="en-IN" sz="1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08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B1F0E5-0104-A1BF-342A-0D4FC1E6D1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912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367552-6D5F-B93A-3B26-43807F5B3197}"/>
              </a:ext>
            </a:extLst>
          </p:cNvPr>
          <p:cNvSpPr txBox="1"/>
          <p:nvPr/>
        </p:nvSpPr>
        <p:spPr>
          <a:xfrm>
            <a:off x="251927" y="245706"/>
            <a:ext cx="11606698" cy="7063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Algerian" panose="04020705040A02060702" pitchFamily="82" charset="0"/>
              </a:rPr>
              <a:t>Summary of project</a:t>
            </a:r>
          </a:p>
          <a:p>
            <a:pPr algn="l"/>
            <a:br>
              <a:rPr lang="en-US" sz="1600" dirty="0">
                <a:solidFill>
                  <a:srgbClr val="800000"/>
                </a:solidFill>
                <a:latin typeface="Arial Black" panose="020B0A04020102020204" pitchFamily="34" charset="0"/>
              </a:rPr>
            </a:br>
            <a:r>
              <a:rPr lang="en-US" sz="1600" b="1" dirty="0"/>
              <a:t>Purpose: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600" dirty="0"/>
              <a:t>Migration of Hospital quarterly Financial and Utilization data Report of </a:t>
            </a:r>
            <a:r>
              <a:rPr lang="en-IN" sz="1600" dirty="0"/>
              <a:t>State Of California </a:t>
            </a:r>
            <a:r>
              <a:rPr lang="en-US" sz="1600" dirty="0"/>
              <a:t>Office Of     Statewide Health Planning and Development from Excel(spreadsheet) to BI Tools such as Power BI and Tableau.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 Analytics &amp; Dashboard for Stake-Holders .</a:t>
            </a:r>
            <a:endParaRPr lang="en-US" sz="1600" b="1" dirty="0"/>
          </a:p>
          <a:p>
            <a:r>
              <a:rPr lang="en-US" sz="1600" b="1" dirty="0"/>
              <a:t>Data overview:</a:t>
            </a:r>
            <a:endParaRPr lang="en-IN" sz="16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Data used as a documentation for Hospital Quarterly Financial and utilization data file.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Data item includes Patient days, Outpatient visits, Outpatient revenue , Inpatient revenue , Deduction from revenue, Capitation. premium revenue , Net patient revenue , Expense Data , Total capital expenditure.</a:t>
            </a:r>
            <a:endParaRPr lang="en-US" sz="1600" b="1" dirty="0"/>
          </a:p>
          <a:p>
            <a:r>
              <a:rPr lang="en-US" sz="1600" b="1" dirty="0"/>
              <a:t>Methods used 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Understanding the data and identifying the trend and  pattern to start analysis on top of available data.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Data Merging  from year 2016 to 2020 Hospital quarterly financial table.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Creation of wireframe and Dashboard in Excel.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Data import to Tableau and Dashboard.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Data import to SQL Server and creation of KPI  or report table using aggregate and window function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Import of KPI to Power BI and Creation of Dashboard.</a:t>
            </a:r>
          </a:p>
          <a:p>
            <a:pPr algn="l"/>
            <a:r>
              <a:rPr lang="en-US" sz="1600" b="1" dirty="0"/>
              <a:t>Dashboard with key performance indicator: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   Total Discharge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   Patient Days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    Net Patient Revenue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    Revenue Trend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    Patient Stays 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    State Wise No of hospital /Revenue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    Type Of hospital Revenue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    Total Patient, Total Doctor, Total Hospital</a:t>
            </a:r>
          </a:p>
          <a:p>
            <a:pPr marL="0" indent="0">
              <a:buNone/>
            </a:pPr>
            <a:r>
              <a:rPr lang="en-IN" sz="9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IN" sz="1400" dirty="0"/>
          </a:p>
          <a:p>
            <a:pPr algn="ctr"/>
            <a:endParaRPr lang="en-IN" sz="1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000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B1F0E5-0104-A1BF-342A-0D4FC1E6D1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912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367552-6D5F-B93A-3B26-43807F5B3197}"/>
              </a:ext>
            </a:extLst>
          </p:cNvPr>
          <p:cNvSpPr txBox="1"/>
          <p:nvPr/>
        </p:nvSpPr>
        <p:spPr>
          <a:xfrm>
            <a:off x="298578" y="248815"/>
            <a:ext cx="92839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gerian" panose="04020705040A02060702" pitchFamily="82" charset="0"/>
              </a:rPr>
              <a:t>Excel dashboard of healthcare analytics report</a:t>
            </a:r>
          </a:p>
          <a:p>
            <a:pPr algn="ctr"/>
            <a:br>
              <a:rPr lang="en-US" dirty="0">
                <a:solidFill>
                  <a:srgbClr val="800000"/>
                </a:solidFill>
                <a:latin typeface="Arial Black" panose="020B0A04020102020204" pitchFamily="34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606981-EF8B-F0D6-BED6-5E959C612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713" y="118187"/>
            <a:ext cx="1632857" cy="6935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ED2970-BB20-462F-3426-E8E713A79B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80" y="933062"/>
            <a:ext cx="11893419" cy="584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98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B1F0E5-0104-A1BF-342A-0D4FC1E6D1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912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367552-6D5F-B93A-3B26-43807F5B3197}"/>
              </a:ext>
            </a:extLst>
          </p:cNvPr>
          <p:cNvSpPr txBox="1"/>
          <p:nvPr/>
        </p:nvSpPr>
        <p:spPr>
          <a:xfrm>
            <a:off x="298578" y="248815"/>
            <a:ext cx="92839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gerian" panose="04020705040A02060702" pitchFamily="82" charset="0"/>
              </a:rPr>
              <a:t>tableau dashboard of healthcare analytics report</a:t>
            </a:r>
          </a:p>
          <a:p>
            <a:pPr algn="ctr"/>
            <a:br>
              <a:rPr lang="en-US" dirty="0">
                <a:solidFill>
                  <a:srgbClr val="800000"/>
                </a:solidFill>
                <a:latin typeface="Arial Black" panose="020B0A04020102020204" pitchFamily="34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3" name="Picture 2" descr="Image result for tableau">
            <a:extLst>
              <a:ext uri="{FF2B5EF4-FFF2-40B4-BE49-F238E27FC236}">
                <a16:creationId xmlns:a16="http://schemas.microsoft.com/office/drawing/2014/main" id="{42908A8A-906A-F3E1-A19C-BC06F592F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117" y="22769"/>
            <a:ext cx="2012305" cy="73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04A1509-C220-0DA8-FB3D-45F31011D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62001"/>
            <a:ext cx="1233487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26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B1F0E5-0104-A1BF-342A-0D4FC1E6D1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912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367552-6D5F-B93A-3B26-43807F5B3197}"/>
              </a:ext>
            </a:extLst>
          </p:cNvPr>
          <p:cNvSpPr txBox="1"/>
          <p:nvPr/>
        </p:nvSpPr>
        <p:spPr>
          <a:xfrm>
            <a:off x="298578" y="248815"/>
            <a:ext cx="92839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gerian" panose="04020705040A02060702" pitchFamily="82" charset="0"/>
              </a:rPr>
              <a:t>power-bi dashboard of healthcare analytics report</a:t>
            </a:r>
          </a:p>
          <a:p>
            <a:pPr algn="ctr"/>
            <a:br>
              <a:rPr lang="en-US" dirty="0">
                <a:solidFill>
                  <a:srgbClr val="800000"/>
                </a:solidFill>
                <a:latin typeface="Arial Black" panose="020B0A04020102020204" pitchFamily="34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153636-B138-4F2E-F2FA-D3AD64E37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030" y="28146"/>
            <a:ext cx="2074284" cy="780375"/>
          </a:xfrm>
          <a:prstGeom prst="rect">
            <a:avLst/>
          </a:prstGeo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E1135096-4DD5-CF6C-98EB-EC5D738BE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04875"/>
            <a:ext cx="12191999" cy="601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9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B1F0E5-0104-A1BF-342A-0D4FC1E6D1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912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367552-6D5F-B93A-3B26-43807F5B3197}"/>
              </a:ext>
            </a:extLst>
          </p:cNvPr>
          <p:cNvSpPr txBox="1"/>
          <p:nvPr/>
        </p:nvSpPr>
        <p:spPr>
          <a:xfrm>
            <a:off x="298578" y="248815"/>
            <a:ext cx="11360022" cy="975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Algerian" panose="04020705040A02060702" pitchFamily="82" charset="0"/>
              </a:rPr>
              <a:t>Final key points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Sum of NET_TOT trended up, resulting in a 144.08% increase between 2016 and 2020.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52423"/>
                </a:solidFill>
                <a:effectLst/>
              </a:rPr>
              <a:t> </a:t>
            </a:r>
            <a:r>
              <a:rPr lang="en-US" sz="2000" dirty="0"/>
              <a:t>Los Angeles has the highest Sum of NET_TOT  as 12154 million and was 1,074.30% higher than Fresno, which had the lowest Sum of NET_TOT at 10350 million.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52423"/>
                </a:solidFill>
                <a:effectLst/>
              </a:rPr>
              <a:t>﻿</a:t>
            </a:r>
            <a:r>
              <a:rPr lang="en-US" sz="2000" dirty="0"/>
              <a:t>Los Angeles alone accounted for 35.53% of Sum of Net total.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Across all COUNTY, revenue as  NET_TOT ranged from 10350 million to 12154 million.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Gross inpatient revenue accounted for 60.96%  which is higher than about 20% of gross outpatient revenue for 39.04%.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Revenue from the inpatient care outperformed the revenue generated from outpatient care year over year from 2016 to 2020.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Los Angeles has the highest bad debt as 3043 million.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Santa Clara generated significant revenue for the California state despite of lesser number of hospital.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Most of the revenue generating county has higher bad debt.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High total operating expense observed as 514 billion.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52423"/>
                </a:solidFill>
              </a:rPr>
              <a:t>Most of the discharge done through medical-Traditional payer source.</a:t>
            </a:r>
          </a:p>
          <a:p>
            <a:r>
              <a:rPr lang="en-US" sz="2000" dirty="0">
                <a:solidFill>
                  <a:srgbClr val="252423"/>
                </a:solidFill>
              </a:rPr>
              <a:t>    </a:t>
            </a:r>
            <a:endParaRPr lang="en-US" sz="2000" b="1" dirty="0">
              <a:solidFill>
                <a:srgbClr val="252423"/>
              </a:solidFill>
            </a:endParaRPr>
          </a:p>
          <a:p>
            <a:endParaRPr lang="en-US" sz="2000" b="1" dirty="0">
              <a:solidFill>
                <a:srgbClr val="252423"/>
              </a:solidFill>
            </a:endParaRPr>
          </a:p>
          <a:p>
            <a:endParaRPr lang="en-US" sz="2000" dirty="0">
              <a:solidFill>
                <a:srgbClr val="252423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/>
          </a:p>
          <a:p>
            <a:endParaRPr lang="en-US" sz="2000" dirty="0">
              <a:solidFill>
                <a:srgbClr val="252423"/>
              </a:solidFill>
              <a:latin typeface="Segoe UI" panose="020B0502040204020203" pitchFamily="34" charset="0"/>
            </a:endParaRPr>
          </a:p>
          <a:p>
            <a:pPr algn="just"/>
            <a:br>
              <a:rPr lang="en-US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6101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B1F0E5-0104-A1BF-342A-0D4FC1E6D1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912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367552-6D5F-B93A-3B26-43807F5B3197}"/>
              </a:ext>
            </a:extLst>
          </p:cNvPr>
          <p:cNvSpPr txBox="1"/>
          <p:nvPr/>
        </p:nvSpPr>
        <p:spPr>
          <a:xfrm>
            <a:off x="190500" y="2616368"/>
            <a:ext cx="1136002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latin typeface="Algerian" panose="04020705040A02060702" pitchFamily="82" charset="0"/>
              </a:rPr>
              <a:t>Thank you</a:t>
            </a:r>
          </a:p>
          <a:p>
            <a:pPr algn="ctr"/>
            <a:br>
              <a:rPr lang="en-US" sz="5000" dirty="0">
                <a:solidFill>
                  <a:srgbClr val="800000"/>
                </a:solidFill>
                <a:latin typeface="Arial Black" panose="020B0A04020102020204" pitchFamily="34" charset="0"/>
              </a:rPr>
            </a:br>
            <a:endParaRPr lang="en-IN" sz="5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766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500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Algerian</vt:lpstr>
      <vt:lpstr>Arial</vt:lpstr>
      <vt:lpstr>Arial Black</vt:lpstr>
      <vt:lpstr>Calibri</vt:lpstr>
      <vt:lpstr>Calibri Light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Warang</dc:creator>
  <cp:lastModifiedBy>Rajesh Mahato</cp:lastModifiedBy>
  <cp:revision>2</cp:revision>
  <dcterms:created xsi:type="dcterms:W3CDTF">2023-12-27T03:46:55Z</dcterms:created>
  <dcterms:modified xsi:type="dcterms:W3CDTF">2023-12-27T18:50:06Z</dcterms:modified>
</cp:coreProperties>
</file>