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3" r:id="rId2"/>
    <p:sldId id="256" r:id="rId3"/>
    <p:sldId id="257" r:id="rId4"/>
    <p:sldId id="258" r:id="rId5"/>
    <p:sldId id="259" r:id="rId6"/>
    <p:sldId id="260" r:id="rId7"/>
    <p:sldId id="264" r:id="rId8"/>
    <p:sldId id="265" r:id="rId9"/>
    <p:sldId id="266" r:id="rId10"/>
    <p:sldId id="267" r:id="rId11"/>
    <p:sldId id="268" r:id="rId12"/>
    <p:sldId id="269" r:id="rId13"/>
    <p:sldId id="270" r:id="rId14"/>
    <p:sldId id="271" r:id="rId15"/>
    <p:sldId id="273" r:id="rId16"/>
    <p:sldId id="261"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0C5AF9A-578D-4C5C-8966-0DA2510EA1C8}" type="datetimeFigureOut">
              <a:rPr lang="en-US" smtClean="0"/>
              <a:t>5/2/2023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4A4C0EF-DF3F-42AC-BC5D-EE0A8078FC0C}" type="slidenum">
              <a:rPr lang="en-US" smtClean="0"/>
              <a:t>‹#›</a:t>
            </a:fld>
            <a:endParaRPr lang="en-US"/>
          </a:p>
        </p:txBody>
      </p:sp>
    </p:spTree>
    <p:extLst>
      <p:ext uri="{BB962C8B-B14F-4D97-AF65-F5344CB8AC3E}">
        <p14:creationId xmlns:p14="http://schemas.microsoft.com/office/powerpoint/2010/main" val="2927139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C5AF9A-578D-4C5C-8966-0DA2510EA1C8}"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A4C0EF-DF3F-42AC-BC5D-EE0A8078FC0C}" type="slidenum">
              <a:rPr lang="en-US" smtClean="0"/>
              <a:t>‹#›</a:t>
            </a:fld>
            <a:endParaRPr lang="en-US"/>
          </a:p>
        </p:txBody>
      </p:sp>
    </p:spTree>
    <p:extLst>
      <p:ext uri="{BB962C8B-B14F-4D97-AF65-F5344CB8AC3E}">
        <p14:creationId xmlns:p14="http://schemas.microsoft.com/office/powerpoint/2010/main" val="351234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C5AF9A-578D-4C5C-8966-0DA2510EA1C8}"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A4C0EF-DF3F-42AC-BC5D-EE0A8078FC0C}" type="slidenum">
              <a:rPr lang="en-US" smtClean="0"/>
              <a:t>‹#›</a:t>
            </a:fld>
            <a:endParaRPr lang="en-US"/>
          </a:p>
        </p:txBody>
      </p:sp>
    </p:spTree>
    <p:extLst>
      <p:ext uri="{BB962C8B-B14F-4D97-AF65-F5344CB8AC3E}">
        <p14:creationId xmlns:p14="http://schemas.microsoft.com/office/powerpoint/2010/main" val="139422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C5AF9A-578D-4C5C-8966-0DA2510EA1C8}"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A4C0EF-DF3F-42AC-BC5D-EE0A8078FC0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44460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C5AF9A-578D-4C5C-8966-0DA2510EA1C8}"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A4C0EF-DF3F-42AC-BC5D-EE0A8078FC0C}" type="slidenum">
              <a:rPr lang="en-US" smtClean="0"/>
              <a:t>‹#›</a:t>
            </a:fld>
            <a:endParaRPr lang="en-US"/>
          </a:p>
        </p:txBody>
      </p:sp>
    </p:spTree>
    <p:extLst>
      <p:ext uri="{BB962C8B-B14F-4D97-AF65-F5344CB8AC3E}">
        <p14:creationId xmlns:p14="http://schemas.microsoft.com/office/powerpoint/2010/main" val="2226690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0C5AF9A-578D-4C5C-8966-0DA2510EA1C8}" type="datetimeFigureOut">
              <a:rPr lang="en-US" smtClean="0"/>
              <a:t>5/2/2023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A4C0EF-DF3F-42AC-BC5D-EE0A8078FC0C}" type="slidenum">
              <a:rPr lang="en-US" smtClean="0"/>
              <a:t>‹#›</a:t>
            </a:fld>
            <a:endParaRPr lang="en-US"/>
          </a:p>
        </p:txBody>
      </p:sp>
    </p:spTree>
    <p:extLst>
      <p:ext uri="{BB962C8B-B14F-4D97-AF65-F5344CB8AC3E}">
        <p14:creationId xmlns:p14="http://schemas.microsoft.com/office/powerpoint/2010/main" val="3788394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0C5AF9A-578D-4C5C-8966-0DA2510EA1C8}" type="datetimeFigureOut">
              <a:rPr lang="en-US" smtClean="0"/>
              <a:t>5/2/2023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A4C0EF-DF3F-42AC-BC5D-EE0A8078FC0C}" type="slidenum">
              <a:rPr lang="en-US" smtClean="0"/>
              <a:t>‹#›</a:t>
            </a:fld>
            <a:endParaRPr lang="en-US"/>
          </a:p>
        </p:txBody>
      </p:sp>
    </p:spTree>
    <p:extLst>
      <p:ext uri="{BB962C8B-B14F-4D97-AF65-F5344CB8AC3E}">
        <p14:creationId xmlns:p14="http://schemas.microsoft.com/office/powerpoint/2010/main" val="1905522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C5AF9A-578D-4C5C-8966-0DA2510EA1C8}"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4C0EF-DF3F-42AC-BC5D-EE0A8078FC0C}" type="slidenum">
              <a:rPr lang="en-US" smtClean="0"/>
              <a:t>‹#›</a:t>
            </a:fld>
            <a:endParaRPr lang="en-US"/>
          </a:p>
        </p:txBody>
      </p:sp>
    </p:spTree>
    <p:extLst>
      <p:ext uri="{BB962C8B-B14F-4D97-AF65-F5344CB8AC3E}">
        <p14:creationId xmlns:p14="http://schemas.microsoft.com/office/powerpoint/2010/main" val="2774431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C5AF9A-578D-4C5C-8966-0DA2510EA1C8}"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4C0EF-DF3F-42AC-BC5D-EE0A8078FC0C}" type="slidenum">
              <a:rPr lang="en-US" smtClean="0"/>
              <a:t>‹#›</a:t>
            </a:fld>
            <a:endParaRPr lang="en-US"/>
          </a:p>
        </p:txBody>
      </p:sp>
    </p:spTree>
    <p:extLst>
      <p:ext uri="{BB962C8B-B14F-4D97-AF65-F5344CB8AC3E}">
        <p14:creationId xmlns:p14="http://schemas.microsoft.com/office/powerpoint/2010/main" val="2693943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C5AF9A-578D-4C5C-8966-0DA2510EA1C8}"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4C0EF-DF3F-42AC-BC5D-EE0A8078FC0C}" type="slidenum">
              <a:rPr lang="en-US" smtClean="0"/>
              <a:t>‹#›</a:t>
            </a:fld>
            <a:endParaRPr lang="en-US"/>
          </a:p>
        </p:txBody>
      </p:sp>
    </p:spTree>
    <p:extLst>
      <p:ext uri="{BB962C8B-B14F-4D97-AF65-F5344CB8AC3E}">
        <p14:creationId xmlns:p14="http://schemas.microsoft.com/office/powerpoint/2010/main" val="2448121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C5AF9A-578D-4C5C-8966-0DA2510EA1C8}"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4C0EF-DF3F-42AC-BC5D-EE0A8078FC0C}" type="slidenum">
              <a:rPr lang="en-US" smtClean="0"/>
              <a:t>‹#›</a:t>
            </a:fld>
            <a:endParaRPr lang="en-US"/>
          </a:p>
        </p:txBody>
      </p:sp>
    </p:spTree>
    <p:extLst>
      <p:ext uri="{BB962C8B-B14F-4D97-AF65-F5344CB8AC3E}">
        <p14:creationId xmlns:p14="http://schemas.microsoft.com/office/powerpoint/2010/main" val="2985802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C5AF9A-578D-4C5C-8966-0DA2510EA1C8}"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A4C0EF-DF3F-42AC-BC5D-EE0A8078FC0C}" type="slidenum">
              <a:rPr lang="en-US" smtClean="0"/>
              <a:t>‹#›</a:t>
            </a:fld>
            <a:endParaRPr lang="en-US"/>
          </a:p>
        </p:txBody>
      </p:sp>
    </p:spTree>
    <p:extLst>
      <p:ext uri="{BB962C8B-B14F-4D97-AF65-F5344CB8AC3E}">
        <p14:creationId xmlns:p14="http://schemas.microsoft.com/office/powerpoint/2010/main" val="3621939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C5AF9A-578D-4C5C-8966-0DA2510EA1C8}" type="datetimeFigureOut">
              <a:rPr lang="en-US" smtClean="0"/>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A4C0EF-DF3F-42AC-BC5D-EE0A8078FC0C}" type="slidenum">
              <a:rPr lang="en-US" smtClean="0"/>
              <a:t>‹#›</a:t>
            </a:fld>
            <a:endParaRPr lang="en-US"/>
          </a:p>
        </p:txBody>
      </p:sp>
    </p:spTree>
    <p:extLst>
      <p:ext uri="{BB962C8B-B14F-4D97-AF65-F5344CB8AC3E}">
        <p14:creationId xmlns:p14="http://schemas.microsoft.com/office/powerpoint/2010/main" val="442139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C5AF9A-578D-4C5C-8966-0DA2510EA1C8}" type="datetimeFigureOut">
              <a:rPr lang="en-US" smtClean="0"/>
              <a:t>5/2/2023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A4C0EF-DF3F-42AC-BC5D-EE0A8078FC0C}" type="slidenum">
              <a:rPr lang="en-US" smtClean="0"/>
              <a:t>‹#›</a:t>
            </a:fld>
            <a:endParaRPr lang="en-US"/>
          </a:p>
        </p:txBody>
      </p:sp>
    </p:spTree>
    <p:extLst>
      <p:ext uri="{BB962C8B-B14F-4D97-AF65-F5344CB8AC3E}">
        <p14:creationId xmlns:p14="http://schemas.microsoft.com/office/powerpoint/2010/main" val="1814119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C5AF9A-578D-4C5C-8966-0DA2510EA1C8}" type="datetimeFigureOut">
              <a:rPr lang="en-US" smtClean="0"/>
              <a:t>5/2/2023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A4C0EF-DF3F-42AC-BC5D-EE0A8078FC0C}" type="slidenum">
              <a:rPr lang="en-US" smtClean="0"/>
              <a:t>‹#›</a:t>
            </a:fld>
            <a:endParaRPr lang="en-US"/>
          </a:p>
        </p:txBody>
      </p:sp>
    </p:spTree>
    <p:extLst>
      <p:ext uri="{BB962C8B-B14F-4D97-AF65-F5344CB8AC3E}">
        <p14:creationId xmlns:p14="http://schemas.microsoft.com/office/powerpoint/2010/main" val="311925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C5AF9A-578D-4C5C-8966-0DA2510EA1C8}"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A4C0EF-DF3F-42AC-BC5D-EE0A8078FC0C}" type="slidenum">
              <a:rPr lang="en-US" smtClean="0"/>
              <a:t>‹#›</a:t>
            </a:fld>
            <a:endParaRPr lang="en-US"/>
          </a:p>
        </p:txBody>
      </p:sp>
    </p:spTree>
    <p:extLst>
      <p:ext uri="{BB962C8B-B14F-4D97-AF65-F5344CB8AC3E}">
        <p14:creationId xmlns:p14="http://schemas.microsoft.com/office/powerpoint/2010/main" val="2974771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C5AF9A-578D-4C5C-8966-0DA2510EA1C8}"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A4C0EF-DF3F-42AC-BC5D-EE0A8078FC0C}" type="slidenum">
              <a:rPr lang="en-US" smtClean="0"/>
              <a:t>‹#›</a:t>
            </a:fld>
            <a:endParaRPr lang="en-US"/>
          </a:p>
        </p:txBody>
      </p:sp>
    </p:spTree>
    <p:extLst>
      <p:ext uri="{BB962C8B-B14F-4D97-AF65-F5344CB8AC3E}">
        <p14:creationId xmlns:p14="http://schemas.microsoft.com/office/powerpoint/2010/main" val="1374479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0C5AF9A-578D-4C5C-8966-0DA2510EA1C8}" type="datetimeFigureOut">
              <a:rPr lang="en-US" smtClean="0"/>
              <a:t>5/2/2023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4A4C0EF-DF3F-42AC-BC5D-EE0A8078FC0C}" type="slidenum">
              <a:rPr lang="en-US" smtClean="0"/>
              <a:t>‹#›</a:t>
            </a:fld>
            <a:endParaRPr lang="en-US"/>
          </a:p>
        </p:txBody>
      </p:sp>
    </p:spTree>
    <p:extLst>
      <p:ext uri="{BB962C8B-B14F-4D97-AF65-F5344CB8AC3E}">
        <p14:creationId xmlns:p14="http://schemas.microsoft.com/office/powerpoint/2010/main" val="138554686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6A94B-B262-4104-65F1-57C6FB8522DF}"/>
              </a:ext>
            </a:extLst>
          </p:cNvPr>
          <p:cNvSpPr>
            <a:spLocks noGrp="1"/>
          </p:cNvSpPr>
          <p:nvPr>
            <p:ph type="title"/>
          </p:nvPr>
        </p:nvSpPr>
        <p:spPr>
          <a:xfrm>
            <a:off x="257331" y="1637676"/>
            <a:ext cx="11677338" cy="3162924"/>
          </a:xfrm>
        </p:spPr>
        <p:txBody>
          <a:bodyPr>
            <a:noAutofit/>
          </a:bodyPr>
          <a:lstStyle/>
          <a:p>
            <a:pPr algn="ctr"/>
            <a:r>
              <a:rPr lang="en-US" sz="4800" dirty="0"/>
              <a:t>Bank Marketing campaign Analytics</a:t>
            </a:r>
            <a:br>
              <a:rPr lang="en-US" sz="4800" dirty="0"/>
            </a:br>
            <a:r>
              <a:rPr lang="en-US" sz="4800" dirty="0" err="1"/>
              <a:t>PoWER</a:t>
            </a:r>
            <a:r>
              <a:rPr lang="en-US" sz="4800" dirty="0"/>
              <a:t> Bi</a:t>
            </a:r>
          </a:p>
        </p:txBody>
      </p:sp>
    </p:spTree>
    <p:extLst>
      <p:ext uri="{BB962C8B-B14F-4D97-AF65-F5344CB8AC3E}">
        <p14:creationId xmlns:p14="http://schemas.microsoft.com/office/powerpoint/2010/main" val="865773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93A9AD-3CE4-0C1E-AC65-2AFAD938AF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5350" y="1927251"/>
            <a:ext cx="3141299" cy="4530416"/>
          </a:xfrm>
          <a:prstGeom prst="rect">
            <a:avLst/>
          </a:prstGeom>
        </p:spPr>
      </p:pic>
      <p:sp>
        <p:nvSpPr>
          <p:cNvPr id="6" name="TextBox 5">
            <a:extLst>
              <a:ext uri="{FF2B5EF4-FFF2-40B4-BE49-F238E27FC236}">
                <a16:creationId xmlns:a16="http://schemas.microsoft.com/office/drawing/2014/main" id="{14A8C900-1CFC-246C-CBAC-F1F519A04D6A}"/>
              </a:ext>
            </a:extLst>
          </p:cNvPr>
          <p:cNvSpPr txBox="1"/>
          <p:nvPr/>
        </p:nvSpPr>
        <p:spPr>
          <a:xfrm>
            <a:off x="2765685" y="703330"/>
            <a:ext cx="6100996" cy="1054263"/>
          </a:xfrm>
          <a:prstGeom prst="rect">
            <a:avLst/>
          </a:prstGeom>
          <a:noFill/>
        </p:spPr>
        <p:txBody>
          <a:bodyPr wrap="square">
            <a:spAutoFit/>
          </a:bodyPr>
          <a:lstStyle/>
          <a:p>
            <a:pPr marR="0" lvl="0">
              <a:lnSpc>
                <a:spcPct val="115000"/>
              </a:lnSpc>
              <a:spcBef>
                <a:spcPts val="0"/>
              </a:spcBef>
              <a:spcAft>
                <a:spcPts val="1000"/>
              </a:spcAft>
            </a:pPr>
            <a:r>
              <a:rPr lang="en-US" sz="2800" b="1" kern="100" dirty="0">
                <a:effectLst/>
                <a:latin typeface="Calibri" panose="020F0502020204030204" pitchFamily="34" charset="0"/>
                <a:ea typeface="Calibri" panose="020F0502020204030204" pitchFamily="34" charset="0"/>
                <a:cs typeface="Mangal" panose="02040503050203030202" pitchFamily="18" charset="0"/>
              </a:rPr>
              <a:t>This KPI show job and count of house owner</a:t>
            </a:r>
            <a:endParaRPr lang="en-US" sz="28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881954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1DFF58-E577-7D85-2ABA-938A17A72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2999" y="2570266"/>
            <a:ext cx="6909563" cy="3350849"/>
          </a:xfrm>
          <a:prstGeom prst="rect">
            <a:avLst/>
          </a:prstGeom>
        </p:spPr>
      </p:pic>
      <p:sp>
        <p:nvSpPr>
          <p:cNvPr id="6" name="TextBox 5">
            <a:extLst>
              <a:ext uri="{FF2B5EF4-FFF2-40B4-BE49-F238E27FC236}">
                <a16:creationId xmlns:a16="http://schemas.microsoft.com/office/drawing/2014/main" id="{D9CB2FEB-1306-2680-A0CC-98BBE4259D29}"/>
              </a:ext>
            </a:extLst>
          </p:cNvPr>
          <p:cNvSpPr txBox="1"/>
          <p:nvPr/>
        </p:nvSpPr>
        <p:spPr>
          <a:xfrm>
            <a:off x="2660754" y="936885"/>
            <a:ext cx="6100996" cy="1054263"/>
          </a:xfrm>
          <a:prstGeom prst="rect">
            <a:avLst/>
          </a:prstGeom>
          <a:noFill/>
        </p:spPr>
        <p:txBody>
          <a:bodyPr wrap="square">
            <a:spAutoFit/>
          </a:bodyPr>
          <a:lstStyle/>
          <a:p>
            <a:pPr marR="0" lvl="0">
              <a:lnSpc>
                <a:spcPct val="115000"/>
              </a:lnSpc>
              <a:spcBef>
                <a:spcPts val="0"/>
              </a:spcBef>
              <a:spcAft>
                <a:spcPts val="1000"/>
              </a:spcAft>
            </a:pPr>
            <a:r>
              <a:rPr lang="en-US" sz="2800" b="1" kern="100" dirty="0">
                <a:effectLst/>
                <a:latin typeface="Calibri" panose="020F0502020204030204" pitchFamily="34" charset="0"/>
                <a:ea typeface="Calibri" panose="020F0502020204030204" pitchFamily="34" charset="0"/>
                <a:cs typeface="Mangal" panose="02040503050203030202" pitchFamily="18" charset="0"/>
              </a:rPr>
              <a:t>This KPI’s Shows Relation between Age and Count of Default</a:t>
            </a:r>
            <a:endParaRPr lang="en-US" sz="28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205461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FFCC0B-EA72-48A6-3D6B-22F818E798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949" y="2289668"/>
            <a:ext cx="5307854" cy="4006200"/>
          </a:xfrm>
          <a:prstGeom prst="rect">
            <a:avLst/>
          </a:prstGeom>
        </p:spPr>
      </p:pic>
      <p:sp>
        <p:nvSpPr>
          <p:cNvPr id="6" name="TextBox 5">
            <a:extLst>
              <a:ext uri="{FF2B5EF4-FFF2-40B4-BE49-F238E27FC236}">
                <a16:creationId xmlns:a16="http://schemas.microsoft.com/office/drawing/2014/main" id="{DCCB1D6C-C117-E620-2CAC-38910E89BC76}"/>
              </a:ext>
            </a:extLst>
          </p:cNvPr>
          <p:cNvSpPr txBox="1"/>
          <p:nvPr/>
        </p:nvSpPr>
        <p:spPr>
          <a:xfrm>
            <a:off x="2913378" y="1114266"/>
            <a:ext cx="6100996" cy="1054263"/>
          </a:xfrm>
          <a:prstGeom prst="rect">
            <a:avLst/>
          </a:prstGeom>
          <a:noFill/>
        </p:spPr>
        <p:txBody>
          <a:bodyPr wrap="square">
            <a:spAutoFit/>
          </a:bodyPr>
          <a:lstStyle/>
          <a:p>
            <a:pPr marR="0" lvl="0">
              <a:lnSpc>
                <a:spcPct val="115000"/>
              </a:lnSpc>
              <a:spcBef>
                <a:spcPts val="0"/>
              </a:spcBef>
              <a:spcAft>
                <a:spcPts val="1000"/>
              </a:spcAft>
            </a:pPr>
            <a:r>
              <a:rPr lang="en-US" sz="2800" b="1" kern="100" dirty="0">
                <a:effectLst/>
                <a:latin typeface="Calibri" panose="020F0502020204030204" pitchFamily="34" charset="0"/>
                <a:ea typeface="Calibri" panose="020F0502020204030204" pitchFamily="34" charset="0"/>
                <a:cs typeface="Mangal" panose="02040503050203030202" pitchFamily="18" charset="0"/>
              </a:rPr>
              <a:t>This KPI’s Shows Relation between Sum of Duration and Age</a:t>
            </a:r>
            <a:endParaRPr lang="en-US" sz="28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929036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747525-5FF9-5AC2-04C4-BCADA0F127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8554" y="2494770"/>
            <a:ext cx="4974892" cy="3831080"/>
          </a:xfrm>
          <a:prstGeom prst="rect">
            <a:avLst/>
          </a:prstGeom>
        </p:spPr>
      </p:pic>
      <p:sp>
        <p:nvSpPr>
          <p:cNvPr id="6" name="TextBox 5">
            <a:extLst>
              <a:ext uri="{FF2B5EF4-FFF2-40B4-BE49-F238E27FC236}">
                <a16:creationId xmlns:a16="http://schemas.microsoft.com/office/drawing/2014/main" id="{B91B2815-CC33-8C2B-579B-DF55EC1C7E86}"/>
              </a:ext>
            </a:extLst>
          </p:cNvPr>
          <p:cNvSpPr txBox="1"/>
          <p:nvPr/>
        </p:nvSpPr>
        <p:spPr>
          <a:xfrm>
            <a:off x="2750695" y="1248594"/>
            <a:ext cx="6100996" cy="1054263"/>
          </a:xfrm>
          <a:prstGeom prst="rect">
            <a:avLst/>
          </a:prstGeom>
          <a:noFill/>
        </p:spPr>
        <p:txBody>
          <a:bodyPr wrap="square">
            <a:spAutoFit/>
          </a:bodyPr>
          <a:lstStyle/>
          <a:p>
            <a:pPr marR="0" lvl="0">
              <a:lnSpc>
                <a:spcPct val="115000"/>
              </a:lnSpc>
              <a:spcBef>
                <a:spcPts val="0"/>
              </a:spcBef>
              <a:spcAft>
                <a:spcPts val="1000"/>
              </a:spcAft>
            </a:pPr>
            <a:r>
              <a:rPr lang="en-US" sz="2800" b="1" kern="100" dirty="0">
                <a:effectLst/>
                <a:latin typeface="Calibri" panose="020F0502020204030204" pitchFamily="34" charset="0"/>
                <a:ea typeface="Calibri" panose="020F0502020204030204" pitchFamily="34" charset="0"/>
                <a:cs typeface="Mangal" panose="02040503050203030202" pitchFamily="18" charset="0"/>
              </a:rPr>
              <a:t>This KPI shows Relation between Month and Count of Education</a:t>
            </a:r>
            <a:endParaRPr lang="en-US" sz="28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712157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320881A-9FEA-573F-6DE5-0523B6FD6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2416" y="2548561"/>
            <a:ext cx="4867167" cy="3807268"/>
          </a:xfrm>
          <a:prstGeom prst="rect">
            <a:avLst/>
          </a:prstGeom>
        </p:spPr>
      </p:pic>
      <p:sp>
        <p:nvSpPr>
          <p:cNvPr id="15" name="TextBox 14">
            <a:extLst>
              <a:ext uri="{FF2B5EF4-FFF2-40B4-BE49-F238E27FC236}">
                <a16:creationId xmlns:a16="http://schemas.microsoft.com/office/drawing/2014/main" id="{D403DAAF-8A6E-76AC-BF7A-3D742C6D11A1}"/>
              </a:ext>
            </a:extLst>
          </p:cNvPr>
          <p:cNvSpPr txBox="1"/>
          <p:nvPr/>
        </p:nvSpPr>
        <p:spPr>
          <a:xfrm>
            <a:off x="2825646" y="1278575"/>
            <a:ext cx="6100996" cy="1054263"/>
          </a:xfrm>
          <a:prstGeom prst="rect">
            <a:avLst/>
          </a:prstGeom>
          <a:noFill/>
        </p:spPr>
        <p:txBody>
          <a:bodyPr wrap="square">
            <a:spAutoFit/>
          </a:bodyPr>
          <a:lstStyle/>
          <a:p>
            <a:pPr marR="0" lvl="0">
              <a:lnSpc>
                <a:spcPct val="115000"/>
              </a:lnSpc>
              <a:spcBef>
                <a:spcPts val="0"/>
              </a:spcBef>
              <a:spcAft>
                <a:spcPts val="1000"/>
              </a:spcAft>
            </a:pPr>
            <a:r>
              <a:rPr lang="en-US" sz="2800" b="1" kern="100" dirty="0">
                <a:effectLst/>
                <a:latin typeface="Calibri" panose="020F0502020204030204" pitchFamily="34" charset="0"/>
                <a:ea typeface="Calibri" panose="020F0502020204030204" pitchFamily="34" charset="0"/>
                <a:cs typeface="Mangal" panose="02040503050203030202" pitchFamily="18" charset="0"/>
              </a:rPr>
              <a:t>This KPI shows Relation between Count of Term Deposit and Month</a:t>
            </a:r>
            <a:endParaRPr lang="en-US" sz="28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280526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3F3017D-61D2-D1A3-34A9-27E2FF822E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7400" y="2476795"/>
            <a:ext cx="4617200" cy="3894024"/>
          </a:xfrm>
          <a:prstGeom prst="rect">
            <a:avLst/>
          </a:prstGeom>
        </p:spPr>
      </p:pic>
      <p:sp>
        <p:nvSpPr>
          <p:cNvPr id="6" name="TextBox 5">
            <a:extLst>
              <a:ext uri="{FF2B5EF4-FFF2-40B4-BE49-F238E27FC236}">
                <a16:creationId xmlns:a16="http://schemas.microsoft.com/office/drawing/2014/main" id="{58E494CA-EA1F-2DFD-FE33-F06419CBD783}"/>
              </a:ext>
            </a:extLst>
          </p:cNvPr>
          <p:cNvSpPr txBox="1"/>
          <p:nvPr/>
        </p:nvSpPr>
        <p:spPr>
          <a:xfrm>
            <a:off x="2660754" y="1257966"/>
            <a:ext cx="6100996" cy="1054263"/>
          </a:xfrm>
          <a:prstGeom prst="rect">
            <a:avLst/>
          </a:prstGeom>
          <a:noFill/>
        </p:spPr>
        <p:txBody>
          <a:bodyPr wrap="square">
            <a:spAutoFit/>
          </a:bodyPr>
          <a:lstStyle/>
          <a:p>
            <a:pPr marR="0" lvl="0">
              <a:lnSpc>
                <a:spcPct val="115000"/>
              </a:lnSpc>
              <a:spcBef>
                <a:spcPts val="0"/>
              </a:spcBef>
              <a:spcAft>
                <a:spcPts val="1000"/>
              </a:spcAft>
            </a:pPr>
            <a:r>
              <a:rPr lang="en-US" sz="2800" b="1" kern="100" dirty="0">
                <a:effectLst/>
                <a:latin typeface="Calibri" panose="020F0502020204030204" pitchFamily="34" charset="0"/>
                <a:ea typeface="Calibri" panose="020F0502020204030204" pitchFamily="34" charset="0"/>
                <a:cs typeface="Mangal" panose="02040503050203030202" pitchFamily="18" charset="0"/>
              </a:rPr>
              <a:t>This KPL shows Outcome and Sum of Campaign</a:t>
            </a:r>
            <a:endParaRPr lang="en-US" sz="28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973198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3532AA-2E3D-765B-D928-CDF5C37C411D}"/>
              </a:ext>
            </a:extLst>
          </p:cNvPr>
          <p:cNvSpPr>
            <a:spLocks noGrp="1"/>
          </p:cNvSpPr>
          <p:nvPr>
            <p:ph idx="1"/>
          </p:nvPr>
        </p:nvSpPr>
        <p:spPr/>
        <p:txBody>
          <a:bodyPr>
            <a:normAutofit fontScale="92500" lnSpcReduction="10000"/>
          </a:bodyPr>
          <a:lstStyle/>
          <a:p>
            <a:r>
              <a:rPr lang="en-US" b="1" dirty="0"/>
              <a:t>Predictive Modeling</a:t>
            </a:r>
          </a:p>
          <a:p>
            <a:r>
              <a:rPr lang="en-US" dirty="0"/>
              <a:t>Predictive modeling involves using machine learning algorithms to analyze historical customer data and predict which customers are more likely to accept bank product offers. These algorithms can identify patterns and trends in the data that may not be immediately apparent through manual analysis.</a:t>
            </a:r>
          </a:p>
          <a:p>
            <a:r>
              <a:rPr lang="en-US" dirty="0"/>
              <a:t>The accuracy of the predictive model depends on the quality and quantity of the data used for training. Regular updates to the model and ongoing monitoring of its performance can help ensure its effectiveness.</a:t>
            </a:r>
          </a:p>
          <a:p>
            <a:endParaRPr lang="en-US" dirty="0"/>
          </a:p>
        </p:txBody>
      </p:sp>
    </p:spTree>
    <p:extLst>
      <p:ext uri="{BB962C8B-B14F-4D97-AF65-F5344CB8AC3E}">
        <p14:creationId xmlns:p14="http://schemas.microsoft.com/office/powerpoint/2010/main" val="4026444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9649BB-8615-6C16-D194-B01435933191}"/>
              </a:ext>
            </a:extLst>
          </p:cNvPr>
          <p:cNvSpPr>
            <a:spLocks noGrp="1"/>
          </p:cNvSpPr>
          <p:nvPr>
            <p:ph idx="1"/>
          </p:nvPr>
        </p:nvSpPr>
        <p:spPr/>
        <p:txBody>
          <a:bodyPr>
            <a:normAutofit fontScale="92500"/>
          </a:bodyPr>
          <a:lstStyle/>
          <a:p>
            <a:r>
              <a:rPr lang="en-US" b="1" dirty="0"/>
              <a:t>Conclusion</a:t>
            </a:r>
          </a:p>
          <a:p>
            <a:r>
              <a:rPr lang="en-US" dirty="0"/>
              <a:t>Using Power BI for predictive modeling can help banks identify potential customers for new products and increase revenue. The project involves data analysis and visualization to gain insight into the data and build a predictive model. The design aspects and architecture of the project ensure scalability, reliability, and security.</a:t>
            </a:r>
          </a:p>
          <a:p>
            <a:r>
              <a:rPr lang="en-US" dirty="0"/>
              <a:t>Regular updates to the predictive model and ongoing monitoring of its performance can help ensure its effectiveness in identifying potential customers for bank products.</a:t>
            </a:r>
          </a:p>
          <a:p>
            <a:endParaRPr lang="en-US" dirty="0"/>
          </a:p>
        </p:txBody>
      </p:sp>
    </p:spTree>
    <p:extLst>
      <p:ext uri="{BB962C8B-B14F-4D97-AF65-F5344CB8AC3E}">
        <p14:creationId xmlns:p14="http://schemas.microsoft.com/office/powerpoint/2010/main" val="2571515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8D84E-3341-639A-D8E9-B647313DB254}"/>
              </a:ext>
            </a:extLst>
          </p:cNvPr>
          <p:cNvSpPr>
            <a:spLocks noGrp="1"/>
          </p:cNvSpPr>
          <p:nvPr>
            <p:ph type="ctrTitle"/>
          </p:nvPr>
        </p:nvSpPr>
        <p:spPr>
          <a:xfrm>
            <a:off x="369757" y="221105"/>
            <a:ext cx="9134007" cy="4066081"/>
          </a:xfrm>
        </p:spPr>
        <p:txBody>
          <a:bodyPr>
            <a:normAutofit/>
          </a:bodyPr>
          <a:lstStyle/>
          <a:p>
            <a:pPr algn="l"/>
            <a:r>
              <a:rPr lang="en-US" sz="3600" b="1" dirty="0">
                <a:latin typeface="+mn-lt"/>
              </a:rPr>
              <a:t>Introduction</a:t>
            </a:r>
            <a:br>
              <a:rPr lang="en-US" sz="3600" b="1" dirty="0">
                <a:latin typeface="+mn-lt"/>
              </a:rPr>
            </a:br>
            <a:r>
              <a:rPr lang="en-US" sz="3600" b="1" dirty="0">
                <a:latin typeface="+mn-lt"/>
              </a:rPr>
              <a:t>Design Aspects and User Interface</a:t>
            </a:r>
            <a:br>
              <a:rPr lang="en-US" sz="3600" b="1" dirty="0">
                <a:latin typeface="+mn-lt"/>
              </a:rPr>
            </a:br>
            <a:r>
              <a:rPr lang="en-US" sz="3600" b="1" dirty="0">
                <a:latin typeface="+mn-lt"/>
              </a:rPr>
              <a:t>Design Features and Architecture</a:t>
            </a:r>
            <a:br>
              <a:rPr lang="en-US" sz="3600" b="1" dirty="0">
                <a:latin typeface="+mn-lt"/>
              </a:rPr>
            </a:br>
            <a:r>
              <a:rPr lang="en-US" sz="3600" b="1" dirty="0">
                <a:latin typeface="+mn-lt"/>
              </a:rPr>
              <a:t>Data Analysis and Visualization</a:t>
            </a:r>
            <a:br>
              <a:rPr lang="en-US" sz="3600" b="1" dirty="0">
                <a:latin typeface="+mn-lt"/>
              </a:rPr>
            </a:br>
            <a:r>
              <a:rPr lang="en-US" sz="3600" b="1" dirty="0">
                <a:latin typeface="+mn-lt"/>
              </a:rPr>
              <a:t>Predictive Modeling</a:t>
            </a:r>
            <a:br>
              <a:rPr lang="en-US" sz="3600" b="1" dirty="0">
                <a:latin typeface="+mn-lt"/>
              </a:rPr>
            </a:br>
            <a:r>
              <a:rPr lang="en-US" sz="3600" b="1" dirty="0">
                <a:latin typeface="+mn-lt"/>
              </a:rPr>
              <a:t>Conclusion</a:t>
            </a:r>
            <a:endParaRPr lang="en-US" dirty="0">
              <a:latin typeface="+mn-lt"/>
            </a:endParaRPr>
          </a:p>
        </p:txBody>
      </p:sp>
    </p:spTree>
    <p:extLst>
      <p:ext uri="{BB962C8B-B14F-4D97-AF65-F5344CB8AC3E}">
        <p14:creationId xmlns:p14="http://schemas.microsoft.com/office/powerpoint/2010/main" val="1890353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B76AD-47E7-7524-90D8-BF62548BCA31}"/>
              </a:ext>
            </a:extLst>
          </p:cNvPr>
          <p:cNvSpPr>
            <a:spLocks noGrp="1"/>
          </p:cNvSpPr>
          <p:nvPr>
            <p:ph type="ctrTitle"/>
          </p:nvPr>
        </p:nvSpPr>
        <p:spPr>
          <a:xfrm>
            <a:off x="1389089" y="1128009"/>
            <a:ext cx="9144000" cy="4601981"/>
          </a:xfrm>
        </p:spPr>
        <p:txBody>
          <a:bodyPr>
            <a:noAutofit/>
          </a:bodyPr>
          <a:lstStyle/>
          <a:p>
            <a:pPr algn="l"/>
            <a:r>
              <a:rPr lang="en-US" sz="2400" b="1" dirty="0">
                <a:latin typeface="+mn-lt"/>
              </a:rPr>
              <a:t>Introduction</a:t>
            </a:r>
            <a:br>
              <a:rPr lang="en-US" sz="2400" b="1" dirty="0">
                <a:latin typeface="+mn-lt"/>
              </a:rPr>
            </a:br>
            <a:br>
              <a:rPr lang="en-US" sz="2400" b="1" dirty="0">
                <a:latin typeface="+mn-lt"/>
              </a:rPr>
            </a:br>
            <a:br>
              <a:rPr lang="en-US" sz="2400" b="1" dirty="0">
                <a:latin typeface="+mn-lt"/>
              </a:rPr>
            </a:br>
            <a:r>
              <a:rPr lang="en-US" sz="2400" dirty="0">
                <a:latin typeface="+mn-lt"/>
              </a:rPr>
              <a:t>In order to increase revenue, banks need to identify potential customers for new products, such as loans or credit cards. This project aims to use Power BI to predict which customers are more</a:t>
            </a:r>
            <a:r>
              <a:rPr lang="en-US" sz="2400" u="sng" dirty="0">
                <a:latin typeface="+mn-lt"/>
              </a:rPr>
              <a:t> </a:t>
            </a:r>
            <a:r>
              <a:rPr lang="en-US" sz="2400" dirty="0">
                <a:latin typeface="+mn-lt"/>
              </a:rPr>
              <a:t>likely to accept offers for bank products through data analysis and visualization.</a:t>
            </a:r>
            <a:br>
              <a:rPr lang="en-US" sz="2400" dirty="0">
                <a:latin typeface="+mn-lt"/>
              </a:rPr>
            </a:br>
            <a:r>
              <a:rPr lang="en-US" sz="2400" dirty="0">
                <a:latin typeface="+mn-lt"/>
              </a:rPr>
              <a:t>Detailed model for the bank marketing project using Power BI. It identifies any potential issues prior to coding and serves as a reference manual for how the modules interact at a high level.</a:t>
            </a:r>
            <a:br>
              <a:rPr lang="en-US" sz="2400" dirty="0"/>
            </a:br>
            <a:endParaRPr lang="en-US" sz="2400" dirty="0"/>
          </a:p>
        </p:txBody>
      </p:sp>
    </p:spTree>
    <p:extLst>
      <p:ext uri="{BB962C8B-B14F-4D97-AF65-F5344CB8AC3E}">
        <p14:creationId xmlns:p14="http://schemas.microsoft.com/office/powerpoint/2010/main" val="621727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37FB1A-E048-F3C6-85B3-888F6152DFF7}"/>
              </a:ext>
            </a:extLst>
          </p:cNvPr>
          <p:cNvSpPr>
            <a:spLocks noGrp="1"/>
          </p:cNvSpPr>
          <p:nvPr>
            <p:ph idx="1"/>
          </p:nvPr>
        </p:nvSpPr>
        <p:spPr/>
        <p:txBody>
          <a:bodyPr>
            <a:normAutofit fontScale="92500" lnSpcReduction="10000"/>
          </a:bodyPr>
          <a:lstStyle/>
          <a:p>
            <a:r>
              <a:rPr lang="en-US" b="1" dirty="0"/>
              <a:t>Design Aspects and User Interface</a:t>
            </a:r>
          </a:p>
          <a:p>
            <a:r>
              <a:rPr lang="en-US" dirty="0"/>
              <a:t>The design aspects of the project include data analysis and visualization to gain insight into the data and build a predictive model. The user interface will be implemented through Power BI dashboards that allow for easy navigation and interpretation of the data.</a:t>
            </a:r>
          </a:p>
          <a:p>
            <a:r>
              <a:rPr lang="en-US" dirty="0"/>
              <a:t>The hardware and software interfaces will involve connecting to the bank's databases and integrating with Power BI. The performance requirements include fast and accurate data processing and visualization.</a:t>
            </a:r>
          </a:p>
          <a:p>
            <a:endParaRPr lang="en-US" dirty="0"/>
          </a:p>
        </p:txBody>
      </p:sp>
    </p:spTree>
    <p:extLst>
      <p:ext uri="{BB962C8B-B14F-4D97-AF65-F5344CB8AC3E}">
        <p14:creationId xmlns:p14="http://schemas.microsoft.com/office/powerpoint/2010/main" val="3864005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27BBDB-099E-FDEC-0D4C-83E817E1996C}"/>
              </a:ext>
            </a:extLst>
          </p:cNvPr>
          <p:cNvSpPr>
            <a:spLocks noGrp="1"/>
          </p:cNvSpPr>
          <p:nvPr>
            <p:ph idx="1"/>
          </p:nvPr>
        </p:nvSpPr>
        <p:spPr/>
        <p:txBody>
          <a:bodyPr>
            <a:normAutofit fontScale="92500"/>
          </a:bodyPr>
          <a:lstStyle/>
          <a:p>
            <a:r>
              <a:rPr lang="en-US" b="1" dirty="0"/>
              <a:t>Design Features and Architecture</a:t>
            </a:r>
          </a:p>
          <a:p>
            <a:r>
              <a:rPr lang="en-US" dirty="0"/>
              <a:t>The design features of the project include machine learning algorithms for predictive modeling and real-time data processing. The architecture of the project involves a cloud-based system that integrates with the bank's databases and Power BI.</a:t>
            </a:r>
          </a:p>
          <a:p>
            <a:r>
              <a:rPr lang="en-US" dirty="0"/>
              <a:t>The non-functional attributes of the project include scalability, reliability, and security. The system must be able to handle large amounts of data and provide accurate predictions while maintaining the privacy and security of customer information.</a:t>
            </a:r>
          </a:p>
          <a:p>
            <a:endParaRPr lang="en-US" dirty="0"/>
          </a:p>
        </p:txBody>
      </p:sp>
    </p:spTree>
    <p:extLst>
      <p:ext uri="{BB962C8B-B14F-4D97-AF65-F5344CB8AC3E}">
        <p14:creationId xmlns:p14="http://schemas.microsoft.com/office/powerpoint/2010/main" val="3239027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AD7CE9-5242-0869-34D6-004CA7B9D8AC}"/>
              </a:ext>
            </a:extLst>
          </p:cNvPr>
          <p:cNvSpPr>
            <a:spLocks noGrp="1"/>
          </p:cNvSpPr>
          <p:nvPr>
            <p:ph idx="1"/>
          </p:nvPr>
        </p:nvSpPr>
        <p:spPr/>
        <p:txBody>
          <a:bodyPr>
            <a:normAutofit fontScale="92500" lnSpcReduction="10000"/>
          </a:bodyPr>
          <a:lstStyle/>
          <a:p>
            <a:r>
              <a:rPr lang="en-US" b="1" dirty="0"/>
              <a:t>Data Analysis and Visualization</a:t>
            </a:r>
          </a:p>
          <a:p>
            <a:r>
              <a:rPr lang="en-US" dirty="0"/>
              <a:t>Data analysis involves identifying patterns and trends in customer data to determine which factors influence their decision to accept bank product offers. Visualization techniques such as scatter plots, heat maps, and histograms can help identify these patterns and make data easier to interpret.</a:t>
            </a:r>
          </a:p>
          <a:p>
            <a:r>
              <a:rPr lang="en-US" dirty="0"/>
              <a:t>Visualization also plays a key role in presenting the data to stakeholders and decision-makers. Dashboards and reports can provide a quick overview of the data and highlight important insights.</a:t>
            </a:r>
          </a:p>
          <a:p>
            <a:endParaRPr lang="en-US" dirty="0"/>
          </a:p>
        </p:txBody>
      </p:sp>
    </p:spTree>
    <p:extLst>
      <p:ext uri="{BB962C8B-B14F-4D97-AF65-F5344CB8AC3E}">
        <p14:creationId xmlns:p14="http://schemas.microsoft.com/office/powerpoint/2010/main" val="35527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A512F39-C199-3203-9C2B-41C772FD531B}"/>
              </a:ext>
            </a:extLst>
          </p:cNvPr>
          <p:cNvSpPr>
            <a:spLocks noChangeArrowheads="1"/>
          </p:cNvSpPr>
          <p:nvPr/>
        </p:nvSpPr>
        <p:spPr bwMode="auto">
          <a:xfrm>
            <a:off x="2728209" y="1690197"/>
            <a:ext cx="748724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These are KPI’s of Total calls, Average Age by Loan and total defaults. </a:t>
            </a:r>
            <a:endParaRPr kumimoji="0" lang="en-US" altLang="en-US" sz="20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9">
            <a:extLst>
              <a:ext uri="{FF2B5EF4-FFF2-40B4-BE49-F238E27FC236}">
                <a16:creationId xmlns:a16="http://schemas.microsoft.com/office/drawing/2014/main" id="{F45DADFA-786C-BDA5-55B7-DFAD5C0C35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50" y="2367305"/>
            <a:ext cx="10968824" cy="1575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320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7C5C228-8BBE-404A-302D-11F2C94FE9E1}"/>
              </a:ext>
            </a:extLst>
          </p:cNvPr>
          <p:cNvSpPr>
            <a:spLocks noChangeArrowheads="1"/>
          </p:cNvSpPr>
          <p:nvPr/>
        </p:nvSpPr>
        <p:spPr bwMode="auto">
          <a:xfrm>
            <a:off x="434714" y="2044005"/>
            <a:ext cx="1045482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These are KPI’s of Count of married by Loan, Count</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of university degree and count of people by housing loan. </a:t>
            </a:r>
            <a:endParaRPr kumimoji="0" lang="en-US" altLang="en-US" sz="28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3073" name="Picture 10">
            <a:extLst>
              <a:ext uri="{FF2B5EF4-FFF2-40B4-BE49-F238E27FC236}">
                <a16:creationId xmlns:a16="http://schemas.microsoft.com/office/drawing/2014/main" id="{49940DDB-A94D-4B1E-840D-6C57B3025D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586" y="3140439"/>
            <a:ext cx="10454823" cy="1506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658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CE259AF-B50F-3D90-8C80-62A61E4CEC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2886" y="1893152"/>
            <a:ext cx="5306518" cy="4631143"/>
          </a:xfrm>
          <a:prstGeom prst="rect">
            <a:avLst/>
          </a:prstGeom>
        </p:spPr>
      </p:pic>
      <p:sp>
        <p:nvSpPr>
          <p:cNvPr id="6" name="TextBox 5">
            <a:extLst>
              <a:ext uri="{FF2B5EF4-FFF2-40B4-BE49-F238E27FC236}">
                <a16:creationId xmlns:a16="http://schemas.microsoft.com/office/drawing/2014/main" id="{0613D6C5-AEAD-B38D-A39F-1792C0625A41}"/>
              </a:ext>
            </a:extLst>
          </p:cNvPr>
          <p:cNvSpPr txBox="1"/>
          <p:nvPr/>
        </p:nvSpPr>
        <p:spPr>
          <a:xfrm>
            <a:off x="1514007" y="618518"/>
            <a:ext cx="9368852" cy="1054263"/>
          </a:xfrm>
          <a:prstGeom prst="rect">
            <a:avLst/>
          </a:prstGeom>
          <a:noFill/>
        </p:spPr>
        <p:txBody>
          <a:bodyPr wrap="square">
            <a:spAutoFit/>
          </a:bodyPr>
          <a:lstStyle/>
          <a:p>
            <a:pPr marR="0" lvl="0">
              <a:lnSpc>
                <a:spcPct val="115000"/>
              </a:lnSpc>
              <a:spcBef>
                <a:spcPts val="0"/>
              </a:spcBef>
              <a:spcAft>
                <a:spcPts val="1000"/>
              </a:spcAft>
            </a:pPr>
            <a:r>
              <a:rPr lang="en-US" sz="2800" b="1" kern="100" dirty="0">
                <a:effectLst/>
                <a:latin typeface="Calibri" panose="020F0502020204030204" pitchFamily="34" charset="0"/>
                <a:ea typeface="Calibri" panose="020F0502020204030204" pitchFamily="34" charset="0"/>
                <a:cs typeface="Mangal" panose="02040503050203030202" pitchFamily="18" charset="0"/>
              </a:rPr>
              <a:t>This KPI shows Relation between Employment variation rate and count of term deposit</a:t>
            </a:r>
            <a:endParaRPr lang="en-US" sz="28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9945884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18</TotalTime>
  <Words>631</Words>
  <Application>Microsoft Office PowerPoint</Application>
  <PresentationFormat>Widescreen</PresentationFormat>
  <Paragraphs>28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Tw Cen MT</vt:lpstr>
      <vt:lpstr>Circuit</vt:lpstr>
      <vt:lpstr>Bank Marketing campaign Analytics PoWER Bi</vt:lpstr>
      <vt:lpstr>Introduction Design Aspects and User Interface Design Features and Architecture Data Analysis and Visualization Predictive Modeling Conclusion</vt:lpstr>
      <vt:lpstr>Introduction   In order to increase revenue, banks need to identify potential customers for new products, such as loans or credit cards. This project aims to use Power BI to predict which customers are more likely to accept offers for bank products through data analysis and visualization. Detailed model for the bank marketing project using Power BI. It identifies any potential issues prior to coding and serves as a reference manual for how the modules interact at a high level.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campaign Analytics PoWER Bi</dc:title>
  <dc:creator>SHUBHAM CHAUDHARI</dc:creator>
  <cp:lastModifiedBy>SHUBHAM CHAUDHARI</cp:lastModifiedBy>
  <cp:revision>2</cp:revision>
  <dcterms:created xsi:type="dcterms:W3CDTF">2023-05-02T07:02:40Z</dcterms:created>
  <dcterms:modified xsi:type="dcterms:W3CDTF">2023-05-02T07:22:20Z</dcterms:modified>
</cp:coreProperties>
</file>