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0" r:id="rId3"/>
    <p:sldId id="261" r:id="rId4"/>
    <p:sldId id="262" r:id="rId5"/>
    <p:sldId id="263" r:id="rId6"/>
    <p:sldId id="26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2F97A4-217D-4A07-AAA2-279F22F1C027}" type="datetimeFigureOut">
              <a:rPr lang="en-US" smtClean="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F4B088-F02E-406C-BD23-EA05D46BDC62}" type="slidenum">
              <a:rPr lang="en-US" smtClean="0"/>
              <a:t>‹#›</a:t>
            </a:fld>
            <a:endParaRPr lang="en-US" dirty="0"/>
          </a:p>
        </p:txBody>
      </p:sp>
    </p:spTree>
    <p:extLst>
      <p:ext uri="{BB962C8B-B14F-4D97-AF65-F5344CB8AC3E}">
        <p14:creationId xmlns:p14="http://schemas.microsoft.com/office/powerpoint/2010/main" val="3058045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2F97A4-217D-4A07-AAA2-279F22F1C027}" type="datetimeFigureOut">
              <a:rPr lang="en-US" smtClean="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F4B088-F02E-406C-BD23-EA05D46BDC62}" type="slidenum">
              <a:rPr lang="en-US" smtClean="0"/>
              <a:t>‹#›</a:t>
            </a:fld>
            <a:endParaRPr lang="en-US" dirty="0"/>
          </a:p>
        </p:txBody>
      </p:sp>
    </p:spTree>
    <p:extLst>
      <p:ext uri="{BB962C8B-B14F-4D97-AF65-F5344CB8AC3E}">
        <p14:creationId xmlns:p14="http://schemas.microsoft.com/office/powerpoint/2010/main" val="2090275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2F97A4-217D-4A07-AAA2-279F22F1C027}" type="datetimeFigureOut">
              <a:rPr lang="en-US" smtClean="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F4B088-F02E-406C-BD23-EA05D46BDC62}"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87624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2F97A4-217D-4A07-AAA2-279F22F1C027}" type="datetimeFigureOut">
              <a:rPr lang="en-US" smtClean="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F4B088-F02E-406C-BD23-EA05D46BDC62}" type="slidenum">
              <a:rPr lang="en-US" smtClean="0"/>
              <a:t>‹#›</a:t>
            </a:fld>
            <a:endParaRPr lang="en-US" dirty="0"/>
          </a:p>
        </p:txBody>
      </p:sp>
    </p:spTree>
    <p:extLst>
      <p:ext uri="{BB962C8B-B14F-4D97-AF65-F5344CB8AC3E}">
        <p14:creationId xmlns:p14="http://schemas.microsoft.com/office/powerpoint/2010/main" val="33875375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2F97A4-217D-4A07-AAA2-279F22F1C027}" type="datetimeFigureOut">
              <a:rPr lang="en-US" smtClean="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F4B088-F02E-406C-BD23-EA05D46BDC62}"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55976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2F97A4-217D-4A07-AAA2-279F22F1C027}" type="datetimeFigureOut">
              <a:rPr lang="en-US" smtClean="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F4B088-F02E-406C-BD23-EA05D46BDC62}" type="slidenum">
              <a:rPr lang="en-US" smtClean="0"/>
              <a:t>‹#›</a:t>
            </a:fld>
            <a:endParaRPr lang="en-US" dirty="0"/>
          </a:p>
        </p:txBody>
      </p:sp>
    </p:spTree>
    <p:extLst>
      <p:ext uri="{BB962C8B-B14F-4D97-AF65-F5344CB8AC3E}">
        <p14:creationId xmlns:p14="http://schemas.microsoft.com/office/powerpoint/2010/main" val="1916641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2F97A4-217D-4A07-AAA2-279F22F1C027}" type="datetimeFigureOut">
              <a:rPr lang="en-US" smtClean="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F4B088-F02E-406C-BD23-EA05D46BDC62}" type="slidenum">
              <a:rPr lang="en-US" smtClean="0"/>
              <a:t>‹#›</a:t>
            </a:fld>
            <a:endParaRPr lang="en-US" dirty="0"/>
          </a:p>
        </p:txBody>
      </p:sp>
    </p:spTree>
    <p:extLst>
      <p:ext uri="{BB962C8B-B14F-4D97-AF65-F5344CB8AC3E}">
        <p14:creationId xmlns:p14="http://schemas.microsoft.com/office/powerpoint/2010/main" val="2020017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2F97A4-217D-4A07-AAA2-279F22F1C027}" type="datetimeFigureOut">
              <a:rPr lang="en-US" smtClean="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F4B088-F02E-406C-BD23-EA05D46BDC62}" type="slidenum">
              <a:rPr lang="en-US" smtClean="0"/>
              <a:t>‹#›</a:t>
            </a:fld>
            <a:endParaRPr lang="en-US" dirty="0"/>
          </a:p>
        </p:txBody>
      </p:sp>
    </p:spTree>
    <p:extLst>
      <p:ext uri="{BB962C8B-B14F-4D97-AF65-F5344CB8AC3E}">
        <p14:creationId xmlns:p14="http://schemas.microsoft.com/office/powerpoint/2010/main" val="1751845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2F97A4-217D-4A07-AAA2-279F22F1C027}" type="datetimeFigureOut">
              <a:rPr lang="en-US" smtClean="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F4B088-F02E-406C-BD23-EA05D46BDC62}" type="slidenum">
              <a:rPr lang="en-US" smtClean="0"/>
              <a:t>‹#›</a:t>
            </a:fld>
            <a:endParaRPr lang="en-US" dirty="0"/>
          </a:p>
        </p:txBody>
      </p:sp>
    </p:spTree>
    <p:extLst>
      <p:ext uri="{BB962C8B-B14F-4D97-AF65-F5344CB8AC3E}">
        <p14:creationId xmlns:p14="http://schemas.microsoft.com/office/powerpoint/2010/main" val="160915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2F97A4-217D-4A07-AAA2-279F22F1C027}" type="datetimeFigureOut">
              <a:rPr lang="en-US" smtClean="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F4B088-F02E-406C-BD23-EA05D46BDC62}" type="slidenum">
              <a:rPr lang="en-US" smtClean="0"/>
              <a:t>‹#›</a:t>
            </a:fld>
            <a:endParaRPr lang="en-US" dirty="0"/>
          </a:p>
        </p:txBody>
      </p:sp>
    </p:spTree>
    <p:extLst>
      <p:ext uri="{BB962C8B-B14F-4D97-AF65-F5344CB8AC3E}">
        <p14:creationId xmlns:p14="http://schemas.microsoft.com/office/powerpoint/2010/main" val="214836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2F97A4-217D-4A07-AAA2-279F22F1C027}" type="datetimeFigureOut">
              <a:rPr lang="en-US" smtClean="0"/>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9F4B088-F02E-406C-BD23-EA05D46BDC62}" type="slidenum">
              <a:rPr lang="en-US" smtClean="0"/>
              <a:t>‹#›</a:t>
            </a:fld>
            <a:endParaRPr lang="en-US" dirty="0"/>
          </a:p>
        </p:txBody>
      </p:sp>
    </p:spTree>
    <p:extLst>
      <p:ext uri="{BB962C8B-B14F-4D97-AF65-F5344CB8AC3E}">
        <p14:creationId xmlns:p14="http://schemas.microsoft.com/office/powerpoint/2010/main" val="2277765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2F97A4-217D-4A07-AAA2-279F22F1C027}" type="datetimeFigureOut">
              <a:rPr lang="en-US" smtClean="0"/>
              <a:t>5/4/2022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9F4B088-F02E-406C-BD23-EA05D46BDC62}" type="slidenum">
              <a:rPr lang="en-US" smtClean="0"/>
              <a:t>‹#›</a:t>
            </a:fld>
            <a:endParaRPr lang="en-US" dirty="0"/>
          </a:p>
        </p:txBody>
      </p:sp>
    </p:spTree>
    <p:extLst>
      <p:ext uri="{BB962C8B-B14F-4D97-AF65-F5344CB8AC3E}">
        <p14:creationId xmlns:p14="http://schemas.microsoft.com/office/powerpoint/2010/main" val="482441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2F97A4-217D-4A07-AAA2-279F22F1C027}" type="datetimeFigureOut">
              <a:rPr lang="en-US" smtClean="0"/>
              <a:t>5/4/2022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9F4B088-F02E-406C-BD23-EA05D46BDC62}" type="slidenum">
              <a:rPr lang="en-US" smtClean="0"/>
              <a:t>‹#›</a:t>
            </a:fld>
            <a:endParaRPr lang="en-US" dirty="0"/>
          </a:p>
        </p:txBody>
      </p:sp>
    </p:spTree>
    <p:extLst>
      <p:ext uri="{BB962C8B-B14F-4D97-AF65-F5344CB8AC3E}">
        <p14:creationId xmlns:p14="http://schemas.microsoft.com/office/powerpoint/2010/main" val="4179424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2F97A4-217D-4A07-AAA2-279F22F1C027}" type="datetimeFigureOut">
              <a:rPr lang="en-US" smtClean="0"/>
              <a:t>5/4/2022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9F4B088-F02E-406C-BD23-EA05D46BDC62}" type="slidenum">
              <a:rPr lang="en-US" smtClean="0"/>
              <a:t>‹#›</a:t>
            </a:fld>
            <a:endParaRPr lang="en-US" dirty="0"/>
          </a:p>
        </p:txBody>
      </p:sp>
    </p:spTree>
    <p:extLst>
      <p:ext uri="{BB962C8B-B14F-4D97-AF65-F5344CB8AC3E}">
        <p14:creationId xmlns:p14="http://schemas.microsoft.com/office/powerpoint/2010/main" val="2547468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2F97A4-217D-4A07-AAA2-279F22F1C027}" type="datetimeFigureOut">
              <a:rPr lang="en-US" smtClean="0"/>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9F4B088-F02E-406C-BD23-EA05D46BDC62}" type="slidenum">
              <a:rPr lang="en-US" smtClean="0"/>
              <a:t>‹#›</a:t>
            </a:fld>
            <a:endParaRPr lang="en-US" dirty="0"/>
          </a:p>
        </p:txBody>
      </p:sp>
    </p:spTree>
    <p:extLst>
      <p:ext uri="{BB962C8B-B14F-4D97-AF65-F5344CB8AC3E}">
        <p14:creationId xmlns:p14="http://schemas.microsoft.com/office/powerpoint/2010/main" val="1249096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2F97A4-217D-4A07-AAA2-279F22F1C027}" type="datetimeFigureOut">
              <a:rPr lang="en-US" smtClean="0"/>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9F4B088-F02E-406C-BD23-EA05D46BDC62}" type="slidenum">
              <a:rPr lang="en-US" smtClean="0"/>
              <a:t>‹#›</a:t>
            </a:fld>
            <a:endParaRPr lang="en-US" dirty="0"/>
          </a:p>
        </p:txBody>
      </p:sp>
    </p:spTree>
    <p:extLst>
      <p:ext uri="{BB962C8B-B14F-4D97-AF65-F5344CB8AC3E}">
        <p14:creationId xmlns:p14="http://schemas.microsoft.com/office/powerpoint/2010/main" val="1748596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2F97A4-217D-4A07-AAA2-279F22F1C027}" type="datetimeFigureOut">
              <a:rPr lang="en-US" smtClean="0"/>
              <a:t>5/4/2022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9F4B088-F02E-406C-BD23-EA05D46BDC62}" type="slidenum">
              <a:rPr lang="en-US" smtClean="0"/>
              <a:t>‹#›</a:t>
            </a:fld>
            <a:endParaRPr lang="en-US" dirty="0"/>
          </a:p>
        </p:txBody>
      </p:sp>
    </p:spTree>
    <p:extLst>
      <p:ext uri="{BB962C8B-B14F-4D97-AF65-F5344CB8AC3E}">
        <p14:creationId xmlns:p14="http://schemas.microsoft.com/office/powerpoint/2010/main" val="426393256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5D125-CD42-4C4B-953B-EB13E538BDAC}"/>
              </a:ext>
            </a:extLst>
          </p:cNvPr>
          <p:cNvSpPr>
            <a:spLocks noGrp="1"/>
          </p:cNvSpPr>
          <p:nvPr>
            <p:ph type="ctrTitle"/>
          </p:nvPr>
        </p:nvSpPr>
        <p:spPr>
          <a:xfrm>
            <a:off x="417443" y="744700"/>
            <a:ext cx="11380305" cy="915135"/>
          </a:xfrm>
        </p:spPr>
        <p:txBody>
          <a:bodyPr/>
          <a:lstStyle/>
          <a:p>
            <a:pPr algn="ctr"/>
            <a:r>
              <a:rPr lang="en-US" sz="3600" dirty="0"/>
              <a:t>Customer Churn Prediction using Machine Learning</a:t>
            </a:r>
          </a:p>
        </p:txBody>
      </p:sp>
      <p:sp>
        <p:nvSpPr>
          <p:cNvPr id="3" name="Subtitle 2">
            <a:extLst>
              <a:ext uri="{FF2B5EF4-FFF2-40B4-BE49-F238E27FC236}">
                <a16:creationId xmlns:a16="http://schemas.microsoft.com/office/drawing/2014/main" id="{412504E5-BE12-41A2-ABA5-575C23839ACD}"/>
              </a:ext>
            </a:extLst>
          </p:cNvPr>
          <p:cNvSpPr>
            <a:spLocks noGrp="1"/>
          </p:cNvSpPr>
          <p:nvPr>
            <p:ph type="subTitle" idx="1"/>
          </p:nvPr>
        </p:nvSpPr>
        <p:spPr>
          <a:xfrm>
            <a:off x="1487189" y="4393096"/>
            <a:ext cx="7766936" cy="1123122"/>
          </a:xfrm>
        </p:spPr>
        <p:txBody>
          <a:bodyPr>
            <a:normAutofit lnSpcReduction="10000"/>
          </a:bodyPr>
          <a:lstStyle/>
          <a:p>
            <a:r>
              <a:rPr lang="en-US" dirty="0"/>
              <a:t>Ayesha Ali</a:t>
            </a:r>
          </a:p>
          <a:p>
            <a:r>
              <a:rPr lang="en-US" dirty="0"/>
              <a:t>Ridhima Mehta</a:t>
            </a:r>
          </a:p>
          <a:p>
            <a:r>
              <a:rPr lang="en-US" dirty="0"/>
              <a:t>Shubham Chaudhary</a:t>
            </a:r>
          </a:p>
          <a:p>
            <a:endParaRPr lang="en-US" dirty="0"/>
          </a:p>
        </p:txBody>
      </p:sp>
      <p:sp>
        <p:nvSpPr>
          <p:cNvPr id="4" name="TextBox 3">
            <a:extLst>
              <a:ext uri="{FF2B5EF4-FFF2-40B4-BE49-F238E27FC236}">
                <a16:creationId xmlns:a16="http://schemas.microsoft.com/office/drawing/2014/main" id="{DFE2A29E-6B62-492D-8BEE-6F1DA8366BA7}"/>
              </a:ext>
            </a:extLst>
          </p:cNvPr>
          <p:cNvSpPr txBox="1"/>
          <p:nvPr/>
        </p:nvSpPr>
        <p:spPr>
          <a:xfrm>
            <a:off x="1162878" y="1848678"/>
            <a:ext cx="9998765" cy="1938992"/>
          </a:xfrm>
          <a:prstGeom prst="rect">
            <a:avLst/>
          </a:prstGeom>
          <a:noFill/>
        </p:spPr>
        <p:txBody>
          <a:bodyPr wrap="square" rtlCol="0">
            <a:spAutoFit/>
          </a:bodyPr>
          <a:lstStyle/>
          <a:p>
            <a:r>
              <a:rPr lang="en-US" sz="2000" dirty="0"/>
              <a:t>Problem Setting:</a:t>
            </a:r>
          </a:p>
          <a:p>
            <a:r>
              <a:rPr lang="en-US" sz="2000" dirty="0"/>
              <a:t>To predict when a customer might churn for a music company based on the user behavior of the customer and time spent on the website.</a:t>
            </a:r>
          </a:p>
          <a:p>
            <a:endParaRPr lang="en-US" sz="2000" dirty="0"/>
          </a:p>
          <a:p>
            <a:r>
              <a:rPr lang="en-US" sz="2000" dirty="0"/>
              <a:t>The prediction is essential for membership-based businesses because it helps in knowing how to reduce their customer churn rate by working on their services.</a:t>
            </a:r>
          </a:p>
        </p:txBody>
      </p:sp>
    </p:spTree>
    <p:extLst>
      <p:ext uri="{BB962C8B-B14F-4D97-AF65-F5344CB8AC3E}">
        <p14:creationId xmlns:p14="http://schemas.microsoft.com/office/powerpoint/2010/main" val="3714030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A3BBD-2520-43C2-8E90-FC5B6825D5F2}"/>
              </a:ext>
            </a:extLst>
          </p:cNvPr>
          <p:cNvSpPr>
            <a:spLocks noGrp="1"/>
          </p:cNvSpPr>
          <p:nvPr>
            <p:ph type="title"/>
          </p:nvPr>
        </p:nvSpPr>
        <p:spPr>
          <a:xfrm>
            <a:off x="677334" y="609600"/>
            <a:ext cx="8596668" cy="692426"/>
          </a:xfrm>
        </p:spPr>
        <p:txBody>
          <a:bodyPr/>
          <a:lstStyle/>
          <a:p>
            <a:r>
              <a:rPr lang="en-US" dirty="0"/>
              <a:t>Dataset details:</a:t>
            </a:r>
          </a:p>
        </p:txBody>
      </p:sp>
      <p:sp>
        <p:nvSpPr>
          <p:cNvPr id="3" name="Content Placeholder 2">
            <a:extLst>
              <a:ext uri="{FF2B5EF4-FFF2-40B4-BE49-F238E27FC236}">
                <a16:creationId xmlns:a16="http://schemas.microsoft.com/office/drawing/2014/main" id="{12FB5C7C-FD3D-4694-B51E-F655C45EEF7C}"/>
              </a:ext>
            </a:extLst>
          </p:cNvPr>
          <p:cNvSpPr>
            <a:spLocks noGrp="1"/>
          </p:cNvSpPr>
          <p:nvPr>
            <p:ph idx="1"/>
          </p:nvPr>
        </p:nvSpPr>
        <p:spPr>
          <a:xfrm>
            <a:off x="677333" y="1371601"/>
            <a:ext cx="11249624" cy="4669762"/>
          </a:xfrm>
        </p:spPr>
        <p:txBody>
          <a:bodyPr>
            <a:normAutofit/>
          </a:bodyPr>
          <a:lstStyle/>
          <a:p>
            <a:r>
              <a:rPr lang="en-US" sz="2000" dirty="0"/>
              <a:t>Total instances of data is 2 million but we are using around 100,000 instances</a:t>
            </a:r>
          </a:p>
          <a:p>
            <a:r>
              <a:rPr lang="en-US" sz="2000" dirty="0"/>
              <a:t>Dataset contains following details:</a:t>
            </a:r>
          </a:p>
          <a:p>
            <a:pPr marL="0" indent="0">
              <a:buNone/>
            </a:pPr>
            <a:r>
              <a:rPr lang="en-US" sz="2000" dirty="0"/>
              <a:t>    User information – </a:t>
            </a:r>
            <a:r>
              <a:rPr lang="en-US" sz="2000" dirty="0" err="1"/>
              <a:t>userID</a:t>
            </a:r>
            <a:r>
              <a:rPr lang="en-US" sz="2000" dirty="0"/>
              <a:t>, FirstName, Last Name, Gender, Location, User agent, Registration</a:t>
            </a:r>
          </a:p>
          <a:p>
            <a:pPr marL="0" indent="0">
              <a:buNone/>
            </a:pPr>
            <a:r>
              <a:rPr lang="en-US" sz="2000" dirty="0"/>
              <a:t>     Log Specific Information – Timestamp, Page, Authentication Level, Session ID, </a:t>
            </a:r>
            <a:r>
              <a:rPr lang="en-US" sz="2000" dirty="0" err="1"/>
              <a:t>itemInSession</a:t>
            </a:r>
            <a:r>
              <a:rPr lang="en-US" sz="2000" dirty="0"/>
              <a:t> </a:t>
            </a:r>
          </a:p>
          <a:p>
            <a:pPr marL="0" indent="0">
              <a:buNone/>
            </a:pPr>
            <a:r>
              <a:rPr lang="en-US" sz="2000" dirty="0"/>
              <a:t>    Artist Details: Artist Name, Genre and Song</a:t>
            </a:r>
          </a:p>
          <a:p>
            <a:pPr marL="0" indent="0">
              <a:buNone/>
            </a:pPr>
            <a:endParaRPr lang="en-US" sz="2000" dirty="0"/>
          </a:p>
          <a:p>
            <a:pPr marL="0" indent="0">
              <a:buNone/>
            </a:pPr>
            <a:r>
              <a:rPr lang="en-US" sz="2000" dirty="0"/>
              <a:t>Methodology:</a:t>
            </a:r>
          </a:p>
          <a:p>
            <a:r>
              <a:rPr lang="en-US" sz="2000" dirty="0"/>
              <a:t>Exploratory Data Analysis</a:t>
            </a:r>
          </a:p>
          <a:p>
            <a:r>
              <a:rPr lang="en-US" sz="2000" dirty="0"/>
              <a:t>Feature Selection</a:t>
            </a:r>
          </a:p>
          <a:p>
            <a:r>
              <a:rPr lang="en-US" sz="2000" dirty="0"/>
              <a:t>Model Development</a:t>
            </a:r>
          </a:p>
          <a:p>
            <a:pPr marL="0" indent="0">
              <a:buNone/>
            </a:pPr>
            <a:endParaRPr lang="en-US" sz="2000" dirty="0"/>
          </a:p>
          <a:p>
            <a:endParaRPr lang="en-US" sz="2000" dirty="0"/>
          </a:p>
        </p:txBody>
      </p:sp>
    </p:spTree>
    <p:extLst>
      <p:ext uri="{BB962C8B-B14F-4D97-AF65-F5344CB8AC3E}">
        <p14:creationId xmlns:p14="http://schemas.microsoft.com/office/powerpoint/2010/main" val="4050787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7B5C03-B6FA-46E5-9994-B2479ABBFAE5}"/>
              </a:ext>
            </a:extLst>
          </p:cNvPr>
          <p:cNvSpPr>
            <a:spLocks noGrp="1"/>
          </p:cNvSpPr>
          <p:nvPr>
            <p:ph idx="1"/>
          </p:nvPr>
        </p:nvSpPr>
        <p:spPr>
          <a:xfrm>
            <a:off x="677334" y="546652"/>
            <a:ext cx="9202162" cy="5794513"/>
          </a:xfrm>
        </p:spPr>
        <p:txBody>
          <a:bodyPr/>
          <a:lstStyle/>
          <a:p>
            <a:r>
              <a:rPr lang="en-US" dirty="0"/>
              <a:t>Exploratory Data Analysis                                                                                     We have performed data analysis by checking for any missing values and null values in the dataset. We have found many missing values in our data dropped those missing values. We have then created churn variable for the users that have opted for cancelling their subscription and analyzed the churn rate based on gender, page visits, user log activity, location, artists, browser and registration date.</a:t>
            </a:r>
          </a:p>
          <a:p>
            <a:endParaRPr lang="en-US" dirty="0"/>
          </a:p>
          <a:p>
            <a:endParaRPr lang="en-US" dirty="0"/>
          </a:p>
        </p:txBody>
      </p:sp>
      <p:pic>
        <p:nvPicPr>
          <p:cNvPr id="5" name="Picture 4">
            <a:extLst>
              <a:ext uri="{FF2B5EF4-FFF2-40B4-BE49-F238E27FC236}">
                <a16:creationId xmlns:a16="http://schemas.microsoft.com/office/drawing/2014/main" id="{BC812665-1034-4A16-9EB7-F1C75E276B4C}"/>
              </a:ext>
            </a:extLst>
          </p:cNvPr>
          <p:cNvPicPr>
            <a:picLocks noChangeAspect="1"/>
          </p:cNvPicPr>
          <p:nvPr/>
        </p:nvPicPr>
        <p:blipFill>
          <a:blip r:embed="rId2"/>
          <a:stretch>
            <a:fillRect/>
          </a:stretch>
        </p:blipFill>
        <p:spPr>
          <a:xfrm>
            <a:off x="825643" y="2479605"/>
            <a:ext cx="2867025" cy="3648075"/>
          </a:xfrm>
          <a:prstGeom prst="rect">
            <a:avLst/>
          </a:prstGeom>
        </p:spPr>
      </p:pic>
      <p:pic>
        <p:nvPicPr>
          <p:cNvPr id="4" name="Picture 3">
            <a:extLst>
              <a:ext uri="{FF2B5EF4-FFF2-40B4-BE49-F238E27FC236}">
                <a16:creationId xmlns:a16="http://schemas.microsoft.com/office/drawing/2014/main" id="{2CD88A05-161E-498F-92D1-D786992EF72F}"/>
              </a:ext>
            </a:extLst>
          </p:cNvPr>
          <p:cNvPicPr>
            <a:picLocks noChangeAspect="1"/>
          </p:cNvPicPr>
          <p:nvPr/>
        </p:nvPicPr>
        <p:blipFill>
          <a:blip r:embed="rId3"/>
          <a:stretch>
            <a:fillRect/>
          </a:stretch>
        </p:blipFill>
        <p:spPr>
          <a:xfrm>
            <a:off x="5367542" y="2479605"/>
            <a:ext cx="5457825" cy="3000375"/>
          </a:xfrm>
          <a:prstGeom prst="rect">
            <a:avLst/>
          </a:prstGeom>
        </p:spPr>
      </p:pic>
      <p:pic>
        <p:nvPicPr>
          <p:cNvPr id="7" name="Picture 6">
            <a:extLst>
              <a:ext uri="{FF2B5EF4-FFF2-40B4-BE49-F238E27FC236}">
                <a16:creationId xmlns:a16="http://schemas.microsoft.com/office/drawing/2014/main" id="{81A875D8-A9BE-4F45-8FE1-0B3DFA1CC756}"/>
              </a:ext>
            </a:extLst>
          </p:cNvPr>
          <p:cNvPicPr>
            <a:picLocks noChangeAspect="1"/>
          </p:cNvPicPr>
          <p:nvPr/>
        </p:nvPicPr>
        <p:blipFill>
          <a:blip r:embed="rId4"/>
          <a:stretch>
            <a:fillRect/>
          </a:stretch>
        </p:blipFill>
        <p:spPr>
          <a:xfrm>
            <a:off x="5072268" y="5599042"/>
            <a:ext cx="6048375" cy="1057275"/>
          </a:xfrm>
          <a:prstGeom prst="rect">
            <a:avLst/>
          </a:prstGeom>
        </p:spPr>
      </p:pic>
    </p:spTree>
    <p:extLst>
      <p:ext uri="{BB962C8B-B14F-4D97-AF65-F5344CB8AC3E}">
        <p14:creationId xmlns:p14="http://schemas.microsoft.com/office/powerpoint/2010/main" val="144164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D453B9-8C71-4D26-81B0-4F6F253F06BA}"/>
              </a:ext>
            </a:extLst>
          </p:cNvPr>
          <p:cNvSpPr>
            <a:spLocks noGrp="1"/>
          </p:cNvSpPr>
          <p:nvPr>
            <p:ph idx="1"/>
          </p:nvPr>
        </p:nvSpPr>
        <p:spPr>
          <a:xfrm>
            <a:off x="677334" y="308113"/>
            <a:ext cx="8596668" cy="5733249"/>
          </a:xfrm>
        </p:spPr>
        <p:txBody>
          <a:bodyPr/>
          <a:lstStyle/>
          <a:p>
            <a:r>
              <a:rPr lang="en-US" dirty="0"/>
              <a:t>Feature Selection                                                                                               Here we are selecting the important attributes that will be used for model building based on the churn analysis. We are selecting 10 attributes based on the proportion of churn and non-churn customers where we notice a significant difference. These attributes are page, artists, gender, </a:t>
            </a:r>
            <a:r>
              <a:rPr lang="en-US" dirty="0" err="1"/>
              <a:t>sessionid</a:t>
            </a:r>
            <a:r>
              <a:rPr lang="en-US" dirty="0"/>
              <a:t>, registration, length and playlist.</a:t>
            </a:r>
          </a:p>
          <a:p>
            <a:endParaRPr lang="en-US" dirty="0"/>
          </a:p>
          <a:p>
            <a:endParaRPr lang="en-US" dirty="0"/>
          </a:p>
          <a:p>
            <a:endParaRPr lang="en-US" dirty="0"/>
          </a:p>
        </p:txBody>
      </p:sp>
      <p:pic>
        <p:nvPicPr>
          <p:cNvPr id="7" name="Picture 6">
            <a:extLst>
              <a:ext uri="{FF2B5EF4-FFF2-40B4-BE49-F238E27FC236}">
                <a16:creationId xmlns:a16="http://schemas.microsoft.com/office/drawing/2014/main" id="{C7D57010-65E3-47B4-9A63-E43530BDC067}"/>
              </a:ext>
            </a:extLst>
          </p:cNvPr>
          <p:cNvPicPr>
            <a:picLocks noChangeAspect="1"/>
          </p:cNvPicPr>
          <p:nvPr/>
        </p:nvPicPr>
        <p:blipFill>
          <a:blip r:embed="rId2"/>
          <a:stretch>
            <a:fillRect/>
          </a:stretch>
        </p:blipFill>
        <p:spPr>
          <a:xfrm>
            <a:off x="677334" y="2543009"/>
            <a:ext cx="4972050" cy="3409950"/>
          </a:xfrm>
          <a:prstGeom prst="rect">
            <a:avLst/>
          </a:prstGeom>
        </p:spPr>
      </p:pic>
      <p:pic>
        <p:nvPicPr>
          <p:cNvPr id="4" name="Picture 3">
            <a:extLst>
              <a:ext uri="{FF2B5EF4-FFF2-40B4-BE49-F238E27FC236}">
                <a16:creationId xmlns:a16="http://schemas.microsoft.com/office/drawing/2014/main" id="{1475B14C-7B81-42DF-AFE6-1310FFCE8DDA}"/>
              </a:ext>
            </a:extLst>
          </p:cNvPr>
          <p:cNvPicPr>
            <a:picLocks noChangeAspect="1"/>
          </p:cNvPicPr>
          <p:nvPr/>
        </p:nvPicPr>
        <p:blipFill>
          <a:blip r:embed="rId3"/>
          <a:stretch>
            <a:fillRect/>
          </a:stretch>
        </p:blipFill>
        <p:spPr>
          <a:xfrm>
            <a:off x="6023114" y="2393287"/>
            <a:ext cx="5792442" cy="3648075"/>
          </a:xfrm>
          <a:prstGeom prst="rect">
            <a:avLst/>
          </a:prstGeom>
        </p:spPr>
      </p:pic>
    </p:spTree>
    <p:extLst>
      <p:ext uri="{BB962C8B-B14F-4D97-AF65-F5344CB8AC3E}">
        <p14:creationId xmlns:p14="http://schemas.microsoft.com/office/powerpoint/2010/main" val="4162174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EF9582-40A9-4DD5-865F-EBD4DE114547}"/>
              </a:ext>
            </a:extLst>
          </p:cNvPr>
          <p:cNvSpPr>
            <a:spLocks noGrp="1"/>
          </p:cNvSpPr>
          <p:nvPr>
            <p:ph idx="1"/>
          </p:nvPr>
        </p:nvSpPr>
        <p:spPr>
          <a:xfrm>
            <a:off x="607759" y="510694"/>
            <a:ext cx="9490397" cy="6049132"/>
          </a:xfrm>
        </p:spPr>
        <p:txBody>
          <a:bodyPr>
            <a:normAutofit lnSpcReduction="10000"/>
          </a:bodyPr>
          <a:lstStyle/>
          <a:p>
            <a:r>
              <a:rPr lang="en-US" dirty="0"/>
              <a:t>Model Development:                                                                                                       We are building supervised learning models as know the outcome of our results. We have used build logistic regression and gradient boosting model to predict the churn of customers and comparing their accuracy and F-score. </a:t>
            </a:r>
          </a:p>
          <a:p>
            <a:r>
              <a:rPr lang="en-US" dirty="0"/>
              <a:t>Accuracy of Gradient Boosting model</a:t>
            </a:r>
          </a:p>
          <a:p>
            <a:endParaRPr lang="en-US" dirty="0"/>
          </a:p>
          <a:p>
            <a:endParaRPr lang="en-US" dirty="0"/>
          </a:p>
          <a:p>
            <a:endParaRPr lang="en-US" dirty="0"/>
          </a:p>
          <a:p>
            <a:r>
              <a:rPr lang="en-US" dirty="0"/>
              <a:t>Accuracy of Logistic Regression model:</a:t>
            </a:r>
          </a:p>
          <a:p>
            <a:endParaRPr lang="en-US" dirty="0"/>
          </a:p>
          <a:p>
            <a:endParaRPr lang="en-US" dirty="0"/>
          </a:p>
          <a:p>
            <a:endParaRPr lang="en-US" dirty="0"/>
          </a:p>
          <a:p>
            <a:pPr marL="0" indent="0">
              <a:buNone/>
            </a:pPr>
            <a:r>
              <a:rPr lang="en-US" dirty="0"/>
              <a:t>Takeaways from the analysis:</a:t>
            </a:r>
          </a:p>
          <a:p>
            <a:r>
              <a:rPr lang="en-US" dirty="0"/>
              <a:t>Most of the customers have churned because they didn’t like the songs and the songs recommended to them by them by their friends</a:t>
            </a:r>
          </a:p>
          <a:p>
            <a:r>
              <a:rPr lang="en-US" dirty="0"/>
              <a:t>We also see that customers that have had a long registration period have churned in high numbers</a:t>
            </a:r>
          </a:p>
          <a:p>
            <a:endParaRPr lang="en-US" dirty="0"/>
          </a:p>
          <a:p>
            <a:endParaRPr lang="en-US" dirty="0"/>
          </a:p>
        </p:txBody>
      </p:sp>
      <p:pic>
        <p:nvPicPr>
          <p:cNvPr id="4" name="Picture 3">
            <a:extLst>
              <a:ext uri="{FF2B5EF4-FFF2-40B4-BE49-F238E27FC236}">
                <a16:creationId xmlns:a16="http://schemas.microsoft.com/office/drawing/2014/main" id="{0B3AF260-F4FB-4A86-B723-3A2242EDCD0C}"/>
              </a:ext>
            </a:extLst>
          </p:cNvPr>
          <p:cNvPicPr>
            <a:picLocks noChangeAspect="1"/>
          </p:cNvPicPr>
          <p:nvPr/>
        </p:nvPicPr>
        <p:blipFill>
          <a:blip r:embed="rId2"/>
          <a:stretch>
            <a:fillRect/>
          </a:stretch>
        </p:blipFill>
        <p:spPr>
          <a:xfrm>
            <a:off x="1074910" y="1920461"/>
            <a:ext cx="3686175" cy="1081156"/>
          </a:xfrm>
          <a:prstGeom prst="rect">
            <a:avLst/>
          </a:prstGeom>
        </p:spPr>
      </p:pic>
      <p:pic>
        <p:nvPicPr>
          <p:cNvPr id="5" name="Picture 4">
            <a:extLst>
              <a:ext uri="{FF2B5EF4-FFF2-40B4-BE49-F238E27FC236}">
                <a16:creationId xmlns:a16="http://schemas.microsoft.com/office/drawing/2014/main" id="{58749D0A-F248-47AC-BF23-2314C4867772}"/>
              </a:ext>
            </a:extLst>
          </p:cNvPr>
          <p:cNvPicPr>
            <a:picLocks noChangeAspect="1"/>
          </p:cNvPicPr>
          <p:nvPr/>
        </p:nvPicPr>
        <p:blipFill>
          <a:blip r:embed="rId3"/>
          <a:stretch>
            <a:fillRect/>
          </a:stretch>
        </p:blipFill>
        <p:spPr>
          <a:xfrm>
            <a:off x="1181417" y="3429000"/>
            <a:ext cx="3286125" cy="1104900"/>
          </a:xfrm>
          <a:prstGeom prst="rect">
            <a:avLst/>
          </a:prstGeom>
        </p:spPr>
      </p:pic>
    </p:spTree>
    <p:extLst>
      <p:ext uri="{BB962C8B-B14F-4D97-AF65-F5344CB8AC3E}">
        <p14:creationId xmlns:p14="http://schemas.microsoft.com/office/powerpoint/2010/main" val="3464148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95B8B-48D9-4906-8E95-211FB51DBDCD}"/>
              </a:ext>
            </a:extLst>
          </p:cNvPr>
          <p:cNvSpPr>
            <a:spLocks noGrp="1"/>
          </p:cNvSpPr>
          <p:nvPr>
            <p:ph type="title"/>
          </p:nvPr>
        </p:nvSpPr>
        <p:spPr>
          <a:xfrm>
            <a:off x="1144473" y="2428460"/>
            <a:ext cx="8596668" cy="1320800"/>
          </a:xfrm>
        </p:spPr>
        <p:txBody>
          <a:bodyPr/>
          <a:lstStyle/>
          <a:p>
            <a:pPr algn="ctr"/>
            <a:r>
              <a:rPr lang="en-US" dirty="0"/>
              <a:t>THANK YOU</a:t>
            </a:r>
          </a:p>
        </p:txBody>
      </p:sp>
    </p:spTree>
    <p:extLst>
      <p:ext uri="{BB962C8B-B14F-4D97-AF65-F5344CB8AC3E}">
        <p14:creationId xmlns:p14="http://schemas.microsoft.com/office/powerpoint/2010/main" val="21799846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1892</TotalTime>
  <Words>376</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Customer Churn Prediction using Machine Learning</vt:lpstr>
      <vt:lpstr>Dataset details:</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 using Machine Learning</dc:title>
  <dc:creator>Chaudhary, Shubham</dc:creator>
  <cp:lastModifiedBy>Chaudhary, Shubham</cp:lastModifiedBy>
  <cp:revision>2</cp:revision>
  <dcterms:created xsi:type="dcterms:W3CDTF">2022-04-27T15:07:11Z</dcterms:created>
  <dcterms:modified xsi:type="dcterms:W3CDTF">2022-05-04T06:15:32Z</dcterms:modified>
</cp:coreProperties>
</file>