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7" r:id="rId2"/>
    <p:sldId id="260" r:id="rId3"/>
    <p:sldId id="258" r:id="rId4"/>
    <p:sldId id="259" r:id="rId5"/>
    <p:sldId id="262" r:id="rId6"/>
    <p:sldId id="263" r:id="rId7"/>
    <p:sldId id="264" r:id="rId8"/>
    <p:sldId id="278" r:id="rId9"/>
    <p:sldId id="279" r:id="rId10"/>
    <p:sldId id="265" r:id="rId11"/>
    <p:sldId id="267" r:id="rId12"/>
    <p:sldId id="272" r:id="rId13"/>
    <p:sldId id="268" r:id="rId14"/>
    <p:sldId id="270" r:id="rId15"/>
    <p:sldId id="271" r:id="rId16"/>
    <p:sldId id="273" r:id="rId17"/>
    <p:sldId id="274" r:id="rId18"/>
    <p:sldId id="276"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F78BA-0D6A-4B58-B3F9-68CBA9F53A0C}"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4B746-139D-448E-8637-190F4D3E0925}" type="slidenum">
              <a:rPr lang="en-US" smtClean="0"/>
              <a:t>‹#›</a:t>
            </a:fld>
            <a:endParaRPr lang="en-US"/>
          </a:p>
        </p:txBody>
      </p:sp>
    </p:spTree>
    <p:extLst>
      <p:ext uri="{BB962C8B-B14F-4D97-AF65-F5344CB8AC3E}">
        <p14:creationId xmlns:p14="http://schemas.microsoft.com/office/powerpoint/2010/main" val="3846033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396770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5D125-4792-4B19-BF10-C77B68C3A0F5}"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224209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3195830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446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203306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292363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1025570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265772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277914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7474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258081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5D125-4792-4B19-BF10-C77B68C3A0F5}"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265508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5D125-4792-4B19-BF10-C77B68C3A0F5}"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65053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84077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98206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555D125-4792-4B19-BF10-C77B68C3A0F5}" type="datetimeFigureOut">
              <a:rPr lang="en-US" smtClean="0"/>
              <a:t>8/17/2022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19695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5D125-4792-4B19-BF10-C77B68C3A0F5}"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D1E94-2913-4707-BE5C-93D8DECC0E69}" type="slidenum">
              <a:rPr lang="en-US" smtClean="0"/>
              <a:t>‹#›</a:t>
            </a:fld>
            <a:endParaRPr lang="en-US"/>
          </a:p>
        </p:txBody>
      </p:sp>
    </p:spTree>
    <p:extLst>
      <p:ext uri="{BB962C8B-B14F-4D97-AF65-F5344CB8AC3E}">
        <p14:creationId xmlns:p14="http://schemas.microsoft.com/office/powerpoint/2010/main" val="372264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555D125-4792-4B19-BF10-C77B68C3A0F5}" type="datetimeFigureOut">
              <a:rPr lang="en-US" smtClean="0"/>
              <a:t>8/17/2022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46D1E94-2913-4707-BE5C-93D8DECC0E69}" type="slidenum">
              <a:rPr lang="en-US" smtClean="0"/>
              <a:t>‹#›</a:t>
            </a:fld>
            <a:endParaRPr lang="en-US"/>
          </a:p>
        </p:txBody>
      </p:sp>
    </p:spTree>
    <p:extLst>
      <p:ext uri="{BB962C8B-B14F-4D97-AF65-F5344CB8AC3E}">
        <p14:creationId xmlns:p14="http://schemas.microsoft.com/office/powerpoint/2010/main" val="4243307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1E20-A3F4-4B97-BBDD-48530C7E8B3F}"/>
              </a:ext>
            </a:extLst>
          </p:cNvPr>
          <p:cNvSpPr>
            <a:spLocks noGrp="1"/>
          </p:cNvSpPr>
          <p:nvPr>
            <p:ph type="title"/>
          </p:nvPr>
        </p:nvSpPr>
        <p:spPr/>
        <p:txBody>
          <a:bodyPr/>
          <a:lstStyle/>
          <a:p>
            <a:r>
              <a:rPr lang="en-US" sz="2400" dirty="0"/>
              <a:t>Aim: </a:t>
            </a:r>
            <a:r>
              <a:rPr lang="en-US" sz="1800" dirty="0">
                <a:effectLst/>
                <a:latin typeface="Arial" panose="020B0604020202020204" pitchFamily="34" charset="0"/>
                <a:ea typeface="Arial" panose="020B0604020202020204" pitchFamily="34" charset="0"/>
              </a:rPr>
              <a:t>To develop a model that helps them retain customers of a telecom provider as customers are quick to switch to different providers based on the benefits offered by many other providers</a:t>
            </a:r>
            <a:endParaRPr lang="en-US" dirty="0"/>
          </a:p>
        </p:txBody>
      </p:sp>
      <p:sp>
        <p:nvSpPr>
          <p:cNvPr id="6" name="Content Placeholder 5">
            <a:extLst>
              <a:ext uri="{FF2B5EF4-FFF2-40B4-BE49-F238E27FC236}">
                <a16:creationId xmlns:a16="http://schemas.microsoft.com/office/drawing/2014/main" id="{45D9B1B4-9F13-4F63-94B6-AD92A1BFF565}"/>
              </a:ext>
            </a:extLst>
          </p:cNvPr>
          <p:cNvSpPr>
            <a:spLocks noGrp="1"/>
          </p:cNvSpPr>
          <p:nvPr>
            <p:ph idx="1"/>
          </p:nvPr>
        </p:nvSpPr>
        <p:spPr>
          <a:xfrm>
            <a:off x="745436" y="1719470"/>
            <a:ext cx="9304418" cy="4528929"/>
          </a:xfrm>
        </p:spPr>
        <p:txBody>
          <a:bodyPr>
            <a:normAutofit lnSpcReduction="10000"/>
          </a:bodyPr>
          <a:lstStyle/>
          <a:p>
            <a:pPr marL="0" marR="0">
              <a:lnSpc>
                <a:spcPct val="115000"/>
              </a:lnSpc>
              <a:spcBef>
                <a:spcPts val="0"/>
              </a:spcBef>
              <a:spcAft>
                <a:spcPts val="0"/>
              </a:spcAft>
            </a:pPr>
            <a:r>
              <a:rPr lang="en-US" sz="1800" b="1" dirty="0">
                <a:effectLst/>
                <a:latin typeface="Arial" panose="020B0604020202020204" pitchFamily="34" charset="0"/>
                <a:ea typeface="Arial" panose="020B0604020202020204" pitchFamily="34" charset="0"/>
              </a:rPr>
              <a:t>Methodology:</a:t>
            </a:r>
            <a:endParaRPr lang="en-US" sz="18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 Data cleaning and exploratory analysis </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 Feature selection using data </a:t>
            </a:r>
            <a:r>
              <a:rPr lang="en-US" sz="1800" dirty="0">
                <a:latin typeface="Arial" panose="020B0604020202020204" pitchFamily="34" charset="0"/>
                <a:ea typeface="Arial" panose="020B0604020202020204" pitchFamily="34" charset="0"/>
              </a:rPr>
              <a:t>exploration </a:t>
            </a:r>
            <a:r>
              <a:rPr lang="en-US" sz="1800" u="none" strike="noStrike" dirty="0">
                <a:effectLst/>
                <a:latin typeface="Arial" panose="020B0604020202020204" pitchFamily="34" charset="0"/>
                <a:ea typeface="Arial" panose="020B0604020202020204" pitchFamily="34" charset="0"/>
              </a:rPr>
              <a:t>and visualization</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 Model building to predict churning of customers</a:t>
            </a:r>
          </a:p>
          <a:p>
            <a:pPr marL="342900" marR="0" lvl="0" indent="-342900">
              <a:lnSpc>
                <a:spcPct val="115000"/>
              </a:lnSpc>
              <a:spcBef>
                <a:spcPts val="0"/>
              </a:spcBef>
              <a:spcAft>
                <a:spcPts val="0"/>
              </a:spcAft>
              <a:buFont typeface="Arial" panose="020B0604020202020204" pitchFamily="34" charset="0"/>
              <a:buChar char="●"/>
            </a:pPr>
            <a:r>
              <a:rPr lang="en-US" sz="1800" u="none" strike="noStrike" dirty="0">
                <a:effectLst/>
                <a:latin typeface="Arial" panose="020B0604020202020204" pitchFamily="34" charset="0"/>
                <a:ea typeface="Arial" panose="020B0604020202020204" pitchFamily="34" charset="0"/>
              </a:rPr>
              <a:t> Model deployment using Flask API</a:t>
            </a:r>
          </a:p>
          <a:p>
            <a:endParaRPr lang="en-US" dirty="0"/>
          </a:p>
          <a:p>
            <a:r>
              <a:rPr lang="en-US" dirty="0"/>
              <a:t>Dataset details</a:t>
            </a:r>
          </a:p>
          <a:p>
            <a:pPr marL="0" marR="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Churn.- Customers who left within the last month </a:t>
            </a:r>
          </a:p>
          <a:p>
            <a:pPr marL="0" marR="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Details of services used by customers — phone, multiple lines, internet, online security, online backup, device protection, tech support, and streaming TV</a:t>
            </a:r>
          </a:p>
          <a:p>
            <a:pPr marL="0" marR="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Customer account information - contract, payment method, paperless billing, monthly charges, and total charges.</a:t>
            </a:r>
          </a:p>
          <a:p>
            <a:pPr marL="0" marR="0">
              <a:lnSpc>
                <a:spcPct val="115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Demographics information about customers — gender, age range, and if they have partners and dependents.</a:t>
            </a:r>
          </a:p>
          <a:p>
            <a:pPr marL="0" indent="0">
              <a:buNone/>
            </a:pPr>
            <a:endParaRPr lang="en-US" dirty="0"/>
          </a:p>
        </p:txBody>
      </p:sp>
    </p:spTree>
    <p:extLst>
      <p:ext uri="{BB962C8B-B14F-4D97-AF65-F5344CB8AC3E}">
        <p14:creationId xmlns:p14="http://schemas.microsoft.com/office/powerpoint/2010/main" val="268125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0C8F-3B0C-49EB-BE8C-F80A728A5F2D}"/>
              </a:ext>
            </a:extLst>
          </p:cNvPr>
          <p:cNvSpPr>
            <a:spLocks noGrp="1"/>
          </p:cNvSpPr>
          <p:nvPr>
            <p:ph type="title"/>
          </p:nvPr>
        </p:nvSpPr>
        <p:spPr>
          <a:xfrm>
            <a:off x="645132" y="412962"/>
            <a:ext cx="9404723" cy="1400530"/>
          </a:xfrm>
        </p:spPr>
        <p:txBody>
          <a:bodyPr/>
          <a:lstStyle/>
          <a:p>
            <a:r>
              <a:rPr lang="en-US" dirty="0"/>
              <a:t>Model Building and assumptions:</a:t>
            </a:r>
          </a:p>
        </p:txBody>
      </p:sp>
      <p:sp>
        <p:nvSpPr>
          <p:cNvPr id="3" name="Content Placeholder 2">
            <a:extLst>
              <a:ext uri="{FF2B5EF4-FFF2-40B4-BE49-F238E27FC236}">
                <a16:creationId xmlns:a16="http://schemas.microsoft.com/office/drawing/2014/main" id="{DB3D8A7E-BF08-4E83-A17C-D9836189556F}"/>
              </a:ext>
            </a:extLst>
          </p:cNvPr>
          <p:cNvSpPr>
            <a:spLocks noGrp="1"/>
          </p:cNvSpPr>
          <p:nvPr>
            <p:ph idx="1"/>
          </p:nvPr>
        </p:nvSpPr>
        <p:spPr>
          <a:xfrm>
            <a:off x="645132" y="1490870"/>
            <a:ext cx="9404722" cy="4757529"/>
          </a:xfrm>
        </p:spPr>
        <p:txBody>
          <a:bodyPr>
            <a:noAutofit/>
          </a:bodyPr>
          <a:lstStyle/>
          <a:p>
            <a:r>
              <a:rPr lang="en-US" sz="1700" dirty="0">
                <a:latin typeface="+mn-lt"/>
              </a:rPr>
              <a:t>We have built models on the SMOTE and standardized data </a:t>
            </a:r>
          </a:p>
          <a:p>
            <a:r>
              <a:rPr lang="en-US" sz="1700" dirty="0">
                <a:latin typeface="+mn-lt"/>
              </a:rPr>
              <a:t>We are using the 30 features from the 47 features</a:t>
            </a:r>
          </a:p>
          <a:p>
            <a:r>
              <a:rPr lang="en-US" sz="1700" dirty="0">
                <a:latin typeface="+mn-lt"/>
              </a:rPr>
              <a:t>We will build 4 different models – Decision Trees, Logistic Regression , </a:t>
            </a:r>
            <a:r>
              <a:rPr lang="en-US" sz="1700" dirty="0" err="1">
                <a:latin typeface="+mn-lt"/>
              </a:rPr>
              <a:t>Adaboost</a:t>
            </a:r>
            <a:r>
              <a:rPr lang="en-US" sz="1700" dirty="0">
                <a:latin typeface="+mn-lt"/>
              </a:rPr>
              <a:t> and Logistic Regression</a:t>
            </a:r>
          </a:p>
          <a:p>
            <a:endParaRPr lang="en-US" sz="1700" dirty="0">
              <a:latin typeface="+mn-lt"/>
            </a:endParaRPr>
          </a:p>
          <a:p>
            <a:pPr marL="457200" indent="-457200">
              <a:buFont typeface="+mj-lt"/>
              <a:buAutoNum type="arabicPeriod"/>
            </a:pPr>
            <a:r>
              <a:rPr lang="en-US" sz="1700" dirty="0">
                <a:latin typeface="+mn-lt"/>
              </a:rPr>
              <a:t>Decision Tree:</a:t>
            </a:r>
          </a:p>
          <a:p>
            <a:pPr marL="857250" lvl="1" indent="-457200">
              <a:buFont typeface="Arial" panose="020B0604020202020204" pitchFamily="34" charset="0"/>
              <a:buChar char="•"/>
            </a:pPr>
            <a:r>
              <a:rPr lang="en-US" sz="1700" dirty="0">
                <a:latin typeface="+mn-lt"/>
              </a:rPr>
              <a:t>We have used the scikit library for developing decision tree and our first tree model gives the following confusion tree for test data</a:t>
            </a:r>
          </a:p>
          <a:p>
            <a:pPr marL="0" indent="0">
              <a:buNone/>
            </a:pPr>
            <a:r>
              <a:rPr lang="en-US" sz="1700" b="0" dirty="0">
                <a:effectLst/>
                <a:latin typeface="+mn-lt"/>
              </a:rPr>
              <a:t>              from </a:t>
            </a:r>
            <a:r>
              <a:rPr lang="en-US" sz="1700" b="0" dirty="0" err="1">
                <a:effectLst/>
                <a:latin typeface="+mn-lt"/>
              </a:rPr>
              <a:t>sklearn</a:t>
            </a:r>
            <a:r>
              <a:rPr lang="en-US" sz="1700" b="0" dirty="0">
                <a:effectLst/>
                <a:latin typeface="+mn-lt"/>
              </a:rPr>
              <a:t> import tree</a:t>
            </a:r>
          </a:p>
          <a:p>
            <a:pPr marL="0" indent="0">
              <a:buNone/>
            </a:pPr>
            <a:r>
              <a:rPr lang="en-US" sz="1700" b="0" dirty="0">
                <a:effectLst/>
                <a:latin typeface="+mn-lt"/>
              </a:rPr>
              <a:t>             </a:t>
            </a:r>
            <a:r>
              <a:rPr lang="en-US" sz="1700" b="0" dirty="0" err="1">
                <a:effectLst/>
                <a:latin typeface="+mn-lt"/>
              </a:rPr>
              <a:t>clf_dt</a:t>
            </a:r>
            <a:r>
              <a:rPr lang="en-US" sz="1700" b="0" dirty="0">
                <a:effectLst/>
                <a:latin typeface="+mn-lt"/>
              </a:rPr>
              <a:t> = </a:t>
            </a:r>
            <a:r>
              <a:rPr lang="en-US" sz="1700" b="0" dirty="0" err="1">
                <a:effectLst/>
                <a:latin typeface="+mn-lt"/>
              </a:rPr>
              <a:t>tree.DecisionTreeClassifier</a:t>
            </a:r>
            <a:r>
              <a:rPr lang="en-US" sz="1700" b="0" dirty="0">
                <a:effectLst/>
                <a:latin typeface="+mn-lt"/>
              </a:rPr>
              <a:t>(</a:t>
            </a:r>
            <a:r>
              <a:rPr lang="en-US" sz="1700" b="0" dirty="0" err="1">
                <a:effectLst/>
                <a:latin typeface="+mn-lt"/>
              </a:rPr>
              <a:t>random_state</a:t>
            </a:r>
            <a:r>
              <a:rPr lang="en-US" sz="1700" b="0" dirty="0">
                <a:effectLst/>
                <a:latin typeface="+mn-lt"/>
              </a:rPr>
              <a:t>=9)</a:t>
            </a:r>
          </a:p>
          <a:p>
            <a:pPr marL="0" indent="0">
              <a:buNone/>
            </a:pPr>
            <a:r>
              <a:rPr lang="en-US" sz="1700" b="0" dirty="0">
                <a:effectLst/>
                <a:latin typeface="+mn-lt"/>
              </a:rPr>
              <a:t>             </a:t>
            </a:r>
            <a:r>
              <a:rPr lang="en-US" sz="1700" b="0" dirty="0" err="1">
                <a:effectLst/>
                <a:latin typeface="+mn-lt"/>
              </a:rPr>
              <a:t>clf_dt</a:t>
            </a:r>
            <a:r>
              <a:rPr lang="en-US" sz="1700" b="0" dirty="0">
                <a:effectLst/>
                <a:latin typeface="+mn-lt"/>
              </a:rPr>
              <a:t> = </a:t>
            </a:r>
            <a:r>
              <a:rPr lang="en-US" sz="1700" b="0" dirty="0" err="1">
                <a:effectLst/>
                <a:latin typeface="+mn-lt"/>
              </a:rPr>
              <a:t>clf_dt.fit</a:t>
            </a:r>
            <a:r>
              <a:rPr lang="en-US" sz="1700" b="0" dirty="0">
                <a:effectLst/>
                <a:latin typeface="+mn-lt"/>
              </a:rPr>
              <a:t>(</a:t>
            </a:r>
            <a:r>
              <a:rPr lang="en-US" sz="1700" b="0" dirty="0" err="1">
                <a:effectLst/>
                <a:latin typeface="+mn-lt"/>
              </a:rPr>
              <a:t>scaled_train</a:t>
            </a:r>
            <a:r>
              <a:rPr lang="en-US" sz="1700" b="0" dirty="0">
                <a:effectLst/>
                <a:latin typeface="+mn-lt"/>
              </a:rPr>
              <a:t>, </a:t>
            </a:r>
            <a:r>
              <a:rPr lang="en-US" sz="1700" b="0" dirty="0" err="1">
                <a:effectLst/>
                <a:latin typeface="+mn-lt"/>
              </a:rPr>
              <a:t>y_train_res</a:t>
            </a:r>
            <a:r>
              <a:rPr lang="en-US" sz="1700" b="0" dirty="0">
                <a:effectLst/>
                <a:latin typeface="+mn-lt"/>
              </a:rPr>
              <a:t>)</a:t>
            </a:r>
          </a:p>
          <a:p>
            <a:pPr marL="0" indent="0">
              <a:buNone/>
            </a:pPr>
            <a:r>
              <a:rPr lang="en-US" sz="1700" b="0" dirty="0">
                <a:effectLst/>
                <a:latin typeface="+mn-lt"/>
              </a:rPr>
              <a:t>             </a:t>
            </a:r>
            <a:r>
              <a:rPr lang="en-US" sz="1700" b="0" dirty="0" err="1">
                <a:effectLst/>
                <a:latin typeface="+mn-lt"/>
              </a:rPr>
              <a:t>plt.figure</a:t>
            </a:r>
            <a:r>
              <a:rPr lang="en-US" sz="1700" b="0" dirty="0">
                <a:effectLst/>
                <a:latin typeface="+mn-lt"/>
              </a:rPr>
              <a:t>(</a:t>
            </a:r>
            <a:r>
              <a:rPr lang="en-US" sz="1700" b="0" dirty="0" err="1">
                <a:effectLst/>
                <a:latin typeface="+mn-lt"/>
              </a:rPr>
              <a:t>figsize</a:t>
            </a:r>
            <a:r>
              <a:rPr lang="en-US" sz="1700" b="0" dirty="0">
                <a:effectLst/>
                <a:latin typeface="+mn-lt"/>
              </a:rPr>
              <a:t> = (15,10))</a:t>
            </a:r>
          </a:p>
          <a:p>
            <a:pPr marL="0" indent="0">
              <a:buNone/>
            </a:pPr>
            <a:r>
              <a:rPr lang="en-US" sz="1700" b="0" dirty="0">
                <a:effectLst/>
                <a:latin typeface="+mn-lt"/>
              </a:rPr>
              <a:t>             </a:t>
            </a:r>
            <a:r>
              <a:rPr lang="en-US" sz="1700" b="0" dirty="0" err="1">
                <a:effectLst/>
                <a:latin typeface="+mn-lt"/>
              </a:rPr>
              <a:t>tree.plot_tree</a:t>
            </a:r>
            <a:r>
              <a:rPr lang="en-US" sz="1700" b="0" dirty="0">
                <a:effectLst/>
                <a:latin typeface="+mn-lt"/>
              </a:rPr>
              <a:t>(</a:t>
            </a:r>
            <a:r>
              <a:rPr lang="en-US" sz="1700" b="0" dirty="0" err="1">
                <a:effectLst/>
                <a:latin typeface="+mn-lt"/>
              </a:rPr>
              <a:t>clf_dt</a:t>
            </a:r>
            <a:r>
              <a:rPr lang="en-US" sz="1700" b="0" dirty="0">
                <a:effectLst/>
                <a:latin typeface="+mn-lt"/>
              </a:rPr>
              <a:t>, filled = True)</a:t>
            </a:r>
          </a:p>
          <a:p>
            <a:pPr marL="857250" lvl="1" indent="-457200">
              <a:buFont typeface="Arial" panose="020B0604020202020204" pitchFamily="34" charset="0"/>
              <a:buChar char="•"/>
            </a:pPr>
            <a:endParaRPr lang="en-US" sz="1700" dirty="0">
              <a:latin typeface="+mn-lt"/>
            </a:endParaRPr>
          </a:p>
          <a:p>
            <a:pPr marL="400050" lvl="1" indent="0">
              <a:buNone/>
            </a:pPr>
            <a:r>
              <a:rPr lang="en-US" sz="1700" dirty="0">
                <a:latin typeface="+mn-lt"/>
              </a:rPr>
              <a:t>        </a:t>
            </a:r>
          </a:p>
          <a:p>
            <a:pPr marL="0" indent="0">
              <a:buNone/>
            </a:pPr>
            <a:r>
              <a:rPr lang="en-US" sz="1700" dirty="0">
                <a:latin typeface="+mn-lt"/>
              </a:rPr>
              <a:t>           </a:t>
            </a:r>
          </a:p>
          <a:p>
            <a:pPr marL="0" indent="0">
              <a:buNone/>
            </a:pPr>
            <a:r>
              <a:rPr lang="en-US" sz="1700" dirty="0">
                <a:latin typeface="+mn-lt"/>
              </a:rPr>
              <a:t>     </a:t>
            </a:r>
          </a:p>
        </p:txBody>
      </p:sp>
    </p:spTree>
    <p:extLst>
      <p:ext uri="{BB962C8B-B14F-4D97-AF65-F5344CB8AC3E}">
        <p14:creationId xmlns:p14="http://schemas.microsoft.com/office/powerpoint/2010/main" val="114739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BE92-ED1D-4A79-90CF-90C488871425}"/>
              </a:ext>
            </a:extLst>
          </p:cNvPr>
          <p:cNvSpPr>
            <a:spLocks noGrp="1"/>
          </p:cNvSpPr>
          <p:nvPr>
            <p:ph type="title"/>
          </p:nvPr>
        </p:nvSpPr>
        <p:spPr>
          <a:xfrm>
            <a:off x="646111" y="452718"/>
            <a:ext cx="10555289" cy="6107108"/>
          </a:xfrm>
        </p:spPr>
        <p:txBody>
          <a:bodyPr/>
          <a:lstStyle/>
          <a:p>
            <a:r>
              <a:rPr lang="en-US" sz="2800" dirty="0"/>
              <a:t>Confusion matrix for our first model</a:t>
            </a:r>
            <a:br>
              <a:rPr lang="en-US" sz="2800" dirty="0"/>
            </a:br>
            <a:br>
              <a:rPr lang="en-US" sz="2800" dirty="0"/>
            </a:br>
            <a:br>
              <a:rPr lang="en-US" sz="2800" dirty="0"/>
            </a:br>
            <a:br>
              <a:rPr lang="en-US" sz="2800" dirty="0"/>
            </a:br>
            <a:br>
              <a:rPr lang="en-US" sz="2800" dirty="0"/>
            </a:br>
            <a:br>
              <a:rPr lang="en-US" sz="2800" dirty="0"/>
            </a:br>
            <a:r>
              <a:rPr lang="en-US" sz="2800" dirty="0"/>
              <a:t>We develop another model with </a:t>
            </a:r>
            <a:r>
              <a:rPr lang="en-US" sz="2800" dirty="0" err="1"/>
              <a:t>max_tree</a:t>
            </a:r>
            <a:r>
              <a:rPr lang="en-US" sz="2800" dirty="0"/>
              <a:t> depth = 4</a:t>
            </a:r>
            <a:br>
              <a:rPr lang="en-US" sz="2800" dirty="0"/>
            </a:br>
            <a:endParaRPr lang="en-US" sz="2800" dirty="0"/>
          </a:p>
        </p:txBody>
      </p:sp>
      <p:pic>
        <p:nvPicPr>
          <p:cNvPr id="7" name="Picture 6">
            <a:extLst>
              <a:ext uri="{FF2B5EF4-FFF2-40B4-BE49-F238E27FC236}">
                <a16:creationId xmlns:a16="http://schemas.microsoft.com/office/drawing/2014/main" id="{5A2BFB8B-47C9-47E5-BF38-8957A0804995}"/>
              </a:ext>
            </a:extLst>
          </p:cNvPr>
          <p:cNvPicPr>
            <a:picLocks noChangeAspect="1"/>
          </p:cNvPicPr>
          <p:nvPr/>
        </p:nvPicPr>
        <p:blipFill>
          <a:blip r:embed="rId2"/>
          <a:stretch>
            <a:fillRect/>
          </a:stretch>
        </p:blipFill>
        <p:spPr>
          <a:xfrm>
            <a:off x="646111" y="1097653"/>
            <a:ext cx="3419475" cy="1625670"/>
          </a:xfrm>
          <a:prstGeom prst="rect">
            <a:avLst/>
          </a:prstGeom>
        </p:spPr>
      </p:pic>
      <p:pic>
        <p:nvPicPr>
          <p:cNvPr id="9" name="Picture 8">
            <a:extLst>
              <a:ext uri="{FF2B5EF4-FFF2-40B4-BE49-F238E27FC236}">
                <a16:creationId xmlns:a16="http://schemas.microsoft.com/office/drawing/2014/main" id="{CA9B952B-836A-417C-883B-4C313DF4AFA8}"/>
              </a:ext>
            </a:extLst>
          </p:cNvPr>
          <p:cNvPicPr>
            <a:picLocks noChangeAspect="1"/>
          </p:cNvPicPr>
          <p:nvPr/>
        </p:nvPicPr>
        <p:blipFill>
          <a:blip r:embed="rId3"/>
          <a:stretch>
            <a:fillRect/>
          </a:stretch>
        </p:blipFill>
        <p:spPr>
          <a:xfrm>
            <a:off x="4348162" y="1097654"/>
            <a:ext cx="3495675" cy="1625670"/>
          </a:xfrm>
          <a:prstGeom prst="rect">
            <a:avLst/>
          </a:prstGeom>
        </p:spPr>
      </p:pic>
      <p:sp>
        <p:nvSpPr>
          <p:cNvPr id="10" name="TextBox 9">
            <a:extLst>
              <a:ext uri="{FF2B5EF4-FFF2-40B4-BE49-F238E27FC236}">
                <a16:creationId xmlns:a16="http://schemas.microsoft.com/office/drawing/2014/main" id="{26F4FECE-0278-439B-94B6-3103AEEA7A40}"/>
              </a:ext>
            </a:extLst>
          </p:cNvPr>
          <p:cNvSpPr txBox="1"/>
          <p:nvPr/>
        </p:nvSpPr>
        <p:spPr>
          <a:xfrm>
            <a:off x="8243957" y="823181"/>
            <a:ext cx="2768600" cy="2031325"/>
          </a:xfrm>
          <a:prstGeom prst="rect">
            <a:avLst/>
          </a:prstGeom>
          <a:noFill/>
        </p:spPr>
        <p:txBody>
          <a:bodyPr wrap="square" rtlCol="0">
            <a:spAutoFit/>
          </a:bodyPr>
          <a:lstStyle/>
          <a:p>
            <a:r>
              <a:rPr lang="en-US" b="0" i="0" dirty="0">
                <a:effectLst/>
                <a:latin typeface="Roboto" panose="02000000000000000000" pitchFamily="2" charset="0"/>
              </a:rPr>
              <a:t>This is a clear example of overfitting where we are just getting 14 mis-classified points for train data and for testing we have 394 mis-classified points</a:t>
            </a:r>
            <a:endParaRPr lang="en-US" dirty="0"/>
          </a:p>
        </p:txBody>
      </p:sp>
      <p:pic>
        <p:nvPicPr>
          <p:cNvPr id="12" name="Picture 11">
            <a:extLst>
              <a:ext uri="{FF2B5EF4-FFF2-40B4-BE49-F238E27FC236}">
                <a16:creationId xmlns:a16="http://schemas.microsoft.com/office/drawing/2014/main" id="{75AF9E22-97A4-444B-B30D-10C9518C14D5}"/>
              </a:ext>
            </a:extLst>
          </p:cNvPr>
          <p:cNvPicPr>
            <a:picLocks noChangeAspect="1"/>
          </p:cNvPicPr>
          <p:nvPr/>
        </p:nvPicPr>
        <p:blipFill>
          <a:blip r:embed="rId4"/>
          <a:stretch>
            <a:fillRect/>
          </a:stretch>
        </p:blipFill>
        <p:spPr>
          <a:xfrm>
            <a:off x="743571" y="3742745"/>
            <a:ext cx="3495675" cy="2362200"/>
          </a:xfrm>
          <a:prstGeom prst="rect">
            <a:avLst/>
          </a:prstGeom>
        </p:spPr>
      </p:pic>
      <p:pic>
        <p:nvPicPr>
          <p:cNvPr id="14" name="Picture 13">
            <a:extLst>
              <a:ext uri="{FF2B5EF4-FFF2-40B4-BE49-F238E27FC236}">
                <a16:creationId xmlns:a16="http://schemas.microsoft.com/office/drawing/2014/main" id="{4B9ABBF7-3B95-4F54-AB2B-A3DD9ADD47BD}"/>
              </a:ext>
            </a:extLst>
          </p:cNvPr>
          <p:cNvPicPr>
            <a:picLocks noChangeAspect="1"/>
          </p:cNvPicPr>
          <p:nvPr/>
        </p:nvPicPr>
        <p:blipFill>
          <a:blip r:embed="rId5"/>
          <a:stretch>
            <a:fillRect/>
          </a:stretch>
        </p:blipFill>
        <p:spPr>
          <a:xfrm>
            <a:off x="4543424" y="3722868"/>
            <a:ext cx="3105150" cy="2333625"/>
          </a:xfrm>
          <a:prstGeom prst="rect">
            <a:avLst/>
          </a:prstGeom>
        </p:spPr>
      </p:pic>
      <p:sp>
        <p:nvSpPr>
          <p:cNvPr id="16" name="TextBox 15">
            <a:extLst>
              <a:ext uri="{FF2B5EF4-FFF2-40B4-BE49-F238E27FC236}">
                <a16:creationId xmlns:a16="http://schemas.microsoft.com/office/drawing/2014/main" id="{4CE0D344-3B30-41CE-99D2-704C00AE2DF0}"/>
              </a:ext>
            </a:extLst>
          </p:cNvPr>
          <p:cNvSpPr txBox="1"/>
          <p:nvPr/>
        </p:nvSpPr>
        <p:spPr>
          <a:xfrm>
            <a:off x="8319149" y="3769360"/>
            <a:ext cx="2572371" cy="2585323"/>
          </a:xfrm>
          <a:prstGeom prst="rect">
            <a:avLst/>
          </a:prstGeom>
          <a:noFill/>
        </p:spPr>
        <p:txBody>
          <a:bodyPr wrap="square" rtlCol="0">
            <a:spAutoFit/>
          </a:bodyPr>
          <a:lstStyle/>
          <a:p>
            <a:r>
              <a:rPr lang="en-US" b="0" i="0" dirty="0">
                <a:effectLst/>
                <a:latin typeface="Roboto" panose="02000000000000000000" pitchFamily="2" charset="0"/>
              </a:rPr>
              <a:t>Here our model is making way too many mistakes in training set but in test set, we just have 374 points at depth = 4 which is better than our previous overfitted model. </a:t>
            </a:r>
            <a:endParaRPr lang="en-US" dirty="0"/>
          </a:p>
        </p:txBody>
      </p:sp>
    </p:spTree>
    <p:extLst>
      <p:ext uri="{BB962C8B-B14F-4D97-AF65-F5344CB8AC3E}">
        <p14:creationId xmlns:p14="http://schemas.microsoft.com/office/powerpoint/2010/main" val="411188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F331-CBC6-4C71-B92E-6BEA5381A9F3}"/>
              </a:ext>
            </a:extLst>
          </p:cNvPr>
          <p:cNvSpPr>
            <a:spLocks noGrp="1"/>
          </p:cNvSpPr>
          <p:nvPr>
            <p:ph type="title"/>
          </p:nvPr>
        </p:nvSpPr>
        <p:spPr>
          <a:xfrm>
            <a:off x="536781" y="522291"/>
            <a:ext cx="9404723" cy="1400530"/>
          </a:xfrm>
        </p:spPr>
        <p:txBody>
          <a:bodyPr/>
          <a:lstStyle/>
          <a:p>
            <a:r>
              <a:rPr lang="en-US" dirty="0"/>
              <a:t>Random Forest</a:t>
            </a:r>
          </a:p>
        </p:txBody>
      </p:sp>
      <p:sp>
        <p:nvSpPr>
          <p:cNvPr id="8" name="Rectangle 2">
            <a:extLst>
              <a:ext uri="{FF2B5EF4-FFF2-40B4-BE49-F238E27FC236}">
                <a16:creationId xmlns:a16="http://schemas.microsoft.com/office/drawing/2014/main" id="{E903FBCB-A427-47C7-B75E-1ED40E6977C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Content Placeholder 9">
            <a:extLst>
              <a:ext uri="{FF2B5EF4-FFF2-40B4-BE49-F238E27FC236}">
                <a16:creationId xmlns:a16="http://schemas.microsoft.com/office/drawing/2014/main" id="{F3B008EA-ED94-4272-92BE-AF33BB272C58}"/>
              </a:ext>
            </a:extLst>
          </p:cNvPr>
          <p:cNvSpPr>
            <a:spLocks noGrp="1"/>
          </p:cNvSpPr>
          <p:nvPr>
            <p:ph idx="1"/>
          </p:nvPr>
        </p:nvSpPr>
        <p:spPr>
          <a:xfrm>
            <a:off x="765871" y="1476448"/>
            <a:ext cx="8946541" cy="4195481"/>
          </a:xfrm>
        </p:spPr>
        <p:txBody>
          <a:bodyPr/>
          <a:lstStyle/>
          <a:p>
            <a:r>
              <a:rPr lang="en-US" dirty="0"/>
              <a:t>For our random forest model we will built it using scikit learn</a:t>
            </a:r>
          </a:p>
          <a:p>
            <a:r>
              <a:rPr lang="en-US" dirty="0"/>
              <a:t>We have developed 5 random forest models and we are choosing the best model for our analysis</a:t>
            </a:r>
          </a:p>
          <a:p>
            <a:r>
              <a:rPr lang="en-US" dirty="0"/>
              <a:t>We have used the following parameters</a:t>
            </a:r>
          </a:p>
          <a:p>
            <a:endParaRPr lang="en-US" dirty="0"/>
          </a:p>
          <a:p>
            <a:endParaRPr lang="en-US" dirty="0"/>
          </a:p>
        </p:txBody>
      </p:sp>
      <p:graphicFrame>
        <p:nvGraphicFramePr>
          <p:cNvPr id="11" name="Table 11">
            <a:extLst>
              <a:ext uri="{FF2B5EF4-FFF2-40B4-BE49-F238E27FC236}">
                <a16:creationId xmlns:a16="http://schemas.microsoft.com/office/drawing/2014/main" id="{C61ECF10-804F-4112-9762-064856074D89}"/>
              </a:ext>
            </a:extLst>
          </p:cNvPr>
          <p:cNvGraphicFramePr>
            <a:graphicFrameLocks noGrp="1"/>
          </p:cNvGraphicFramePr>
          <p:nvPr>
            <p:extLst>
              <p:ext uri="{D42A27DB-BD31-4B8C-83A1-F6EECF244321}">
                <p14:modId xmlns:p14="http://schemas.microsoft.com/office/powerpoint/2010/main" val="404189530"/>
              </p:ext>
            </p:extLst>
          </p:nvPr>
        </p:nvGraphicFramePr>
        <p:xfrm>
          <a:off x="1175141" y="3156510"/>
          <a:ext cx="8128000" cy="3193436"/>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617023156"/>
                    </a:ext>
                  </a:extLst>
                </a:gridCol>
                <a:gridCol w="1625600">
                  <a:extLst>
                    <a:ext uri="{9D8B030D-6E8A-4147-A177-3AD203B41FA5}">
                      <a16:colId xmlns:a16="http://schemas.microsoft.com/office/drawing/2014/main" val="2944166112"/>
                    </a:ext>
                  </a:extLst>
                </a:gridCol>
                <a:gridCol w="1625600">
                  <a:extLst>
                    <a:ext uri="{9D8B030D-6E8A-4147-A177-3AD203B41FA5}">
                      <a16:colId xmlns:a16="http://schemas.microsoft.com/office/drawing/2014/main" val="3656082608"/>
                    </a:ext>
                  </a:extLst>
                </a:gridCol>
                <a:gridCol w="1625600">
                  <a:extLst>
                    <a:ext uri="{9D8B030D-6E8A-4147-A177-3AD203B41FA5}">
                      <a16:colId xmlns:a16="http://schemas.microsoft.com/office/drawing/2014/main" val="1668071391"/>
                    </a:ext>
                  </a:extLst>
                </a:gridCol>
                <a:gridCol w="1625600">
                  <a:extLst>
                    <a:ext uri="{9D8B030D-6E8A-4147-A177-3AD203B41FA5}">
                      <a16:colId xmlns:a16="http://schemas.microsoft.com/office/drawing/2014/main" val="145877878"/>
                    </a:ext>
                  </a:extLst>
                </a:gridCol>
              </a:tblGrid>
              <a:tr h="491019">
                <a:tc>
                  <a:txBody>
                    <a:bodyPr/>
                    <a:lstStyle/>
                    <a:p>
                      <a:pPr rtl="0" fontAlgn="t">
                        <a:spcBef>
                          <a:spcPts val="0"/>
                        </a:spcBef>
                        <a:spcAft>
                          <a:spcPts val="0"/>
                        </a:spcAft>
                      </a:pPr>
                      <a:r>
                        <a:rPr lang="en-US" sz="1600" b="0" i="0" u="none" strike="noStrike">
                          <a:solidFill>
                            <a:schemeClr val="tx1"/>
                          </a:solidFill>
                          <a:effectLst/>
                          <a:latin typeface="+mn-lt"/>
                        </a:rPr>
                        <a:t>Models</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n-estimators</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dirty="0">
                          <a:solidFill>
                            <a:schemeClr val="tx1"/>
                          </a:solidFill>
                          <a:effectLst/>
                          <a:latin typeface="+mn-lt"/>
                        </a:rPr>
                        <a:t>Max leaf nodes</a:t>
                      </a:r>
                      <a:endParaRPr lang="en-US" sz="2400" dirty="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Max features</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Mis-classified points</a:t>
                      </a:r>
                      <a:endParaRPr lang="en-US" sz="2400">
                        <a:solidFill>
                          <a:schemeClr val="tx1"/>
                        </a:solidFill>
                        <a:effectLst/>
                        <a:latin typeface="+mn-lt"/>
                      </a:endParaRPr>
                    </a:p>
                  </a:txBody>
                  <a:tcPr marL="63500" marR="63500" marT="63500" marB="63500">
                    <a:solidFill>
                      <a:schemeClr val="bg2"/>
                    </a:solidFill>
                  </a:tcPr>
                </a:tc>
                <a:extLst>
                  <a:ext uri="{0D108BD9-81ED-4DB2-BD59-A6C34878D82A}">
                    <a16:rowId xmlns:a16="http://schemas.microsoft.com/office/drawing/2014/main" val="3029478133"/>
                  </a:ext>
                </a:extLst>
              </a:tr>
              <a:tr h="491019">
                <a:tc>
                  <a:txBody>
                    <a:bodyPr/>
                    <a:lstStyle/>
                    <a:p>
                      <a:pPr rtl="0" fontAlgn="t">
                        <a:spcBef>
                          <a:spcPts val="0"/>
                        </a:spcBef>
                        <a:spcAft>
                          <a:spcPts val="0"/>
                        </a:spcAft>
                      </a:pPr>
                      <a:r>
                        <a:rPr lang="en-US" sz="1600" b="0" i="0" u="none" strike="noStrike">
                          <a:solidFill>
                            <a:schemeClr val="tx1"/>
                          </a:solidFill>
                          <a:effectLst/>
                          <a:latin typeface="+mn-lt"/>
                        </a:rPr>
                        <a:t>Forest1</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dirty="0">
                          <a:solidFill>
                            <a:schemeClr val="tx1"/>
                          </a:solidFill>
                          <a:effectLst/>
                          <a:latin typeface="+mn-lt"/>
                        </a:rPr>
                        <a:t>1000</a:t>
                      </a:r>
                      <a:endParaRPr lang="en-US" sz="2400" dirty="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dirty="0">
                          <a:solidFill>
                            <a:schemeClr val="tx1"/>
                          </a:solidFill>
                          <a:effectLst/>
                          <a:latin typeface="+mn-lt"/>
                        </a:rPr>
                        <a:t>7</a:t>
                      </a:r>
                    </a:p>
                  </a:txBody>
                  <a:tcPr marL="63500" marR="63500" marT="63500" marB="63500">
                    <a:solidFill>
                      <a:schemeClr val="bg2"/>
                    </a:solidFill>
                  </a:tcPr>
                </a:tc>
                <a:tc>
                  <a:txBody>
                    <a:bodyPr/>
                    <a:lstStyle/>
                    <a:p>
                      <a:pPr rtl="0" fontAlgn="t">
                        <a:spcBef>
                          <a:spcPts val="0"/>
                        </a:spcBef>
                        <a:spcAft>
                          <a:spcPts val="0"/>
                        </a:spcAft>
                      </a:pPr>
                      <a:r>
                        <a:rPr lang="en-US" sz="1600" b="0" i="0" u="none" strike="noStrike" dirty="0">
                          <a:solidFill>
                            <a:schemeClr val="tx1"/>
                          </a:solidFill>
                          <a:effectLst/>
                          <a:latin typeface="+mn-lt"/>
                        </a:rPr>
                        <a:t>auto</a:t>
                      </a:r>
                      <a:endParaRPr lang="en-US" sz="2400" dirty="0">
                        <a:solidFill>
                          <a:schemeClr val="tx1"/>
                        </a:solidFill>
                        <a:effectLst/>
                        <a:latin typeface="+mn-lt"/>
                      </a:endParaRPr>
                    </a:p>
                  </a:txBody>
                  <a:tcPr marL="63500" marR="63500" marT="63500" marB="63500">
                    <a:solidFill>
                      <a:schemeClr val="bg2"/>
                    </a:solidFill>
                  </a:tcPr>
                </a:tc>
                <a:tc>
                  <a:txBody>
                    <a:bodyPr/>
                    <a:lstStyle/>
                    <a:p>
                      <a:pPr fontAlgn="t"/>
                      <a:r>
                        <a:rPr lang="en-US" sz="1600" dirty="0">
                          <a:solidFill>
                            <a:schemeClr val="tx1"/>
                          </a:solidFill>
                          <a:effectLst/>
                          <a:latin typeface="+mn-lt"/>
                        </a:rPr>
                        <a:t>500</a:t>
                      </a:r>
                      <a:br>
                        <a:rPr lang="en-US" sz="1600" dirty="0">
                          <a:solidFill>
                            <a:schemeClr val="tx1"/>
                          </a:solidFill>
                          <a:effectLst/>
                          <a:latin typeface="+mn-lt"/>
                        </a:rPr>
                      </a:br>
                      <a:endParaRPr lang="en-US" sz="1600" dirty="0">
                        <a:solidFill>
                          <a:schemeClr val="tx1"/>
                        </a:solidFill>
                        <a:effectLst/>
                        <a:latin typeface="+mn-lt"/>
                      </a:endParaRPr>
                    </a:p>
                  </a:txBody>
                  <a:tcPr marL="63500" marR="63500" marT="63500" marB="63500">
                    <a:solidFill>
                      <a:schemeClr val="bg2"/>
                    </a:solidFill>
                  </a:tcPr>
                </a:tc>
                <a:extLst>
                  <a:ext uri="{0D108BD9-81ED-4DB2-BD59-A6C34878D82A}">
                    <a16:rowId xmlns:a16="http://schemas.microsoft.com/office/drawing/2014/main" val="1971128488"/>
                  </a:ext>
                </a:extLst>
              </a:tr>
              <a:tr h="491019">
                <a:tc>
                  <a:txBody>
                    <a:bodyPr/>
                    <a:lstStyle/>
                    <a:p>
                      <a:pPr rtl="0" fontAlgn="t">
                        <a:spcBef>
                          <a:spcPts val="0"/>
                        </a:spcBef>
                        <a:spcAft>
                          <a:spcPts val="0"/>
                        </a:spcAft>
                      </a:pPr>
                      <a:r>
                        <a:rPr lang="en-US" sz="1600" b="0" i="0" u="none" strike="noStrike">
                          <a:solidFill>
                            <a:schemeClr val="tx1"/>
                          </a:solidFill>
                          <a:effectLst/>
                          <a:latin typeface="+mn-lt"/>
                        </a:rPr>
                        <a:t>Forest2</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1000</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dirty="0">
                          <a:solidFill>
                            <a:schemeClr val="tx1"/>
                          </a:solidFill>
                          <a:effectLst/>
                          <a:latin typeface="+mn-lt"/>
                        </a:rPr>
                        <a:t>7</a:t>
                      </a:r>
                      <a:endParaRPr lang="en-US" sz="2400" dirty="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auto</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dirty="0">
                          <a:solidFill>
                            <a:schemeClr val="tx1"/>
                          </a:solidFill>
                          <a:effectLst/>
                          <a:latin typeface="+mn-lt"/>
                        </a:rPr>
                        <a:t>517</a:t>
                      </a:r>
                      <a:endParaRPr lang="en-US" sz="2400" dirty="0">
                        <a:solidFill>
                          <a:schemeClr val="tx1"/>
                        </a:solidFill>
                        <a:effectLst/>
                        <a:latin typeface="+mn-lt"/>
                      </a:endParaRPr>
                    </a:p>
                  </a:txBody>
                  <a:tcPr marL="63500" marR="63500" marT="63500" marB="63500">
                    <a:solidFill>
                      <a:schemeClr val="bg2"/>
                    </a:solidFill>
                  </a:tcPr>
                </a:tc>
                <a:extLst>
                  <a:ext uri="{0D108BD9-81ED-4DB2-BD59-A6C34878D82A}">
                    <a16:rowId xmlns:a16="http://schemas.microsoft.com/office/drawing/2014/main" val="1225225023"/>
                  </a:ext>
                </a:extLst>
              </a:tr>
              <a:tr h="491019">
                <a:tc>
                  <a:txBody>
                    <a:bodyPr/>
                    <a:lstStyle/>
                    <a:p>
                      <a:pPr rtl="0" fontAlgn="t">
                        <a:spcBef>
                          <a:spcPts val="0"/>
                        </a:spcBef>
                        <a:spcAft>
                          <a:spcPts val="0"/>
                        </a:spcAft>
                      </a:pPr>
                      <a:r>
                        <a:rPr lang="en-US" sz="1600" b="0" i="0" u="none" strike="noStrike">
                          <a:solidFill>
                            <a:schemeClr val="tx1"/>
                          </a:solidFill>
                          <a:effectLst/>
                          <a:latin typeface="+mn-lt"/>
                        </a:rPr>
                        <a:t>Forest3</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1200</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10</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auto</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338</a:t>
                      </a:r>
                      <a:endParaRPr lang="en-US" sz="2400">
                        <a:solidFill>
                          <a:schemeClr val="tx1"/>
                        </a:solidFill>
                        <a:effectLst/>
                        <a:latin typeface="+mn-lt"/>
                      </a:endParaRPr>
                    </a:p>
                  </a:txBody>
                  <a:tcPr marL="63500" marR="63500" marT="63500" marB="63500">
                    <a:solidFill>
                      <a:schemeClr val="bg2"/>
                    </a:solidFill>
                  </a:tcPr>
                </a:tc>
                <a:extLst>
                  <a:ext uri="{0D108BD9-81ED-4DB2-BD59-A6C34878D82A}">
                    <a16:rowId xmlns:a16="http://schemas.microsoft.com/office/drawing/2014/main" val="575757027"/>
                  </a:ext>
                </a:extLst>
              </a:tr>
              <a:tr h="491019">
                <a:tc>
                  <a:txBody>
                    <a:bodyPr/>
                    <a:lstStyle/>
                    <a:p>
                      <a:pPr rtl="0" fontAlgn="t">
                        <a:spcBef>
                          <a:spcPts val="0"/>
                        </a:spcBef>
                        <a:spcAft>
                          <a:spcPts val="0"/>
                        </a:spcAft>
                      </a:pPr>
                      <a:r>
                        <a:rPr lang="en-US" sz="1600" b="0" i="0" u="none" strike="noStrike">
                          <a:solidFill>
                            <a:schemeClr val="tx1"/>
                          </a:solidFill>
                          <a:effectLst/>
                          <a:latin typeface="+mn-lt"/>
                        </a:rPr>
                        <a:t>Forest4</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1000</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7</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log2</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513</a:t>
                      </a:r>
                      <a:endParaRPr lang="en-US" sz="2400">
                        <a:solidFill>
                          <a:schemeClr val="tx1"/>
                        </a:solidFill>
                        <a:effectLst/>
                        <a:latin typeface="+mn-lt"/>
                      </a:endParaRPr>
                    </a:p>
                  </a:txBody>
                  <a:tcPr marL="63500" marR="63500" marT="63500" marB="63500">
                    <a:solidFill>
                      <a:schemeClr val="bg2"/>
                    </a:solidFill>
                  </a:tcPr>
                </a:tc>
                <a:extLst>
                  <a:ext uri="{0D108BD9-81ED-4DB2-BD59-A6C34878D82A}">
                    <a16:rowId xmlns:a16="http://schemas.microsoft.com/office/drawing/2014/main" val="417590084"/>
                  </a:ext>
                </a:extLst>
              </a:tr>
              <a:tr h="491019">
                <a:tc>
                  <a:txBody>
                    <a:bodyPr/>
                    <a:lstStyle/>
                    <a:p>
                      <a:pPr rtl="0" fontAlgn="t">
                        <a:spcBef>
                          <a:spcPts val="0"/>
                        </a:spcBef>
                        <a:spcAft>
                          <a:spcPts val="0"/>
                        </a:spcAft>
                      </a:pPr>
                      <a:r>
                        <a:rPr lang="en-US" sz="1600" b="0" i="0" u="none" strike="noStrike">
                          <a:solidFill>
                            <a:schemeClr val="tx1"/>
                          </a:solidFill>
                          <a:effectLst/>
                          <a:latin typeface="+mn-lt"/>
                        </a:rPr>
                        <a:t>Forest5</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700</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7</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a:solidFill>
                            <a:schemeClr val="tx1"/>
                          </a:solidFill>
                          <a:effectLst/>
                          <a:latin typeface="+mn-lt"/>
                        </a:rPr>
                        <a:t>auto</a:t>
                      </a:r>
                      <a:endParaRPr lang="en-US" sz="2400">
                        <a:solidFill>
                          <a:schemeClr val="tx1"/>
                        </a:solidFill>
                        <a:effectLst/>
                        <a:latin typeface="+mn-lt"/>
                      </a:endParaRPr>
                    </a:p>
                  </a:txBody>
                  <a:tcPr marL="63500" marR="63500" marT="63500" marB="63500">
                    <a:solidFill>
                      <a:schemeClr val="bg2"/>
                    </a:solidFill>
                  </a:tcPr>
                </a:tc>
                <a:tc>
                  <a:txBody>
                    <a:bodyPr/>
                    <a:lstStyle/>
                    <a:p>
                      <a:pPr rtl="0" fontAlgn="t">
                        <a:spcBef>
                          <a:spcPts val="0"/>
                        </a:spcBef>
                        <a:spcAft>
                          <a:spcPts val="0"/>
                        </a:spcAft>
                      </a:pPr>
                      <a:r>
                        <a:rPr lang="en-US" sz="1600" b="0" i="0" u="none" strike="noStrike" dirty="0">
                          <a:solidFill>
                            <a:schemeClr val="tx1"/>
                          </a:solidFill>
                          <a:effectLst/>
                          <a:latin typeface="+mn-lt"/>
                        </a:rPr>
                        <a:t>349</a:t>
                      </a:r>
                      <a:endParaRPr lang="en-US" sz="2400" dirty="0">
                        <a:solidFill>
                          <a:schemeClr val="tx1"/>
                        </a:solidFill>
                        <a:effectLst/>
                        <a:latin typeface="+mn-lt"/>
                      </a:endParaRPr>
                    </a:p>
                  </a:txBody>
                  <a:tcPr marL="63500" marR="63500" marT="63500" marB="63500">
                    <a:solidFill>
                      <a:schemeClr val="bg2"/>
                    </a:solidFill>
                  </a:tcPr>
                </a:tc>
                <a:extLst>
                  <a:ext uri="{0D108BD9-81ED-4DB2-BD59-A6C34878D82A}">
                    <a16:rowId xmlns:a16="http://schemas.microsoft.com/office/drawing/2014/main" val="852381266"/>
                  </a:ext>
                </a:extLst>
              </a:tr>
            </a:tbl>
          </a:graphicData>
        </a:graphic>
      </p:graphicFrame>
    </p:spTree>
    <p:extLst>
      <p:ext uri="{BB962C8B-B14F-4D97-AF65-F5344CB8AC3E}">
        <p14:creationId xmlns:p14="http://schemas.microsoft.com/office/powerpoint/2010/main" val="1890895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7783-1814-41EC-927B-18CFBFAE6E10}"/>
              </a:ext>
            </a:extLst>
          </p:cNvPr>
          <p:cNvSpPr>
            <a:spLocks noGrp="1"/>
          </p:cNvSpPr>
          <p:nvPr>
            <p:ph type="title"/>
          </p:nvPr>
        </p:nvSpPr>
        <p:spPr>
          <a:xfrm>
            <a:off x="646111" y="452718"/>
            <a:ext cx="10247176" cy="859247"/>
          </a:xfrm>
        </p:spPr>
        <p:txBody>
          <a:bodyPr/>
          <a:lstStyle/>
          <a:p>
            <a:r>
              <a:rPr lang="en-US" dirty="0"/>
              <a:t>Confusion Matrix for different models:</a:t>
            </a:r>
          </a:p>
        </p:txBody>
      </p:sp>
      <p:sp>
        <p:nvSpPr>
          <p:cNvPr id="3" name="Content Placeholder 2">
            <a:extLst>
              <a:ext uri="{FF2B5EF4-FFF2-40B4-BE49-F238E27FC236}">
                <a16:creationId xmlns:a16="http://schemas.microsoft.com/office/drawing/2014/main" id="{30D37933-52BA-4650-B525-D6597DC1BAAA}"/>
              </a:ext>
            </a:extLst>
          </p:cNvPr>
          <p:cNvSpPr>
            <a:spLocks noGrp="1"/>
          </p:cNvSpPr>
          <p:nvPr>
            <p:ph idx="1"/>
          </p:nvPr>
        </p:nvSpPr>
        <p:spPr>
          <a:xfrm>
            <a:off x="645132" y="1311966"/>
            <a:ext cx="9404722" cy="4936434"/>
          </a:xfrm>
        </p:spPr>
        <p:txBody>
          <a:bodyPr/>
          <a:lstStyle/>
          <a:p>
            <a:pPr marL="0" indent="0">
              <a:buNone/>
            </a:pPr>
            <a:r>
              <a:rPr lang="en-US" dirty="0"/>
              <a:t>     </a:t>
            </a:r>
          </a:p>
        </p:txBody>
      </p:sp>
      <p:pic>
        <p:nvPicPr>
          <p:cNvPr id="5" name="Picture 4">
            <a:extLst>
              <a:ext uri="{FF2B5EF4-FFF2-40B4-BE49-F238E27FC236}">
                <a16:creationId xmlns:a16="http://schemas.microsoft.com/office/drawing/2014/main" id="{F4F62C1D-8B32-4FC2-B76E-35BFCF890121}"/>
              </a:ext>
            </a:extLst>
          </p:cNvPr>
          <p:cNvPicPr>
            <a:picLocks noChangeAspect="1"/>
          </p:cNvPicPr>
          <p:nvPr/>
        </p:nvPicPr>
        <p:blipFill>
          <a:blip r:embed="rId2"/>
          <a:stretch>
            <a:fillRect/>
          </a:stretch>
        </p:blipFill>
        <p:spPr>
          <a:xfrm>
            <a:off x="932000" y="1234731"/>
            <a:ext cx="3171825" cy="2373173"/>
          </a:xfrm>
          <a:prstGeom prst="rect">
            <a:avLst/>
          </a:prstGeom>
        </p:spPr>
      </p:pic>
      <p:pic>
        <p:nvPicPr>
          <p:cNvPr id="7" name="Picture 6">
            <a:extLst>
              <a:ext uri="{FF2B5EF4-FFF2-40B4-BE49-F238E27FC236}">
                <a16:creationId xmlns:a16="http://schemas.microsoft.com/office/drawing/2014/main" id="{6DC50F61-123A-4744-8E4D-2D94B61B54A0}"/>
              </a:ext>
            </a:extLst>
          </p:cNvPr>
          <p:cNvPicPr>
            <a:picLocks noChangeAspect="1"/>
          </p:cNvPicPr>
          <p:nvPr/>
        </p:nvPicPr>
        <p:blipFill>
          <a:blip r:embed="rId3"/>
          <a:stretch>
            <a:fillRect/>
          </a:stretch>
        </p:blipFill>
        <p:spPr>
          <a:xfrm>
            <a:off x="4514850" y="1234732"/>
            <a:ext cx="3162300" cy="2340352"/>
          </a:xfrm>
          <a:prstGeom prst="rect">
            <a:avLst/>
          </a:prstGeom>
        </p:spPr>
      </p:pic>
      <p:pic>
        <p:nvPicPr>
          <p:cNvPr id="9" name="Picture 8">
            <a:extLst>
              <a:ext uri="{FF2B5EF4-FFF2-40B4-BE49-F238E27FC236}">
                <a16:creationId xmlns:a16="http://schemas.microsoft.com/office/drawing/2014/main" id="{107AFAC2-79FA-4D05-8660-0AF990B2E5E5}"/>
              </a:ext>
            </a:extLst>
          </p:cNvPr>
          <p:cNvPicPr>
            <a:picLocks noChangeAspect="1"/>
          </p:cNvPicPr>
          <p:nvPr/>
        </p:nvPicPr>
        <p:blipFill>
          <a:blip r:embed="rId4"/>
          <a:stretch>
            <a:fillRect/>
          </a:stretch>
        </p:blipFill>
        <p:spPr>
          <a:xfrm>
            <a:off x="8088175" y="1234731"/>
            <a:ext cx="3067050" cy="2453349"/>
          </a:xfrm>
          <a:prstGeom prst="rect">
            <a:avLst/>
          </a:prstGeom>
        </p:spPr>
      </p:pic>
      <p:pic>
        <p:nvPicPr>
          <p:cNvPr id="11" name="Picture 10">
            <a:extLst>
              <a:ext uri="{FF2B5EF4-FFF2-40B4-BE49-F238E27FC236}">
                <a16:creationId xmlns:a16="http://schemas.microsoft.com/office/drawing/2014/main" id="{0FC93CAC-207E-4778-866E-881AE4D03A32}"/>
              </a:ext>
            </a:extLst>
          </p:cNvPr>
          <p:cNvPicPr>
            <a:picLocks noChangeAspect="1"/>
          </p:cNvPicPr>
          <p:nvPr/>
        </p:nvPicPr>
        <p:blipFill>
          <a:blip r:embed="rId5"/>
          <a:stretch>
            <a:fillRect/>
          </a:stretch>
        </p:blipFill>
        <p:spPr>
          <a:xfrm>
            <a:off x="1617662" y="3839610"/>
            <a:ext cx="3267075" cy="2486025"/>
          </a:xfrm>
          <a:prstGeom prst="rect">
            <a:avLst/>
          </a:prstGeom>
        </p:spPr>
      </p:pic>
      <p:pic>
        <p:nvPicPr>
          <p:cNvPr id="10" name="Picture 9">
            <a:extLst>
              <a:ext uri="{FF2B5EF4-FFF2-40B4-BE49-F238E27FC236}">
                <a16:creationId xmlns:a16="http://schemas.microsoft.com/office/drawing/2014/main" id="{0DF83828-1472-47CD-ACCA-460B4CC10814}"/>
              </a:ext>
            </a:extLst>
          </p:cNvPr>
          <p:cNvPicPr>
            <a:picLocks noChangeAspect="1"/>
          </p:cNvPicPr>
          <p:nvPr/>
        </p:nvPicPr>
        <p:blipFill>
          <a:blip r:embed="rId6"/>
          <a:stretch>
            <a:fillRect/>
          </a:stretch>
        </p:blipFill>
        <p:spPr>
          <a:xfrm>
            <a:off x="5308220" y="3881157"/>
            <a:ext cx="3181350" cy="2524125"/>
          </a:xfrm>
          <a:prstGeom prst="rect">
            <a:avLst/>
          </a:prstGeom>
        </p:spPr>
      </p:pic>
    </p:spTree>
    <p:extLst>
      <p:ext uri="{BB962C8B-B14F-4D97-AF65-F5344CB8AC3E}">
        <p14:creationId xmlns:p14="http://schemas.microsoft.com/office/powerpoint/2010/main" val="208583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1CED-5363-4084-B809-60475A8E6462}"/>
              </a:ext>
            </a:extLst>
          </p:cNvPr>
          <p:cNvSpPr>
            <a:spLocks noGrp="1"/>
          </p:cNvSpPr>
          <p:nvPr>
            <p:ph type="title"/>
          </p:nvPr>
        </p:nvSpPr>
        <p:spPr>
          <a:xfrm>
            <a:off x="646111" y="452718"/>
            <a:ext cx="9404723" cy="958639"/>
          </a:xfrm>
        </p:spPr>
        <p:txBody>
          <a:bodyPr/>
          <a:lstStyle/>
          <a:p>
            <a:r>
              <a:rPr lang="en-US" dirty="0"/>
              <a:t>Logistic Regression</a:t>
            </a:r>
          </a:p>
        </p:txBody>
      </p:sp>
      <p:sp>
        <p:nvSpPr>
          <p:cNvPr id="3" name="Content Placeholder 2">
            <a:extLst>
              <a:ext uri="{FF2B5EF4-FFF2-40B4-BE49-F238E27FC236}">
                <a16:creationId xmlns:a16="http://schemas.microsoft.com/office/drawing/2014/main" id="{BD6F5C9C-0009-4ED5-85C5-FBF21B3C1839}"/>
              </a:ext>
            </a:extLst>
          </p:cNvPr>
          <p:cNvSpPr>
            <a:spLocks noGrp="1"/>
          </p:cNvSpPr>
          <p:nvPr>
            <p:ph idx="1"/>
          </p:nvPr>
        </p:nvSpPr>
        <p:spPr>
          <a:xfrm>
            <a:off x="645132" y="1411357"/>
            <a:ext cx="9404722" cy="5317433"/>
          </a:xfrm>
        </p:spPr>
        <p:txBody>
          <a:bodyPr/>
          <a:lstStyle/>
          <a:p>
            <a:r>
              <a:rPr lang="en-US" dirty="0"/>
              <a:t>We built the logistic regression using scikit learn in the code given below:</a:t>
            </a:r>
          </a:p>
          <a:p>
            <a:pPr marL="0" indent="0">
              <a:buNone/>
            </a:pPr>
            <a:r>
              <a:rPr lang="en-US" b="0" dirty="0">
                <a:effectLst/>
                <a:latin typeface="+mn-lt"/>
              </a:rPr>
              <a:t>parameters = {'C': </a:t>
            </a:r>
            <a:r>
              <a:rPr lang="en-US" b="0" dirty="0" err="1">
                <a:effectLst/>
                <a:latin typeface="+mn-lt"/>
              </a:rPr>
              <a:t>np.linspace</a:t>
            </a:r>
            <a:r>
              <a:rPr lang="en-US" b="0" dirty="0">
                <a:effectLst/>
                <a:latin typeface="+mn-lt"/>
              </a:rPr>
              <a:t>(0.001, 0.1, 1, 10)}</a:t>
            </a:r>
          </a:p>
          <a:p>
            <a:pPr marL="0" indent="0">
              <a:buNone/>
            </a:pPr>
            <a:r>
              <a:rPr lang="en-US" b="0" dirty="0" err="1">
                <a:effectLst/>
                <a:latin typeface="+mn-lt"/>
              </a:rPr>
              <a:t>lr</a:t>
            </a:r>
            <a:r>
              <a:rPr lang="en-US" b="0" dirty="0">
                <a:effectLst/>
                <a:latin typeface="+mn-lt"/>
              </a:rPr>
              <a:t> = </a:t>
            </a:r>
            <a:r>
              <a:rPr lang="en-US" b="0" dirty="0" err="1">
                <a:effectLst/>
                <a:latin typeface="+mn-lt"/>
              </a:rPr>
              <a:t>LogisticRegression</a:t>
            </a:r>
            <a:r>
              <a:rPr lang="en-US" b="0" dirty="0">
                <a:effectLst/>
                <a:latin typeface="+mn-lt"/>
              </a:rPr>
              <a:t>(</a:t>
            </a:r>
            <a:r>
              <a:rPr lang="en-US" b="0" dirty="0" err="1">
                <a:effectLst/>
                <a:latin typeface="+mn-lt"/>
              </a:rPr>
              <a:t>random_state</a:t>
            </a:r>
            <a:r>
              <a:rPr lang="en-US" b="0" dirty="0">
                <a:effectLst/>
                <a:latin typeface="+mn-lt"/>
              </a:rPr>
              <a:t>=9, </a:t>
            </a:r>
            <a:r>
              <a:rPr lang="en-US" b="0" dirty="0" err="1">
                <a:effectLst/>
                <a:latin typeface="+mn-lt"/>
              </a:rPr>
              <a:t>max_iter</a:t>
            </a:r>
            <a:r>
              <a:rPr lang="en-US" b="0" dirty="0">
                <a:effectLst/>
                <a:latin typeface="+mn-lt"/>
              </a:rPr>
              <a:t>=500)</a:t>
            </a:r>
          </a:p>
          <a:p>
            <a:pPr marL="0" indent="0">
              <a:buNone/>
            </a:pPr>
            <a:r>
              <a:rPr lang="en-US" b="0" dirty="0" err="1">
                <a:effectLst/>
                <a:latin typeface="+mn-lt"/>
              </a:rPr>
              <a:t>clf</a:t>
            </a:r>
            <a:r>
              <a:rPr lang="en-US" b="0" dirty="0">
                <a:effectLst/>
                <a:latin typeface="+mn-lt"/>
              </a:rPr>
              <a:t> = </a:t>
            </a:r>
            <a:r>
              <a:rPr lang="en-US" b="0" dirty="0" err="1">
                <a:effectLst/>
                <a:latin typeface="+mn-lt"/>
              </a:rPr>
              <a:t>GridSearchCV</a:t>
            </a:r>
            <a:r>
              <a:rPr lang="en-US" b="0" dirty="0">
                <a:effectLst/>
                <a:latin typeface="+mn-lt"/>
              </a:rPr>
              <a:t>(</a:t>
            </a:r>
            <a:r>
              <a:rPr lang="en-US" b="0" dirty="0" err="1">
                <a:effectLst/>
                <a:latin typeface="+mn-lt"/>
              </a:rPr>
              <a:t>lr</a:t>
            </a:r>
            <a:r>
              <a:rPr lang="en-US" b="0" dirty="0">
                <a:effectLst/>
                <a:latin typeface="+mn-lt"/>
              </a:rPr>
              <a:t>, parameters, cv=5, verbose=5, </a:t>
            </a:r>
            <a:r>
              <a:rPr lang="en-US" b="0" dirty="0" err="1">
                <a:effectLst/>
                <a:latin typeface="+mn-lt"/>
              </a:rPr>
              <a:t>n_jobs</a:t>
            </a:r>
            <a:r>
              <a:rPr lang="en-US" b="0" dirty="0">
                <a:effectLst/>
                <a:latin typeface="+mn-lt"/>
              </a:rPr>
              <a:t>=3)</a:t>
            </a:r>
          </a:p>
          <a:p>
            <a:pPr marL="0" indent="0">
              <a:buNone/>
            </a:pPr>
            <a:r>
              <a:rPr lang="en-US" b="0" dirty="0" err="1">
                <a:effectLst/>
                <a:latin typeface="+mn-lt"/>
              </a:rPr>
              <a:t>clf.fit</a:t>
            </a:r>
            <a:r>
              <a:rPr lang="en-US" b="0" dirty="0">
                <a:effectLst/>
                <a:latin typeface="+mn-lt"/>
              </a:rPr>
              <a:t>(</a:t>
            </a:r>
            <a:r>
              <a:rPr lang="en-US" b="0" dirty="0" err="1">
                <a:effectLst/>
                <a:latin typeface="+mn-lt"/>
              </a:rPr>
              <a:t>scaled_train</a:t>
            </a:r>
            <a:r>
              <a:rPr lang="en-US" b="0" dirty="0">
                <a:effectLst/>
                <a:latin typeface="+mn-lt"/>
              </a:rPr>
              <a:t>, </a:t>
            </a:r>
            <a:r>
              <a:rPr lang="en-US" b="0" dirty="0" err="1">
                <a:effectLst/>
                <a:latin typeface="+mn-lt"/>
              </a:rPr>
              <a:t>y_train_res.ravel</a:t>
            </a:r>
            <a:r>
              <a:rPr lang="en-US" b="0" dirty="0">
                <a:effectLst/>
                <a:latin typeface="+mn-lt"/>
              </a:rPr>
              <a:t>())</a:t>
            </a:r>
          </a:p>
          <a:p>
            <a:pPr marL="0" indent="0">
              <a:buNone/>
            </a:pPr>
            <a:r>
              <a:rPr lang="en-US" dirty="0"/>
              <a:t>We have used different parameters like cross validation and verbose to reduce overfitting case after running we get the confusion matrix as:</a:t>
            </a:r>
          </a:p>
          <a:p>
            <a:pPr marL="0" indent="0">
              <a:buNone/>
            </a:pPr>
            <a:endParaRPr lang="en-US" dirty="0"/>
          </a:p>
        </p:txBody>
      </p:sp>
      <p:pic>
        <p:nvPicPr>
          <p:cNvPr id="7" name="Picture 6">
            <a:extLst>
              <a:ext uri="{FF2B5EF4-FFF2-40B4-BE49-F238E27FC236}">
                <a16:creationId xmlns:a16="http://schemas.microsoft.com/office/drawing/2014/main" id="{67FCE125-DB75-4AE3-A30C-5A461866DA77}"/>
              </a:ext>
            </a:extLst>
          </p:cNvPr>
          <p:cNvPicPr>
            <a:picLocks noChangeAspect="1"/>
          </p:cNvPicPr>
          <p:nvPr/>
        </p:nvPicPr>
        <p:blipFill>
          <a:blip r:embed="rId2"/>
          <a:stretch>
            <a:fillRect/>
          </a:stretch>
        </p:blipFill>
        <p:spPr>
          <a:xfrm>
            <a:off x="851852" y="4213155"/>
            <a:ext cx="3152775" cy="2466975"/>
          </a:xfrm>
          <a:prstGeom prst="rect">
            <a:avLst/>
          </a:prstGeom>
        </p:spPr>
      </p:pic>
      <p:sp>
        <p:nvSpPr>
          <p:cNvPr id="8" name="TextBox 7">
            <a:extLst>
              <a:ext uri="{FF2B5EF4-FFF2-40B4-BE49-F238E27FC236}">
                <a16:creationId xmlns:a16="http://schemas.microsoft.com/office/drawing/2014/main" id="{72DA46B6-FB5A-45A9-8953-9CB5BD21F6A2}"/>
              </a:ext>
            </a:extLst>
          </p:cNvPr>
          <p:cNvSpPr txBox="1"/>
          <p:nvPr/>
        </p:nvSpPr>
        <p:spPr>
          <a:xfrm>
            <a:off x="5642608" y="4392060"/>
            <a:ext cx="4187191" cy="2031325"/>
          </a:xfrm>
          <a:prstGeom prst="rect">
            <a:avLst/>
          </a:prstGeom>
          <a:noFill/>
        </p:spPr>
        <p:txBody>
          <a:bodyPr wrap="square" rtlCol="0">
            <a:spAutoFit/>
          </a:bodyPr>
          <a:lstStyle/>
          <a:p>
            <a:pPr algn="l"/>
            <a:r>
              <a:rPr lang="en-US" b="0" i="0" dirty="0">
                <a:effectLst/>
                <a:latin typeface="Roboto" panose="02000000000000000000" pitchFamily="2" charset="0"/>
              </a:rPr>
              <a:t>For Basic LR model with 500 iterations we are getting best accuracy, but model is not able to classify churners well and is not appropriate. One thing to observe here is that low value of c is able to predict churners better !</a:t>
            </a:r>
          </a:p>
          <a:p>
            <a:endParaRPr lang="en-US" dirty="0"/>
          </a:p>
        </p:txBody>
      </p:sp>
    </p:spTree>
    <p:extLst>
      <p:ext uri="{BB962C8B-B14F-4D97-AF65-F5344CB8AC3E}">
        <p14:creationId xmlns:p14="http://schemas.microsoft.com/office/powerpoint/2010/main" val="2124832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4011A-2934-46B4-9E82-AFD6E0D0BE19}"/>
              </a:ext>
            </a:extLst>
          </p:cNvPr>
          <p:cNvSpPr>
            <a:spLocks noGrp="1"/>
          </p:cNvSpPr>
          <p:nvPr>
            <p:ph type="title"/>
          </p:nvPr>
        </p:nvSpPr>
        <p:spPr>
          <a:xfrm>
            <a:off x="646111" y="227233"/>
            <a:ext cx="9404723" cy="769795"/>
          </a:xfrm>
        </p:spPr>
        <p:txBody>
          <a:bodyPr/>
          <a:lstStyle/>
          <a:p>
            <a:r>
              <a:rPr lang="en-US" dirty="0" err="1"/>
              <a:t>Adaboost</a:t>
            </a:r>
            <a:r>
              <a:rPr lang="en-US" dirty="0"/>
              <a:t> Model</a:t>
            </a:r>
          </a:p>
        </p:txBody>
      </p:sp>
      <p:sp>
        <p:nvSpPr>
          <p:cNvPr id="3" name="Content Placeholder 2">
            <a:extLst>
              <a:ext uri="{FF2B5EF4-FFF2-40B4-BE49-F238E27FC236}">
                <a16:creationId xmlns:a16="http://schemas.microsoft.com/office/drawing/2014/main" id="{A3924E70-0300-44EB-B5AE-F7CDC5E77207}"/>
              </a:ext>
            </a:extLst>
          </p:cNvPr>
          <p:cNvSpPr>
            <a:spLocks noGrp="1"/>
          </p:cNvSpPr>
          <p:nvPr>
            <p:ph idx="1"/>
          </p:nvPr>
        </p:nvSpPr>
        <p:spPr>
          <a:xfrm>
            <a:off x="646111" y="997028"/>
            <a:ext cx="10207419" cy="5308080"/>
          </a:xfrm>
        </p:spPr>
        <p:txBody>
          <a:bodyPr>
            <a:normAutofit/>
          </a:bodyPr>
          <a:lstStyle/>
          <a:p>
            <a:r>
              <a:rPr lang="en-US" dirty="0">
                <a:latin typeface="+mn-lt"/>
              </a:rPr>
              <a:t>For running our </a:t>
            </a:r>
            <a:r>
              <a:rPr lang="en-US" dirty="0" err="1">
                <a:latin typeface="+mn-lt"/>
              </a:rPr>
              <a:t>adaboost</a:t>
            </a:r>
            <a:r>
              <a:rPr lang="en-US" dirty="0">
                <a:latin typeface="+mn-lt"/>
              </a:rPr>
              <a:t> model we use the following code</a:t>
            </a:r>
          </a:p>
          <a:p>
            <a:pPr marL="400050" lvl="1" indent="0">
              <a:buNone/>
            </a:pPr>
            <a:r>
              <a:rPr lang="en-US" b="0" dirty="0">
                <a:effectLst/>
                <a:latin typeface="+mn-lt"/>
              </a:rPr>
              <a:t>from </a:t>
            </a:r>
            <a:r>
              <a:rPr lang="en-US" b="0" dirty="0" err="1">
                <a:effectLst/>
                <a:latin typeface="+mn-lt"/>
              </a:rPr>
              <a:t>sklearn.ensemble</a:t>
            </a:r>
            <a:r>
              <a:rPr lang="en-US" b="0" dirty="0">
                <a:effectLst/>
                <a:latin typeface="+mn-lt"/>
              </a:rPr>
              <a:t> import </a:t>
            </a:r>
            <a:r>
              <a:rPr lang="en-US" b="0" dirty="0" err="1">
                <a:effectLst/>
                <a:latin typeface="+mn-lt"/>
              </a:rPr>
              <a:t>AdaBoostClassifier</a:t>
            </a:r>
            <a:endParaRPr lang="en-US" b="0" dirty="0">
              <a:effectLst/>
              <a:latin typeface="+mn-lt"/>
            </a:endParaRPr>
          </a:p>
          <a:p>
            <a:pPr marL="400050" lvl="1" indent="0">
              <a:buNone/>
            </a:pPr>
            <a:r>
              <a:rPr lang="en-US" b="0" dirty="0" err="1">
                <a:effectLst/>
                <a:latin typeface="+mn-lt"/>
              </a:rPr>
              <a:t>ada_clf</a:t>
            </a:r>
            <a:r>
              <a:rPr lang="en-US" b="0" dirty="0">
                <a:effectLst/>
                <a:latin typeface="+mn-lt"/>
              </a:rPr>
              <a:t> = </a:t>
            </a:r>
            <a:r>
              <a:rPr lang="en-US" b="0" dirty="0" err="1">
                <a:effectLst/>
                <a:latin typeface="+mn-lt"/>
              </a:rPr>
              <a:t>AdaBoostClassifier</a:t>
            </a:r>
            <a:r>
              <a:rPr lang="en-US" b="0" dirty="0">
                <a:effectLst/>
                <a:latin typeface="+mn-lt"/>
              </a:rPr>
              <a:t>(</a:t>
            </a:r>
            <a:r>
              <a:rPr lang="en-US" b="0" dirty="0" err="1">
                <a:effectLst/>
                <a:latin typeface="+mn-lt"/>
              </a:rPr>
              <a:t>random_state</a:t>
            </a:r>
            <a:r>
              <a:rPr lang="en-US" b="0" dirty="0">
                <a:effectLst/>
                <a:latin typeface="+mn-lt"/>
              </a:rPr>
              <a:t>=9)</a:t>
            </a:r>
          </a:p>
          <a:p>
            <a:pPr marL="400050" lvl="1" indent="0">
              <a:buNone/>
            </a:pPr>
            <a:r>
              <a:rPr lang="en-US" b="0" dirty="0" err="1">
                <a:effectLst/>
                <a:latin typeface="+mn-lt"/>
              </a:rPr>
              <a:t>ada_clf.fit</a:t>
            </a:r>
            <a:r>
              <a:rPr lang="en-US" b="0" dirty="0">
                <a:effectLst/>
                <a:latin typeface="+mn-lt"/>
              </a:rPr>
              <a:t>(</a:t>
            </a:r>
            <a:r>
              <a:rPr lang="en-US" b="0" dirty="0" err="1">
                <a:effectLst/>
                <a:latin typeface="+mn-lt"/>
              </a:rPr>
              <a:t>scaled_train</a:t>
            </a:r>
            <a:r>
              <a:rPr lang="en-US" b="0" dirty="0">
                <a:effectLst/>
                <a:latin typeface="+mn-lt"/>
              </a:rPr>
              <a:t>, </a:t>
            </a:r>
            <a:r>
              <a:rPr lang="en-US" b="0" dirty="0" err="1">
                <a:effectLst/>
                <a:latin typeface="+mn-lt"/>
              </a:rPr>
              <a:t>y_train_res</a:t>
            </a:r>
            <a:r>
              <a:rPr lang="en-US" b="0" dirty="0">
                <a:effectLst/>
                <a:latin typeface="+mn-lt"/>
              </a:rPr>
              <a:t>)</a:t>
            </a:r>
          </a:p>
          <a:p>
            <a:pPr marL="400050" lvl="1" indent="0">
              <a:buNone/>
            </a:pPr>
            <a:r>
              <a:rPr lang="en-US" b="0" dirty="0">
                <a:effectLst/>
                <a:latin typeface="+mn-lt"/>
              </a:rPr>
              <a:t>pred = </a:t>
            </a:r>
            <a:r>
              <a:rPr lang="en-US" b="0" dirty="0" err="1">
                <a:effectLst/>
                <a:latin typeface="+mn-lt"/>
              </a:rPr>
              <a:t>ada_clf.predict</a:t>
            </a:r>
            <a:r>
              <a:rPr lang="en-US" b="0" dirty="0">
                <a:effectLst/>
                <a:latin typeface="+mn-lt"/>
              </a:rPr>
              <a:t>(</a:t>
            </a:r>
            <a:r>
              <a:rPr lang="en-US" b="0" dirty="0" err="1">
                <a:effectLst/>
                <a:latin typeface="+mn-lt"/>
              </a:rPr>
              <a:t>scaled_test</a:t>
            </a:r>
            <a:r>
              <a:rPr lang="en-US" b="0" dirty="0">
                <a:effectLst/>
                <a:latin typeface="+mn-lt"/>
              </a:rPr>
              <a:t>)</a:t>
            </a:r>
          </a:p>
          <a:p>
            <a:pPr marL="400050" lvl="1" indent="0">
              <a:buNone/>
            </a:pPr>
            <a:r>
              <a:rPr lang="en-US" b="0" dirty="0" err="1">
                <a:effectLst/>
                <a:latin typeface="+mn-lt"/>
              </a:rPr>
              <a:t>confusion_matrix</a:t>
            </a:r>
            <a:r>
              <a:rPr lang="en-US" b="0" dirty="0">
                <a:effectLst/>
                <a:latin typeface="+mn-lt"/>
              </a:rPr>
              <a:t>(</a:t>
            </a:r>
            <a:r>
              <a:rPr lang="en-US" b="0" dirty="0" err="1">
                <a:effectLst/>
                <a:latin typeface="+mn-lt"/>
              </a:rPr>
              <a:t>y_test,pred</a:t>
            </a:r>
            <a:r>
              <a:rPr lang="en-US" b="0" dirty="0">
                <a:effectLst/>
                <a:latin typeface="+mn-lt"/>
              </a:rPr>
              <a:t>)</a:t>
            </a:r>
          </a:p>
          <a:p>
            <a:pPr marL="400050" lvl="1" indent="0">
              <a:buNone/>
            </a:pPr>
            <a:r>
              <a:rPr lang="en-US" b="0" dirty="0" err="1">
                <a:effectLst/>
                <a:latin typeface="+mn-lt"/>
              </a:rPr>
              <a:t>pd.crosstab</a:t>
            </a:r>
            <a:r>
              <a:rPr lang="en-US" b="0" dirty="0">
                <a:effectLst/>
                <a:latin typeface="+mn-lt"/>
              </a:rPr>
              <a:t>(</a:t>
            </a:r>
            <a:r>
              <a:rPr lang="en-US" b="0" dirty="0" err="1">
                <a:effectLst/>
                <a:latin typeface="+mn-lt"/>
              </a:rPr>
              <a:t>y_test</a:t>
            </a:r>
            <a:r>
              <a:rPr lang="en-US" b="0" dirty="0">
                <a:effectLst/>
                <a:latin typeface="+mn-lt"/>
              </a:rPr>
              <a:t>, pred, </a:t>
            </a:r>
            <a:r>
              <a:rPr lang="en-US" b="0" dirty="0" err="1">
                <a:effectLst/>
                <a:latin typeface="+mn-lt"/>
              </a:rPr>
              <a:t>rownames</a:t>
            </a:r>
            <a:r>
              <a:rPr lang="en-US" b="0" dirty="0">
                <a:effectLst/>
                <a:latin typeface="+mn-lt"/>
              </a:rPr>
              <a:t>=['True'], </a:t>
            </a:r>
            <a:r>
              <a:rPr lang="en-US" b="0" dirty="0" err="1">
                <a:effectLst/>
                <a:latin typeface="+mn-lt"/>
              </a:rPr>
              <a:t>colnames</a:t>
            </a:r>
            <a:r>
              <a:rPr lang="en-US" b="0" dirty="0">
                <a:effectLst/>
                <a:latin typeface="+mn-lt"/>
              </a:rPr>
              <a:t>=['Predicted'], margins=True)</a:t>
            </a:r>
          </a:p>
          <a:p>
            <a:r>
              <a:rPr lang="en-US" b="0" dirty="0">
                <a:effectLst/>
                <a:latin typeface="+mn-lt"/>
              </a:rPr>
              <a:t>We have not used any hyper parameter training but this model proves to be our best model</a:t>
            </a:r>
          </a:p>
          <a:p>
            <a:pPr marL="0" indent="0">
              <a:buNone/>
            </a:pPr>
            <a:r>
              <a:rPr lang="en-US" dirty="0">
                <a:latin typeface="+mn-lt"/>
              </a:rPr>
              <a:t>     </a:t>
            </a:r>
          </a:p>
        </p:txBody>
      </p:sp>
      <p:pic>
        <p:nvPicPr>
          <p:cNvPr id="5" name="Picture 4">
            <a:extLst>
              <a:ext uri="{FF2B5EF4-FFF2-40B4-BE49-F238E27FC236}">
                <a16:creationId xmlns:a16="http://schemas.microsoft.com/office/drawing/2014/main" id="{A61C8FCC-0B14-4BE0-BB07-2593712D91A9}"/>
              </a:ext>
            </a:extLst>
          </p:cNvPr>
          <p:cNvPicPr>
            <a:picLocks noChangeAspect="1"/>
          </p:cNvPicPr>
          <p:nvPr/>
        </p:nvPicPr>
        <p:blipFill>
          <a:blip r:embed="rId2"/>
          <a:stretch>
            <a:fillRect/>
          </a:stretch>
        </p:blipFill>
        <p:spPr>
          <a:xfrm>
            <a:off x="3245167" y="4313114"/>
            <a:ext cx="3629025" cy="2317653"/>
          </a:xfrm>
          <a:prstGeom prst="rect">
            <a:avLst/>
          </a:prstGeom>
        </p:spPr>
      </p:pic>
    </p:spTree>
    <p:extLst>
      <p:ext uri="{BB962C8B-B14F-4D97-AF65-F5344CB8AC3E}">
        <p14:creationId xmlns:p14="http://schemas.microsoft.com/office/powerpoint/2010/main" val="105390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7D2F-7526-42F6-96C5-BAA46342A963}"/>
              </a:ext>
            </a:extLst>
          </p:cNvPr>
          <p:cNvSpPr>
            <a:spLocks noGrp="1"/>
          </p:cNvSpPr>
          <p:nvPr>
            <p:ph type="title"/>
          </p:nvPr>
        </p:nvSpPr>
        <p:spPr>
          <a:xfrm>
            <a:off x="646111" y="452718"/>
            <a:ext cx="9404723" cy="898562"/>
          </a:xfrm>
        </p:spPr>
        <p:txBody>
          <a:bodyPr/>
          <a:lstStyle/>
          <a:p>
            <a:r>
              <a:rPr lang="en-US" dirty="0"/>
              <a:t>Model insights:</a:t>
            </a:r>
          </a:p>
        </p:txBody>
      </p:sp>
      <p:sp>
        <p:nvSpPr>
          <p:cNvPr id="3" name="Content Placeholder 2">
            <a:extLst>
              <a:ext uri="{FF2B5EF4-FFF2-40B4-BE49-F238E27FC236}">
                <a16:creationId xmlns:a16="http://schemas.microsoft.com/office/drawing/2014/main" id="{0BF7110A-5D5D-46E9-B2CB-36B586618D96}"/>
              </a:ext>
            </a:extLst>
          </p:cNvPr>
          <p:cNvSpPr>
            <a:spLocks noGrp="1"/>
          </p:cNvSpPr>
          <p:nvPr>
            <p:ph idx="1"/>
          </p:nvPr>
        </p:nvSpPr>
        <p:spPr>
          <a:xfrm>
            <a:off x="645130" y="1452880"/>
            <a:ext cx="9404723" cy="4795519"/>
          </a:xfrm>
        </p:spPr>
        <p:txBody>
          <a:bodyPr/>
          <a:lstStyle/>
          <a:p>
            <a:pPr>
              <a:buFont typeface="+mj-lt"/>
              <a:buAutoNum type="arabicPeriod"/>
            </a:pPr>
            <a:r>
              <a:rPr lang="en-US" dirty="0">
                <a:latin typeface="Roboto" panose="02000000000000000000" pitchFamily="2" charset="0"/>
              </a:rPr>
              <a:t>Decision Tree Model </a:t>
            </a:r>
            <a:r>
              <a:rPr lang="en-US" dirty="0" err="1">
                <a:latin typeface="Roboto" panose="02000000000000000000" pitchFamily="2" charset="0"/>
              </a:rPr>
              <a:t>model</a:t>
            </a:r>
            <a:r>
              <a:rPr lang="en-US" dirty="0">
                <a:latin typeface="Roboto" panose="02000000000000000000" pitchFamily="2" charset="0"/>
              </a:rPr>
              <a:t> has a fairly low accuracy in determining churning rate of the customer</a:t>
            </a:r>
            <a:endParaRPr lang="en-US" b="0" i="0" dirty="0">
              <a:effectLst/>
              <a:latin typeface="Roboto" panose="02000000000000000000" pitchFamily="2" charset="0"/>
            </a:endParaRPr>
          </a:p>
          <a:p>
            <a:pPr algn="l">
              <a:buFont typeface="+mj-lt"/>
              <a:buAutoNum type="arabicPeriod"/>
            </a:pPr>
            <a:r>
              <a:rPr lang="en-US" b="0" i="0" dirty="0">
                <a:effectLst/>
                <a:latin typeface="Roboto" panose="02000000000000000000" pitchFamily="2" charset="0"/>
              </a:rPr>
              <a:t>Logistic regression model, which is overall slightly better performer in terms of predicting churners but it's miss-classification rate is too high.</a:t>
            </a:r>
          </a:p>
          <a:p>
            <a:pPr algn="l">
              <a:buFont typeface="+mj-lt"/>
              <a:buAutoNum type="arabicPeriod"/>
            </a:pPr>
            <a:r>
              <a:rPr lang="en-US" b="0" i="0" dirty="0">
                <a:effectLst/>
                <a:latin typeface="Roboto" panose="02000000000000000000" pitchFamily="2" charset="0"/>
              </a:rPr>
              <a:t>Random Forest Model whose miss-classification rate for predicting churners is 3rd lowest and also overall mis-classification rate is also low.</a:t>
            </a:r>
          </a:p>
          <a:p>
            <a:pPr algn="l">
              <a:buFont typeface="+mj-lt"/>
              <a:buAutoNum type="arabicPeriod"/>
            </a:pPr>
            <a:r>
              <a:rPr lang="en-US" b="0" i="0" dirty="0">
                <a:effectLst/>
                <a:latin typeface="Roboto" panose="02000000000000000000" pitchFamily="2" charset="0"/>
              </a:rPr>
              <a:t>Ada Boost Model whose miss-classification rate for predicting churners is 2nd lowest and also overall mis-classification rate is also lowest. Till this point, we have </a:t>
            </a:r>
            <a:r>
              <a:rPr lang="en-US" b="0" i="0" dirty="0" err="1">
                <a:effectLst/>
                <a:latin typeface="Roboto" panose="02000000000000000000" pitchFamily="2" charset="0"/>
              </a:rPr>
              <a:t>AdaBoostClassifier</a:t>
            </a:r>
            <a:r>
              <a:rPr lang="en-US" b="0" i="0" dirty="0">
                <a:effectLst/>
                <a:latin typeface="Roboto" panose="02000000000000000000" pitchFamily="2" charset="0"/>
              </a:rPr>
              <a:t> as best model with miss-classification of 351 points in total.</a:t>
            </a:r>
          </a:p>
          <a:p>
            <a:pPr marL="0" indent="0" algn="l">
              <a:buNone/>
            </a:pPr>
            <a:r>
              <a:rPr lang="en-US" dirty="0">
                <a:latin typeface="Roboto" panose="02000000000000000000" pitchFamily="2" charset="0"/>
              </a:rPr>
              <a:t>Based on our above analysis we proceed with </a:t>
            </a:r>
            <a:r>
              <a:rPr lang="en-US" dirty="0" err="1">
                <a:latin typeface="Roboto" panose="02000000000000000000" pitchFamily="2" charset="0"/>
              </a:rPr>
              <a:t>Adaboost</a:t>
            </a:r>
            <a:r>
              <a:rPr lang="en-US" dirty="0">
                <a:latin typeface="Roboto" panose="02000000000000000000" pitchFamily="2" charset="0"/>
              </a:rPr>
              <a:t> model for our deployment and we dump it using pickle </a:t>
            </a:r>
          </a:p>
          <a:p>
            <a:pPr marL="0" indent="0" algn="l">
              <a:buNone/>
            </a:pPr>
            <a:r>
              <a:rPr lang="en-US" b="0" i="0" dirty="0" err="1">
                <a:effectLst/>
                <a:latin typeface="Menlo"/>
              </a:rPr>
              <a:t>adaboost</a:t>
            </a:r>
            <a:r>
              <a:rPr lang="en-US" b="0" i="0" dirty="0">
                <a:effectLst/>
                <a:latin typeface="Menlo"/>
              </a:rPr>
              <a:t> = </a:t>
            </a:r>
            <a:r>
              <a:rPr lang="en-US" b="0" i="0" dirty="0" err="1">
                <a:effectLst/>
                <a:latin typeface="Menlo"/>
              </a:rPr>
              <a:t>pickle.load</a:t>
            </a:r>
            <a:r>
              <a:rPr lang="en-US" b="0" i="0" dirty="0">
                <a:effectLst/>
                <a:latin typeface="Menlo"/>
              </a:rPr>
              <a:t>(open('</a:t>
            </a:r>
            <a:r>
              <a:rPr lang="en-US" b="0" i="0" dirty="0" err="1">
                <a:effectLst/>
                <a:latin typeface="Menlo"/>
              </a:rPr>
              <a:t>adaboost.pkl</a:t>
            </a:r>
            <a:r>
              <a:rPr lang="en-US" b="0" i="0" dirty="0">
                <a:effectLst/>
                <a:latin typeface="Menlo"/>
              </a:rPr>
              <a:t>', '</a:t>
            </a:r>
            <a:r>
              <a:rPr lang="en-US" b="0" i="0" dirty="0" err="1">
                <a:effectLst/>
                <a:latin typeface="Menlo"/>
              </a:rPr>
              <a:t>rb</a:t>
            </a:r>
            <a:r>
              <a:rPr lang="en-US" b="0" i="0" dirty="0">
                <a:effectLst/>
                <a:latin typeface="Menlo"/>
              </a:rPr>
              <a:t>'))</a:t>
            </a:r>
            <a:endParaRPr lang="en-US" b="0" i="0" dirty="0">
              <a:effectLst/>
              <a:latin typeface="Roboto" panose="02000000000000000000" pitchFamily="2" charset="0"/>
            </a:endParaRPr>
          </a:p>
        </p:txBody>
      </p:sp>
    </p:spTree>
    <p:extLst>
      <p:ext uri="{BB962C8B-B14F-4D97-AF65-F5344CB8AC3E}">
        <p14:creationId xmlns:p14="http://schemas.microsoft.com/office/powerpoint/2010/main" val="288729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71C4-D8BE-4AB8-885F-AE7002A80C1E}"/>
              </a:ext>
            </a:extLst>
          </p:cNvPr>
          <p:cNvSpPr>
            <a:spLocks noGrp="1"/>
          </p:cNvSpPr>
          <p:nvPr>
            <p:ph type="title"/>
          </p:nvPr>
        </p:nvSpPr>
        <p:spPr>
          <a:xfrm>
            <a:off x="646111" y="412962"/>
            <a:ext cx="9404723" cy="1400530"/>
          </a:xfrm>
        </p:spPr>
        <p:txBody>
          <a:bodyPr/>
          <a:lstStyle/>
          <a:p>
            <a:r>
              <a:rPr lang="en-US" dirty="0"/>
              <a:t>Model Deployment </a:t>
            </a:r>
          </a:p>
        </p:txBody>
      </p:sp>
      <p:sp>
        <p:nvSpPr>
          <p:cNvPr id="3" name="Content Placeholder 2">
            <a:extLst>
              <a:ext uri="{FF2B5EF4-FFF2-40B4-BE49-F238E27FC236}">
                <a16:creationId xmlns:a16="http://schemas.microsoft.com/office/drawing/2014/main" id="{863F95D8-B896-45BB-8D42-8D4547E9CCCC}"/>
              </a:ext>
            </a:extLst>
          </p:cNvPr>
          <p:cNvSpPr>
            <a:spLocks noGrp="1"/>
          </p:cNvSpPr>
          <p:nvPr>
            <p:ph idx="1"/>
          </p:nvPr>
        </p:nvSpPr>
        <p:spPr>
          <a:xfrm>
            <a:off x="646110" y="1341783"/>
            <a:ext cx="10764011" cy="5103255"/>
          </a:xfrm>
        </p:spPr>
        <p:txBody>
          <a:bodyPr>
            <a:normAutofit fontScale="92500" lnSpcReduction="20000"/>
          </a:bodyPr>
          <a:lstStyle/>
          <a:p>
            <a:pPr marL="0" indent="0">
              <a:buNone/>
            </a:pPr>
            <a:r>
              <a:rPr lang="en-US" dirty="0">
                <a:latin typeface="+mn-lt"/>
              </a:rPr>
              <a:t>For our model deployment using Flask API we will create four functions</a:t>
            </a:r>
          </a:p>
          <a:p>
            <a:pPr algn="l">
              <a:buFont typeface="+mj-lt"/>
              <a:buAutoNum type="arabicPeriod"/>
            </a:pPr>
            <a:r>
              <a:rPr lang="en-US" b="1" i="0" dirty="0">
                <a:effectLst/>
                <a:latin typeface="+mn-lt"/>
              </a:rPr>
              <a:t>home()</a:t>
            </a:r>
            <a:r>
              <a:rPr lang="en-US" b="0" i="0" dirty="0">
                <a:effectLst/>
                <a:latin typeface="+mn-lt"/>
              </a:rPr>
              <a:t> : It simply loads homepage.html when application is launched on port </a:t>
            </a:r>
            <a:r>
              <a:rPr lang="en-US" b="1" i="0" dirty="0">
                <a:effectLst/>
                <a:latin typeface="+mn-lt"/>
              </a:rPr>
              <a:t>127.0.0.1:5000</a:t>
            </a:r>
            <a:r>
              <a:rPr lang="en-US" b="0" i="0" dirty="0">
                <a:effectLst/>
                <a:latin typeface="+mn-lt"/>
              </a:rPr>
              <a:t>.</a:t>
            </a:r>
          </a:p>
          <a:p>
            <a:pPr algn="l">
              <a:buFont typeface="+mj-lt"/>
              <a:buAutoNum type="arabicPeriod"/>
            </a:pPr>
            <a:r>
              <a:rPr lang="en-US" b="1" i="0" dirty="0" err="1">
                <a:effectLst/>
                <a:latin typeface="+mn-lt"/>
              </a:rPr>
              <a:t>get_data</a:t>
            </a:r>
            <a:r>
              <a:rPr lang="en-US" b="1" i="0" dirty="0">
                <a:effectLst/>
                <a:latin typeface="+mn-lt"/>
              </a:rPr>
              <a:t>() </a:t>
            </a:r>
            <a:r>
              <a:rPr lang="en-US" b="0" i="0" dirty="0">
                <a:effectLst/>
                <a:latin typeface="+mn-lt"/>
              </a:rPr>
              <a:t>: This function is responsible for fetching data from homepage.html. We used </a:t>
            </a:r>
            <a:r>
              <a:rPr lang="en-US" b="0" i="1" dirty="0" err="1">
                <a:effectLst/>
                <a:latin typeface="+mn-lt"/>
              </a:rPr>
              <a:t>request.form.get</a:t>
            </a:r>
            <a:r>
              <a:rPr lang="en-US" b="0" i="1" dirty="0">
                <a:effectLst/>
                <a:latin typeface="+mn-lt"/>
              </a:rPr>
              <a:t>() </a:t>
            </a:r>
            <a:r>
              <a:rPr lang="en-US" b="0" i="0" dirty="0">
                <a:effectLst/>
                <a:latin typeface="+mn-lt"/>
              </a:rPr>
              <a:t>function to get values. </a:t>
            </a:r>
            <a:r>
              <a:rPr lang="en-US" dirty="0">
                <a:latin typeface="+mn-lt"/>
              </a:rPr>
              <a:t>Using </a:t>
            </a:r>
            <a:r>
              <a:rPr lang="en-US" b="0" i="0" dirty="0">
                <a:effectLst/>
                <a:latin typeface="+mn-lt"/>
              </a:rPr>
              <a:t>all 47 features for which categorical value is 0 and later replaced them with 1 if they have been selected from drop down in our homepage.html. This function finally returns a </a:t>
            </a:r>
            <a:r>
              <a:rPr lang="en-US" b="0" i="0" dirty="0" err="1">
                <a:effectLst/>
                <a:latin typeface="+mn-lt"/>
              </a:rPr>
              <a:t>dataframe</a:t>
            </a:r>
            <a:r>
              <a:rPr lang="en-US" b="0" i="0" dirty="0">
                <a:effectLst/>
                <a:latin typeface="+mn-lt"/>
              </a:rPr>
              <a:t> with 1 for values which have been selected from drop-down and 0 for non-selected values.</a:t>
            </a:r>
          </a:p>
          <a:p>
            <a:pPr algn="l">
              <a:buFont typeface="+mj-lt"/>
              <a:buAutoNum type="arabicPeriod"/>
            </a:pPr>
            <a:r>
              <a:rPr lang="en-US" b="1" i="0" dirty="0" err="1">
                <a:effectLst/>
                <a:latin typeface="+mn-lt"/>
              </a:rPr>
              <a:t>feature_importance</a:t>
            </a:r>
            <a:r>
              <a:rPr lang="en-US" b="1" i="0" dirty="0">
                <a:effectLst/>
                <a:latin typeface="+mn-lt"/>
              </a:rPr>
              <a:t>(model, data)</a:t>
            </a:r>
            <a:r>
              <a:rPr lang="en-US" b="0" i="0" dirty="0">
                <a:effectLst/>
                <a:latin typeface="+mn-lt"/>
              </a:rPr>
              <a:t>: As shown, function takes 2 arguments. In place of model, we will pass our </a:t>
            </a:r>
            <a:r>
              <a:rPr lang="en-US" b="0" i="0" dirty="0" err="1">
                <a:effectLst/>
                <a:latin typeface="+mn-lt"/>
              </a:rPr>
              <a:t>adaboost</a:t>
            </a:r>
            <a:r>
              <a:rPr lang="en-US" b="0" i="0" dirty="0">
                <a:effectLst/>
                <a:latin typeface="+mn-lt"/>
              </a:rPr>
              <a:t> model that we loaded and for data we will pass </a:t>
            </a:r>
            <a:r>
              <a:rPr lang="en-US" b="0" i="0" dirty="0" err="1">
                <a:effectLst/>
                <a:latin typeface="+mn-lt"/>
              </a:rPr>
              <a:t>get_data</a:t>
            </a:r>
            <a:r>
              <a:rPr lang="en-US" b="0" i="0" dirty="0">
                <a:effectLst/>
                <a:latin typeface="+mn-lt"/>
              </a:rPr>
              <a:t>() function as argument which will return above mentioned </a:t>
            </a:r>
            <a:r>
              <a:rPr lang="en-US" b="0" i="0" dirty="0" err="1">
                <a:effectLst/>
                <a:latin typeface="+mn-lt"/>
              </a:rPr>
              <a:t>dataframe</a:t>
            </a:r>
            <a:r>
              <a:rPr lang="en-US" b="0" i="0" dirty="0">
                <a:effectLst/>
                <a:latin typeface="+mn-lt"/>
              </a:rPr>
              <a:t>. With this, we calculate feature importance for top 30 values as I discussed above and return </a:t>
            </a:r>
            <a:r>
              <a:rPr lang="en-US" b="0" i="0" dirty="0" err="1">
                <a:effectLst/>
                <a:latin typeface="+mn-lt"/>
              </a:rPr>
              <a:t>dataframe</a:t>
            </a:r>
            <a:r>
              <a:rPr lang="en-US" b="0" i="0" dirty="0">
                <a:effectLst/>
                <a:latin typeface="+mn-lt"/>
              </a:rPr>
              <a:t> again with top 30 features.</a:t>
            </a:r>
          </a:p>
          <a:p>
            <a:pPr algn="l">
              <a:buFont typeface="+mj-lt"/>
              <a:buAutoNum type="arabicPeriod"/>
            </a:pPr>
            <a:r>
              <a:rPr lang="en-US" b="1" i="0" dirty="0" err="1">
                <a:effectLst/>
                <a:latin typeface="+mn-lt"/>
              </a:rPr>
              <a:t>min_max_scale</a:t>
            </a:r>
            <a:r>
              <a:rPr lang="en-US" b="1" i="0" dirty="0">
                <a:effectLst/>
                <a:latin typeface="+mn-lt"/>
              </a:rPr>
              <a:t>(data)</a:t>
            </a:r>
            <a:r>
              <a:rPr lang="en-US" b="0" i="0" dirty="0">
                <a:effectLst/>
                <a:latin typeface="+mn-lt"/>
              </a:rPr>
              <a:t>: Takes data as an argument and we will pass </a:t>
            </a:r>
            <a:r>
              <a:rPr lang="en-US" b="0" i="0" dirty="0" err="1">
                <a:effectLst/>
                <a:latin typeface="+mn-lt"/>
              </a:rPr>
              <a:t>feature_importance</a:t>
            </a:r>
            <a:r>
              <a:rPr lang="en-US" b="0" i="0" dirty="0">
                <a:effectLst/>
                <a:latin typeface="+mn-lt"/>
              </a:rPr>
              <a:t>(). This function is a simple implementation of min-max scaler which I discussed earlier. This function would return </a:t>
            </a:r>
            <a:r>
              <a:rPr lang="en-US" b="0" i="0" dirty="0" err="1">
                <a:effectLst/>
                <a:latin typeface="+mn-lt"/>
              </a:rPr>
              <a:t>dataframe</a:t>
            </a:r>
            <a:r>
              <a:rPr lang="en-US" b="0" i="0" dirty="0">
                <a:effectLst/>
                <a:latin typeface="+mn-lt"/>
              </a:rPr>
              <a:t> with scaled values.</a:t>
            </a:r>
          </a:p>
          <a:p>
            <a:pPr algn="l">
              <a:buFont typeface="+mj-lt"/>
              <a:buAutoNum type="arabicPeriod"/>
            </a:pPr>
            <a:r>
              <a:rPr lang="en-US" b="1" i="0" dirty="0" err="1">
                <a:effectLst/>
                <a:latin typeface="+mn-lt"/>
              </a:rPr>
              <a:t>show_data</a:t>
            </a:r>
            <a:r>
              <a:rPr lang="en-US" b="1" i="0" dirty="0">
                <a:effectLst/>
                <a:latin typeface="+mn-lt"/>
              </a:rPr>
              <a:t>()</a:t>
            </a:r>
            <a:r>
              <a:rPr lang="en-US" b="0" i="0" dirty="0">
                <a:effectLst/>
                <a:latin typeface="+mn-lt"/>
              </a:rPr>
              <a:t>: In this function we call all the above created functions and finally pass outcome to results.html page to show our model’s prediction</a:t>
            </a:r>
            <a:endParaRPr lang="en-US" dirty="0">
              <a:latin typeface="+mn-lt"/>
            </a:endParaRPr>
          </a:p>
          <a:p>
            <a:endParaRPr lang="en-US" dirty="0">
              <a:latin typeface="+mn-lt"/>
            </a:endParaRPr>
          </a:p>
        </p:txBody>
      </p:sp>
    </p:spTree>
    <p:extLst>
      <p:ext uri="{BB962C8B-B14F-4D97-AF65-F5344CB8AC3E}">
        <p14:creationId xmlns:p14="http://schemas.microsoft.com/office/powerpoint/2010/main" val="289589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ABB4-764D-4EBB-B778-CB92E6082B6D}"/>
              </a:ext>
            </a:extLst>
          </p:cNvPr>
          <p:cNvSpPr>
            <a:spLocks noGrp="1"/>
          </p:cNvSpPr>
          <p:nvPr>
            <p:ph type="title"/>
          </p:nvPr>
        </p:nvSpPr>
        <p:spPr>
          <a:xfrm>
            <a:off x="646111" y="452718"/>
            <a:ext cx="9404723" cy="809552"/>
          </a:xfrm>
        </p:spPr>
        <p:txBody>
          <a:bodyPr/>
          <a:lstStyle/>
          <a:p>
            <a:r>
              <a:rPr lang="en-US" sz="2000" dirty="0"/>
              <a:t>After Deployment we get the following home page as our result</a:t>
            </a:r>
          </a:p>
        </p:txBody>
      </p:sp>
      <p:pic>
        <p:nvPicPr>
          <p:cNvPr id="5" name="Content Placeholder 4">
            <a:extLst>
              <a:ext uri="{FF2B5EF4-FFF2-40B4-BE49-F238E27FC236}">
                <a16:creationId xmlns:a16="http://schemas.microsoft.com/office/drawing/2014/main" id="{FD86FB2A-A990-429E-8B1A-5BC9B15C79F0}"/>
              </a:ext>
            </a:extLst>
          </p:cNvPr>
          <p:cNvPicPr>
            <a:picLocks noGrp="1" noChangeAspect="1"/>
          </p:cNvPicPr>
          <p:nvPr>
            <p:ph idx="1"/>
          </p:nvPr>
        </p:nvPicPr>
        <p:blipFill>
          <a:blip r:embed="rId2"/>
          <a:stretch>
            <a:fillRect/>
          </a:stretch>
        </p:blipFill>
        <p:spPr>
          <a:xfrm>
            <a:off x="796926" y="1041879"/>
            <a:ext cx="9405938" cy="4052882"/>
          </a:xfrm>
        </p:spPr>
      </p:pic>
      <p:pic>
        <p:nvPicPr>
          <p:cNvPr id="7" name="Picture 6">
            <a:extLst>
              <a:ext uri="{FF2B5EF4-FFF2-40B4-BE49-F238E27FC236}">
                <a16:creationId xmlns:a16="http://schemas.microsoft.com/office/drawing/2014/main" id="{A3811E2D-6A6D-40C2-9030-85C4CE906AEA}"/>
              </a:ext>
            </a:extLst>
          </p:cNvPr>
          <p:cNvPicPr>
            <a:picLocks noChangeAspect="1"/>
          </p:cNvPicPr>
          <p:nvPr/>
        </p:nvPicPr>
        <p:blipFill>
          <a:blip r:embed="rId3"/>
          <a:stretch>
            <a:fillRect/>
          </a:stretch>
        </p:blipFill>
        <p:spPr>
          <a:xfrm>
            <a:off x="796926" y="3068320"/>
            <a:ext cx="9404723" cy="3443546"/>
          </a:xfrm>
          <a:prstGeom prst="rect">
            <a:avLst/>
          </a:prstGeom>
        </p:spPr>
      </p:pic>
    </p:spTree>
    <p:extLst>
      <p:ext uri="{BB962C8B-B14F-4D97-AF65-F5344CB8AC3E}">
        <p14:creationId xmlns:p14="http://schemas.microsoft.com/office/powerpoint/2010/main" val="319502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CFC8-E994-456E-80B6-139CC2499959}"/>
              </a:ext>
            </a:extLst>
          </p:cNvPr>
          <p:cNvSpPr>
            <a:spLocks noGrp="1"/>
          </p:cNvSpPr>
          <p:nvPr>
            <p:ph type="title"/>
          </p:nvPr>
        </p:nvSpPr>
        <p:spPr>
          <a:xfrm>
            <a:off x="646111" y="452718"/>
            <a:ext cx="9404723" cy="958639"/>
          </a:xfrm>
        </p:spPr>
        <p:txBody>
          <a:bodyPr/>
          <a:lstStyle/>
          <a:p>
            <a:r>
              <a:rPr lang="en-US" sz="2000" dirty="0"/>
              <a:t>After deployment we the following prediction </a:t>
            </a:r>
          </a:p>
        </p:txBody>
      </p:sp>
      <p:pic>
        <p:nvPicPr>
          <p:cNvPr id="5" name="Content Placeholder 4">
            <a:extLst>
              <a:ext uri="{FF2B5EF4-FFF2-40B4-BE49-F238E27FC236}">
                <a16:creationId xmlns:a16="http://schemas.microsoft.com/office/drawing/2014/main" id="{4E2944FD-AA01-4831-A3DF-900B060446E5}"/>
              </a:ext>
            </a:extLst>
          </p:cNvPr>
          <p:cNvPicPr>
            <a:picLocks noGrp="1" noChangeAspect="1"/>
          </p:cNvPicPr>
          <p:nvPr>
            <p:ph idx="1"/>
          </p:nvPr>
        </p:nvPicPr>
        <p:blipFill>
          <a:blip r:embed="rId2"/>
          <a:stretch>
            <a:fillRect/>
          </a:stretch>
        </p:blipFill>
        <p:spPr>
          <a:xfrm>
            <a:off x="644525" y="1333055"/>
            <a:ext cx="9405938" cy="4834827"/>
          </a:xfrm>
        </p:spPr>
      </p:pic>
    </p:spTree>
    <p:extLst>
      <p:ext uri="{BB962C8B-B14F-4D97-AF65-F5344CB8AC3E}">
        <p14:creationId xmlns:p14="http://schemas.microsoft.com/office/powerpoint/2010/main" val="8221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FD04-79EB-4891-BFBC-42151538DFB5}"/>
              </a:ext>
            </a:extLst>
          </p:cNvPr>
          <p:cNvSpPr>
            <a:spLocks noGrp="1"/>
          </p:cNvSpPr>
          <p:nvPr>
            <p:ph type="title"/>
          </p:nvPr>
        </p:nvSpPr>
        <p:spPr>
          <a:xfrm>
            <a:off x="646111" y="452718"/>
            <a:ext cx="10485715" cy="1400530"/>
          </a:xfrm>
        </p:spPr>
        <p:txBody>
          <a:bodyPr/>
          <a:lstStyle/>
          <a:p>
            <a:r>
              <a:rPr lang="en-US" dirty="0"/>
              <a:t>Data attributes and their data types</a:t>
            </a:r>
          </a:p>
        </p:txBody>
      </p:sp>
      <p:graphicFrame>
        <p:nvGraphicFramePr>
          <p:cNvPr id="4" name="Table 4">
            <a:extLst>
              <a:ext uri="{FF2B5EF4-FFF2-40B4-BE49-F238E27FC236}">
                <a16:creationId xmlns:a16="http://schemas.microsoft.com/office/drawing/2014/main" id="{BD679B51-A779-438D-8A63-9EC933081D1D}"/>
              </a:ext>
            </a:extLst>
          </p:cNvPr>
          <p:cNvGraphicFramePr>
            <a:graphicFrameLocks noGrp="1"/>
          </p:cNvGraphicFramePr>
          <p:nvPr>
            <p:ph idx="1"/>
            <p:extLst>
              <p:ext uri="{D42A27DB-BD31-4B8C-83A1-F6EECF244321}">
                <p14:modId xmlns:p14="http://schemas.microsoft.com/office/powerpoint/2010/main" val="393151273"/>
              </p:ext>
            </p:extLst>
          </p:nvPr>
        </p:nvGraphicFramePr>
        <p:xfrm>
          <a:off x="825017" y="1436412"/>
          <a:ext cx="8947148" cy="519176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481032815"/>
                    </a:ext>
                  </a:extLst>
                </a:gridCol>
                <a:gridCol w="2236787">
                  <a:extLst>
                    <a:ext uri="{9D8B030D-6E8A-4147-A177-3AD203B41FA5}">
                      <a16:colId xmlns:a16="http://schemas.microsoft.com/office/drawing/2014/main" val="3235288504"/>
                    </a:ext>
                  </a:extLst>
                </a:gridCol>
                <a:gridCol w="2236787">
                  <a:extLst>
                    <a:ext uri="{9D8B030D-6E8A-4147-A177-3AD203B41FA5}">
                      <a16:colId xmlns:a16="http://schemas.microsoft.com/office/drawing/2014/main" val="2320014316"/>
                    </a:ext>
                  </a:extLst>
                </a:gridCol>
                <a:gridCol w="2236787">
                  <a:extLst>
                    <a:ext uri="{9D8B030D-6E8A-4147-A177-3AD203B41FA5}">
                      <a16:colId xmlns:a16="http://schemas.microsoft.com/office/drawing/2014/main" val="752882831"/>
                    </a:ext>
                  </a:extLst>
                </a:gridCol>
              </a:tblGrid>
              <a:tr h="370840">
                <a:tc>
                  <a:txBody>
                    <a:bodyPr/>
                    <a:lstStyle/>
                    <a:p>
                      <a:r>
                        <a:rPr lang="en-US" dirty="0"/>
                        <a:t>Data attribute</a:t>
                      </a:r>
                    </a:p>
                  </a:txBody>
                  <a:tcPr/>
                </a:tc>
                <a:tc>
                  <a:txBody>
                    <a:bodyPr/>
                    <a:lstStyle/>
                    <a:p>
                      <a:r>
                        <a:rPr lang="en-US" dirty="0"/>
                        <a:t>Data type</a:t>
                      </a:r>
                    </a:p>
                  </a:txBody>
                  <a:tcPr/>
                </a:tc>
                <a:tc>
                  <a:txBody>
                    <a:bodyPr/>
                    <a:lstStyle/>
                    <a:p>
                      <a:r>
                        <a:rPr lang="en-US" dirty="0"/>
                        <a:t>Data attribute</a:t>
                      </a:r>
                    </a:p>
                  </a:txBody>
                  <a:tcPr/>
                </a:tc>
                <a:tc>
                  <a:txBody>
                    <a:bodyPr/>
                    <a:lstStyle/>
                    <a:p>
                      <a:r>
                        <a:rPr lang="en-US" dirty="0"/>
                        <a:t>Data type</a:t>
                      </a:r>
                    </a:p>
                  </a:txBody>
                  <a:tcPr/>
                </a:tc>
                <a:extLst>
                  <a:ext uri="{0D108BD9-81ED-4DB2-BD59-A6C34878D82A}">
                    <a16:rowId xmlns:a16="http://schemas.microsoft.com/office/drawing/2014/main" val="1178331562"/>
                  </a:ext>
                </a:extLst>
              </a:tr>
              <a:tr h="370840">
                <a:tc>
                  <a:txBody>
                    <a:bodyPr/>
                    <a:lstStyle/>
                    <a:p>
                      <a:r>
                        <a:rPr lang="en-US" dirty="0"/>
                        <a:t>Customer ID</a:t>
                      </a:r>
                    </a:p>
                  </a:txBody>
                  <a:tcPr/>
                </a:tc>
                <a:tc>
                  <a:txBody>
                    <a:bodyPr/>
                    <a:lstStyle/>
                    <a:p>
                      <a:r>
                        <a:rPr lang="en-US" dirty="0"/>
                        <a:t>category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StreamingTV</a:t>
                      </a:r>
                      <a:endParaRPr lang="en-US" dirty="0"/>
                    </a:p>
                  </a:txBody>
                  <a:tcPr/>
                </a:tc>
                <a:tc>
                  <a:txBody>
                    <a:bodyPr/>
                    <a:lstStyle/>
                    <a:p>
                      <a:r>
                        <a:rPr lang="en-US" dirty="0"/>
                        <a:t>category</a:t>
                      </a:r>
                    </a:p>
                  </a:txBody>
                  <a:tcPr/>
                </a:tc>
                <a:extLst>
                  <a:ext uri="{0D108BD9-81ED-4DB2-BD59-A6C34878D82A}">
                    <a16:rowId xmlns:a16="http://schemas.microsoft.com/office/drawing/2014/main" val="1339429727"/>
                  </a:ext>
                </a:extLst>
              </a:tr>
              <a:tr h="370840">
                <a:tc>
                  <a:txBody>
                    <a:bodyPr/>
                    <a:lstStyle/>
                    <a:p>
                      <a:r>
                        <a:rPr lang="en-US" dirty="0"/>
                        <a:t>gender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category</a:t>
                      </a:r>
                    </a:p>
                  </a:txBody>
                  <a:tcPr/>
                </a:tc>
                <a:tc>
                  <a:txBody>
                    <a:bodyPr/>
                    <a:lstStyle/>
                    <a:p>
                      <a:r>
                        <a:rPr lang="en-US" sz="1800" b="0" i="0" kern="1200" dirty="0" err="1">
                          <a:solidFill>
                            <a:schemeClr val="dk1"/>
                          </a:solidFill>
                          <a:effectLst/>
                          <a:latin typeface="+mn-lt"/>
                          <a:ea typeface="+mn-ea"/>
                          <a:cs typeface="+mn-cs"/>
                        </a:rPr>
                        <a:t>StreamingMovies</a:t>
                      </a:r>
                      <a:endParaRPr lang="en-US" dirty="0"/>
                    </a:p>
                  </a:txBody>
                  <a:tcPr/>
                </a:tc>
                <a:tc>
                  <a:txBody>
                    <a:bodyPr/>
                    <a:lstStyle/>
                    <a:p>
                      <a:r>
                        <a:rPr lang="en-US" dirty="0"/>
                        <a:t>category</a:t>
                      </a:r>
                    </a:p>
                  </a:txBody>
                  <a:tcPr/>
                </a:tc>
                <a:extLst>
                  <a:ext uri="{0D108BD9-81ED-4DB2-BD59-A6C34878D82A}">
                    <a16:rowId xmlns:a16="http://schemas.microsoft.com/office/drawing/2014/main" val="61154697"/>
                  </a:ext>
                </a:extLst>
              </a:tr>
              <a:tr h="370840">
                <a:tc>
                  <a:txBody>
                    <a:bodyPr/>
                    <a:lstStyle/>
                    <a:p>
                      <a:r>
                        <a:rPr lang="en-US" sz="1800" b="0" i="0" kern="1200" dirty="0" err="1">
                          <a:solidFill>
                            <a:schemeClr val="dk1"/>
                          </a:solidFill>
                          <a:effectLst/>
                          <a:latin typeface="+mn-lt"/>
                          <a:ea typeface="+mn-ea"/>
                          <a:cs typeface="+mn-cs"/>
                        </a:rPr>
                        <a:t>SeniorCitizen</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rPr>
                        <a:t>category</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r>
                        <a:rPr lang="en-US" sz="1800" b="0" i="0" kern="1200" dirty="0" err="1">
                          <a:solidFill>
                            <a:schemeClr val="dk1"/>
                          </a:solidFill>
                          <a:effectLst/>
                          <a:highlight>
                            <a:srgbClr val="FFFF00"/>
                          </a:highlight>
                          <a:latin typeface="+mn-lt"/>
                          <a:ea typeface="+mn-ea"/>
                          <a:cs typeface="+mn-cs"/>
                        </a:rPr>
                        <a:t>TotalCharges</a:t>
                      </a:r>
                      <a:endParaRPr lang="en-US" dirty="0">
                        <a:highlight>
                          <a:srgbClr val="FFFF00"/>
                        </a:highlight>
                      </a:endParaRPr>
                    </a:p>
                  </a:txBody>
                  <a:tcPr/>
                </a:tc>
                <a:tc>
                  <a:txBody>
                    <a:bodyPr/>
                    <a:lstStyle/>
                    <a:p>
                      <a:r>
                        <a:rPr lang="en-US" dirty="0">
                          <a:highlight>
                            <a:srgbClr val="FFFF00"/>
                          </a:highlight>
                        </a:rPr>
                        <a:t>int64</a:t>
                      </a:r>
                    </a:p>
                  </a:txBody>
                  <a:tcPr/>
                </a:tc>
                <a:extLst>
                  <a:ext uri="{0D108BD9-81ED-4DB2-BD59-A6C34878D82A}">
                    <a16:rowId xmlns:a16="http://schemas.microsoft.com/office/drawing/2014/main" val="1770258602"/>
                  </a:ext>
                </a:extLst>
              </a:tr>
              <a:tr h="370840">
                <a:tc>
                  <a:txBody>
                    <a:bodyPr/>
                    <a:lstStyle/>
                    <a:p>
                      <a:r>
                        <a:rPr lang="en-US" sz="1800" b="0" i="0" kern="1200" dirty="0">
                          <a:solidFill>
                            <a:schemeClr val="dk1"/>
                          </a:solidFill>
                          <a:effectLst/>
                          <a:latin typeface="+mn-lt"/>
                          <a:ea typeface="+mn-ea"/>
                          <a:cs typeface="+mn-cs"/>
                        </a:rPr>
                        <a:t>Partner</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rPr>
                        <a:t>category</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r>
                        <a:rPr lang="en-US" sz="1800" b="0" i="0" kern="1200" dirty="0" err="1">
                          <a:solidFill>
                            <a:schemeClr val="dk1"/>
                          </a:solidFill>
                          <a:effectLst/>
                          <a:latin typeface="+mn-lt"/>
                          <a:ea typeface="+mn-ea"/>
                          <a:cs typeface="+mn-cs"/>
                        </a:rPr>
                        <a:t>PaperlessBilling</a:t>
                      </a:r>
                      <a:endParaRPr lang="en-US" dirty="0"/>
                    </a:p>
                  </a:txBody>
                  <a:tcPr/>
                </a:tc>
                <a:tc>
                  <a:txBody>
                    <a:bodyPr/>
                    <a:lstStyle/>
                    <a:p>
                      <a:r>
                        <a:rPr lang="en-US" dirty="0"/>
                        <a:t>category</a:t>
                      </a:r>
                    </a:p>
                  </a:txBody>
                  <a:tcPr/>
                </a:tc>
                <a:extLst>
                  <a:ext uri="{0D108BD9-81ED-4DB2-BD59-A6C34878D82A}">
                    <a16:rowId xmlns:a16="http://schemas.microsoft.com/office/drawing/2014/main" val="1912538441"/>
                  </a:ext>
                </a:extLst>
              </a:tr>
              <a:tr h="370840">
                <a:tc>
                  <a:txBody>
                    <a:bodyPr/>
                    <a:lstStyle/>
                    <a:p>
                      <a:r>
                        <a:rPr lang="en-US" sz="1800" b="0" i="0" kern="1200" dirty="0">
                          <a:solidFill>
                            <a:schemeClr val="dk1"/>
                          </a:solidFill>
                          <a:effectLst/>
                          <a:latin typeface="+mn-lt"/>
                          <a:ea typeface="+mn-ea"/>
                          <a:cs typeface="+mn-cs"/>
                        </a:rPr>
                        <a:t>Dependents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category</a:t>
                      </a:r>
                    </a:p>
                  </a:txBody>
                  <a:tcPr/>
                </a:tc>
                <a:tc>
                  <a:txBody>
                    <a:bodyPr/>
                    <a:lstStyle/>
                    <a:p>
                      <a:r>
                        <a:rPr lang="en-US" sz="1800" b="0" i="0" kern="1200" dirty="0" err="1">
                          <a:solidFill>
                            <a:schemeClr val="dk1"/>
                          </a:solidFill>
                          <a:effectLst/>
                          <a:highlight>
                            <a:srgbClr val="FFFF00"/>
                          </a:highlight>
                          <a:latin typeface="+mn-lt"/>
                          <a:ea typeface="+mn-ea"/>
                          <a:cs typeface="+mn-cs"/>
                        </a:rPr>
                        <a:t>MonthlyCharges</a:t>
                      </a:r>
                      <a:endParaRPr lang="en-US" dirty="0">
                        <a:highlight>
                          <a:srgbClr val="FFFF00"/>
                        </a:highlight>
                      </a:endParaRPr>
                    </a:p>
                  </a:txBody>
                  <a:tcPr/>
                </a:tc>
                <a:tc>
                  <a:txBody>
                    <a:bodyPr/>
                    <a:lstStyle/>
                    <a:p>
                      <a:r>
                        <a:rPr lang="en-US" dirty="0">
                          <a:highlight>
                            <a:srgbClr val="FFFF00"/>
                          </a:highlight>
                        </a:rPr>
                        <a:t>int64</a:t>
                      </a:r>
                    </a:p>
                  </a:txBody>
                  <a:tcPr/>
                </a:tc>
                <a:extLst>
                  <a:ext uri="{0D108BD9-81ED-4DB2-BD59-A6C34878D82A}">
                    <a16:rowId xmlns:a16="http://schemas.microsoft.com/office/drawing/2014/main" val="976884892"/>
                  </a:ext>
                </a:extLst>
              </a:tr>
              <a:tr h="370840">
                <a:tc>
                  <a:txBody>
                    <a:bodyPr/>
                    <a:lstStyle/>
                    <a:p>
                      <a:r>
                        <a:rPr lang="en-US" sz="1800" b="0" i="0" kern="1200" dirty="0">
                          <a:solidFill>
                            <a:schemeClr val="dk1"/>
                          </a:solidFill>
                          <a:effectLst/>
                          <a:highlight>
                            <a:srgbClr val="FFFF00"/>
                          </a:highlight>
                          <a:latin typeface="+mn-lt"/>
                          <a:ea typeface="+mn-ea"/>
                          <a:cs typeface="+mn-cs"/>
                        </a:rPr>
                        <a:t>tenure</a:t>
                      </a:r>
                      <a:endParaRPr lang="en-US" dirty="0">
                        <a:highlight>
                          <a:srgbClr val="FFFF00"/>
                        </a:highlight>
                      </a:endParaRPr>
                    </a:p>
                  </a:txBody>
                  <a:tcPr/>
                </a:tc>
                <a:tc>
                  <a:txBody>
                    <a:bodyPr/>
                    <a:lstStyle/>
                    <a:p>
                      <a:r>
                        <a:rPr lang="en-US" dirty="0">
                          <a:highlight>
                            <a:srgbClr val="FFFF00"/>
                          </a:highlight>
                        </a:rPr>
                        <a:t>int64</a:t>
                      </a:r>
                    </a:p>
                  </a:txBody>
                  <a:tcPr/>
                </a:tc>
                <a:tc>
                  <a:txBody>
                    <a:bodyPr/>
                    <a:lstStyle/>
                    <a:p>
                      <a:r>
                        <a:rPr lang="en-US" sz="1800" b="0" i="0" kern="1200" dirty="0" err="1">
                          <a:solidFill>
                            <a:schemeClr val="dk1"/>
                          </a:solidFill>
                          <a:effectLst/>
                          <a:latin typeface="+mn-lt"/>
                          <a:ea typeface="+mn-ea"/>
                          <a:cs typeface="+mn-cs"/>
                        </a:rPr>
                        <a:t>PaymentMethod</a:t>
                      </a:r>
                      <a:endParaRPr lang="en-US" dirty="0"/>
                    </a:p>
                  </a:txBody>
                  <a:tcPr/>
                </a:tc>
                <a:tc>
                  <a:txBody>
                    <a:bodyPr/>
                    <a:lstStyle/>
                    <a:p>
                      <a:r>
                        <a:rPr lang="en-US" dirty="0"/>
                        <a:t>category</a:t>
                      </a:r>
                    </a:p>
                  </a:txBody>
                  <a:tcPr/>
                </a:tc>
                <a:extLst>
                  <a:ext uri="{0D108BD9-81ED-4DB2-BD59-A6C34878D82A}">
                    <a16:rowId xmlns:a16="http://schemas.microsoft.com/office/drawing/2014/main" val="4145355076"/>
                  </a:ext>
                </a:extLst>
              </a:tr>
              <a:tr h="370840">
                <a:tc>
                  <a:txBody>
                    <a:bodyPr/>
                    <a:lstStyle/>
                    <a:p>
                      <a:r>
                        <a:rPr lang="en-US" dirty="0" err="1"/>
                        <a:t>PhoneService</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rPr>
                        <a:t>category</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r>
                        <a:rPr lang="en-US" dirty="0"/>
                        <a:t>Contract</a:t>
                      </a:r>
                    </a:p>
                  </a:txBody>
                  <a:tcPr/>
                </a:tc>
                <a:tc>
                  <a:txBody>
                    <a:bodyPr/>
                    <a:lstStyle/>
                    <a:p>
                      <a:r>
                        <a:rPr lang="en-US" dirty="0"/>
                        <a:t>category</a:t>
                      </a:r>
                    </a:p>
                  </a:txBody>
                  <a:tcPr/>
                </a:tc>
                <a:extLst>
                  <a:ext uri="{0D108BD9-81ED-4DB2-BD59-A6C34878D82A}">
                    <a16:rowId xmlns:a16="http://schemas.microsoft.com/office/drawing/2014/main" val="181577172"/>
                  </a:ext>
                </a:extLst>
              </a:tr>
              <a:tr h="370840">
                <a:tc>
                  <a:txBody>
                    <a:bodyPr/>
                    <a:lstStyle/>
                    <a:p>
                      <a:r>
                        <a:rPr lang="en-US" sz="1800" b="0" i="0" kern="1200" dirty="0" err="1">
                          <a:solidFill>
                            <a:schemeClr val="dk1"/>
                          </a:solidFill>
                          <a:effectLst/>
                          <a:latin typeface="+mn-lt"/>
                          <a:ea typeface="+mn-ea"/>
                          <a:cs typeface="+mn-cs"/>
                        </a:rPr>
                        <a:t>MultipleLines</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rPr>
                        <a:t>category</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r>
                        <a:rPr lang="en-US" dirty="0"/>
                        <a:t>Churn</a:t>
                      </a:r>
                    </a:p>
                  </a:txBody>
                  <a:tcPr/>
                </a:tc>
                <a:tc>
                  <a:txBody>
                    <a:bodyPr/>
                    <a:lstStyle/>
                    <a:p>
                      <a:r>
                        <a:rPr lang="en-US" dirty="0"/>
                        <a:t>category</a:t>
                      </a:r>
                    </a:p>
                  </a:txBody>
                  <a:tcPr/>
                </a:tc>
                <a:extLst>
                  <a:ext uri="{0D108BD9-81ED-4DB2-BD59-A6C34878D82A}">
                    <a16:rowId xmlns:a16="http://schemas.microsoft.com/office/drawing/2014/main" val="1353292036"/>
                  </a:ext>
                </a:extLst>
              </a:tr>
              <a:tr h="370840">
                <a:tc>
                  <a:txBody>
                    <a:bodyPr/>
                    <a:lstStyle/>
                    <a:p>
                      <a:r>
                        <a:rPr lang="en-US" sz="1800" b="0" i="0" kern="1200" dirty="0" err="1">
                          <a:solidFill>
                            <a:schemeClr val="dk1"/>
                          </a:solidFill>
                          <a:effectLst/>
                          <a:latin typeface="+mn-lt"/>
                          <a:ea typeface="+mn-ea"/>
                          <a:cs typeface="+mn-cs"/>
                        </a:rPr>
                        <a:t>InternetService</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rPr>
                        <a:t>category</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39821854"/>
                  </a:ext>
                </a:extLst>
              </a:tr>
              <a:tr h="370840">
                <a:tc>
                  <a:txBody>
                    <a:bodyPr/>
                    <a:lstStyle/>
                    <a:p>
                      <a:r>
                        <a:rPr lang="en-US" sz="1800" b="0" i="0" kern="1200" dirty="0" err="1">
                          <a:solidFill>
                            <a:schemeClr val="dk1"/>
                          </a:solidFill>
                          <a:effectLst/>
                          <a:latin typeface="+mn-lt"/>
                          <a:ea typeface="+mn-ea"/>
                          <a:cs typeface="+mn-cs"/>
                        </a:rPr>
                        <a:t>OnlineSecurity</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rPr>
                        <a:t>category</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6941414"/>
                  </a:ext>
                </a:extLst>
              </a:tr>
              <a:tr h="370840">
                <a:tc>
                  <a:txBody>
                    <a:bodyPr/>
                    <a:lstStyle/>
                    <a:p>
                      <a:r>
                        <a:rPr lang="en-US" sz="1800" b="0" i="0" kern="1200" dirty="0" err="1">
                          <a:solidFill>
                            <a:schemeClr val="dk1"/>
                          </a:solidFill>
                          <a:effectLst/>
                          <a:latin typeface="+mn-lt"/>
                          <a:ea typeface="+mn-ea"/>
                          <a:cs typeface="+mn-cs"/>
                        </a:rPr>
                        <a:t>OnlineBackup</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rPr>
                        <a:t>category</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848551142"/>
                  </a:ext>
                </a:extLst>
              </a:tr>
              <a:tr h="370840">
                <a:tc>
                  <a:txBody>
                    <a:bodyPr/>
                    <a:lstStyle/>
                    <a:p>
                      <a:r>
                        <a:rPr lang="en-US" sz="1800" b="0" i="0" kern="1200" dirty="0" err="1">
                          <a:solidFill>
                            <a:schemeClr val="dk1"/>
                          </a:solidFill>
                          <a:effectLst/>
                          <a:latin typeface="+mn-lt"/>
                          <a:ea typeface="+mn-ea"/>
                          <a:cs typeface="+mn-cs"/>
                        </a:rPr>
                        <a:t>DeviceProtection</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rPr>
                        <a:t>category</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55592645"/>
                  </a:ext>
                </a:extLst>
              </a:tr>
              <a:tr h="370840">
                <a:tc>
                  <a:txBody>
                    <a:bodyPr/>
                    <a:lstStyle/>
                    <a:p>
                      <a:r>
                        <a:rPr lang="en-US" sz="1800" b="0" i="0" kern="1200" dirty="0" err="1">
                          <a:solidFill>
                            <a:schemeClr val="dk1"/>
                          </a:solidFill>
                          <a:effectLst/>
                          <a:latin typeface="+mn-lt"/>
                          <a:ea typeface="+mn-ea"/>
                          <a:cs typeface="+mn-cs"/>
                        </a:rPr>
                        <a:t>TechSupport</a:t>
                      </a:r>
                      <a:r>
                        <a:rPr lang="en-US" sz="1800" b="0" i="0" kern="1200" dirty="0">
                          <a:solidFill>
                            <a:schemeClr val="dk1"/>
                          </a:solidFill>
                          <a:effectLst/>
                          <a:latin typeface="+mn-lt"/>
                          <a:ea typeface="+mn-ea"/>
                          <a:cs typeface="+mn-cs"/>
                        </a:rPr>
                        <a:t>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category</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2443466"/>
                  </a:ext>
                </a:extLst>
              </a:tr>
            </a:tbl>
          </a:graphicData>
        </a:graphic>
      </p:graphicFrame>
    </p:spTree>
    <p:extLst>
      <p:ext uri="{BB962C8B-B14F-4D97-AF65-F5344CB8AC3E}">
        <p14:creationId xmlns:p14="http://schemas.microsoft.com/office/powerpoint/2010/main" val="650363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04138-9DA6-4AB3-BD10-7BDA333E9801}"/>
              </a:ext>
            </a:extLst>
          </p:cNvPr>
          <p:cNvSpPr>
            <a:spLocks noGrp="1"/>
          </p:cNvSpPr>
          <p:nvPr>
            <p:ph idx="1"/>
          </p:nvPr>
        </p:nvSpPr>
        <p:spPr/>
        <p:txBody>
          <a:bodyPr>
            <a:normAutofit/>
          </a:bodyPr>
          <a:lstStyle/>
          <a:p>
            <a:pPr marL="0" indent="0" algn="ctr">
              <a:buNone/>
            </a:pPr>
            <a:endParaRPr lang="en-US" sz="4800" dirty="0"/>
          </a:p>
          <a:p>
            <a:pPr marL="0" indent="0" algn="ctr">
              <a:buNone/>
            </a:pPr>
            <a:endParaRPr lang="en-US" sz="4800" dirty="0"/>
          </a:p>
          <a:p>
            <a:pPr marL="0" indent="0" algn="ctr">
              <a:buNone/>
            </a:pPr>
            <a:r>
              <a:rPr lang="en-US" sz="4800" dirty="0"/>
              <a:t>THANK YOU</a:t>
            </a:r>
          </a:p>
        </p:txBody>
      </p:sp>
    </p:spTree>
    <p:extLst>
      <p:ext uri="{BB962C8B-B14F-4D97-AF65-F5344CB8AC3E}">
        <p14:creationId xmlns:p14="http://schemas.microsoft.com/office/powerpoint/2010/main" val="381471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B1D1-1405-4468-A9E8-8406E2F30304}"/>
              </a:ext>
            </a:extLst>
          </p:cNvPr>
          <p:cNvSpPr>
            <a:spLocks noGrp="1"/>
          </p:cNvSpPr>
          <p:nvPr>
            <p:ph type="title"/>
          </p:nvPr>
        </p:nvSpPr>
        <p:spPr/>
        <p:txBody>
          <a:bodyPr/>
          <a:lstStyle/>
          <a:p>
            <a:r>
              <a:rPr lang="en-US" dirty="0"/>
              <a:t>Data Exploration</a:t>
            </a:r>
          </a:p>
        </p:txBody>
      </p:sp>
      <p:pic>
        <p:nvPicPr>
          <p:cNvPr id="6" name="Content Placeholder 5">
            <a:extLst>
              <a:ext uri="{FF2B5EF4-FFF2-40B4-BE49-F238E27FC236}">
                <a16:creationId xmlns:a16="http://schemas.microsoft.com/office/drawing/2014/main" id="{045DCF11-3AAB-43E7-A456-E63B00D52FE8}"/>
              </a:ext>
            </a:extLst>
          </p:cNvPr>
          <p:cNvPicPr>
            <a:picLocks noGrp="1" noChangeAspect="1"/>
          </p:cNvPicPr>
          <p:nvPr>
            <p:ph idx="1"/>
          </p:nvPr>
        </p:nvPicPr>
        <p:blipFill>
          <a:blip r:embed="rId2"/>
          <a:stretch>
            <a:fillRect/>
          </a:stretch>
        </p:blipFill>
        <p:spPr>
          <a:xfrm>
            <a:off x="646111" y="1285875"/>
            <a:ext cx="5775009" cy="4286250"/>
          </a:xfrm>
        </p:spPr>
      </p:pic>
      <p:pic>
        <p:nvPicPr>
          <p:cNvPr id="8" name="Picture 7">
            <a:extLst>
              <a:ext uri="{FF2B5EF4-FFF2-40B4-BE49-F238E27FC236}">
                <a16:creationId xmlns:a16="http://schemas.microsoft.com/office/drawing/2014/main" id="{262CE5BB-4838-4295-8B9F-CCEE18B8B943}"/>
              </a:ext>
            </a:extLst>
          </p:cNvPr>
          <p:cNvPicPr>
            <a:picLocks noChangeAspect="1"/>
          </p:cNvPicPr>
          <p:nvPr/>
        </p:nvPicPr>
        <p:blipFill>
          <a:blip r:embed="rId3"/>
          <a:stretch>
            <a:fillRect/>
          </a:stretch>
        </p:blipFill>
        <p:spPr>
          <a:xfrm>
            <a:off x="6570661" y="1285875"/>
            <a:ext cx="5540059" cy="4286250"/>
          </a:xfrm>
          <a:prstGeom prst="rect">
            <a:avLst/>
          </a:prstGeom>
        </p:spPr>
      </p:pic>
    </p:spTree>
    <p:extLst>
      <p:ext uri="{BB962C8B-B14F-4D97-AF65-F5344CB8AC3E}">
        <p14:creationId xmlns:p14="http://schemas.microsoft.com/office/powerpoint/2010/main" val="2740920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80E8-415A-4C0F-89F1-14D391AF20BE}"/>
              </a:ext>
            </a:extLst>
          </p:cNvPr>
          <p:cNvSpPr>
            <a:spLocks noGrp="1"/>
          </p:cNvSpPr>
          <p:nvPr>
            <p:ph type="title"/>
          </p:nvPr>
        </p:nvSpPr>
        <p:spPr/>
        <p:txBody>
          <a:bodyPr/>
          <a:lstStyle/>
          <a:p>
            <a:r>
              <a:rPr lang="en-US" dirty="0"/>
              <a:t>Group Based Analysis</a:t>
            </a:r>
          </a:p>
        </p:txBody>
      </p:sp>
      <p:pic>
        <p:nvPicPr>
          <p:cNvPr id="9" name="Content Placeholder 8">
            <a:extLst>
              <a:ext uri="{FF2B5EF4-FFF2-40B4-BE49-F238E27FC236}">
                <a16:creationId xmlns:a16="http://schemas.microsoft.com/office/drawing/2014/main" id="{7FE6E88A-4DC2-4BA3-87E0-2998184E2997}"/>
              </a:ext>
            </a:extLst>
          </p:cNvPr>
          <p:cNvPicPr>
            <a:picLocks noGrp="1" noChangeAspect="1"/>
          </p:cNvPicPr>
          <p:nvPr>
            <p:ph idx="1"/>
          </p:nvPr>
        </p:nvPicPr>
        <p:blipFill>
          <a:blip r:embed="rId2"/>
          <a:stretch>
            <a:fillRect/>
          </a:stretch>
        </p:blipFill>
        <p:spPr>
          <a:xfrm>
            <a:off x="784400" y="1249998"/>
            <a:ext cx="9266433" cy="4703762"/>
          </a:xfrm>
        </p:spPr>
      </p:pic>
    </p:spTree>
    <p:extLst>
      <p:ext uri="{BB962C8B-B14F-4D97-AF65-F5344CB8AC3E}">
        <p14:creationId xmlns:p14="http://schemas.microsoft.com/office/powerpoint/2010/main" val="46444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6BAE-39BD-43BB-BC91-345562943CD7}"/>
              </a:ext>
            </a:extLst>
          </p:cNvPr>
          <p:cNvSpPr>
            <a:spLocks noGrp="1"/>
          </p:cNvSpPr>
          <p:nvPr>
            <p:ph type="title"/>
          </p:nvPr>
        </p:nvSpPr>
        <p:spPr/>
        <p:txBody>
          <a:bodyPr/>
          <a:lstStyle/>
          <a:p>
            <a:r>
              <a:rPr lang="en-US" dirty="0"/>
              <a:t>Based on the data exploration we get the following insights</a:t>
            </a:r>
          </a:p>
        </p:txBody>
      </p:sp>
      <p:sp>
        <p:nvSpPr>
          <p:cNvPr id="3" name="Content Placeholder 2">
            <a:extLst>
              <a:ext uri="{FF2B5EF4-FFF2-40B4-BE49-F238E27FC236}">
                <a16:creationId xmlns:a16="http://schemas.microsoft.com/office/drawing/2014/main" id="{E1ED9335-E3DD-4C11-85B5-815489DEDFA6}"/>
              </a:ext>
            </a:extLst>
          </p:cNvPr>
          <p:cNvSpPr>
            <a:spLocks noGrp="1"/>
          </p:cNvSpPr>
          <p:nvPr>
            <p:ph idx="1"/>
          </p:nvPr>
        </p:nvSpPr>
        <p:spPr>
          <a:xfrm>
            <a:off x="805070" y="2052918"/>
            <a:ext cx="9244783" cy="4195481"/>
          </a:xfrm>
        </p:spPr>
        <p:txBody>
          <a:bodyPr>
            <a:normAutofit fontScale="92500" lnSpcReduction="20000"/>
          </a:bodyPr>
          <a:lstStyle/>
          <a:p>
            <a:pPr algn="l">
              <a:buFont typeface="Arial" panose="020B0604020202020204" pitchFamily="34" charset="0"/>
              <a:buChar char="•"/>
            </a:pPr>
            <a:r>
              <a:rPr lang="en-US" b="0" i="0" dirty="0">
                <a:effectLst/>
                <a:latin typeface="charter"/>
              </a:rPr>
              <a:t> Month to month contract is more likely opted by customers.</a:t>
            </a:r>
          </a:p>
          <a:p>
            <a:pPr algn="l">
              <a:buFont typeface="Arial" panose="020B0604020202020204" pitchFamily="34" charset="0"/>
              <a:buChar char="•"/>
            </a:pPr>
            <a:r>
              <a:rPr lang="en-US" b="0" i="0" dirty="0">
                <a:effectLst/>
                <a:latin typeface="charter"/>
              </a:rPr>
              <a:t>Tech Support is not taken by maximum customers and customers who do not have Internet Service do not belong to any category.</a:t>
            </a:r>
          </a:p>
          <a:p>
            <a:pPr algn="l">
              <a:buFont typeface="Arial" panose="020B0604020202020204" pitchFamily="34" charset="0"/>
              <a:buChar char="•"/>
            </a:pPr>
            <a:r>
              <a:rPr lang="en-US" b="0" i="0" dirty="0">
                <a:effectLst/>
                <a:latin typeface="charter"/>
              </a:rPr>
              <a:t>Fiber optic cable is most common internet service. There is large population which doesn’t have internet service as well.</a:t>
            </a:r>
          </a:p>
          <a:p>
            <a:pPr algn="l">
              <a:buFont typeface="Arial" panose="020B0604020202020204" pitchFamily="34" charset="0"/>
              <a:buChar char="•"/>
            </a:pPr>
            <a:r>
              <a:rPr lang="en-US" b="0" i="0" dirty="0">
                <a:effectLst/>
                <a:latin typeface="charter"/>
              </a:rPr>
              <a:t>Senior Citizens churn slightly more than Non-Senior Citizens</a:t>
            </a:r>
          </a:p>
          <a:p>
            <a:pPr algn="l">
              <a:buFont typeface="Arial" panose="020B0604020202020204" pitchFamily="34" charset="0"/>
              <a:buChar char="•"/>
            </a:pPr>
            <a:r>
              <a:rPr lang="en-US" b="0" i="0" dirty="0">
                <a:effectLst/>
                <a:latin typeface="charter"/>
              </a:rPr>
              <a:t>Non-Dependent Customers churn more than Dependent Customers</a:t>
            </a:r>
          </a:p>
          <a:p>
            <a:pPr algn="l">
              <a:buFont typeface="Arial" panose="020B0604020202020204" pitchFamily="34" charset="0"/>
              <a:buChar char="•"/>
            </a:pPr>
            <a:r>
              <a:rPr lang="en-US" b="0" i="0" dirty="0">
                <a:effectLst/>
                <a:latin typeface="charter"/>
              </a:rPr>
              <a:t>Customers with Fiber optic Internet Service churn highest as compared to DSL and no Internet Service customers </a:t>
            </a:r>
          </a:p>
          <a:p>
            <a:pPr algn="l">
              <a:buFont typeface="Arial" panose="020B0604020202020204" pitchFamily="34" charset="0"/>
              <a:buChar char="•"/>
            </a:pPr>
            <a:r>
              <a:rPr lang="en-US" b="0" i="0" dirty="0">
                <a:effectLst/>
                <a:latin typeface="charter"/>
              </a:rPr>
              <a:t>Customers with No Online Security Churn way more than customers that do have Online Security.</a:t>
            </a:r>
          </a:p>
          <a:p>
            <a:pPr algn="l">
              <a:buFont typeface="Arial" panose="020B0604020202020204" pitchFamily="34" charset="0"/>
              <a:buChar char="•"/>
            </a:pPr>
            <a:r>
              <a:rPr lang="en-US" b="0" i="0" dirty="0">
                <a:effectLst/>
                <a:latin typeface="charter"/>
              </a:rPr>
              <a:t>People </a:t>
            </a:r>
            <a:r>
              <a:rPr lang="en-US" dirty="0">
                <a:latin typeface="charter"/>
              </a:rPr>
              <a:t>having </a:t>
            </a:r>
            <a:r>
              <a:rPr lang="en-US" b="0" i="0" dirty="0">
                <a:effectLst/>
                <a:latin typeface="charter"/>
              </a:rPr>
              <a:t>month to month contract are biggest churners.</a:t>
            </a:r>
          </a:p>
          <a:p>
            <a:pPr algn="l">
              <a:buFont typeface="Arial" panose="020B0604020202020204" pitchFamily="34" charset="0"/>
              <a:buChar char="•"/>
            </a:pPr>
            <a:r>
              <a:rPr lang="en-US" dirty="0">
                <a:latin typeface="charter"/>
              </a:rPr>
              <a:t>Churn</a:t>
            </a:r>
            <a:r>
              <a:rPr lang="en-US" b="0" i="0" dirty="0">
                <a:effectLst/>
                <a:latin typeface="charter"/>
              </a:rPr>
              <a:t> is an imbalanced class with most of the customers as Non-Churners.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48169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DCC1-0EBF-4314-9F84-6716811F7C02}"/>
              </a:ext>
            </a:extLst>
          </p:cNvPr>
          <p:cNvSpPr>
            <a:spLocks noGrp="1"/>
          </p:cNvSpPr>
          <p:nvPr>
            <p:ph type="title"/>
          </p:nvPr>
        </p:nvSpPr>
        <p:spPr>
          <a:xfrm>
            <a:off x="646111" y="452718"/>
            <a:ext cx="11231150" cy="640587"/>
          </a:xfrm>
        </p:spPr>
        <p:txBody>
          <a:bodyPr/>
          <a:lstStyle/>
          <a:p>
            <a:r>
              <a:rPr lang="en-US" sz="3200" dirty="0"/>
              <a:t>Feature Selection of attributes for model building</a:t>
            </a:r>
          </a:p>
        </p:txBody>
      </p:sp>
      <p:sp>
        <p:nvSpPr>
          <p:cNvPr id="3" name="Content Placeholder 2">
            <a:extLst>
              <a:ext uri="{FF2B5EF4-FFF2-40B4-BE49-F238E27FC236}">
                <a16:creationId xmlns:a16="http://schemas.microsoft.com/office/drawing/2014/main" id="{49A20059-A3C3-4940-8746-AE8148FF5EC8}"/>
              </a:ext>
            </a:extLst>
          </p:cNvPr>
          <p:cNvSpPr>
            <a:spLocks noGrp="1"/>
          </p:cNvSpPr>
          <p:nvPr>
            <p:ph idx="1"/>
          </p:nvPr>
        </p:nvSpPr>
        <p:spPr>
          <a:xfrm>
            <a:off x="646111" y="1093305"/>
            <a:ext cx="10737472" cy="5311978"/>
          </a:xfrm>
        </p:spPr>
        <p:txBody>
          <a:bodyPr>
            <a:normAutofit fontScale="92500" lnSpcReduction="10000"/>
          </a:bodyPr>
          <a:lstStyle/>
          <a:p>
            <a:pPr>
              <a:buFont typeface="Arial" panose="020B0604020202020204" pitchFamily="34" charset="0"/>
              <a:buChar char="•"/>
            </a:pPr>
            <a:r>
              <a:rPr lang="en-US" dirty="0">
                <a:latin typeface="+mn-lt"/>
              </a:rPr>
              <a:t>We </a:t>
            </a:r>
            <a:r>
              <a:rPr lang="en-US" sz="2000" dirty="0">
                <a:latin typeface="+mn-lt"/>
              </a:rPr>
              <a:t>use sampling technique called SMOTE(Synthetic Minority Oversampling Technique) to create synthetic data points for minority class (Yes) which is also used for feature selection</a:t>
            </a:r>
          </a:p>
          <a:p>
            <a:pPr>
              <a:buFont typeface="Arial" panose="020B0604020202020204" pitchFamily="34" charset="0"/>
              <a:buChar char="•"/>
            </a:pPr>
            <a:r>
              <a:rPr lang="en-US" dirty="0">
                <a:latin typeface="+mn-lt"/>
              </a:rPr>
              <a:t>We use one-hot encoding for our feature selection because the models don’t interpret categorical data. Hence, we need to convert them into non-categorical data and we assign numbers using the function:</a:t>
            </a:r>
          </a:p>
          <a:p>
            <a:pPr marL="0" indent="0">
              <a:buNone/>
            </a:pPr>
            <a:r>
              <a:rPr lang="en-US" b="0" dirty="0">
                <a:effectLst/>
                <a:latin typeface="+mn-lt"/>
              </a:rPr>
              <a:t>     </a:t>
            </a:r>
            <a:r>
              <a:rPr lang="en-US" b="0" dirty="0" err="1">
                <a:effectLst/>
                <a:latin typeface="+mn-lt"/>
              </a:rPr>
              <a:t>replaceStruct</a:t>
            </a:r>
            <a:r>
              <a:rPr lang="en-US" b="0" dirty="0">
                <a:effectLst/>
                <a:latin typeface="+mn-lt"/>
              </a:rPr>
              <a:t> = {"Churn":     {"No": 0, "Yes": 1 }  }</a:t>
            </a:r>
          </a:p>
          <a:p>
            <a:pPr marL="400050" lvl="1" indent="0">
              <a:buNone/>
            </a:pPr>
            <a:r>
              <a:rPr lang="en-US" b="0" dirty="0">
                <a:effectLst/>
                <a:latin typeface="+mn-lt"/>
              </a:rPr>
              <a:t>         </a:t>
            </a:r>
            <a:r>
              <a:rPr lang="en-US" b="0" dirty="0" err="1">
                <a:effectLst/>
                <a:latin typeface="+mn-lt"/>
              </a:rPr>
              <a:t>oneHotCols</a:t>
            </a:r>
            <a:r>
              <a:rPr lang="en-US" b="0" dirty="0">
                <a:effectLst/>
                <a:latin typeface="+mn-lt"/>
              </a:rPr>
              <a:t> = ["gender","SeniorCitizen","Partner","Dependents","PhoneService","MultipleLines","InternetService","OnlineSecurity","OnlineBackup",</a:t>
            </a:r>
          </a:p>
          <a:p>
            <a:pPr marL="0" indent="0">
              <a:buNone/>
            </a:pPr>
            <a:r>
              <a:rPr lang="en-US" b="0" dirty="0">
                <a:effectLst/>
                <a:latin typeface="+mn-lt"/>
              </a:rPr>
              <a:t>      "DeviceProtection","TechSupport","StreamingTV","StreamingMovies",</a:t>
            </a:r>
          </a:p>
          <a:p>
            <a:pPr marL="0" indent="0">
              <a:buNone/>
            </a:pPr>
            <a:r>
              <a:rPr lang="en-US" b="0" dirty="0">
                <a:effectLst/>
                <a:latin typeface="+mn-lt"/>
              </a:rPr>
              <a:t>      "Contract","</a:t>
            </a:r>
            <a:r>
              <a:rPr lang="en-US" b="0" dirty="0" err="1">
                <a:effectLst/>
                <a:latin typeface="+mn-lt"/>
              </a:rPr>
              <a:t>PaperlessBilling</a:t>
            </a:r>
            <a:r>
              <a:rPr lang="en-US" b="0" dirty="0">
                <a:effectLst/>
                <a:latin typeface="+mn-lt"/>
              </a:rPr>
              <a:t>","</a:t>
            </a:r>
            <a:r>
              <a:rPr lang="en-US" b="0" dirty="0" err="1">
                <a:effectLst/>
                <a:latin typeface="+mn-lt"/>
              </a:rPr>
              <a:t>PaymentMethod</a:t>
            </a:r>
            <a:r>
              <a:rPr lang="en-US" b="0" dirty="0">
                <a:effectLst/>
                <a:latin typeface="+mn-lt"/>
              </a:rPr>
              <a:t>"]</a:t>
            </a:r>
          </a:p>
          <a:p>
            <a:pPr marL="0" indent="0">
              <a:buNone/>
            </a:pPr>
            <a:br>
              <a:rPr lang="en-US" b="0" dirty="0">
                <a:effectLst/>
                <a:latin typeface="+mn-lt"/>
              </a:rPr>
            </a:br>
            <a:r>
              <a:rPr lang="en-US" b="0" dirty="0">
                <a:effectLst/>
                <a:latin typeface="+mn-lt"/>
              </a:rPr>
              <a:t>      </a:t>
            </a:r>
            <a:r>
              <a:rPr lang="en-US" b="0" dirty="0" err="1">
                <a:effectLst/>
                <a:latin typeface="+mn-lt"/>
              </a:rPr>
              <a:t>replaced_data</a:t>
            </a:r>
            <a:r>
              <a:rPr lang="en-US" b="0" dirty="0">
                <a:effectLst/>
                <a:latin typeface="+mn-lt"/>
              </a:rPr>
              <a:t>=</a:t>
            </a:r>
            <a:r>
              <a:rPr lang="en-US" b="0" dirty="0" err="1">
                <a:effectLst/>
                <a:latin typeface="+mn-lt"/>
              </a:rPr>
              <a:t>df.replace</a:t>
            </a:r>
            <a:r>
              <a:rPr lang="en-US" b="0" dirty="0">
                <a:effectLst/>
                <a:latin typeface="+mn-lt"/>
              </a:rPr>
              <a:t>(</a:t>
            </a:r>
            <a:r>
              <a:rPr lang="en-US" b="0" dirty="0" err="1">
                <a:effectLst/>
                <a:latin typeface="+mn-lt"/>
              </a:rPr>
              <a:t>replaceStruct</a:t>
            </a:r>
            <a:r>
              <a:rPr lang="en-US" b="0" dirty="0">
                <a:effectLst/>
                <a:latin typeface="+mn-lt"/>
              </a:rPr>
              <a:t>, </a:t>
            </a:r>
            <a:r>
              <a:rPr lang="en-US" b="0" dirty="0" err="1">
                <a:effectLst/>
                <a:latin typeface="+mn-lt"/>
              </a:rPr>
              <a:t>inplace</a:t>
            </a:r>
            <a:r>
              <a:rPr lang="en-US" b="0" dirty="0">
                <a:effectLst/>
                <a:latin typeface="+mn-lt"/>
              </a:rPr>
              <a:t>=True)</a:t>
            </a:r>
          </a:p>
          <a:p>
            <a:pPr marL="0" indent="0">
              <a:buNone/>
            </a:pPr>
            <a:r>
              <a:rPr lang="en-US" b="0" dirty="0">
                <a:effectLst/>
                <a:latin typeface="+mn-lt"/>
              </a:rPr>
              <a:t>      </a:t>
            </a:r>
            <a:r>
              <a:rPr lang="en-US" b="0" dirty="0" err="1">
                <a:effectLst/>
                <a:latin typeface="+mn-lt"/>
              </a:rPr>
              <a:t>replaced_data</a:t>
            </a:r>
            <a:r>
              <a:rPr lang="en-US" b="0" dirty="0">
                <a:effectLst/>
                <a:latin typeface="+mn-lt"/>
              </a:rPr>
              <a:t>=</a:t>
            </a:r>
            <a:r>
              <a:rPr lang="en-US" b="0" dirty="0" err="1">
                <a:effectLst/>
                <a:latin typeface="+mn-lt"/>
              </a:rPr>
              <a:t>pd.get_dummies</a:t>
            </a:r>
            <a:r>
              <a:rPr lang="en-US" b="0" dirty="0">
                <a:effectLst/>
                <a:latin typeface="+mn-lt"/>
              </a:rPr>
              <a:t>(</a:t>
            </a:r>
            <a:r>
              <a:rPr lang="en-US" b="0" dirty="0" err="1">
                <a:effectLst/>
                <a:latin typeface="+mn-lt"/>
              </a:rPr>
              <a:t>df</a:t>
            </a:r>
            <a:r>
              <a:rPr lang="en-US" b="0" dirty="0">
                <a:effectLst/>
                <a:latin typeface="+mn-lt"/>
              </a:rPr>
              <a:t>, columns=</a:t>
            </a:r>
            <a:r>
              <a:rPr lang="en-US" b="0" dirty="0" err="1">
                <a:effectLst/>
                <a:latin typeface="+mn-lt"/>
              </a:rPr>
              <a:t>oneHotCols</a:t>
            </a:r>
            <a:r>
              <a:rPr lang="en-US" b="0" dirty="0">
                <a:effectLst/>
                <a:latin typeface="+mn-lt"/>
              </a:rPr>
              <a:t>)</a:t>
            </a:r>
          </a:p>
          <a:p>
            <a:pPr marL="0" indent="0">
              <a:buNone/>
            </a:pPr>
            <a:r>
              <a:rPr lang="en-US" b="0" dirty="0">
                <a:effectLst/>
                <a:latin typeface="+mn-lt"/>
              </a:rPr>
              <a:t>      </a:t>
            </a:r>
            <a:r>
              <a:rPr lang="en-US" b="0" dirty="0" err="1">
                <a:effectLst/>
                <a:latin typeface="+mn-lt"/>
              </a:rPr>
              <a:t>replaced_data.head</a:t>
            </a:r>
            <a:r>
              <a:rPr lang="en-US" b="0" dirty="0">
                <a:effectLst/>
                <a:latin typeface="+mn-lt"/>
              </a:rPr>
              <a:t>()</a:t>
            </a:r>
          </a:p>
          <a:p>
            <a:pPr>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329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3993-E3C8-47BC-8FA0-5D23768593B3}"/>
              </a:ext>
            </a:extLst>
          </p:cNvPr>
          <p:cNvSpPr>
            <a:spLocks noGrp="1"/>
          </p:cNvSpPr>
          <p:nvPr>
            <p:ph type="title"/>
          </p:nvPr>
        </p:nvSpPr>
        <p:spPr>
          <a:xfrm>
            <a:off x="646111" y="452718"/>
            <a:ext cx="10926129" cy="491499"/>
          </a:xfrm>
        </p:spPr>
        <p:txBody>
          <a:bodyPr/>
          <a:lstStyle/>
          <a:p>
            <a:r>
              <a:rPr lang="en-US" sz="2400" dirty="0"/>
              <a:t>Churn variable before SMOTE:                     Churn variable after SMOTE</a:t>
            </a:r>
          </a:p>
        </p:txBody>
      </p:sp>
      <p:pic>
        <p:nvPicPr>
          <p:cNvPr id="5" name="Content Placeholder 4">
            <a:extLst>
              <a:ext uri="{FF2B5EF4-FFF2-40B4-BE49-F238E27FC236}">
                <a16:creationId xmlns:a16="http://schemas.microsoft.com/office/drawing/2014/main" id="{68CE6D13-77BE-4B43-A2C4-51CA4C431AA0}"/>
              </a:ext>
            </a:extLst>
          </p:cNvPr>
          <p:cNvPicPr>
            <a:picLocks noGrp="1" noChangeAspect="1"/>
          </p:cNvPicPr>
          <p:nvPr>
            <p:ph idx="1"/>
          </p:nvPr>
        </p:nvPicPr>
        <p:blipFill>
          <a:blip r:embed="rId2"/>
          <a:stretch>
            <a:fillRect/>
          </a:stretch>
        </p:blipFill>
        <p:spPr>
          <a:xfrm>
            <a:off x="646111" y="1213782"/>
            <a:ext cx="5449889" cy="4010025"/>
          </a:xfrm>
        </p:spPr>
      </p:pic>
      <p:pic>
        <p:nvPicPr>
          <p:cNvPr id="7" name="Picture 6">
            <a:extLst>
              <a:ext uri="{FF2B5EF4-FFF2-40B4-BE49-F238E27FC236}">
                <a16:creationId xmlns:a16="http://schemas.microsoft.com/office/drawing/2014/main" id="{0A405CAC-B1FB-407A-BE94-B1E91A99711A}"/>
              </a:ext>
            </a:extLst>
          </p:cNvPr>
          <p:cNvPicPr>
            <a:picLocks noChangeAspect="1"/>
          </p:cNvPicPr>
          <p:nvPr/>
        </p:nvPicPr>
        <p:blipFill>
          <a:blip r:embed="rId3"/>
          <a:stretch>
            <a:fillRect/>
          </a:stretch>
        </p:blipFill>
        <p:spPr>
          <a:xfrm>
            <a:off x="6296343" y="1213782"/>
            <a:ext cx="5895658" cy="4089738"/>
          </a:xfrm>
          <a:prstGeom prst="rect">
            <a:avLst/>
          </a:prstGeom>
        </p:spPr>
      </p:pic>
    </p:spTree>
    <p:extLst>
      <p:ext uri="{BB962C8B-B14F-4D97-AF65-F5344CB8AC3E}">
        <p14:creationId xmlns:p14="http://schemas.microsoft.com/office/powerpoint/2010/main" val="127558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9B3BA5E-E900-459D-9A9B-22D4D8ABC185}"/>
              </a:ext>
            </a:extLst>
          </p:cNvPr>
          <p:cNvSpPr>
            <a:spLocks noGrp="1"/>
          </p:cNvSpPr>
          <p:nvPr>
            <p:ph idx="1"/>
          </p:nvPr>
        </p:nvSpPr>
        <p:spPr>
          <a:xfrm>
            <a:off x="675861" y="944217"/>
            <a:ext cx="11131826" cy="5546035"/>
          </a:xfrm>
        </p:spPr>
        <p:txBody>
          <a:bodyPr>
            <a:normAutofit/>
          </a:bodyPr>
          <a:lstStyle/>
          <a:p>
            <a:pPr marL="0" indent="0">
              <a:buNone/>
            </a:pPr>
            <a:r>
              <a:rPr lang="en-US" sz="1600" dirty="0" err="1"/>
              <a:t>importances</a:t>
            </a:r>
            <a:r>
              <a:rPr lang="en-US" sz="1600" dirty="0"/>
              <a:t> = </a:t>
            </a:r>
            <a:r>
              <a:rPr lang="en-US" sz="1600" dirty="0" err="1"/>
              <a:t>model.feature_importances</a:t>
            </a:r>
            <a:r>
              <a:rPr lang="en-US" sz="1600" dirty="0"/>
              <a:t>_</a:t>
            </a:r>
          </a:p>
          <a:p>
            <a:pPr marL="0" indent="0">
              <a:buNone/>
            </a:pPr>
            <a:r>
              <a:rPr lang="en-US" sz="1600" dirty="0"/>
              <a:t>std = </a:t>
            </a:r>
            <a:r>
              <a:rPr lang="en-US" sz="1600" dirty="0" err="1"/>
              <a:t>np.std</a:t>
            </a:r>
            <a:r>
              <a:rPr lang="en-US" sz="1600" dirty="0"/>
              <a:t>([</a:t>
            </a:r>
            <a:r>
              <a:rPr lang="en-US" sz="1600" dirty="0" err="1"/>
              <a:t>tree.feature_importances</a:t>
            </a:r>
            <a:r>
              <a:rPr lang="en-US" sz="1600" dirty="0"/>
              <a:t>_ for tree in </a:t>
            </a:r>
            <a:r>
              <a:rPr lang="en-US" sz="1600" dirty="0" err="1"/>
              <a:t>model.estimators</a:t>
            </a:r>
            <a:r>
              <a:rPr lang="en-US" sz="1600" dirty="0"/>
              <a:t>_],</a:t>
            </a:r>
          </a:p>
          <a:p>
            <a:pPr marL="0" indent="0">
              <a:buNone/>
            </a:pPr>
            <a:r>
              <a:rPr lang="en-US" sz="1600" dirty="0"/>
              <a:t>             axis=0)</a:t>
            </a:r>
          </a:p>
          <a:p>
            <a:pPr marL="0" indent="0">
              <a:buNone/>
            </a:pPr>
            <a:r>
              <a:rPr lang="en-US" sz="1600" dirty="0"/>
              <a:t>indices = </a:t>
            </a:r>
            <a:r>
              <a:rPr lang="en-US" sz="1600" dirty="0" err="1"/>
              <a:t>np.argsort</a:t>
            </a:r>
            <a:r>
              <a:rPr lang="en-US" sz="1600" dirty="0"/>
              <a:t>(</a:t>
            </a:r>
            <a:r>
              <a:rPr lang="en-US" sz="1600" dirty="0" err="1"/>
              <a:t>importances</a:t>
            </a:r>
            <a:r>
              <a:rPr lang="en-US" sz="1600" dirty="0"/>
              <a:t>)[::-1]                                                                    </a:t>
            </a:r>
          </a:p>
          <a:p>
            <a:pPr marL="0" indent="0">
              <a:buNone/>
            </a:pPr>
            <a:r>
              <a:rPr lang="en-US" sz="1600" dirty="0"/>
              <a:t>features = </a:t>
            </a:r>
            <a:r>
              <a:rPr lang="en-US" sz="1600" dirty="0" err="1"/>
              <a:t>X_train_res.columns</a:t>
            </a:r>
            <a:endParaRPr lang="en-US" sz="1600" dirty="0"/>
          </a:p>
          <a:p>
            <a:pPr marL="0" indent="0">
              <a:buNone/>
            </a:pPr>
            <a:r>
              <a:rPr lang="en-US" sz="1600" dirty="0"/>
              <a:t>for f in range(</a:t>
            </a:r>
            <a:r>
              <a:rPr lang="en-US" sz="1600" dirty="0" err="1"/>
              <a:t>X_train_res.shape</a:t>
            </a:r>
            <a:r>
              <a:rPr lang="en-US" sz="1600" dirty="0"/>
              <a:t>[1]):</a:t>
            </a:r>
          </a:p>
          <a:p>
            <a:pPr marL="0" indent="0">
              <a:buNone/>
            </a:pPr>
            <a:r>
              <a:rPr lang="en-US" sz="1600" dirty="0"/>
              <a:t>    print("%d. feature %d (%f) and feature name : %s" % (f+1 , indices[f], </a:t>
            </a:r>
          </a:p>
          <a:p>
            <a:pPr marL="0" indent="0">
              <a:buNone/>
            </a:pPr>
            <a:r>
              <a:rPr lang="en-US" sz="1600" dirty="0"/>
              <a:t>          </a:t>
            </a:r>
            <a:r>
              <a:rPr lang="en-US" sz="1600" dirty="0" err="1"/>
              <a:t>importances</a:t>
            </a:r>
            <a:r>
              <a:rPr lang="en-US" sz="1600" dirty="0"/>
              <a:t>[indices[f]], features[indices[f]]))</a:t>
            </a:r>
          </a:p>
          <a:p>
            <a:pPr marL="0" indent="0">
              <a:buNone/>
            </a:pPr>
            <a:r>
              <a:rPr lang="en-US" sz="1600" dirty="0" err="1"/>
              <a:t>plt.figure</a:t>
            </a:r>
            <a:r>
              <a:rPr lang="en-US" sz="1600" dirty="0"/>
              <a:t>(</a:t>
            </a:r>
            <a:r>
              <a:rPr lang="en-US" sz="1600" dirty="0" err="1"/>
              <a:t>figsize</a:t>
            </a:r>
            <a:r>
              <a:rPr lang="en-US" sz="1600" dirty="0"/>
              <a:t>=(15,10))</a:t>
            </a:r>
          </a:p>
          <a:p>
            <a:pPr marL="0" indent="0">
              <a:buNone/>
            </a:pPr>
            <a:r>
              <a:rPr lang="en-US" sz="1600" dirty="0" err="1"/>
              <a:t>plt.title</a:t>
            </a:r>
            <a:r>
              <a:rPr lang="en-US" sz="1600" dirty="0"/>
              <a:t>("Feature </a:t>
            </a:r>
            <a:r>
              <a:rPr lang="en-US" sz="1600" dirty="0" err="1"/>
              <a:t>importances</a:t>
            </a:r>
            <a:r>
              <a:rPr lang="en-US" sz="1600" dirty="0"/>
              <a:t>")</a:t>
            </a:r>
          </a:p>
          <a:p>
            <a:pPr marL="0" indent="0">
              <a:buNone/>
            </a:pPr>
            <a:r>
              <a:rPr lang="en-US" sz="1600" dirty="0" err="1"/>
              <a:t>plt.bar</a:t>
            </a:r>
            <a:r>
              <a:rPr lang="en-US" sz="1600" dirty="0"/>
              <a:t>(range(</a:t>
            </a:r>
            <a:r>
              <a:rPr lang="en-US" sz="1600" dirty="0" err="1"/>
              <a:t>X_train_res.shape</a:t>
            </a:r>
            <a:r>
              <a:rPr lang="en-US" sz="1600" dirty="0"/>
              <a:t>[1]), </a:t>
            </a:r>
            <a:r>
              <a:rPr lang="en-US" sz="1600" dirty="0" err="1"/>
              <a:t>importances</a:t>
            </a:r>
            <a:r>
              <a:rPr lang="en-US" sz="1600" dirty="0"/>
              <a:t>[indices], </a:t>
            </a:r>
          </a:p>
          <a:p>
            <a:pPr marL="0" indent="0">
              <a:buNone/>
            </a:pPr>
            <a:r>
              <a:rPr lang="en-US" sz="1600" dirty="0"/>
              <a:t>        color="r", </a:t>
            </a:r>
            <a:r>
              <a:rPr lang="en-US" sz="1600" dirty="0" err="1"/>
              <a:t>yerr</a:t>
            </a:r>
            <a:r>
              <a:rPr lang="en-US" sz="1600" dirty="0"/>
              <a:t>=std[indices], align="center")</a:t>
            </a:r>
          </a:p>
          <a:p>
            <a:pPr marL="0" indent="0">
              <a:buNone/>
            </a:pPr>
            <a:r>
              <a:rPr lang="en-US" sz="1600" dirty="0" err="1"/>
              <a:t>plt.xticks</a:t>
            </a:r>
            <a:r>
              <a:rPr lang="en-US" sz="1600" dirty="0"/>
              <a:t>(range(</a:t>
            </a:r>
            <a:r>
              <a:rPr lang="en-US" sz="1600" dirty="0" err="1"/>
              <a:t>X_train_res.shape</a:t>
            </a:r>
            <a:r>
              <a:rPr lang="en-US" sz="1600" dirty="0"/>
              <a:t>[1]), indices)</a:t>
            </a:r>
          </a:p>
          <a:p>
            <a:pPr marL="0" indent="0">
              <a:buNone/>
            </a:pPr>
            <a:r>
              <a:rPr lang="en-US" sz="1600" dirty="0" err="1"/>
              <a:t>plt.xlim</a:t>
            </a:r>
            <a:r>
              <a:rPr lang="en-US" sz="1600" dirty="0"/>
              <a:t>([-1, </a:t>
            </a:r>
            <a:r>
              <a:rPr lang="en-US" sz="1600" dirty="0" err="1"/>
              <a:t>X_train_res.shape</a:t>
            </a:r>
            <a:r>
              <a:rPr lang="en-US" sz="1600" dirty="0"/>
              <a:t>[1]])</a:t>
            </a:r>
          </a:p>
          <a:p>
            <a:pPr marL="0" indent="0">
              <a:buNone/>
            </a:pPr>
            <a:r>
              <a:rPr lang="en-US" sz="1600" dirty="0" err="1"/>
              <a:t>plt.show</a:t>
            </a:r>
            <a:r>
              <a:rPr lang="en-US" sz="1600" dirty="0"/>
              <a:t>()</a:t>
            </a:r>
          </a:p>
        </p:txBody>
      </p:sp>
    </p:spTree>
    <p:extLst>
      <p:ext uri="{BB962C8B-B14F-4D97-AF65-F5344CB8AC3E}">
        <p14:creationId xmlns:p14="http://schemas.microsoft.com/office/powerpoint/2010/main" val="3069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31B3D-D53A-4CC0-97A6-76D426BCA80B}"/>
              </a:ext>
            </a:extLst>
          </p:cNvPr>
          <p:cNvSpPr>
            <a:spLocks noGrp="1"/>
          </p:cNvSpPr>
          <p:nvPr>
            <p:ph idx="1"/>
          </p:nvPr>
        </p:nvSpPr>
        <p:spPr>
          <a:xfrm>
            <a:off x="645130" y="288236"/>
            <a:ext cx="9404723" cy="5960164"/>
          </a:xfrm>
        </p:spPr>
        <p:txBody>
          <a:bodyPr>
            <a:normAutofit/>
          </a:bodyPr>
          <a:lstStyle/>
          <a:p>
            <a:r>
              <a:rPr lang="en-US" dirty="0"/>
              <a:t>From the feature ranking function we select the top 30 features out of the 47 features that we are using for model building:</a:t>
            </a:r>
          </a:p>
          <a:p>
            <a:r>
              <a:rPr lang="en-US" dirty="0"/>
              <a:t> Top 10 features of the total 30 features used for building models:</a:t>
            </a:r>
          </a:p>
          <a:p>
            <a:r>
              <a:rPr lang="en-US" dirty="0"/>
              <a:t>1. Tenure</a:t>
            </a:r>
          </a:p>
          <a:p>
            <a:r>
              <a:rPr lang="en-US" dirty="0"/>
              <a:t>2. </a:t>
            </a:r>
            <a:r>
              <a:rPr lang="en-US" dirty="0" err="1"/>
              <a:t>Contract_Month</a:t>
            </a:r>
            <a:r>
              <a:rPr lang="en-US" dirty="0"/>
              <a:t>-to-month</a:t>
            </a:r>
          </a:p>
          <a:p>
            <a:r>
              <a:rPr lang="en-US" dirty="0"/>
              <a:t>3. </a:t>
            </a:r>
            <a:r>
              <a:rPr lang="en-US" dirty="0" err="1"/>
              <a:t>Contract_Two</a:t>
            </a:r>
            <a:r>
              <a:rPr lang="en-US" dirty="0"/>
              <a:t> year</a:t>
            </a:r>
          </a:p>
          <a:p>
            <a:r>
              <a:rPr lang="en-US" dirty="0"/>
              <a:t>4. </a:t>
            </a:r>
            <a:r>
              <a:rPr lang="en-US" dirty="0" err="1"/>
              <a:t>PaperlessBilling</a:t>
            </a:r>
            <a:endParaRPr lang="en-US" dirty="0"/>
          </a:p>
          <a:p>
            <a:r>
              <a:rPr lang="en-US" dirty="0"/>
              <a:t>5. </a:t>
            </a:r>
            <a:r>
              <a:rPr lang="en-US" dirty="0" err="1"/>
              <a:t>OnlineSecurity</a:t>
            </a:r>
            <a:endParaRPr lang="en-US" dirty="0"/>
          </a:p>
          <a:p>
            <a:r>
              <a:rPr lang="en-US" dirty="0"/>
              <a:t>6. </a:t>
            </a:r>
            <a:r>
              <a:rPr lang="en-US" dirty="0" err="1"/>
              <a:t>TechSupport</a:t>
            </a:r>
            <a:endParaRPr lang="en-US" dirty="0"/>
          </a:p>
          <a:p>
            <a:r>
              <a:rPr lang="en-US" dirty="0"/>
              <a:t>7. </a:t>
            </a:r>
            <a:r>
              <a:rPr lang="en-US" dirty="0" err="1"/>
              <a:t>Contract_One</a:t>
            </a:r>
            <a:r>
              <a:rPr lang="en-US" dirty="0"/>
              <a:t> year</a:t>
            </a:r>
          </a:p>
          <a:p>
            <a:r>
              <a:rPr lang="en-US" dirty="0"/>
              <a:t>8. Dependents</a:t>
            </a:r>
          </a:p>
          <a:p>
            <a:r>
              <a:rPr lang="en-US" dirty="0"/>
              <a:t>9. Partner</a:t>
            </a:r>
          </a:p>
          <a:p>
            <a:r>
              <a:rPr lang="en-US" dirty="0"/>
              <a:t>10. </a:t>
            </a:r>
            <a:r>
              <a:rPr lang="en-US" dirty="0" err="1"/>
              <a:t>StreamingMovies</a:t>
            </a:r>
            <a:endParaRPr lang="en-US" dirty="0"/>
          </a:p>
          <a:p>
            <a:endParaRPr lang="en-US" dirty="0"/>
          </a:p>
        </p:txBody>
      </p:sp>
    </p:spTree>
    <p:extLst>
      <p:ext uri="{BB962C8B-B14F-4D97-AF65-F5344CB8AC3E}">
        <p14:creationId xmlns:p14="http://schemas.microsoft.com/office/powerpoint/2010/main" val="1257436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1246</TotalTime>
  <Words>1764</Words>
  <Application>Microsoft Office PowerPoint</Application>
  <PresentationFormat>Widescreen</PresentationFormat>
  <Paragraphs>201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Century Gothic</vt:lpstr>
      <vt:lpstr>charter</vt:lpstr>
      <vt:lpstr>Menlo</vt:lpstr>
      <vt:lpstr>Roboto</vt:lpstr>
      <vt:lpstr>Wingdings</vt:lpstr>
      <vt:lpstr>Wingdings 3</vt:lpstr>
      <vt:lpstr>Ion</vt:lpstr>
      <vt:lpstr>Aim: To develop a model that helps them retain customers of a telecom provider as customers are quick to switch to different providers based on the benefits offered by many other providers</vt:lpstr>
      <vt:lpstr>Data attributes and their data types</vt:lpstr>
      <vt:lpstr>Data Exploration</vt:lpstr>
      <vt:lpstr>Group Based Analysis</vt:lpstr>
      <vt:lpstr>Based on the data exploration we get the following insights</vt:lpstr>
      <vt:lpstr>Feature Selection of attributes for model building</vt:lpstr>
      <vt:lpstr>Churn variable before SMOTE:                     Churn variable after SMOTE</vt:lpstr>
      <vt:lpstr>PowerPoint Presentation</vt:lpstr>
      <vt:lpstr>PowerPoint Presentation</vt:lpstr>
      <vt:lpstr>Model Building and assumptions:</vt:lpstr>
      <vt:lpstr>Confusion matrix for our first model      We develop another model with max_tree depth = 4 </vt:lpstr>
      <vt:lpstr>Random Forest</vt:lpstr>
      <vt:lpstr>Confusion Matrix for different models:</vt:lpstr>
      <vt:lpstr>Logistic Regression</vt:lpstr>
      <vt:lpstr>Adaboost Model</vt:lpstr>
      <vt:lpstr>Model insights:</vt:lpstr>
      <vt:lpstr>Model Deployment </vt:lpstr>
      <vt:lpstr>After Deployment we get the following home page as our result</vt:lpstr>
      <vt:lpstr>After deployment we the following prediction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Using ML</dc:title>
  <dc:creator>Chaudhary, Shubham</dc:creator>
  <cp:lastModifiedBy>Chaudhary, Shubham</cp:lastModifiedBy>
  <cp:revision>3</cp:revision>
  <dcterms:created xsi:type="dcterms:W3CDTF">2022-04-17T21:38:09Z</dcterms:created>
  <dcterms:modified xsi:type="dcterms:W3CDTF">2022-08-18T01:10:03Z</dcterms:modified>
</cp:coreProperties>
</file>