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67" r:id="rId4"/>
    <p:sldId id="260" r:id="rId5"/>
    <p:sldId id="262" r:id="rId6"/>
    <p:sldId id="269" r:id="rId7"/>
    <p:sldId id="268" r:id="rId8"/>
    <p:sldId id="271" r:id="rId9"/>
    <p:sldId id="272" r:id="rId10"/>
    <p:sldId id="270"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E7E0"/>
    <a:srgbClr val="BDBEB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8" d="100"/>
          <a:sy n="88" d="100"/>
        </p:scale>
        <p:origin x="494" y="6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11/16/2018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11/16/2018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11/16/2018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11/16/2018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11/16/2018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11/16/2018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11/16/2018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4FE311-D9ED-478D-AB4D-6692EABED81A}"/>
              </a:ext>
            </a:extLst>
          </p:cNvPr>
          <p:cNvSpPr/>
          <p:nvPr/>
        </p:nvSpPr>
        <p:spPr>
          <a:xfrm>
            <a:off x="3122612" y="152400"/>
            <a:ext cx="5953618" cy="923330"/>
          </a:xfrm>
          <a:prstGeom prst="rect">
            <a:avLst/>
          </a:prstGeom>
          <a:solidFill>
            <a:schemeClr val="accent6">
              <a:lumMod val="75000"/>
              <a:alpha val="97000"/>
            </a:schemeClr>
          </a:solidFill>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PYHTON PROJECT</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 name="Rectangle 6">
            <a:extLst>
              <a:ext uri="{FF2B5EF4-FFF2-40B4-BE49-F238E27FC236}">
                <a16:creationId xmlns:a16="http://schemas.microsoft.com/office/drawing/2014/main" id="{870C5318-7CD4-4AFE-B18A-971AC56EA6C2}"/>
              </a:ext>
            </a:extLst>
          </p:cNvPr>
          <p:cNvSpPr/>
          <p:nvPr/>
        </p:nvSpPr>
        <p:spPr>
          <a:xfrm>
            <a:off x="7179244" y="4419600"/>
            <a:ext cx="4180503" cy="1815882"/>
          </a:xfrm>
          <a:prstGeom prst="rect">
            <a:avLst/>
          </a:prstGeom>
          <a:ln>
            <a:solidFill>
              <a:schemeClr val="accent5">
                <a:lumMod val="75000"/>
              </a:schemeClr>
            </a:solidFill>
          </a:ln>
        </p:spPr>
        <p:style>
          <a:lnRef idx="1">
            <a:schemeClr val="accent2"/>
          </a:lnRef>
          <a:fillRef idx="2">
            <a:schemeClr val="accent2"/>
          </a:fillRef>
          <a:effectRef idx="1">
            <a:schemeClr val="accent2"/>
          </a:effectRef>
          <a:fontRef idx="minor">
            <a:schemeClr val="dk1"/>
          </a:fontRef>
        </p:style>
        <p:txBody>
          <a:bodyPr wrap="none" lIns="91440" tIns="45720" rIns="91440" bIns="45720">
            <a:spAutoFit/>
          </a:bodyPr>
          <a:lstStyle/>
          <a:p>
            <a:pPr algn="ctr"/>
            <a:r>
              <a:rPr lang="en-US" sz="2800" b="1" spc="50" dirty="0" smtClean="0">
                <a:ln w="9525" cmpd="sng">
                  <a:solidFill>
                    <a:schemeClr val="accent1"/>
                  </a:solidFill>
                  <a:prstDash val="solid"/>
                </a:ln>
                <a:solidFill>
                  <a:srgbClr val="FFC000"/>
                </a:solidFill>
                <a:effectLst>
                  <a:glow rad="38100">
                    <a:schemeClr val="accent1">
                      <a:alpha val="40000"/>
                    </a:schemeClr>
                  </a:glow>
                </a:effectLst>
                <a:latin typeface="Calisto MT" panose="02040603050505030304" pitchFamily="18" charset="0"/>
                <a:cs typeface="Calibri" panose="020F0502020204030204" pitchFamily="34" charset="0"/>
              </a:rPr>
              <a:t>Submitted By</a:t>
            </a:r>
            <a:endParaRPr lang="en-US" sz="2800" b="1" spc="50" dirty="0">
              <a:ln w="9525" cmpd="sng">
                <a:solidFill>
                  <a:schemeClr val="accent1"/>
                </a:solidFill>
                <a:prstDash val="solid"/>
              </a:ln>
              <a:solidFill>
                <a:srgbClr val="FFC000"/>
              </a:solidFill>
              <a:effectLst>
                <a:glow rad="38100">
                  <a:schemeClr val="accent1">
                    <a:alpha val="40000"/>
                  </a:schemeClr>
                </a:glow>
              </a:effectLst>
              <a:latin typeface="Calisto MT" panose="02040603050505030304" pitchFamily="18" charset="0"/>
              <a:cs typeface="Calibri" panose="020F0502020204030204" pitchFamily="34" charset="0"/>
            </a:endParaRPr>
          </a:p>
          <a:p>
            <a:pPr algn="ctr"/>
            <a:r>
              <a:rPr lang="en-US" sz="2800" b="1" spc="50" dirty="0">
                <a:ln w="9525" cmpd="sng">
                  <a:solidFill>
                    <a:schemeClr val="accent1"/>
                  </a:solidFill>
                  <a:prstDash val="solid"/>
                </a:ln>
                <a:solidFill>
                  <a:srgbClr val="FFC000"/>
                </a:solidFill>
                <a:effectLst>
                  <a:glow rad="38100">
                    <a:schemeClr val="accent1">
                      <a:alpha val="40000"/>
                    </a:schemeClr>
                  </a:glow>
                </a:effectLst>
                <a:latin typeface="Calisto MT" panose="02040603050505030304" pitchFamily="18" charset="0"/>
                <a:cs typeface="Calibri" panose="020F0502020204030204" pitchFamily="34" charset="0"/>
              </a:rPr>
              <a:t> </a:t>
            </a:r>
            <a:r>
              <a:rPr lang="en-US" sz="2800" b="1" spc="50" dirty="0" smtClean="0">
                <a:ln w="9525" cmpd="sng">
                  <a:solidFill>
                    <a:schemeClr val="accent1"/>
                  </a:solidFill>
                  <a:prstDash val="solid"/>
                </a:ln>
                <a:solidFill>
                  <a:srgbClr val="FFC000"/>
                </a:solidFill>
                <a:effectLst>
                  <a:glow rad="38100">
                    <a:schemeClr val="accent1">
                      <a:alpha val="40000"/>
                    </a:schemeClr>
                  </a:glow>
                </a:effectLst>
                <a:latin typeface="Calisto MT" panose="02040603050505030304" pitchFamily="18" charset="0"/>
                <a:cs typeface="Calibri" panose="020F0502020204030204" pitchFamily="34" charset="0"/>
              </a:rPr>
              <a:t>Shubham Chaudhary 20</a:t>
            </a:r>
          </a:p>
          <a:p>
            <a:pPr algn="ctr"/>
            <a:r>
              <a:rPr lang="en-US" sz="2800" b="1" cap="none" spc="50" dirty="0" smtClean="0">
                <a:ln w="9525" cmpd="sng">
                  <a:solidFill>
                    <a:schemeClr val="accent1"/>
                  </a:solidFill>
                  <a:prstDash val="solid"/>
                </a:ln>
                <a:solidFill>
                  <a:srgbClr val="FFC000"/>
                </a:solidFill>
                <a:effectLst>
                  <a:glow rad="38100">
                    <a:schemeClr val="accent1">
                      <a:alpha val="40000"/>
                    </a:schemeClr>
                  </a:glow>
                </a:effectLst>
                <a:latin typeface="Calisto MT" panose="02040603050505030304" pitchFamily="18" charset="0"/>
                <a:cs typeface="Calibri" panose="020F0502020204030204" pitchFamily="34" charset="0"/>
              </a:rPr>
              <a:t>Pankaj Sharma          11</a:t>
            </a:r>
          </a:p>
          <a:p>
            <a:pPr algn="ctr"/>
            <a:r>
              <a:rPr lang="en-US" sz="2800" b="1" spc="50" dirty="0" smtClean="0">
                <a:ln w="9525" cmpd="sng">
                  <a:solidFill>
                    <a:schemeClr val="accent1"/>
                  </a:solidFill>
                  <a:prstDash val="solid"/>
                </a:ln>
                <a:solidFill>
                  <a:srgbClr val="FFC000"/>
                </a:solidFill>
                <a:effectLst>
                  <a:glow rad="38100">
                    <a:schemeClr val="accent1">
                      <a:alpha val="40000"/>
                    </a:schemeClr>
                  </a:glow>
                </a:effectLst>
                <a:latin typeface="Calisto MT" panose="02040603050505030304" pitchFamily="18" charset="0"/>
                <a:cs typeface="Calibri" panose="020F0502020204030204" pitchFamily="34" charset="0"/>
              </a:rPr>
              <a:t>Shubham </a:t>
            </a:r>
            <a:r>
              <a:rPr lang="en-US" sz="2800" b="1" spc="50" dirty="0" err="1" smtClean="0">
                <a:ln w="9525" cmpd="sng">
                  <a:solidFill>
                    <a:schemeClr val="accent1"/>
                  </a:solidFill>
                  <a:prstDash val="solid"/>
                </a:ln>
                <a:solidFill>
                  <a:srgbClr val="FFC000"/>
                </a:solidFill>
                <a:effectLst>
                  <a:glow rad="38100">
                    <a:schemeClr val="accent1">
                      <a:alpha val="40000"/>
                    </a:schemeClr>
                  </a:glow>
                </a:effectLst>
                <a:latin typeface="Calisto MT" panose="02040603050505030304" pitchFamily="18" charset="0"/>
                <a:cs typeface="Calibri" panose="020F0502020204030204" pitchFamily="34" charset="0"/>
              </a:rPr>
              <a:t>Dua</a:t>
            </a:r>
            <a:r>
              <a:rPr lang="en-US" sz="2800" b="1" spc="50" dirty="0" smtClean="0">
                <a:ln w="9525" cmpd="sng">
                  <a:solidFill>
                    <a:schemeClr val="accent1"/>
                  </a:solidFill>
                  <a:prstDash val="solid"/>
                </a:ln>
                <a:solidFill>
                  <a:srgbClr val="FFC000"/>
                </a:solidFill>
                <a:effectLst>
                  <a:glow rad="38100">
                    <a:schemeClr val="accent1">
                      <a:alpha val="40000"/>
                    </a:schemeClr>
                  </a:glow>
                </a:effectLst>
                <a:latin typeface="Calisto MT" panose="02040603050505030304" pitchFamily="18" charset="0"/>
                <a:cs typeface="Calibri" panose="020F0502020204030204" pitchFamily="34" charset="0"/>
              </a:rPr>
              <a:t>            18</a:t>
            </a:r>
            <a:endParaRPr lang="en-US" sz="2800" b="1" cap="none" spc="50" dirty="0">
              <a:ln w="9525" cmpd="sng">
                <a:solidFill>
                  <a:schemeClr val="accent1"/>
                </a:solidFill>
                <a:prstDash val="solid"/>
              </a:ln>
              <a:solidFill>
                <a:srgbClr val="FFC000"/>
              </a:solidFill>
              <a:effectLst>
                <a:glow rad="38100">
                  <a:schemeClr val="accent1">
                    <a:alpha val="40000"/>
                  </a:schemeClr>
                </a:glow>
              </a:effectLst>
              <a:latin typeface="Calisto MT" panose="02040603050505030304" pitchFamily="18" charset="0"/>
              <a:cs typeface="Calibri" panose="020F0502020204030204" pitchFamily="34" charset="0"/>
            </a:endParaRPr>
          </a:p>
        </p:txBody>
      </p:sp>
      <p:sp>
        <p:nvSpPr>
          <p:cNvPr id="3" name="TextBox 2"/>
          <p:cNvSpPr txBox="1"/>
          <p:nvPr/>
        </p:nvSpPr>
        <p:spPr>
          <a:xfrm>
            <a:off x="3122612" y="1524000"/>
            <a:ext cx="5953618" cy="535531"/>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90000"/>
              </a:lnSpc>
            </a:pPr>
            <a:r>
              <a:rPr lang="en-US" sz="3200" b="1" dirty="0" smtClean="0">
                <a:solidFill>
                  <a:schemeClr val="accent5">
                    <a:lumMod val="75000"/>
                  </a:schemeClr>
                </a:solidFill>
              </a:rPr>
              <a:t>SIMPLE MATH BASED CAPTCHA</a:t>
            </a:r>
            <a:endParaRPr lang="en-US" sz="3200" b="1" dirty="0">
              <a:solidFill>
                <a:schemeClr val="accent5">
                  <a:lumMod val="75000"/>
                </a:schemeClr>
              </a:solidFill>
            </a:endParaRPr>
          </a:p>
        </p:txBody>
      </p:sp>
      <p:sp>
        <p:nvSpPr>
          <p:cNvPr id="5" name="TextBox 4"/>
          <p:cNvSpPr txBox="1"/>
          <p:nvPr/>
        </p:nvSpPr>
        <p:spPr>
          <a:xfrm>
            <a:off x="608012" y="4648200"/>
            <a:ext cx="4191000" cy="86793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90000"/>
              </a:lnSpc>
            </a:pPr>
            <a:r>
              <a:rPr lang="en-US" sz="2800" dirty="0" smtClean="0"/>
              <a:t>Submitted to</a:t>
            </a:r>
          </a:p>
          <a:p>
            <a:pPr>
              <a:lnSpc>
                <a:spcPct val="90000"/>
              </a:lnSpc>
            </a:pPr>
            <a:r>
              <a:rPr lang="en-US" sz="2800" dirty="0" err="1" smtClean="0"/>
              <a:t>Mrs</a:t>
            </a:r>
            <a:r>
              <a:rPr lang="en-US" sz="2800" dirty="0" smtClean="0"/>
              <a:t> </a:t>
            </a:r>
            <a:r>
              <a:rPr lang="en-US" sz="2800" dirty="0" err="1" smtClean="0"/>
              <a:t>Vishu</a:t>
            </a:r>
            <a:r>
              <a:rPr lang="en-US" sz="2800" dirty="0" smtClean="0"/>
              <a:t> </a:t>
            </a:r>
            <a:endParaRPr lang="en-US" sz="28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pen&#10;&#10;Description generated with very high confidence">
            <a:extLst>
              <a:ext uri="{FF2B5EF4-FFF2-40B4-BE49-F238E27FC236}">
                <a16:creationId xmlns:a16="http://schemas.microsoft.com/office/drawing/2014/main" id="{02F87B66-0CFE-4FA9-8171-D9659C76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266700"/>
            <a:ext cx="9486900" cy="6324600"/>
          </a:xfrm>
          <a:prstGeom prst="rect">
            <a:avLst/>
          </a:prstGeom>
        </p:spPr>
      </p:pic>
    </p:spTree>
    <p:extLst>
      <p:ext uri="{BB962C8B-B14F-4D97-AF65-F5344CB8AC3E}">
        <p14:creationId xmlns:p14="http://schemas.microsoft.com/office/powerpoint/2010/main" val="3366471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82F1FF-12E4-4175-9993-E207C3754EBD}"/>
              </a:ext>
            </a:extLst>
          </p:cNvPr>
          <p:cNvSpPr/>
          <p:nvPr/>
        </p:nvSpPr>
        <p:spPr>
          <a:xfrm>
            <a:off x="3311481" y="192935"/>
            <a:ext cx="5178021"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rgbClr val="FFFF00"/>
                </a:solidFill>
                <a:effectLst>
                  <a:outerShdw blurRad="12700" dist="38100" dir="2700000" algn="tl" rotWithShape="0">
                    <a:schemeClr val="bg1">
                      <a:lumMod val="50000"/>
                    </a:schemeClr>
                  </a:outerShdw>
                </a:effectLst>
              </a:rPr>
              <a:t>INTRODUCTION</a:t>
            </a:r>
            <a:endParaRPr lang="en-US" sz="5400" b="1" cap="none" spc="0" dirty="0">
              <a:ln w="9525">
                <a:solidFill>
                  <a:schemeClr val="bg1"/>
                </a:solidFill>
                <a:prstDash val="solid"/>
              </a:ln>
              <a:solidFill>
                <a:srgbClr val="FFFF00"/>
              </a:solidFill>
              <a:effectLst>
                <a:outerShdw blurRad="12700" dist="38100" dir="2700000" algn="tl" rotWithShape="0">
                  <a:schemeClr val="bg1">
                    <a:lumMod val="50000"/>
                  </a:schemeClr>
                </a:outerShdw>
              </a:effectLst>
            </a:endParaRPr>
          </a:p>
        </p:txBody>
      </p:sp>
      <p:sp>
        <p:nvSpPr>
          <p:cNvPr id="3" name="TextBox 2">
            <a:extLst>
              <a:ext uri="{FF2B5EF4-FFF2-40B4-BE49-F238E27FC236}">
                <a16:creationId xmlns:a16="http://schemas.microsoft.com/office/drawing/2014/main" id="{359AB3EC-40DA-454F-A26E-88AD50B47735}"/>
              </a:ext>
            </a:extLst>
          </p:cNvPr>
          <p:cNvSpPr txBox="1"/>
          <p:nvPr/>
        </p:nvSpPr>
        <p:spPr>
          <a:xfrm>
            <a:off x="912811" y="1524000"/>
            <a:ext cx="10363201" cy="5743111"/>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US" sz="2800" dirty="0" smtClean="0">
                <a:solidFill>
                  <a:schemeClr val="accent5">
                    <a:lumMod val="75000"/>
                  </a:schemeClr>
                </a:solidFill>
              </a:rPr>
              <a:t>We have designed a simple math based captcha using </a:t>
            </a:r>
            <a:r>
              <a:rPr lang="en-US" sz="2800" dirty="0" smtClean="0">
                <a:solidFill>
                  <a:schemeClr val="accent1"/>
                </a:solidFill>
              </a:rPr>
              <a:t>GUI</a:t>
            </a:r>
            <a:r>
              <a:rPr lang="en-US" sz="2800" dirty="0" smtClean="0">
                <a:solidFill>
                  <a:schemeClr val="accent5">
                    <a:lumMod val="75000"/>
                  </a:schemeClr>
                </a:solidFill>
              </a:rPr>
              <a:t> in python.</a:t>
            </a:r>
          </a:p>
          <a:p>
            <a:pPr marL="342900" indent="-342900">
              <a:lnSpc>
                <a:spcPct val="90000"/>
              </a:lnSpc>
              <a:buFont typeface="Wingdings" panose="05000000000000000000" pitchFamily="2" charset="2"/>
              <a:buChar char="§"/>
            </a:pPr>
            <a:endParaRPr lang="en-US" sz="2800" dirty="0" smtClean="0">
              <a:solidFill>
                <a:schemeClr val="accent5">
                  <a:lumMod val="75000"/>
                </a:schemeClr>
              </a:solidFill>
            </a:endParaRPr>
          </a:p>
          <a:p>
            <a:pPr marL="342900" indent="-342900">
              <a:lnSpc>
                <a:spcPct val="90000"/>
              </a:lnSpc>
              <a:buFont typeface="Wingdings" panose="05000000000000000000" pitchFamily="2" charset="2"/>
              <a:buChar char="§"/>
            </a:pPr>
            <a:r>
              <a:rPr lang="en-US" sz="2800" dirty="0" smtClean="0">
                <a:solidFill>
                  <a:schemeClr val="accent5">
                    <a:lumMod val="75000"/>
                  </a:schemeClr>
                </a:solidFill>
              </a:rPr>
              <a:t>The permission will be granted to move to next page of the application only if user is authenticated based on math captcha.</a:t>
            </a:r>
            <a:r>
              <a:rPr lang="en-US" sz="2800" dirty="0" smtClean="0">
                <a:solidFill>
                  <a:srgbClr val="FF0000"/>
                </a:solidFill>
              </a:rPr>
              <a:t> </a:t>
            </a:r>
          </a:p>
          <a:p>
            <a:pPr marL="342900" indent="-342900">
              <a:lnSpc>
                <a:spcPct val="90000"/>
              </a:lnSpc>
              <a:buFont typeface="Wingdings" panose="05000000000000000000" pitchFamily="2" charset="2"/>
              <a:buChar char="§"/>
            </a:pPr>
            <a:endParaRPr lang="en-US" sz="2800" dirty="0">
              <a:solidFill>
                <a:schemeClr val="accent5">
                  <a:lumMod val="75000"/>
                </a:schemeClr>
              </a:solidFill>
            </a:endParaRPr>
          </a:p>
          <a:p>
            <a:pPr marL="342900" indent="-342900">
              <a:lnSpc>
                <a:spcPct val="90000"/>
              </a:lnSpc>
              <a:buFont typeface="Wingdings" panose="05000000000000000000" pitchFamily="2" charset="2"/>
              <a:buChar char="§"/>
            </a:pPr>
            <a:r>
              <a:rPr lang="en-US" sz="2800" dirty="0" smtClean="0">
                <a:solidFill>
                  <a:schemeClr val="accent5">
                    <a:lumMod val="75000"/>
                  </a:schemeClr>
                </a:solidFill>
              </a:rPr>
              <a:t>The math captcha will shown in different forms like addition, subtraction, and multiplication.</a:t>
            </a:r>
          </a:p>
          <a:p>
            <a:pPr marL="342900" indent="-342900">
              <a:lnSpc>
                <a:spcPct val="90000"/>
              </a:lnSpc>
              <a:buFont typeface="Wingdings" panose="05000000000000000000" pitchFamily="2" charset="2"/>
              <a:buChar char="§"/>
            </a:pPr>
            <a:endParaRPr lang="en-US" sz="2800" dirty="0" smtClean="0">
              <a:solidFill>
                <a:schemeClr val="accent5">
                  <a:lumMod val="75000"/>
                </a:schemeClr>
              </a:solidFill>
            </a:endParaRPr>
          </a:p>
          <a:p>
            <a:pPr marL="342900" indent="-342900">
              <a:lnSpc>
                <a:spcPct val="90000"/>
              </a:lnSpc>
              <a:buFont typeface="Wingdings" panose="05000000000000000000" pitchFamily="2" charset="2"/>
              <a:buChar char="§"/>
            </a:pPr>
            <a:r>
              <a:rPr lang="en-US" sz="2800" dirty="0" smtClean="0">
                <a:solidFill>
                  <a:schemeClr val="accent5">
                    <a:lumMod val="75000"/>
                  </a:schemeClr>
                </a:solidFill>
              </a:rPr>
              <a:t>A pop up menu will be shown to demonstrate how many times left.</a:t>
            </a:r>
          </a:p>
          <a:p>
            <a:pPr marL="342900" indent="-342900">
              <a:lnSpc>
                <a:spcPct val="90000"/>
              </a:lnSpc>
              <a:buFont typeface="Wingdings" panose="05000000000000000000" pitchFamily="2" charset="2"/>
              <a:buChar char="§"/>
            </a:pPr>
            <a:endParaRPr lang="en-US" sz="2800" dirty="0">
              <a:solidFill>
                <a:schemeClr val="accent5">
                  <a:lumMod val="75000"/>
                </a:schemeClr>
              </a:solidFill>
            </a:endParaRPr>
          </a:p>
          <a:p>
            <a:pPr marL="342900" indent="-342900">
              <a:lnSpc>
                <a:spcPct val="90000"/>
              </a:lnSpc>
              <a:buFont typeface="Wingdings" panose="05000000000000000000" pitchFamily="2" charset="2"/>
              <a:buChar char="§"/>
            </a:pPr>
            <a:r>
              <a:rPr lang="en-US" sz="2800" dirty="0" smtClean="0">
                <a:solidFill>
                  <a:schemeClr val="accent5">
                    <a:lumMod val="75000"/>
                  </a:schemeClr>
                </a:solidFill>
              </a:rPr>
              <a:t>Maximum </a:t>
            </a:r>
            <a:r>
              <a:rPr lang="en-US" sz="2800" dirty="0" smtClean="0">
                <a:solidFill>
                  <a:schemeClr val="accent5">
                    <a:lumMod val="75000"/>
                  </a:schemeClr>
                </a:solidFill>
                <a:latin typeface="Arial" panose="020B0604020202020204" pitchFamily="34" charset="0"/>
                <a:cs typeface="Arial" panose="020B0604020202020204" pitchFamily="34" charset="0"/>
              </a:rPr>
              <a:t>5</a:t>
            </a:r>
            <a:r>
              <a:rPr lang="en-US" sz="2800" dirty="0" smtClean="0">
                <a:solidFill>
                  <a:schemeClr val="accent5">
                    <a:lumMod val="75000"/>
                  </a:schemeClr>
                </a:solidFill>
              </a:rPr>
              <a:t> attempts will be given to user. </a:t>
            </a:r>
          </a:p>
          <a:p>
            <a:pPr marL="342900" indent="-342900">
              <a:lnSpc>
                <a:spcPct val="90000"/>
              </a:lnSpc>
              <a:buFont typeface="Wingdings" panose="05000000000000000000" pitchFamily="2" charset="2"/>
              <a:buChar char="§"/>
            </a:pPr>
            <a:r>
              <a:rPr lang="en-US" sz="2400" dirty="0" smtClean="0"/>
              <a:t>community </a:t>
            </a:r>
            <a:r>
              <a:rPr lang="en-US" sz="2400" dirty="0"/>
              <a:t>or group of houses in a rural area, larger than a hamlet and usually smaller than a town, with a population ranging from a few hundred to a few thousand. In village, most of the land is used for agriculture.</a:t>
            </a:r>
            <a:endParaRPr lang="en-US" sz="3200"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5B07D02-05AA-4D6F-B14E-5BF58DBE5073}"/>
              </a:ext>
            </a:extLst>
          </p:cNvPr>
          <p:cNvSpPr/>
          <p:nvPr/>
        </p:nvSpPr>
        <p:spPr>
          <a:xfrm>
            <a:off x="3351212" y="304800"/>
            <a:ext cx="528266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4BE7E0"/>
                </a:solidFill>
                <a:effectLst>
                  <a:outerShdw blurRad="12700" dist="38100" dir="2700000" algn="tl" rotWithShape="0">
                    <a:schemeClr val="bg1">
                      <a:lumMod val="50000"/>
                    </a:schemeClr>
                  </a:outerShdw>
                </a:effectLst>
              </a:rPr>
              <a:t>INDIAN VILLAGE</a:t>
            </a:r>
          </a:p>
        </p:txBody>
      </p:sp>
      <p:sp>
        <p:nvSpPr>
          <p:cNvPr id="8" name="TextBox 7">
            <a:extLst>
              <a:ext uri="{FF2B5EF4-FFF2-40B4-BE49-F238E27FC236}">
                <a16:creationId xmlns:a16="http://schemas.microsoft.com/office/drawing/2014/main" id="{77F7DE27-EB47-440F-B6DE-A0935AE83C3C}"/>
              </a:ext>
            </a:extLst>
          </p:cNvPr>
          <p:cNvSpPr txBox="1"/>
          <p:nvPr/>
        </p:nvSpPr>
        <p:spPr>
          <a:xfrm>
            <a:off x="1370012" y="1524000"/>
            <a:ext cx="9601200" cy="1532727"/>
          </a:xfrm>
          <a:prstGeom prst="rect">
            <a:avLst/>
          </a:prstGeom>
          <a:noFill/>
        </p:spPr>
        <p:txBody>
          <a:bodyPr wrap="square" rtlCol="0">
            <a:spAutoFit/>
          </a:bodyPr>
          <a:lstStyle/>
          <a:p>
            <a:pPr>
              <a:lnSpc>
                <a:spcPct val="90000"/>
              </a:lnSpc>
            </a:pPr>
            <a:r>
              <a:rPr lang="en-US" sz="3600" b="1" dirty="0">
                <a:solidFill>
                  <a:schemeClr val="accent6"/>
                </a:solidFill>
              </a:rPr>
              <a:t>"The future of India lies in its villages“</a:t>
            </a:r>
          </a:p>
          <a:p>
            <a:pPr>
              <a:lnSpc>
                <a:spcPct val="90000"/>
              </a:lnSpc>
            </a:pPr>
            <a:r>
              <a:rPr lang="en-US" sz="3200" b="1" dirty="0"/>
              <a:t>				</a:t>
            </a:r>
          </a:p>
          <a:p>
            <a:pPr>
              <a:lnSpc>
                <a:spcPct val="90000"/>
              </a:lnSpc>
            </a:pPr>
            <a:r>
              <a:rPr lang="en-US" sz="3200" b="1" dirty="0">
                <a:solidFill>
                  <a:schemeClr val="accent6"/>
                </a:solidFill>
              </a:rPr>
              <a:t>						</a:t>
            </a:r>
            <a:r>
              <a:rPr lang="en-US" sz="2800" b="1" dirty="0">
                <a:solidFill>
                  <a:schemeClr val="accent6"/>
                </a:solidFill>
              </a:rPr>
              <a:t>by Mahatma Gandhi</a:t>
            </a:r>
            <a:endParaRPr lang="en-US" sz="2400" b="1" dirty="0">
              <a:solidFill>
                <a:schemeClr val="accent6"/>
              </a:solidFill>
            </a:endParaRPr>
          </a:p>
        </p:txBody>
      </p:sp>
      <p:sp>
        <p:nvSpPr>
          <p:cNvPr id="9" name="TextBox 8">
            <a:extLst>
              <a:ext uri="{FF2B5EF4-FFF2-40B4-BE49-F238E27FC236}">
                <a16:creationId xmlns:a16="http://schemas.microsoft.com/office/drawing/2014/main" id="{160AFD02-3EF9-412C-9CA8-D64554C67025}"/>
              </a:ext>
            </a:extLst>
          </p:cNvPr>
          <p:cNvSpPr txBox="1"/>
          <p:nvPr/>
        </p:nvSpPr>
        <p:spPr>
          <a:xfrm>
            <a:off x="637646" y="3429000"/>
            <a:ext cx="10866966" cy="867930"/>
          </a:xfrm>
          <a:prstGeom prst="rect">
            <a:avLst/>
          </a:prstGeom>
          <a:noFill/>
        </p:spPr>
        <p:txBody>
          <a:bodyPr wrap="square" rtlCol="0">
            <a:spAutoFit/>
          </a:bodyPr>
          <a:lstStyle/>
          <a:p>
            <a:pPr>
              <a:lnSpc>
                <a:spcPct val="90000"/>
              </a:lnSpc>
            </a:pPr>
            <a:r>
              <a:rPr lang="en-US" sz="2800" dirty="0"/>
              <a:t>India is a land of villages. Most of India’s population is living in villages. Villages are the backbone of our nation</a:t>
            </a:r>
          </a:p>
        </p:txBody>
      </p:sp>
      <p:sp>
        <p:nvSpPr>
          <p:cNvPr id="10" name="TextBox 9">
            <a:extLst>
              <a:ext uri="{FF2B5EF4-FFF2-40B4-BE49-F238E27FC236}">
                <a16:creationId xmlns:a16="http://schemas.microsoft.com/office/drawing/2014/main" id="{7D34FE86-CD05-4C27-93B1-36915FDF3495}"/>
              </a:ext>
            </a:extLst>
          </p:cNvPr>
          <p:cNvSpPr txBox="1"/>
          <p:nvPr/>
        </p:nvSpPr>
        <p:spPr>
          <a:xfrm>
            <a:off x="498986" y="5107531"/>
            <a:ext cx="11005626" cy="1200329"/>
          </a:xfrm>
          <a:prstGeom prst="rect">
            <a:avLst/>
          </a:prstGeom>
          <a:noFill/>
        </p:spPr>
        <p:txBody>
          <a:bodyPr wrap="square" rtlCol="0">
            <a:spAutoFit/>
          </a:bodyPr>
          <a:lstStyle/>
          <a:p>
            <a:pPr>
              <a:lnSpc>
                <a:spcPct val="90000"/>
              </a:lnSpc>
            </a:pPr>
            <a:r>
              <a:rPr lang="en-US" sz="2800" dirty="0"/>
              <a:t> According to the 2011 census of India, 68.84% of Indians (around 833.1 </a:t>
            </a:r>
          </a:p>
          <a:p>
            <a:pPr>
              <a:lnSpc>
                <a:spcPct val="90000"/>
              </a:lnSpc>
            </a:pPr>
            <a:r>
              <a:rPr lang="en-US" sz="2800" dirty="0"/>
              <a:t> million people) live in </a:t>
            </a:r>
            <a:r>
              <a:rPr lang="en-US" sz="2800" b="1" dirty="0"/>
              <a:t>640,867</a:t>
            </a:r>
            <a:r>
              <a:rPr lang="en-US" sz="2800" dirty="0"/>
              <a:t> different villages.</a:t>
            </a:r>
            <a:endParaRPr lang="en-US" sz="3600" dirty="0"/>
          </a:p>
          <a:p>
            <a:pPr>
              <a:lnSpc>
                <a:spcPct val="90000"/>
              </a:lnSpc>
            </a:pP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360AD7D-10DF-4702-A665-731272B3A087}"/>
              </a:ext>
            </a:extLst>
          </p:cNvPr>
          <p:cNvSpPr/>
          <p:nvPr/>
        </p:nvSpPr>
        <p:spPr>
          <a:xfrm>
            <a:off x="4200773" y="381000"/>
            <a:ext cx="413927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STRENGTH : </a:t>
            </a:r>
          </a:p>
        </p:txBody>
      </p:sp>
      <p:sp>
        <p:nvSpPr>
          <p:cNvPr id="10" name="Rectangle 1">
            <a:extLst>
              <a:ext uri="{FF2B5EF4-FFF2-40B4-BE49-F238E27FC236}">
                <a16:creationId xmlns:a16="http://schemas.microsoft.com/office/drawing/2014/main" id="{091209B4-E70B-4FBA-8809-339BB76A5B59}"/>
              </a:ext>
            </a:extLst>
          </p:cNvPr>
          <p:cNvSpPr>
            <a:spLocks noGrp="1" noChangeArrowheads="1"/>
          </p:cNvSpPr>
          <p:nvPr>
            <p:ph sz="half" idx="2"/>
          </p:nvPr>
        </p:nvSpPr>
        <p:spPr bwMode="auto">
          <a:xfrm>
            <a:off x="531812" y="1794979"/>
            <a:ext cx="11382801" cy="46820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rPr>
              <a:t>In villages rice, wheat, and all the grains are produced. They are backbone of India.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rPr>
              <a:t>Ecological balance is maintained by villages, because of the environment of villages.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rPr>
              <a:t>India’s economy depends a lot upon agriculture sector.</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rPr>
              <a:t>In villages, people have peaceful life compared to people of cities.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rPr>
              <a:t>Village people have more unity, helping nature, hardworking nature.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endParaRPr>
          </a:p>
          <a:p>
            <a:pPr marL="0" indent="0" algn="just">
              <a:lnSpc>
                <a:spcPct val="100000"/>
              </a:lnSpc>
              <a:buSzTx/>
              <a:buFontTx/>
              <a:buChar char="•"/>
            </a:pPr>
            <a:r>
              <a:rPr lang="en-US" altLang="en-US" sz="2000" dirty="0">
                <a:solidFill>
                  <a:schemeClr val="accent6">
                    <a:lumMod val="75000"/>
                  </a:schemeClr>
                </a:solidFill>
                <a:latin typeface="Adobe Garamond Pro Bold" panose="02020702060506020403" pitchFamily="18" charset="0"/>
              </a:rPr>
              <a:t>India is well known for it’s traditional &amp; cultural values, which can be seen more in villages.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rPr>
              <a:t>In villages, </a:t>
            </a:r>
            <a:r>
              <a:rPr kumimoji="0" lang="en-US" altLang="en-US" sz="2000" b="0" i="0" u="none" strike="noStrike" cap="none" normalizeH="0" baseline="0">
                <a:ln>
                  <a:noFill/>
                </a:ln>
                <a:solidFill>
                  <a:schemeClr val="accent6">
                    <a:lumMod val="75000"/>
                  </a:schemeClr>
                </a:solidFill>
                <a:effectLst/>
                <a:latin typeface="Adobe Garamond Pro Bold" panose="02020702060506020403" pitchFamily="18" charset="0"/>
              </a:rPr>
              <a:t>Health </a:t>
            </a:r>
            <a:r>
              <a:rPr lang="en-US" altLang="en-US" sz="2000">
                <a:solidFill>
                  <a:schemeClr val="accent6">
                    <a:lumMod val="75000"/>
                  </a:schemeClr>
                </a:solidFill>
                <a:latin typeface="Adobe Garamond Pro Bold" panose="02020702060506020403" pitchFamily="18" charset="0"/>
              </a:rPr>
              <a:t>is </a:t>
            </a:r>
            <a:r>
              <a:rPr kumimoji="0" lang="en-US" altLang="en-US" sz="2000" b="0" i="0" u="none" strike="noStrike" cap="none" normalizeH="0" baseline="0">
                <a:ln>
                  <a:noFill/>
                </a:ln>
                <a:solidFill>
                  <a:schemeClr val="accent6">
                    <a:lumMod val="75000"/>
                  </a:schemeClr>
                </a:solidFill>
                <a:effectLst/>
                <a:latin typeface="Adobe Garamond Pro Bold" panose="02020702060506020403" pitchFamily="18" charset="0"/>
              </a:rPr>
              <a:t>good</a:t>
            </a:r>
            <a:r>
              <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rPr>
              <a:t>, because of the consumption of natural food and good environment.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6">
                  <a:lumMod val="75000"/>
                </a:schemeClr>
              </a:solidFill>
              <a:effectLst/>
              <a:latin typeface="Adobe Garamond Pro Bold" panose="02020702060506020403" pitchFamily="18" charset="0"/>
            </a:endParaRPr>
          </a:p>
        </p:txBody>
      </p:sp>
      <p:pic>
        <p:nvPicPr>
          <p:cNvPr id="3" name="Picture 2" descr="A group of people riding on the back of a horse&#10;&#10;Description generated with high confidence">
            <a:extLst>
              <a:ext uri="{FF2B5EF4-FFF2-40B4-BE49-F238E27FC236}">
                <a16:creationId xmlns:a16="http://schemas.microsoft.com/office/drawing/2014/main" id="{E0C89A01-401E-457C-B6B1-809D4C68A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412" y="3048000"/>
            <a:ext cx="2943225" cy="20098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FB9DC0-585C-414D-8F8B-F8F0BD21718C}"/>
              </a:ext>
            </a:extLst>
          </p:cNvPr>
          <p:cNvSpPr/>
          <p:nvPr/>
        </p:nvSpPr>
        <p:spPr>
          <a:xfrm>
            <a:off x="935829" y="228600"/>
            <a:ext cx="9118202" cy="830997"/>
          </a:xfrm>
          <a:prstGeom prst="rect">
            <a:avLst/>
          </a:prstGeom>
          <a:noFill/>
        </p:spPr>
        <p:txBody>
          <a:bodyPr wrap="none" lIns="91440" tIns="45720" rIns="91440" bIns="45720">
            <a:spAutoFit/>
          </a:bodyPr>
          <a:lstStyle/>
          <a:p>
            <a:pPr algn="ctr"/>
            <a:r>
              <a:rPr lang="en-US" sz="4800" b="1" cap="none" spc="0" dirty="0">
                <a:ln w="9525">
                  <a:solidFill>
                    <a:schemeClr val="bg1"/>
                  </a:solidFill>
                  <a:prstDash val="solid"/>
                </a:ln>
                <a:solidFill>
                  <a:srgbClr val="00B0F0"/>
                </a:solidFill>
                <a:effectLst>
                  <a:outerShdw blurRad="12700" dist="38100" dir="2700000" algn="tl" rotWithShape="0">
                    <a:schemeClr val="bg1">
                      <a:lumMod val="50000"/>
                    </a:schemeClr>
                  </a:outerShdw>
                </a:effectLst>
              </a:rPr>
              <a:t>Some Facts </a:t>
            </a:r>
            <a:r>
              <a:rPr lang="en-US" sz="4800" b="1" dirty="0">
                <a:ln w="9525">
                  <a:solidFill>
                    <a:schemeClr val="bg1"/>
                  </a:solidFill>
                  <a:prstDash val="solid"/>
                </a:ln>
                <a:solidFill>
                  <a:srgbClr val="00B0F0"/>
                </a:solidFill>
                <a:effectLst>
                  <a:outerShdw blurRad="12700" dist="38100" dir="2700000" algn="tl" rotWithShape="0">
                    <a:schemeClr val="bg1">
                      <a:lumMod val="50000"/>
                    </a:schemeClr>
                  </a:outerShdw>
                </a:effectLst>
              </a:rPr>
              <a:t>about Indian </a:t>
            </a:r>
            <a:r>
              <a:rPr lang="en-US" sz="4800" b="1" cap="none" spc="0" dirty="0">
                <a:ln w="9525">
                  <a:solidFill>
                    <a:schemeClr val="bg1"/>
                  </a:solidFill>
                  <a:prstDash val="solid"/>
                </a:ln>
                <a:solidFill>
                  <a:srgbClr val="00B0F0"/>
                </a:solidFill>
                <a:effectLst>
                  <a:outerShdw blurRad="12700" dist="38100" dir="2700000" algn="tl" rotWithShape="0">
                    <a:schemeClr val="bg1">
                      <a:lumMod val="50000"/>
                    </a:schemeClr>
                  </a:outerShdw>
                </a:effectLst>
              </a:rPr>
              <a:t>village :-</a:t>
            </a:r>
          </a:p>
        </p:txBody>
      </p:sp>
      <p:sp>
        <p:nvSpPr>
          <p:cNvPr id="3" name="TextBox 2">
            <a:extLst>
              <a:ext uri="{FF2B5EF4-FFF2-40B4-BE49-F238E27FC236}">
                <a16:creationId xmlns:a16="http://schemas.microsoft.com/office/drawing/2014/main" id="{0C1D5C3A-56A3-454E-AE45-2F1C55690651}"/>
              </a:ext>
            </a:extLst>
          </p:cNvPr>
          <p:cNvSpPr txBox="1"/>
          <p:nvPr/>
        </p:nvSpPr>
        <p:spPr>
          <a:xfrm>
            <a:off x="531813" y="1447800"/>
            <a:ext cx="11353799" cy="4524315"/>
          </a:xfrm>
          <a:prstGeom prst="rect">
            <a:avLst/>
          </a:prstGeom>
          <a:noFill/>
        </p:spPr>
        <p:txBody>
          <a:bodyPr wrap="square" rtlCol="0">
            <a:spAutoFit/>
          </a:bodyPr>
          <a:lstStyle/>
          <a:p>
            <a:r>
              <a:rPr lang="en-US" sz="2400" dirty="0"/>
              <a:t>• Almost 70% of the population live in villages and more than 60% of the population depend on agriculture for their living.</a:t>
            </a:r>
          </a:p>
          <a:p>
            <a:endParaRPr lang="en-US" sz="2400" dirty="0"/>
          </a:p>
          <a:p>
            <a:r>
              <a:rPr lang="en-US" sz="2400" dirty="0"/>
              <a:t>• Today, agriculture contributes only about 23% to GDP while during independence, it contributed more than 60%</a:t>
            </a:r>
          </a:p>
          <a:p>
            <a:endParaRPr lang="en-US" sz="2400" dirty="0"/>
          </a:p>
          <a:p>
            <a:r>
              <a:rPr lang="en-US" sz="2400" dirty="0"/>
              <a:t>• The Services sector contributes more than 50% to GDP nowadays.</a:t>
            </a:r>
          </a:p>
          <a:p>
            <a:endParaRPr lang="en-US" sz="2400" dirty="0"/>
          </a:p>
          <a:p>
            <a:r>
              <a:rPr lang="en-US" sz="2400" dirty="0"/>
              <a:t>• The nominal growth rate in agriculture is only about 2% on a year on year basis.</a:t>
            </a:r>
          </a:p>
          <a:p>
            <a:endParaRPr lang="en-US" sz="2400" dirty="0"/>
          </a:p>
          <a:p>
            <a:r>
              <a:rPr lang="en-US" sz="2400" dirty="0"/>
              <a:t>• Almost one in three persons in Indian village is struggling to earn a square meal a day. About 33% of the population is below the poverty line.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091209B4-E70B-4FBA-8809-339BB76A5B59}"/>
              </a:ext>
            </a:extLst>
          </p:cNvPr>
          <p:cNvSpPr>
            <a:spLocks noGrp="1" noChangeArrowheads="1"/>
          </p:cNvSpPr>
          <p:nvPr>
            <p:ph sz="half" idx="2"/>
          </p:nvPr>
        </p:nvSpPr>
        <p:spPr bwMode="auto">
          <a:xfrm>
            <a:off x="531812" y="1955025"/>
            <a:ext cx="11382801" cy="43619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solidFill>
                <a:schemeClr val="accent5"/>
              </a:solidFill>
              <a:latin typeface="Adobe Garamond Pro Bold" panose="02020702060506020403" pitchFamily="18" charset="0"/>
            </a:endParaRPr>
          </a:p>
          <a:p>
            <a:r>
              <a:rPr lang="en-US" dirty="0">
                <a:solidFill>
                  <a:schemeClr val="accent5"/>
                </a:solidFill>
                <a:latin typeface="Adobe Garamond Pro Bold" panose="02020702060506020403" pitchFamily="18" charset="0"/>
              </a:rPr>
              <a:t>Illiteracy rate is high in villages..</a:t>
            </a:r>
          </a:p>
          <a:p>
            <a:endParaRPr lang="en-US" dirty="0">
              <a:solidFill>
                <a:schemeClr val="accent5"/>
              </a:solidFill>
              <a:latin typeface="Adobe Garamond Pro Bold" panose="02020702060506020403" pitchFamily="18" charset="0"/>
            </a:endParaRPr>
          </a:p>
          <a:p>
            <a:r>
              <a:rPr lang="en-US" dirty="0">
                <a:solidFill>
                  <a:schemeClr val="accent5"/>
                </a:solidFill>
                <a:latin typeface="Adobe Garamond Pro Bold" panose="02020702060506020403" pitchFamily="18" charset="0"/>
              </a:rPr>
              <a:t>Poverty lies more in villages.</a:t>
            </a:r>
          </a:p>
          <a:p>
            <a:endParaRPr lang="en-US" dirty="0">
              <a:solidFill>
                <a:schemeClr val="accent5"/>
              </a:solidFill>
              <a:latin typeface="Adobe Garamond Pro Bold" panose="02020702060506020403" pitchFamily="18" charset="0"/>
            </a:endParaRPr>
          </a:p>
          <a:p>
            <a:r>
              <a:rPr lang="en-US" dirty="0">
                <a:solidFill>
                  <a:schemeClr val="accent5"/>
                </a:solidFill>
                <a:latin typeface="Adobe Garamond Pro Bold" panose="02020702060506020403" pitchFamily="18" charset="0"/>
              </a:rPr>
              <a:t>Unemployment lies more in villages.</a:t>
            </a:r>
          </a:p>
          <a:p>
            <a:endParaRPr lang="en-US" dirty="0">
              <a:solidFill>
                <a:schemeClr val="accent5"/>
              </a:solidFill>
              <a:latin typeface="Adobe Garamond Pro Bold" panose="02020702060506020403" pitchFamily="18" charset="0"/>
            </a:endParaRPr>
          </a:p>
          <a:p>
            <a:r>
              <a:rPr lang="en-US" dirty="0">
                <a:solidFill>
                  <a:schemeClr val="accent5"/>
                </a:solidFill>
                <a:latin typeface="Adobe Garamond Pro Bold" panose="02020702060506020403" pitchFamily="18" charset="0"/>
              </a:rPr>
              <a:t>Lack of water facility, transport facility, educational institutes.</a:t>
            </a:r>
          </a:p>
          <a:p>
            <a:endParaRPr lang="en-US" dirty="0">
              <a:solidFill>
                <a:schemeClr val="accent5"/>
              </a:solidFill>
              <a:latin typeface="Adobe Garamond Pro Bold" panose="02020702060506020403" pitchFamily="18" charset="0"/>
            </a:endParaRPr>
          </a:p>
          <a:p>
            <a:r>
              <a:rPr lang="en-US" dirty="0">
                <a:solidFill>
                  <a:schemeClr val="accent5"/>
                </a:solidFill>
                <a:latin typeface="Adobe Garamond Pro Bold" panose="02020702060506020403" pitchFamily="18" charset="0"/>
              </a:rPr>
              <a:t>Increase in population because of high illiteracy rate in villages.</a:t>
            </a:r>
          </a:p>
          <a:p>
            <a:endParaRPr lang="en-US" dirty="0">
              <a:solidFill>
                <a:schemeClr val="accent5"/>
              </a:solidFill>
              <a:latin typeface="Adobe Garamond Pro Bold" panose="02020702060506020403" pitchFamily="18" charset="0"/>
            </a:endParaRPr>
          </a:p>
          <a:p>
            <a:r>
              <a:rPr lang="en-US" dirty="0">
                <a:solidFill>
                  <a:schemeClr val="accent5"/>
                </a:solidFill>
                <a:latin typeface="Adobe Garamond Pro Bold" panose="02020702060506020403" pitchFamily="18" charset="0"/>
              </a:rPr>
              <a:t>Infant mortality rate is high because of illiteracy.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8583F4C0-12DC-4E92-B7F4-C3C408DF4CB3}"/>
              </a:ext>
            </a:extLst>
          </p:cNvPr>
          <p:cNvSpPr/>
          <p:nvPr/>
        </p:nvSpPr>
        <p:spPr>
          <a:xfrm>
            <a:off x="4228356" y="228600"/>
            <a:ext cx="373211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WEEKNESS</a:t>
            </a:r>
          </a:p>
        </p:txBody>
      </p:sp>
      <p:pic>
        <p:nvPicPr>
          <p:cNvPr id="3" name="Picture 2" descr="A picture containing outdoor, ground, rock, giraffe&#10;&#10;Description generated with very high confidence">
            <a:extLst>
              <a:ext uri="{FF2B5EF4-FFF2-40B4-BE49-F238E27FC236}">
                <a16:creationId xmlns:a16="http://schemas.microsoft.com/office/drawing/2014/main" id="{4F4C04CC-E99B-4A37-93D3-3F670B7D1F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6011" y="1952095"/>
            <a:ext cx="4447013" cy="223890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876993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060033-9F03-4677-B3D2-7F324FDAF528}"/>
              </a:ext>
            </a:extLst>
          </p:cNvPr>
          <p:cNvSpPr/>
          <p:nvPr/>
        </p:nvSpPr>
        <p:spPr>
          <a:xfrm>
            <a:off x="3808412" y="457200"/>
            <a:ext cx="4357283" cy="923330"/>
          </a:xfrm>
          <a:prstGeom prst="rect">
            <a:avLst/>
          </a:prstGeom>
        </p:spPr>
        <p:style>
          <a:lnRef idx="0">
            <a:scrgbClr r="0" g="0" b="0"/>
          </a:lnRef>
          <a:fillRef idx="1003">
            <a:schemeClr val="lt2"/>
          </a:fillRef>
          <a:effectRef idx="0">
            <a:scrgbClr r="0" g="0" b="0"/>
          </a:effectRef>
          <a:fontRef idx="major"/>
        </p:style>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CONCLUSION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a:extLst>
              <a:ext uri="{FF2B5EF4-FFF2-40B4-BE49-F238E27FC236}">
                <a16:creationId xmlns:a16="http://schemas.microsoft.com/office/drawing/2014/main" id="{AC6A7AB2-BCB1-4EB3-8A22-34EC45C31697}"/>
              </a:ext>
            </a:extLst>
          </p:cNvPr>
          <p:cNvSpPr txBox="1"/>
          <p:nvPr/>
        </p:nvSpPr>
        <p:spPr>
          <a:xfrm>
            <a:off x="950912" y="1981200"/>
            <a:ext cx="10477500" cy="4549835"/>
          </a:xfrm>
          <a:prstGeom prst="rect">
            <a:avLst/>
          </a:prstGeom>
          <a:noFill/>
        </p:spPr>
        <p:txBody>
          <a:bodyPr wrap="square" rtlCol="0">
            <a:spAutoFit/>
          </a:bodyPr>
          <a:lstStyle/>
          <a:p>
            <a:pPr>
              <a:lnSpc>
                <a:spcPct val="150000"/>
              </a:lnSpc>
            </a:pPr>
            <a:r>
              <a:rPr lang="en-US" sz="2800" dirty="0">
                <a:ln>
                  <a:solidFill>
                    <a:srgbClr val="92D050"/>
                  </a:solidFill>
                </a:ln>
              </a:rPr>
              <a:t>Villages are definitely our strength. The villages contribute to our modern India in every fields starting from agriculture, economy, prettiness of our country. But because of less support for agriculture, village people are migrating to cities. Government should provide loans and insurance for agriculture. Govt. should provide them chance to sell their products directly to customers. And Govt. should also be concern about education and basic needs of village people.</a:t>
            </a:r>
            <a:endParaRPr lang="en-US" sz="3600" dirty="0">
              <a:ln>
                <a:solidFill>
                  <a:srgbClr val="92D050"/>
                </a:solidFill>
              </a:ln>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4212794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159126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2150282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TotalTime>
  <Words>555</Words>
  <Application>Microsoft Office PowerPoint</Application>
  <PresentationFormat>Custom</PresentationFormat>
  <Paragraphs>66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Adobe Garamond Pro Bold</vt:lpstr>
      <vt:lpstr>Arial</vt:lpstr>
      <vt:lpstr>Calibri</vt:lpstr>
      <vt:lpstr>Calisto MT</vt:lpstr>
      <vt:lpstr>Consolas</vt:lpstr>
      <vt:lpstr>Corbel</vt:lpstr>
      <vt:lpstr>Wingdings</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arimardan777@outlook.com</dc:creator>
  <cp:lastModifiedBy>Shubham Chaudhary</cp:lastModifiedBy>
  <cp:revision>27</cp:revision>
  <dcterms:created xsi:type="dcterms:W3CDTF">2018-04-10T05:45:00Z</dcterms:created>
  <dcterms:modified xsi:type="dcterms:W3CDTF">2018-11-16T04:28:55Z</dcterms:modified>
</cp:coreProperties>
</file>