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200a21b94_0_23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200a21b94_0_2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200a21b94_0_26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200a21b94_0_2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200a21b94_0_2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200a21b94_0_2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200a21b94_0_26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0200a21b94_0_2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2043b5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2043b5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200a21b94_0_19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200a21b94_0_1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200a21b94_0_2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0200a21b94_0_2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200a21b94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0200a21b94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200a21b94_0_28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200a21b94_0_2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200a21b94_0_28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200a21b94_0_2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200a21b94_0_28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200a21b94_0_2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200a21b94_0_10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200a21b94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200a21b94_0_19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200a21b94_0_1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txBox="1"/>
          <p:nvPr>
            <p:ph type="title"/>
          </p:nvPr>
        </p:nvSpPr>
        <p:spPr>
          <a:xfrm>
            <a:off x="2894475" y="450971"/>
            <a:ext cx="5740800" cy="1442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315" name="Google Shape;315;p13"/>
          <p:cNvSpPr txBox="1"/>
          <p:nvPr>
            <p:ph idx="1" type="body"/>
          </p:nvPr>
        </p:nvSpPr>
        <p:spPr>
          <a:xfrm>
            <a:off x="2894475" y="1938950"/>
            <a:ext cx="2762700" cy="26490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298450" lvl="1" marL="914400" algn="l">
              <a:lnSpc>
                <a:spcPct val="115000"/>
              </a:lnSpc>
              <a:spcBef>
                <a:spcPts val="0"/>
              </a:spcBef>
              <a:spcAft>
                <a:spcPts val="0"/>
              </a:spcAft>
              <a:buClr>
                <a:srgbClr val="616161"/>
              </a:buClr>
              <a:buSzPts val="1100"/>
              <a:buChar char="○"/>
              <a:defRPr sz="1400">
                <a:solidFill>
                  <a:srgbClr val="616161"/>
                </a:solidFill>
              </a:defRPr>
            </a:lvl2pPr>
            <a:lvl3pPr indent="-298450" lvl="2" marL="1371600" algn="l">
              <a:lnSpc>
                <a:spcPct val="115000"/>
              </a:lnSpc>
              <a:spcBef>
                <a:spcPts val="0"/>
              </a:spcBef>
              <a:spcAft>
                <a:spcPts val="0"/>
              </a:spcAft>
              <a:buClr>
                <a:srgbClr val="616161"/>
              </a:buClr>
              <a:buSzPts val="1100"/>
              <a:buChar char="■"/>
              <a:defRPr sz="1400">
                <a:solidFill>
                  <a:srgbClr val="616161"/>
                </a:solidFill>
              </a:defRPr>
            </a:lvl3pPr>
            <a:lvl4pPr indent="-298450" lvl="3" marL="1828800" algn="l">
              <a:lnSpc>
                <a:spcPct val="115000"/>
              </a:lnSpc>
              <a:spcBef>
                <a:spcPts val="0"/>
              </a:spcBef>
              <a:spcAft>
                <a:spcPts val="0"/>
              </a:spcAft>
              <a:buClr>
                <a:srgbClr val="616161"/>
              </a:buClr>
              <a:buSzPts val="1100"/>
              <a:buChar char="●"/>
              <a:defRPr sz="1400">
                <a:solidFill>
                  <a:srgbClr val="616161"/>
                </a:solidFill>
              </a:defRPr>
            </a:lvl4pPr>
            <a:lvl5pPr indent="-298450" lvl="4" marL="2286000" algn="l">
              <a:lnSpc>
                <a:spcPct val="115000"/>
              </a:lnSpc>
              <a:spcBef>
                <a:spcPts val="0"/>
              </a:spcBef>
              <a:spcAft>
                <a:spcPts val="0"/>
              </a:spcAft>
              <a:buClr>
                <a:srgbClr val="616161"/>
              </a:buClr>
              <a:buSzPts val="1100"/>
              <a:buChar char="○"/>
              <a:defRPr sz="1400">
                <a:solidFill>
                  <a:srgbClr val="616161"/>
                </a:solidFill>
              </a:defRPr>
            </a:lvl5pPr>
            <a:lvl6pPr indent="-298450" lvl="5" marL="2743200" algn="l">
              <a:lnSpc>
                <a:spcPct val="115000"/>
              </a:lnSpc>
              <a:spcBef>
                <a:spcPts val="0"/>
              </a:spcBef>
              <a:spcAft>
                <a:spcPts val="0"/>
              </a:spcAft>
              <a:buClr>
                <a:srgbClr val="616161"/>
              </a:buClr>
              <a:buSzPts val="1100"/>
              <a:buChar char="■"/>
              <a:defRPr sz="1400">
                <a:solidFill>
                  <a:srgbClr val="616161"/>
                </a:solidFill>
              </a:defRPr>
            </a:lvl6pPr>
            <a:lvl7pPr indent="-298450" lvl="6" marL="3200400" algn="l">
              <a:lnSpc>
                <a:spcPct val="115000"/>
              </a:lnSpc>
              <a:spcBef>
                <a:spcPts val="0"/>
              </a:spcBef>
              <a:spcAft>
                <a:spcPts val="0"/>
              </a:spcAft>
              <a:buClr>
                <a:srgbClr val="616161"/>
              </a:buClr>
              <a:buSzPts val="1100"/>
              <a:buChar char="●"/>
              <a:defRPr sz="1400">
                <a:solidFill>
                  <a:srgbClr val="616161"/>
                </a:solidFill>
              </a:defRPr>
            </a:lvl7pPr>
            <a:lvl8pPr indent="-298450" lvl="7" marL="3657600" algn="l">
              <a:lnSpc>
                <a:spcPct val="115000"/>
              </a:lnSpc>
              <a:spcBef>
                <a:spcPts val="0"/>
              </a:spcBef>
              <a:spcAft>
                <a:spcPts val="0"/>
              </a:spcAft>
              <a:buClr>
                <a:srgbClr val="616161"/>
              </a:buClr>
              <a:buSzPts val="1100"/>
              <a:buChar char="○"/>
              <a:defRPr sz="1400">
                <a:solidFill>
                  <a:srgbClr val="616161"/>
                </a:solidFill>
              </a:defRPr>
            </a:lvl8pPr>
            <a:lvl9pPr indent="-298450" lvl="8" marL="4114800" algn="l">
              <a:lnSpc>
                <a:spcPct val="115000"/>
              </a:lnSpc>
              <a:spcBef>
                <a:spcPts val="0"/>
              </a:spcBef>
              <a:spcAft>
                <a:spcPts val="0"/>
              </a:spcAft>
              <a:buClr>
                <a:srgbClr val="616161"/>
              </a:buClr>
              <a:buSzPts val="1100"/>
              <a:buChar char="■"/>
              <a:defRPr sz="1400">
                <a:solidFill>
                  <a:srgbClr val="616161"/>
                </a:solidFill>
              </a:defRPr>
            </a:lvl9pPr>
          </a:lstStyle>
          <a:p/>
        </p:txBody>
      </p:sp>
      <p:sp>
        <p:nvSpPr>
          <p:cNvPr id="316" name="Google Shape;316;p13"/>
          <p:cNvSpPr txBox="1"/>
          <p:nvPr>
            <p:ph idx="2" type="body"/>
          </p:nvPr>
        </p:nvSpPr>
        <p:spPr>
          <a:xfrm>
            <a:off x="5872575" y="1938950"/>
            <a:ext cx="2762700" cy="26490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616161"/>
              </a:buClr>
              <a:buSzPts val="1600"/>
              <a:buChar char="●"/>
              <a:defRPr sz="1600">
                <a:solidFill>
                  <a:srgbClr val="616161"/>
                </a:solidFill>
              </a:defRPr>
            </a:lvl1pPr>
            <a:lvl2pPr indent="-298450" lvl="1" marL="914400" algn="l">
              <a:lnSpc>
                <a:spcPct val="115000"/>
              </a:lnSpc>
              <a:spcBef>
                <a:spcPts val="0"/>
              </a:spcBef>
              <a:spcAft>
                <a:spcPts val="0"/>
              </a:spcAft>
              <a:buClr>
                <a:srgbClr val="616161"/>
              </a:buClr>
              <a:buSzPts val="1100"/>
              <a:buChar char="○"/>
              <a:defRPr sz="1400">
                <a:solidFill>
                  <a:srgbClr val="616161"/>
                </a:solidFill>
              </a:defRPr>
            </a:lvl2pPr>
            <a:lvl3pPr indent="-298450" lvl="2" marL="1371600" algn="l">
              <a:lnSpc>
                <a:spcPct val="115000"/>
              </a:lnSpc>
              <a:spcBef>
                <a:spcPts val="0"/>
              </a:spcBef>
              <a:spcAft>
                <a:spcPts val="0"/>
              </a:spcAft>
              <a:buClr>
                <a:srgbClr val="616161"/>
              </a:buClr>
              <a:buSzPts val="1100"/>
              <a:buChar char="■"/>
              <a:defRPr sz="1400">
                <a:solidFill>
                  <a:srgbClr val="616161"/>
                </a:solidFill>
              </a:defRPr>
            </a:lvl3pPr>
            <a:lvl4pPr indent="-298450" lvl="3" marL="1828800" algn="l">
              <a:lnSpc>
                <a:spcPct val="115000"/>
              </a:lnSpc>
              <a:spcBef>
                <a:spcPts val="0"/>
              </a:spcBef>
              <a:spcAft>
                <a:spcPts val="0"/>
              </a:spcAft>
              <a:buClr>
                <a:srgbClr val="616161"/>
              </a:buClr>
              <a:buSzPts val="1100"/>
              <a:buChar char="●"/>
              <a:defRPr sz="1400">
                <a:solidFill>
                  <a:srgbClr val="616161"/>
                </a:solidFill>
              </a:defRPr>
            </a:lvl4pPr>
            <a:lvl5pPr indent="-298450" lvl="4" marL="2286000" algn="l">
              <a:lnSpc>
                <a:spcPct val="115000"/>
              </a:lnSpc>
              <a:spcBef>
                <a:spcPts val="0"/>
              </a:spcBef>
              <a:spcAft>
                <a:spcPts val="0"/>
              </a:spcAft>
              <a:buClr>
                <a:srgbClr val="616161"/>
              </a:buClr>
              <a:buSzPts val="1100"/>
              <a:buChar char="○"/>
              <a:defRPr sz="1400">
                <a:solidFill>
                  <a:srgbClr val="616161"/>
                </a:solidFill>
              </a:defRPr>
            </a:lvl5pPr>
            <a:lvl6pPr indent="-298450" lvl="5" marL="2743200" algn="l">
              <a:lnSpc>
                <a:spcPct val="115000"/>
              </a:lnSpc>
              <a:spcBef>
                <a:spcPts val="0"/>
              </a:spcBef>
              <a:spcAft>
                <a:spcPts val="0"/>
              </a:spcAft>
              <a:buClr>
                <a:srgbClr val="616161"/>
              </a:buClr>
              <a:buSzPts val="1100"/>
              <a:buChar char="■"/>
              <a:defRPr sz="1400">
                <a:solidFill>
                  <a:srgbClr val="616161"/>
                </a:solidFill>
              </a:defRPr>
            </a:lvl6pPr>
            <a:lvl7pPr indent="-298450" lvl="6" marL="3200400" algn="l">
              <a:lnSpc>
                <a:spcPct val="115000"/>
              </a:lnSpc>
              <a:spcBef>
                <a:spcPts val="0"/>
              </a:spcBef>
              <a:spcAft>
                <a:spcPts val="0"/>
              </a:spcAft>
              <a:buClr>
                <a:srgbClr val="616161"/>
              </a:buClr>
              <a:buSzPts val="1100"/>
              <a:buChar char="●"/>
              <a:defRPr sz="1400">
                <a:solidFill>
                  <a:srgbClr val="616161"/>
                </a:solidFill>
              </a:defRPr>
            </a:lvl7pPr>
            <a:lvl8pPr indent="-298450" lvl="7" marL="3657600" algn="l">
              <a:lnSpc>
                <a:spcPct val="115000"/>
              </a:lnSpc>
              <a:spcBef>
                <a:spcPts val="0"/>
              </a:spcBef>
              <a:spcAft>
                <a:spcPts val="0"/>
              </a:spcAft>
              <a:buClr>
                <a:srgbClr val="616161"/>
              </a:buClr>
              <a:buSzPts val="1100"/>
              <a:buChar char="○"/>
              <a:defRPr sz="1400">
                <a:solidFill>
                  <a:srgbClr val="616161"/>
                </a:solidFill>
              </a:defRPr>
            </a:lvl8pPr>
            <a:lvl9pPr indent="-298450" lvl="8" marL="4114800" algn="l">
              <a:lnSpc>
                <a:spcPct val="115000"/>
              </a:lnSpc>
              <a:spcBef>
                <a:spcPts val="0"/>
              </a:spcBef>
              <a:spcAft>
                <a:spcPts val="0"/>
              </a:spcAft>
              <a:buClr>
                <a:srgbClr val="616161"/>
              </a:buClr>
              <a:buSzPts val="1100"/>
              <a:buChar char="■"/>
              <a:defRPr sz="1400">
                <a:solidFill>
                  <a:srgbClr val="616161"/>
                </a:solidFill>
              </a:defRPr>
            </a:lvl9pPr>
          </a:lstStyle>
          <a:p/>
        </p:txBody>
      </p:sp>
      <p:sp>
        <p:nvSpPr>
          <p:cNvPr id="317" name="Google Shape;31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318" name="Shape 318"/>
        <p:cNvGrpSpPr/>
        <p:nvPr/>
      </p:nvGrpSpPr>
      <p:grpSpPr>
        <a:xfrm>
          <a:off x="0" y="0"/>
          <a:ext cx="0" cy="0"/>
          <a:chOff x="0" y="0"/>
          <a:chExt cx="0" cy="0"/>
        </a:xfrm>
      </p:grpSpPr>
      <p:sp>
        <p:nvSpPr>
          <p:cNvPr id="319" name="Google Shape;319;p14"/>
          <p:cNvSpPr/>
          <p:nvPr/>
        </p:nvSpPr>
        <p:spPr>
          <a:xfrm>
            <a:off x="0" y="0"/>
            <a:ext cx="9144000" cy="5143500"/>
          </a:xfrm>
          <a:prstGeom prst="rect">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rot="10800000">
            <a:off x="7697100" y="0"/>
            <a:ext cx="9624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rot="10800000">
            <a:off x="5750475" y="0"/>
            <a:ext cx="19467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flipH="1" rot="10800000">
            <a:off x="8659500" y="0"/>
            <a:ext cx="484500" cy="5143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txBox="1"/>
          <p:nvPr>
            <p:ph type="title"/>
          </p:nvPr>
        </p:nvSpPr>
        <p:spPr>
          <a:xfrm>
            <a:off x="332325" y="1096874"/>
            <a:ext cx="4339200" cy="29499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b="1" sz="3600">
                <a:solidFill>
                  <a:srgbClr val="FFFFFF"/>
                </a:solidFill>
              </a:defRPr>
            </a:lvl1pPr>
            <a:lvl2pPr lvl="1" algn="l">
              <a:lnSpc>
                <a:spcPct val="100000"/>
              </a:lnSpc>
              <a:spcBef>
                <a:spcPts val="0"/>
              </a:spcBef>
              <a:spcAft>
                <a:spcPts val="0"/>
              </a:spcAft>
              <a:buNone/>
              <a:defRPr b="1" sz="3600">
                <a:solidFill>
                  <a:srgbClr val="FFFFFF"/>
                </a:solidFill>
              </a:defRPr>
            </a:lvl2pPr>
            <a:lvl3pPr lvl="2" algn="l">
              <a:lnSpc>
                <a:spcPct val="100000"/>
              </a:lnSpc>
              <a:spcBef>
                <a:spcPts val="0"/>
              </a:spcBef>
              <a:spcAft>
                <a:spcPts val="0"/>
              </a:spcAft>
              <a:buNone/>
              <a:defRPr b="1" sz="3600">
                <a:solidFill>
                  <a:srgbClr val="FFFFFF"/>
                </a:solidFill>
              </a:defRPr>
            </a:lvl3pPr>
            <a:lvl4pPr lvl="3" algn="l">
              <a:lnSpc>
                <a:spcPct val="100000"/>
              </a:lnSpc>
              <a:spcBef>
                <a:spcPts val="0"/>
              </a:spcBef>
              <a:spcAft>
                <a:spcPts val="0"/>
              </a:spcAft>
              <a:buNone/>
              <a:defRPr b="1" sz="3600">
                <a:solidFill>
                  <a:srgbClr val="FFFFFF"/>
                </a:solidFill>
              </a:defRPr>
            </a:lvl4pPr>
            <a:lvl5pPr lvl="4" algn="l">
              <a:lnSpc>
                <a:spcPct val="100000"/>
              </a:lnSpc>
              <a:spcBef>
                <a:spcPts val="0"/>
              </a:spcBef>
              <a:spcAft>
                <a:spcPts val="0"/>
              </a:spcAft>
              <a:buNone/>
              <a:defRPr b="1" sz="3600">
                <a:solidFill>
                  <a:srgbClr val="FFFFFF"/>
                </a:solidFill>
              </a:defRPr>
            </a:lvl5pPr>
            <a:lvl6pPr lvl="5" algn="l">
              <a:lnSpc>
                <a:spcPct val="100000"/>
              </a:lnSpc>
              <a:spcBef>
                <a:spcPts val="0"/>
              </a:spcBef>
              <a:spcAft>
                <a:spcPts val="0"/>
              </a:spcAft>
              <a:buNone/>
              <a:defRPr b="1" sz="3600">
                <a:solidFill>
                  <a:srgbClr val="FFFFFF"/>
                </a:solidFill>
              </a:defRPr>
            </a:lvl6pPr>
            <a:lvl7pPr lvl="6" algn="l">
              <a:lnSpc>
                <a:spcPct val="100000"/>
              </a:lnSpc>
              <a:spcBef>
                <a:spcPts val="0"/>
              </a:spcBef>
              <a:spcAft>
                <a:spcPts val="0"/>
              </a:spcAft>
              <a:buNone/>
              <a:defRPr b="1" sz="3600">
                <a:solidFill>
                  <a:srgbClr val="FFFFFF"/>
                </a:solidFill>
              </a:defRPr>
            </a:lvl7pPr>
            <a:lvl8pPr lvl="7" algn="l">
              <a:lnSpc>
                <a:spcPct val="100000"/>
              </a:lnSpc>
              <a:spcBef>
                <a:spcPts val="0"/>
              </a:spcBef>
              <a:spcAft>
                <a:spcPts val="0"/>
              </a:spcAft>
              <a:buNone/>
              <a:defRPr b="1" sz="3600">
                <a:solidFill>
                  <a:srgbClr val="FFFFFF"/>
                </a:solidFill>
              </a:defRPr>
            </a:lvl8pPr>
            <a:lvl9pPr lvl="8" algn="l">
              <a:lnSpc>
                <a:spcPct val="100000"/>
              </a:lnSpc>
              <a:spcBef>
                <a:spcPts val="0"/>
              </a:spcBef>
              <a:spcAft>
                <a:spcPts val="0"/>
              </a:spcAft>
              <a:buNone/>
              <a:defRPr b="1" sz="3600">
                <a:solidFill>
                  <a:srgbClr val="FFFFFF"/>
                </a:solidFill>
              </a:defRPr>
            </a:lvl9pPr>
          </a:lstStyle>
          <a:p/>
        </p:txBody>
      </p:sp>
      <p:sp>
        <p:nvSpPr>
          <p:cNvPr id="324" name="Google Shape;32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movingai.com/benchmarks/dao/index.html" TargetMode="External"/><Relationship Id="rId4" Type="http://schemas.openxmlformats.org/officeDocument/2006/relationships/hyperlink" Target="https://github.com/shubhamchemate003/Seminar-Work/tree/main/Maps" TargetMode="External"/><Relationship Id="rId5" Type="http://schemas.openxmlformats.org/officeDocument/2006/relationships/hyperlink" Target="https://github.com/shubhamchemate003/Seminar-Work/tree/main/Code-Fi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github.com/shubhamchemate003/Seminar-Wor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5"/>
          <p:cNvSpPr txBox="1"/>
          <p:nvPr>
            <p:ph type="ctrTitle"/>
          </p:nvPr>
        </p:nvSpPr>
        <p:spPr>
          <a:xfrm>
            <a:off x="824000" y="173800"/>
            <a:ext cx="5680500" cy="348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TOPIC:</a:t>
            </a:r>
            <a:br>
              <a:rPr lang="en"/>
            </a:br>
            <a:r>
              <a:rPr lang="en"/>
              <a:t>PERFORMANCE COMPARISON OF THREE CLOSELY RELATED PATHFINDING ALGORITHMS</a:t>
            </a:r>
            <a:endParaRPr/>
          </a:p>
        </p:txBody>
      </p:sp>
      <p:sp>
        <p:nvSpPr>
          <p:cNvPr id="330" name="Google Shape;330;p15"/>
          <p:cNvSpPr txBox="1"/>
          <p:nvPr>
            <p:ph idx="1" type="subTitle"/>
          </p:nvPr>
        </p:nvSpPr>
        <p:spPr>
          <a:xfrm>
            <a:off x="824000" y="3896150"/>
            <a:ext cx="4255500" cy="9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Shubham Chemate</a:t>
            </a:r>
            <a:endParaRPr/>
          </a:p>
          <a:p>
            <a:pPr indent="0" lvl="0" marL="0" rtl="0" algn="l">
              <a:spcBef>
                <a:spcPts val="0"/>
              </a:spcBef>
              <a:spcAft>
                <a:spcPts val="0"/>
              </a:spcAft>
              <a:buNone/>
            </a:pPr>
            <a:r>
              <a:rPr lang="en"/>
              <a:t>Roll Number: 31118</a:t>
            </a:r>
            <a:endParaRPr/>
          </a:p>
          <a:p>
            <a:pPr indent="0" lvl="0" marL="0" rtl="0" algn="l">
              <a:spcBef>
                <a:spcPts val="0"/>
              </a:spcBef>
              <a:spcAft>
                <a:spcPts val="0"/>
              </a:spcAft>
              <a:buNone/>
            </a:pPr>
            <a:r>
              <a:rPr lang="en"/>
              <a:t>Seminar Guide: Prof M.S. Wakode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a:t>
            </a:r>
            <a:endParaRPr/>
          </a:p>
        </p:txBody>
      </p:sp>
      <p:pic>
        <p:nvPicPr>
          <p:cNvPr id="383" name="Google Shape;383;p24"/>
          <p:cNvPicPr preferRelativeResize="0"/>
          <p:nvPr/>
        </p:nvPicPr>
        <p:blipFill>
          <a:blip r:embed="rId3">
            <a:alphaModFix/>
          </a:blip>
          <a:stretch>
            <a:fillRect/>
          </a:stretch>
        </p:blipFill>
        <p:spPr>
          <a:xfrm>
            <a:off x="4403550" y="598575"/>
            <a:ext cx="4465551" cy="41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389" name="Google Shape;389;p25"/>
          <p:cNvSpPr txBox="1"/>
          <p:nvPr/>
        </p:nvSpPr>
        <p:spPr>
          <a:xfrm>
            <a:off x="1303800" y="1412075"/>
            <a:ext cx="60597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The data from the game Dragon Age: Origin is used.</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Find complete dataset here: </a:t>
            </a:r>
            <a:r>
              <a:rPr lang="en" sz="1600" u="sng">
                <a:solidFill>
                  <a:schemeClr val="hlink"/>
                </a:solidFill>
                <a:latin typeface="Nunito"/>
                <a:ea typeface="Nunito"/>
                <a:cs typeface="Nunito"/>
                <a:sym typeface="Nunito"/>
                <a:hlinkClick r:id="rId3"/>
              </a:rPr>
              <a:t>https://movingai.com/benchmarks/dao/index.html</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algorithms are tested and compared on total 18 maps from the datasets. Maps are of various size and structure are used. Various iterations are done for multiple pairs of source and destination and average time is taken.</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Find the map used for analysis here: </a:t>
            </a:r>
            <a:r>
              <a:rPr lang="en" sz="1600" u="sng">
                <a:solidFill>
                  <a:schemeClr val="hlink"/>
                </a:solidFill>
                <a:latin typeface="Nunito"/>
                <a:ea typeface="Nunito"/>
                <a:cs typeface="Nunito"/>
                <a:sym typeface="Nunito"/>
                <a:hlinkClick r:id="rId4"/>
              </a:rPr>
              <a:t>https://github.com/shubhamchemate003/Seminar-Work/tree/main/Maps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Find Implementations of Algorithms here: </a:t>
            </a:r>
            <a:r>
              <a:rPr lang="en" sz="1600" u="sng">
                <a:solidFill>
                  <a:schemeClr val="hlink"/>
                </a:solidFill>
                <a:latin typeface="Nunito"/>
                <a:ea typeface="Nunito"/>
                <a:cs typeface="Nunito"/>
                <a:sym typeface="Nunito"/>
                <a:hlinkClick r:id="rId5"/>
              </a:rPr>
              <a:t>https://github.com/shubhamchemate003/Seminar-Work/tree/main/Code-Files</a:t>
            </a:r>
            <a:endParaRPr sz="16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26"/>
          <p:cNvPicPr preferRelativeResize="0"/>
          <p:nvPr/>
        </p:nvPicPr>
        <p:blipFill>
          <a:blip r:embed="rId3">
            <a:alphaModFix/>
          </a:blip>
          <a:stretch>
            <a:fillRect/>
          </a:stretch>
        </p:blipFill>
        <p:spPr>
          <a:xfrm>
            <a:off x="152400" y="152400"/>
            <a:ext cx="3583200" cy="3583200"/>
          </a:xfrm>
          <a:prstGeom prst="rect">
            <a:avLst/>
          </a:prstGeom>
          <a:noFill/>
          <a:ln>
            <a:noFill/>
          </a:ln>
        </p:spPr>
      </p:pic>
      <p:sp>
        <p:nvSpPr>
          <p:cNvPr id="395" name="Google Shape;395;p26"/>
          <p:cNvSpPr txBox="1"/>
          <p:nvPr/>
        </p:nvSpPr>
        <p:spPr>
          <a:xfrm>
            <a:off x="704250" y="3931650"/>
            <a:ext cx="24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Figure: Map from the game</a:t>
            </a:r>
            <a:endParaRPr>
              <a:latin typeface="Nunito"/>
              <a:ea typeface="Nunito"/>
              <a:cs typeface="Nunito"/>
              <a:sym typeface="Nunito"/>
            </a:endParaRPr>
          </a:p>
        </p:txBody>
      </p:sp>
      <p:pic>
        <p:nvPicPr>
          <p:cNvPr id="396" name="Google Shape;396;p26"/>
          <p:cNvPicPr preferRelativeResize="0"/>
          <p:nvPr/>
        </p:nvPicPr>
        <p:blipFill>
          <a:blip r:embed="rId4">
            <a:alphaModFix/>
          </a:blip>
          <a:stretch>
            <a:fillRect/>
          </a:stretch>
        </p:blipFill>
        <p:spPr>
          <a:xfrm>
            <a:off x="4357375" y="152400"/>
            <a:ext cx="4571408" cy="3583200"/>
          </a:xfrm>
          <a:prstGeom prst="rect">
            <a:avLst/>
          </a:prstGeom>
          <a:noFill/>
          <a:ln>
            <a:noFill/>
          </a:ln>
        </p:spPr>
      </p:pic>
      <p:sp>
        <p:nvSpPr>
          <p:cNvPr id="397" name="Google Shape;397;p26"/>
          <p:cNvSpPr txBox="1"/>
          <p:nvPr/>
        </p:nvSpPr>
        <p:spPr>
          <a:xfrm>
            <a:off x="5642400" y="4029425"/>
            <a:ext cx="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8" name="Google Shape;398;p26"/>
          <p:cNvSpPr txBox="1"/>
          <p:nvPr/>
        </p:nvSpPr>
        <p:spPr>
          <a:xfrm>
            <a:off x="4840575" y="3990325"/>
            <a:ext cx="35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Figure: The representation of left side map for input of algorithms</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Execution</a:t>
            </a:r>
            <a:r>
              <a:rPr lang="en"/>
              <a:t>:</a:t>
            </a:r>
            <a:endParaRPr/>
          </a:p>
        </p:txBody>
      </p:sp>
      <p:sp>
        <p:nvSpPr>
          <p:cNvPr id="404" name="Google Shape;404;p27"/>
          <p:cNvSpPr txBox="1"/>
          <p:nvPr/>
        </p:nvSpPr>
        <p:spPr>
          <a:xfrm>
            <a:off x="1303800" y="1412075"/>
            <a:ext cx="32682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From the results, out of 18 maps tested, it can be seen that A* performed well over Dijkstra in 12 cases while HPA* performed well over A* in 17 cases.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HPA* is good replacement whenever memory requirement and near-optimal path condition is fulfilled. </a:t>
            </a:r>
            <a:endParaRPr sz="1600">
              <a:latin typeface="Nunito"/>
              <a:ea typeface="Nunito"/>
              <a:cs typeface="Nunito"/>
              <a:sym typeface="Nunito"/>
            </a:endParaRPr>
          </a:p>
        </p:txBody>
      </p:sp>
      <p:pic>
        <p:nvPicPr>
          <p:cNvPr id="405" name="Google Shape;405;p27"/>
          <p:cNvPicPr preferRelativeResize="0"/>
          <p:nvPr/>
        </p:nvPicPr>
        <p:blipFill>
          <a:blip r:embed="rId3">
            <a:alphaModFix/>
          </a:blip>
          <a:stretch>
            <a:fillRect/>
          </a:stretch>
        </p:blipFill>
        <p:spPr>
          <a:xfrm>
            <a:off x="4699425" y="598575"/>
            <a:ext cx="3808875" cy="4066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28"/>
          <p:cNvPicPr preferRelativeResize="0"/>
          <p:nvPr/>
        </p:nvPicPr>
        <p:blipFill>
          <a:blip r:embed="rId3">
            <a:alphaModFix/>
          </a:blip>
          <a:stretch>
            <a:fillRect/>
          </a:stretch>
        </p:blipFill>
        <p:spPr>
          <a:xfrm>
            <a:off x="1159575" y="152400"/>
            <a:ext cx="7265152" cy="4277951"/>
          </a:xfrm>
          <a:prstGeom prst="rect">
            <a:avLst/>
          </a:prstGeom>
          <a:noFill/>
          <a:ln>
            <a:noFill/>
          </a:ln>
        </p:spPr>
      </p:pic>
      <p:sp>
        <p:nvSpPr>
          <p:cNvPr id="411" name="Google Shape;411;p28"/>
          <p:cNvSpPr txBox="1"/>
          <p:nvPr/>
        </p:nvSpPr>
        <p:spPr>
          <a:xfrm>
            <a:off x="3324900" y="4430350"/>
            <a:ext cx="33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Figure: Analysis graph of Algorithms</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417" name="Google Shape;417;p29"/>
          <p:cNvSpPr txBox="1"/>
          <p:nvPr/>
        </p:nvSpPr>
        <p:spPr>
          <a:xfrm>
            <a:off x="1303800" y="1597875"/>
            <a:ext cx="70305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Despite pathfinding is one of the most common classical problem, the comparison of these algorithms on real world dataset haven’t been done yet.</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In this work I have presented their performance comparison on real-world game dataset and it is observed that HPA* is much more efficient than other two.</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Dijkstra’ and A* are already popular and lot of work has been done on them. HPA* has more potential but not much work has been done.</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For further analysis one can compare path length found by three algorithms. Also analysis on how adding levels of hierarchy can get you optimal path can be done.</a:t>
            </a:r>
            <a:endParaRPr sz="16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0"/>
          <p:cNvSpPr txBox="1"/>
          <p:nvPr>
            <p:ph type="title"/>
          </p:nvPr>
        </p:nvSpPr>
        <p:spPr>
          <a:xfrm>
            <a:off x="265500" y="1912650"/>
            <a:ext cx="2629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23" name="Google Shape;423;p30"/>
          <p:cNvSpPr txBox="1"/>
          <p:nvPr>
            <p:ph idx="2" type="body"/>
          </p:nvPr>
        </p:nvSpPr>
        <p:spPr>
          <a:xfrm>
            <a:off x="2650175" y="352700"/>
            <a:ext cx="6209400" cy="4498200"/>
          </a:xfrm>
          <a:prstGeom prst="rect">
            <a:avLst/>
          </a:prstGeom>
        </p:spPr>
        <p:txBody>
          <a:bodyPr anchorCtr="0" anchor="t" bIns="91425" lIns="91425" spcFirstLastPara="1" rIns="91425" wrap="square" tIns="91425">
            <a:noAutofit/>
          </a:bodyPr>
          <a:lstStyle/>
          <a:p>
            <a:pPr indent="-298926" lvl="0" marL="457200" rtl="0" algn="l">
              <a:lnSpc>
                <a:spcPct val="105000"/>
              </a:lnSpc>
              <a:spcBef>
                <a:spcPts val="0"/>
              </a:spcBef>
              <a:spcAft>
                <a:spcPts val="0"/>
              </a:spcAft>
              <a:buSzPts val="1108"/>
              <a:buAutoNum type="arabicPeriod"/>
            </a:pPr>
            <a:r>
              <a:rPr lang="en" sz="1107"/>
              <a:t>Wikipedia Page: https://en.wikipedia.org/wiki/Pathfinding</a:t>
            </a:r>
            <a:endParaRPr sz="1107"/>
          </a:p>
          <a:p>
            <a:pPr indent="-298926" lvl="0" marL="457200" rtl="0" algn="l">
              <a:lnSpc>
                <a:spcPct val="105000"/>
              </a:lnSpc>
              <a:spcBef>
                <a:spcPts val="0"/>
              </a:spcBef>
              <a:spcAft>
                <a:spcPts val="0"/>
              </a:spcAft>
              <a:buSzPts val="1108"/>
              <a:buAutoNum type="arabicPeriod"/>
            </a:pPr>
            <a:r>
              <a:rPr lang="en" sz="1107"/>
              <a:t>Stanford Page for A*: http://theory.stanford.edu/~amitp/GameProgramming/AStarComparison.htm</a:t>
            </a:r>
            <a:endParaRPr sz="1107"/>
          </a:p>
          <a:p>
            <a:pPr indent="-298926" lvl="0" marL="457200" rtl="0" algn="l">
              <a:lnSpc>
                <a:spcPct val="105000"/>
              </a:lnSpc>
              <a:spcBef>
                <a:spcPts val="0"/>
              </a:spcBef>
              <a:spcAft>
                <a:spcPts val="0"/>
              </a:spcAft>
              <a:buSzPts val="1108"/>
              <a:buAutoNum type="arabicPeriod"/>
            </a:pPr>
            <a:r>
              <a:rPr lang="en" sz="1107"/>
              <a:t>E. Dijkstra, A note on two problems in connexion with graphs, Nu777 merische Mathematik 1 (1959) 269–271</a:t>
            </a:r>
            <a:endParaRPr sz="1107"/>
          </a:p>
          <a:p>
            <a:pPr indent="-298926" lvl="0" marL="457200" rtl="0" algn="l">
              <a:lnSpc>
                <a:spcPct val="105000"/>
              </a:lnSpc>
              <a:spcBef>
                <a:spcPts val="0"/>
              </a:spcBef>
              <a:spcAft>
                <a:spcPts val="0"/>
              </a:spcAft>
              <a:buSzPts val="1108"/>
              <a:buAutoNum type="arabicPeriod"/>
            </a:pPr>
            <a:r>
              <a:rPr lang="en" sz="1107"/>
              <a:t>Javaid, M.A. Understanding Dijkstra Algorithm. SSRN Electron. J. 2013. </a:t>
            </a:r>
            <a:endParaRPr sz="1107"/>
          </a:p>
          <a:p>
            <a:pPr indent="-298926" lvl="0" marL="457200" rtl="0" algn="l">
              <a:lnSpc>
                <a:spcPct val="105000"/>
              </a:lnSpc>
              <a:spcBef>
                <a:spcPts val="0"/>
              </a:spcBef>
              <a:spcAft>
                <a:spcPts val="0"/>
              </a:spcAft>
              <a:buSzPts val="1108"/>
              <a:buAutoNum type="arabicPeriod"/>
            </a:pPr>
            <a:r>
              <a:rPr lang="en" sz="1107"/>
              <a:t>Shu-Xi, W. The improved dijkstra’s shortest path algorithm and its application. Procedia Eng. 2012,29, 1186–1190 </a:t>
            </a:r>
            <a:endParaRPr sz="1107"/>
          </a:p>
          <a:p>
            <a:pPr indent="-298926" lvl="0" marL="457200" rtl="0" algn="l">
              <a:lnSpc>
                <a:spcPct val="105000"/>
              </a:lnSpc>
              <a:spcBef>
                <a:spcPts val="0"/>
              </a:spcBef>
              <a:spcAft>
                <a:spcPts val="0"/>
              </a:spcAft>
              <a:buSzPts val="1108"/>
              <a:buAutoNum type="arabicPeriod"/>
            </a:pPr>
            <a:r>
              <a:rPr lang="en" sz="1107"/>
              <a:t>Eneh, A. H., &amp; Arinze, U. C. (2017). Comparative Analysis and Implementation of Dijkstra’s Shortest Path Algorithm For Emergency Response and Logistic Planning. Nigerian Journal of Technology, Vol. 36 No. 3 (2017) </a:t>
            </a:r>
            <a:endParaRPr sz="1107"/>
          </a:p>
          <a:p>
            <a:pPr indent="-298926" lvl="0" marL="457200" rtl="0" algn="l">
              <a:lnSpc>
                <a:spcPct val="105000"/>
              </a:lnSpc>
              <a:spcBef>
                <a:spcPts val="0"/>
              </a:spcBef>
              <a:spcAft>
                <a:spcPts val="0"/>
              </a:spcAft>
              <a:buSzPts val="1108"/>
              <a:buAutoNum type="arabicPeriod"/>
            </a:pPr>
            <a:r>
              <a:rPr lang="en" sz="1107"/>
              <a:t>Foed, D., Ghifari, A., Kusuma, M. B., Hanafiah, N., &amp; Ganuwan, E. (2021). A Systematic Literature Review of A* Pathfinding. Procedia Computer Science, 179, 507–514 </a:t>
            </a:r>
            <a:endParaRPr sz="1107"/>
          </a:p>
          <a:p>
            <a:pPr indent="-298926" lvl="0" marL="457200" rtl="0" algn="l">
              <a:lnSpc>
                <a:spcPct val="105000"/>
              </a:lnSpc>
              <a:spcBef>
                <a:spcPts val="0"/>
              </a:spcBef>
              <a:spcAft>
                <a:spcPts val="0"/>
              </a:spcAft>
              <a:buSzPts val="1108"/>
              <a:buAutoNum type="arabicPeriod"/>
            </a:pPr>
            <a:r>
              <a:rPr lang="en" sz="1107"/>
              <a:t>Cui, Xiao and Shi, Hao (2011) A*-based Pathfinding in Modern Computer Games. International Journal of Computer Science and Network Security, 11 (1). pp. 125-130. ISSN 1738-7906 </a:t>
            </a:r>
            <a:endParaRPr sz="1107"/>
          </a:p>
          <a:p>
            <a:pPr indent="-298926" lvl="0" marL="457200" rtl="0" algn="l">
              <a:lnSpc>
                <a:spcPct val="105000"/>
              </a:lnSpc>
              <a:spcBef>
                <a:spcPts val="0"/>
              </a:spcBef>
              <a:spcAft>
                <a:spcPts val="0"/>
              </a:spcAft>
              <a:buSzPts val="1108"/>
              <a:buAutoNum type="arabicPeriod"/>
            </a:pPr>
            <a:r>
              <a:rPr lang="en" sz="1107"/>
              <a:t>Ade Candra, Mohammad Andri Budiman, &amp; Rahmat Irfan Pohan. (2020). Application of A Star Algorithm on Pathfinding Game. Journal of Physics: Conference Series, 1898. </a:t>
            </a:r>
            <a:endParaRPr sz="1107"/>
          </a:p>
          <a:p>
            <a:pPr indent="-298926" lvl="0" marL="457200" rtl="0" algn="l">
              <a:lnSpc>
                <a:spcPct val="105000"/>
              </a:lnSpc>
              <a:spcBef>
                <a:spcPts val="0"/>
              </a:spcBef>
              <a:spcAft>
                <a:spcPts val="0"/>
              </a:spcAft>
              <a:buSzPts val="1108"/>
              <a:buAutoNum type="arabicPeriod"/>
            </a:pPr>
            <a:r>
              <a:rPr lang="en" sz="1107"/>
              <a:t>Alija, A.S. Analysis of Djikstra’s and A* Algorithm to Find the Shortest Path. Master’s Thesis, Universiti TunHussein Onn Malaysia, Johor, Malaysia, September 2015. </a:t>
            </a:r>
            <a:endParaRPr sz="1107"/>
          </a:p>
          <a:p>
            <a:pPr indent="-298926" lvl="0" marL="457200" rtl="0" algn="l">
              <a:lnSpc>
                <a:spcPct val="105000"/>
              </a:lnSpc>
              <a:spcBef>
                <a:spcPts val="0"/>
              </a:spcBef>
              <a:spcAft>
                <a:spcPts val="0"/>
              </a:spcAft>
              <a:buSzPts val="1108"/>
              <a:buAutoNum type="arabicPeriod"/>
            </a:pPr>
            <a:r>
              <a:rPr lang="en" sz="1107"/>
              <a:t>Ma, H., Koenig, S., Ayanian, N., Cohen, L., Honig, W., Kumar, T. K. S., Uras, T., and Xu, H. 2016a. Overview: Generalizations of multi-agent path finding to real-world scenarios. In WOMP Workshop at IJCAI. </a:t>
            </a:r>
            <a:endParaRPr sz="1107"/>
          </a:p>
          <a:p>
            <a:pPr indent="-298926" lvl="0" marL="457200" rtl="0" algn="l">
              <a:lnSpc>
                <a:spcPct val="105000"/>
              </a:lnSpc>
              <a:spcBef>
                <a:spcPts val="0"/>
              </a:spcBef>
              <a:spcAft>
                <a:spcPts val="0"/>
              </a:spcAft>
              <a:buSzPts val="1108"/>
              <a:buAutoNum type="arabicPeriod"/>
            </a:pPr>
            <a:r>
              <a:rPr lang="en" sz="1107"/>
              <a:t>Botea A, Muller M, and Jonathan S. Near optimal hierarchical path-finding. J Game Dev 2004 </a:t>
            </a:r>
            <a:endParaRPr sz="1107"/>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1"/>
          <p:cNvSpPr txBox="1"/>
          <p:nvPr/>
        </p:nvSpPr>
        <p:spPr>
          <a:xfrm>
            <a:off x="1466975" y="1457675"/>
            <a:ext cx="52704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All of the seminar work including reference </a:t>
            </a:r>
            <a:r>
              <a:rPr b="1" lang="en" sz="1600">
                <a:latin typeface="Nunito"/>
                <a:ea typeface="Nunito"/>
                <a:cs typeface="Nunito"/>
                <a:sym typeface="Nunito"/>
              </a:rPr>
              <a:t>papers used,</a:t>
            </a:r>
            <a:r>
              <a:rPr b="1" lang="en" sz="1600">
                <a:latin typeface="Nunito"/>
                <a:ea typeface="Nunito"/>
                <a:cs typeface="Nunito"/>
                <a:sym typeface="Nunito"/>
              </a:rPr>
              <a:t> maps which are used as dataset, implementations of algorithms (in C++) are available on my github repository:</a:t>
            </a:r>
            <a:endParaRPr b="1" sz="1600">
              <a:latin typeface="Nunito"/>
              <a:ea typeface="Nunito"/>
              <a:cs typeface="Nunito"/>
              <a:sym typeface="Nunito"/>
            </a:endParaRPr>
          </a:p>
          <a:p>
            <a:pPr indent="0" lvl="0" marL="0" rtl="0" algn="l">
              <a:spcBef>
                <a:spcPts val="0"/>
              </a:spcBef>
              <a:spcAft>
                <a:spcPts val="0"/>
              </a:spcAft>
              <a:buNone/>
            </a:pPr>
            <a:r>
              <a:rPr lang="en" u="sng">
                <a:solidFill>
                  <a:schemeClr val="hlink"/>
                </a:solidFill>
                <a:latin typeface="Nunito"/>
                <a:ea typeface="Nunito"/>
                <a:cs typeface="Nunito"/>
                <a:sym typeface="Nunito"/>
                <a:hlinkClick r:id="rId3"/>
              </a:rPr>
              <a:t>https://github.com/shubhamchemate003/Seminar-Work</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332325" y="1096874"/>
            <a:ext cx="4339200" cy="738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txBox="1"/>
          <p:nvPr>
            <p:ph type="title"/>
          </p:nvPr>
        </p:nvSpPr>
        <p:spPr>
          <a:xfrm>
            <a:off x="265500" y="1912650"/>
            <a:ext cx="27333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CONTENTS</a:t>
            </a:r>
            <a:endParaRPr sz="3200"/>
          </a:p>
        </p:txBody>
      </p:sp>
      <p:sp>
        <p:nvSpPr>
          <p:cNvPr id="336" name="Google Shape;336;p16"/>
          <p:cNvSpPr txBox="1"/>
          <p:nvPr>
            <p:ph idx="2" type="body"/>
          </p:nvPr>
        </p:nvSpPr>
        <p:spPr>
          <a:xfrm>
            <a:off x="3967475" y="1018525"/>
            <a:ext cx="4366800" cy="3053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a:p>
          <a:p>
            <a:pPr indent="-330200" lvl="0" marL="457200" rtl="0" algn="l">
              <a:spcBef>
                <a:spcPts val="0"/>
              </a:spcBef>
              <a:spcAft>
                <a:spcPts val="0"/>
              </a:spcAft>
              <a:buSzPts val="1600"/>
              <a:buChar char="●"/>
            </a:pPr>
            <a:r>
              <a:rPr b="1" lang="en" sz="1600"/>
              <a:t>Problem Definition</a:t>
            </a:r>
            <a:endParaRPr b="1" sz="1600"/>
          </a:p>
          <a:p>
            <a:pPr indent="-330200" lvl="0" marL="457200" rtl="0" algn="l">
              <a:spcBef>
                <a:spcPts val="0"/>
              </a:spcBef>
              <a:spcAft>
                <a:spcPts val="0"/>
              </a:spcAft>
              <a:buSzPts val="1600"/>
              <a:buChar char="●"/>
            </a:pPr>
            <a:r>
              <a:rPr b="1" lang="en" sz="1600"/>
              <a:t>Introduction</a:t>
            </a:r>
            <a:endParaRPr b="1" sz="1600"/>
          </a:p>
          <a:p>
            <a:pPr indent="-330200" lvl="0" marL="457200" rtl="0" algn="l">
              <a:spcBef>
                <a:spcPts val="0"/>
              </a:spcBef>
              <a:spcAft>
                <a:spcPts val="0"/>
              </a:spcAft>
              <a:buSzPts val="1600"/>
              <a:buChar char="●"/>
            </a:pPr>
            <a:r>
              <a:rPr b="1" lang="en" sz="1600"/>
              <a:t>Literature Survey</a:t>
            </a:r>
            <a:endParaRPr b="1" sz="1600"/>
          </a:p>
          <a:p>
            <a:pPr indent="-330200" lvl="0" marL="457200" rtl="0" algn="l">
              <a:spcBef>
                <a:spcPts val="0"/>
              </a:spcBef>
              <a:spcAft>
                <a:spcPts val="0"/>
              </a:spcAft>
              <a:buSzPts val="1600"/>
              <a:buChar char="●"/>
            </a:pPr>
            <a:r>
              <a:rPr b="1" lang="en" sz="1600"/>
              <a:t>Motivation</a:t>
            </a:r>
            <a:endParaRPr b="1" sz="1600"/>
          </a:p>
          <a:p>
            <a:pPr indent="-330200" lvl="0" marL="457200" rtl="0" algn="l">
              <a:spcBef>
                <a:spcPts val="0"/>
              </a:spcBef>
              <a:spcAft>
                <a:spcPts val="0"/>
              </a:spcAft>
              <a:buSzPts val="1600"/>
              <a:buChar char="●"/>
            </a:pPr>
            <a:r>
              <a:rPr b="1" lang="en" sz="1600"/>
              <a:t>Software and Hardware Requirements</a:t>
            </a:r>
            <a:endParaRPr b="1" sz="1600"/>
          </a:p>
          <a:p>
            <a:pPr indent="-330200" lvl="0" marL="457200" rtl="0" algn="l">
              <a:spcBef>
                <a:spcPts val="0"/>
              </a:spcBef>
              <a:spcAft>
                <a:spcPts val="0"/>
              </a:spcAft>
              <a:buSzPts val="1600"/>
              <a:buChar char="●"/>
            </a:pPr>
            <a:r>
              <a:rPr b="1" lang="en" sz="1600"/>
              <a:t>Flowchart</a:t>
            </a:r>
            <a:endParaRPr b="1" sz="1600"/>
          </a:p>
          <a:p>
            <a:pPr indent="-330200" lvl="0" marL="457200" rtl="0" algn="l">
              <a:spcBef>
                <a:spcPts val="0"/>
              </a:spcBef>
              <a:spcAft>
                <a:spcPts val="0"/>
              </a:spcAft>
              <a:buSzPts val="1600"/>
              <a:buChar char="●"/>
            </a:pPr>
            <a:r>
              <a:rPr b="1" lang="en" sz="1600"/>
              <a:t>Implementation and Execution</a:t>
            </a:r>
            <a:endParaRPr b="1" sz="1600"/>
          </a:p>
          <a:p>
            <a:pPr indent="-330200" lvl="0" marL="457200" rtl="0" algn="l">
              <a:spcBef>
                <a:spcPts val="0"/>
              </a:spcBef>
              <a:spcAft>
                <a:spcPts val="0"/>
              </a:spcAft>
              <a:buSzPts val="1600"/>
              <a:buChar char="●"/>
            </a:pPr>
            <a:r>
              <a:rPr b="1" lang="en" sz="1600"/>
              <a:t>Conclusion and Future Scope</a:t>
            </a:r>
            <a:endParaRPr b="1" sz="1600"/>
          </a:p>
          <a:p>
            <a:pPr indent="-330200" lvl="0" marL="457200" rtl="0" algn="l">
              <a:spcBef>
                <a:spcPts val="0"/>
              </a:spcBef>
              <a:spcAft>
                <a:spcPts val="0"/>
              </a:spcAft>
              <a:buSzPts val="1600"/>
              <a:buChar char="●"/>
            </a:pPr>
            <a:r>
              <a:rPr b="1" lang="en" sz="1600"/>
              <a:t>References</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
        <p:nvSpPr>
          <p:cNvPr id="342" name="Google Shape;342;p17"/>
          <p:cNvSpPr txBox="1"/>
          <p:nvPr/>
        </p:nvSpPr>
        <p:spPr>
          <a:xfrm>
            <a:off x="1303800" y="1597875"/>
            <a:ext cx="70305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a:buChar char="●"/>
            </a:pPr>
            <a:r>
              <a:rPr lang="en" sz="1600">
                <a:solidFill>
                  <a:schemeClr val="dk2"/>
                </a:solidFill>
                <a:latin typeface="Nunito"/>
                <a:ea typeface="Nunito"/>
                <a:cs typeface="Nunito"/>
                <a:sym typeface="Nunito"/>
              </a:rPr>
              <a:t>To analyze and compare performance of three closely related pathfinding algorithms on modern game dataset.</a:t>
            </a:r>
            <a:endParaRPr sz="16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r>
              <a:rPr lang="en"/>
              <a:t>:</a:t>
            </a:r>
            <a:endParaRPr/>
          </a:p>
        </p:txBody>
      </p:sp>
      <p:sp>
        <p:nvSpPr>
          <p:cNvPr id="348" name="Google Shape;348;p18"/>
          <p:cNvSpPr txBox="1"/>
          <p:nvPr/>
        </p:nvSpPr>
        <p:spPr>
          <a:xfrm>
            <a:off x="1303800" y="1597875"/>
            <a:ext cx="70305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Pathfinding is one of the classical problem in graph theory.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Pathfinding is defined as process of finding path between two nodes in a graph. The node from which we are starting the search is called source node (S) and the node to which we are finding path is called destination node(D).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This area of graph theory has wide range of applications as they model many real world scenarios like finding path in map between two locations, routing path in internet, many applications of character movement in today’s modern computer games etc.</a:t>
            </a:r>
            <a:endParaRPr sz="16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(Conti..):</a:t>
            </a:r>
            <a:endParaRPr/>
          </a:p>
        </p:txBody>
      </p:sp>
      <p:sp>
        <p:nvSpPr>
          <p:cNvPr id="354" name="Google Shape;354;p19"/>
          <p:cNvSpPr txBox="1"/>
          <p:nvPr/>
        </p:nvSpPr>
        <p:spPr>
          <a:xfrm>
            <a:off x="1303800" y="1597875"/>
            <a:ext cx="70305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Dijkstra’s algorithm is one of the most efficient and early algorithm in the field.</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A* is a modification of Dijkstra’ where search is made smart using addition of heuristic.</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HPA* is a A* on “abstract graph”.</a:t>
            </a:r>
            <a:endParaRPr sz="16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type="title"/>
          </p:nvPr>
        </p:nvSpPr>
        <p:spPr>
          <a:xfrm>
            <a:off x="2894475" y="139200"/>
            <a:ext cx="5740800" cy="57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t>Literature Survey</a:t>
            </a:r>
            <a:endParaRPr sz="2800"/>
          </a:p>
        </p:txBody>
      </p:sp>
      <p:pic>
        <p:nvPicPr>
          <p:cNvPr id="360" name="Google Shape;360;p20"/>
          <p:cNvPicPr preferRelativeResize="0"/>
          <p:nvPr/>
        </p:nvPicPr>
        <p:blipFill>
          <a:blip r:embed="rId3">
            <a:alphaModFix/>
          </a:blip>
          <a:stretch>
            <a:fillRect/>
          </a:stretch>
        </p:blipFill>
        <p:spPr>
          <a:xfrm>
            <a:off x="2445175" y="833600"/>
            <a:ext cx="6488400" cy="412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1"/>
          <p:cNvPicPr preferRelativeResize="0"/>
          <p:nvPr/>
        </p:nvPicPr>
        <p:blipFill>
          <a:blip r:embed="rId3">
            <a:alphaModFix/>
          </a:blip>
          <a:stretch>
            <a:fillRect/>
          </a:stretch>
        </p:blipFill>
        <p:spPr>
          <a:xfrm>
            <a:off x="2689550" y="81525"/>
            <a:ext cx="5994724" cy="4944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371" name="Google Shape;371;p22"/>
          <p:cNvSpPr txBox="1"/>
          <p:nvPr/>
        </p:nvSpPr>
        <p:spPr>
          <a:xfrm>
            <a:off x="1303800" y="1597875"/>
            <a:ext cx="70305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Pathfinding has always been a hot topic in research due to its wide applications. Dijkstra is famous algorithm and A* is derivative of Dijkstra. HPA* is derivative of A*.</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derived algorithms are dependent on several modifications and it is always been a question will they work efficiently on real world data as mentioned in theoretical analysis.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So it is a good idea to test them on some real word data and do further analysis and decide their scope of use.</a:t>
            </a:r>
            <a:endParaRPr sz="16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and Hardware Requirements:</a:t>
            </a:r>
            <a:endParaRPr/>
          </a:p>
        </p:txBody>
      </p:sp>
      <p:sp>
        <p:nvSpPr>
          <p:cNvPr id="377" name="Google Shape;377;p23"/>
          <p:cNvSpPr txBox="1"/>
          <p:nvPr/>
        </p:nvSpPr>
        <p:spPr>
          <a:xfrm>
            <a:off x="1303800" y="1597875"/>
            <a:ext cx="70305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lang="en" sz="1600">
                <a:latin typeface="Nunito"/>
                <a:ea typeface="Nunito"/>
                <a:cs typeface="Nunito"/>
                <a:sym typeface="Nunito"/>
              </a:rPr>
              <a:t>Any text editor to write a code and the compiler/interpreter of chosen language is sufficient.</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In the further analysis C++ is used to implement the algorithms and GCC version 6.3 is used to compile the codes.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codes are compiled on a 64-bit windows PC (windows 10 home edition updated to latest version till 15-Oct-’21).</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The PC is having 4-core intel-i5 (8265U) CPU @ 1.60 GHz, 8 GB of RAM and 512 GB of SSD Storage.</a:t>
            </a:r>
            <a:endParaRPr sz="1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