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9" r:id="rId10"/>
    <p:sldId id="266" r:id="rId11"/>
    <p:sldId id="268" r:id="rId12"/>
    <p:sldId id="265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's\Downloads\KPMG_VI_New_raw_data_update_final_submit%20-%20Copy%20-%20up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's\Downloads\KPMG_VI_New_raw_data_update_final_submit%20-%20Copy%20-%20up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's\Downloads\KPMG_VI_New_raw_data_update_final_submit%20-%20Copy%20-%20up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's\Downloads\KPMG%20module%202%20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's\Downloads\KPMG%20module%202%20shee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[KPMG_VI_New_raw_data_update_final_submit - Copy - upd.xlsx]Sheet8!PivotTable13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 Purchases Based on 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Sheet8!$B$2:$B$3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Sheet8!$A$4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Sheet8!$B$4</c:f>
              <c:numCache>
                <c:formatCode>General</c:formatCode>
                <c:ptCount val="1"/>
                <c:pt idx="0">
                  <c:v>12159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D-4562-9986-9405FFE4CA5D}"/>
            </c:ext>
          </c:extLst>
        </c:ser>
        <c:ser>
          <c:idx val="1"/>
          <c:order val="1"/>
          <c:tx>
            <c:strRef>
              <c:f>Sheet8!$C$2:$C$3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Sheet8!$A$4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Sheet8!$C$4</c:f>
              <c:numCache>
                <c:formatCode>General</c:formatCode>
                <c:ptCount val="1"/>
                <c:pt idx="0">
                  <c:v>7286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D-4562-9986-9405FFE4C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605959"/>
        <c:axId val="1010603559"/>
      </c:barChart>
      <c:catAx>
        <c:axId val="1010605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603559"/>
        <c:crosses val="autoZero"/>
        <c:auto val="1"/>
        <c:lblAlgn val="ctr"/>
        <c:lblOffset val="100"/>
        <c:noMultiLvlLbl val="0"/>
      </c:catAx>
      <c:valAx>
        <c:axId val="1010603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605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[KPMG_VI_New_raw_data_update_final_submit - Copy - upd.xlsx]Sheet7!PivotTable12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From Different Industry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Sheet7!$B$2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Sheet7!$A$3:$A$11</c:f>
              <c:strCache>
                <c:ptCount val="8"/>
                <c:pt idx="0">
                  <c:v>Argiculture</c:v>
                </c:pt>
                <c:pt idx="1">
                  <c:v>Financial Services</c:v>
                </c:pt>
                <c:pt idx="2">
                  <c:v>Health</c:v>
                </c:pt>
                <c:pt idx="3">
                  <c:v>IT</c:v>
                </c:pt>
                <c:pt idx="4">
                  <c:v>Manufacturing</c:v>
                </c:pt>
                <c:pt idx="5">
                  <c:v>n/a</c:v>
                </c:pt>
                <c:pt idx="6">
                  <c:v>Property</c:v>
                </c:pt>
                <c:pt idx="7">
                  <c:v>Retail</c:v>
                </c:pt>
              </c:strCache>
            </c:strRef>
          </c:cat>
          <c:val>
            <c:numRef>
              <c:f>Sheet7!$B$3:$B$11</c:f>
              <c:numCache>
                <c:formatCode>0</c:formatCode>
                <c:ptCount val="8"/>
                <c:pt idx="0">
                  <c:v>1836.3400000000001</c:v>
                </c:pt>
                <c:pt idx="1">
                  <c:v>372096.98000000004</c:v>
                </c:pt>
                <c:pt idx="2">
                  <c:v>2049376.969975607</c:v>
                </c:pt>
                <c:pt idx="3">
                  <c:v>1692596.320012203</c:v>
                </c:pt>
                <c:pt idx="4">
                  <c:v>1472944.3700000076</c:v>
                </c:pt>
                <c:pt idx="5">
                  <c:v>4391429.9049840299</c:v>
                </c:pt>
                <c:pt idx="6">
                  <c:v>739165.48999999964</c:v>
                </c:pt>
                <c:pt idx="7">
                  <c:v>9369.9600000000028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8-4218-8128-FF494186B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472022631"/>
        <c:axId val="1472018311"/>
      </c:barChart>
      <c:catAx>
        <c:axId val="1472022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018311"/>
        <c:crosses val="autoZero"/>
        <c:auto val="1"/>
        <c:lblAlgn val="ctr"/>
        <c:lblOffset val="100"/>
        <c:noMultiLvlLbl val="0"/>
      </c:catAx>
      <c:valAx>
        <c:axId val="1472018311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022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70C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[KPMG_VI_New_raw_data_update_final_submit - Copy - upd.xlsx]Age wealth!PivotTable1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Clusters Profit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0709525513575133"/>
          <c:y val="0.12262625111701503"/>
          <c:w val="0.78511827162365955"/>
          <c:h val="0.72815177442568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wealth'!$C$14:$C$15</c:f>
              <c:strCache>
                <c:ptCount val="1"/>
                <c:pt idx="0">
                  <c:v>Affluent Customer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'Age wealth'!$B$16:$B$21</c:f>
              <c:strCache>
                <c:ptCount val="5"/>
                <c:pt idx="0">
                  <c:v>20-29</c:v>
                </c:pt>
                <c:pt idx="1">
                  <c:v>30-49</c:v>
                </c:pt>
                <c:pt idx="2">
                  <c:v>50-59</c:v>
                </c:pt>
                <c:pt idx="3">
                  <c:v>60-65</c:v>
                </c:pt>
                <c:pt idx="4">
                  <c:v>66-70</c:v>
                </c:pt>
              </c:strCache>
            </c:strRef>
          </c:cat>
          <c:val>
            <c:numRef>
              <c:f>'Age wealth'!$C$16:$C$21</c:f>
              <c:numCache>
                <c:formatCode>"$"#,##0.00</c:formatCode>
                <c:ptCount val="5"/>
                <c:pt idx="0">
                  <c:v>1925.87</c:v>
                </c:pt>
                <c:pt idx="1">
                  <c:v>3365.0999999999995</c:v>
                </c:pt>
                <c:pt idx="4">
                  <c:v>1733.23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9D8-9BE6-952993D2EED4}"/>
            </c:ext>
          </c:extLst>
        </c:ser>
        <c:ser>
          <c:idx val="1"/>
          <c:order val="1"/>
          <c:tx>
            <c:strRef>
              <c:f>'Age wealth'!$D$14:$D$15</c:f>
              <c:strCache>
                <c:ptCount val="1"/>
                <c:pt idx="0">
                  <c:v>High Net Worth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'Age wealth'!$B$16:$B$21</c:f>
              <c:strCache>
                <c:ptCount val="5"/>
                <c:pt idx="0">
                  <c:v>20-29</c:v>
                </c:pt>
                <c:pt idx="1">
                  <c:v>30-49</c:v>
                </c:pt>
                <c:pt idx="2">
                  <c:v>50-59</c:v>
                </c:pt>
                <c:pt idx="3">
                  <c:v>60-65</c:v>
                </c:pt>
                <c:pt idx="4">
                  <c:v>66-70</c:v>
                </c:pt>
              </c:strCache>
            </c:strRef>
          </c:cat>
          <c:val>
            <c:numRef>
              <c:f>'Age wealth'!$D$16:$D$21</c:f>
              <c:numCache>
                <c:formatCode>"$"#,##0.00</c:formatCode>
                <c:ptCount val="5"/>
                <c:pt idx="0">
                  <c:v>203900.50999999978</c:v>
                </c:pt>
                <c:pt idx="1">
                  <c:v>593984.89000000048</c:v>
                </c:pt>
                <c:pt idx="3">
                  <c:v>46061.33</c:v>
                </c:pt>
                <c:pt idx="4">
                  <c:v>520247.50000000006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9D8-9BE6-952993D2EED4}"/>
            </c:ext>
          </c:extLst>
        </c:ser>
        <c:ser>
          <c:idx val="2"/>
          <c:order val="2"/>
          <c:tx>
            <c:strRef>
              <c:f>'Age wealth'!$E$14:$E$15</c:f>
              <c:strCache>
                <c:ptCount val="1"/>
                <c:pt idx="0">
                  <c:v>Mass Customer</c:v>
                </c:pt>
              </c:strCache>
            </c:strRef>
          </c:tx>
          <c:spPr>
            <a:noFill/>
            <a:ln w="9525" cap="flat" cmpd="sng" algn="ctr">
              <a:solidFill>
                <a:srgbClr val="FFFF00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'Age wealth'!$B$16:$B$21</c:f>
              <c:strCache>
                <c:ptCount val="5"/>
                <c:pt idx="0">
                  <c:v>20-29</c:v>
                </c:pt>
                <c:pt idx="1">
                  <c:v>30-49</c:v>
                </c:pt>
                <c:pt idx="2">
                  <c:v>50-59</c:v>
                </c:pt>
                <c:pt idx="3">
                  <c:v>60-65</c:v>
                </c:pt>
                <c:pt idx="4">
                  <c:v>66-70</c:v>
                </c:pt>
              </c:strCache>
            </c:strRef>
          </c:cat>
          <c:val>
            <c:numRef>
              <c:f>'Age wealth'!$E$16:$E$21</c:f>
              <c:numCache>
                <c:formatCode>"$"#,##0.00</c:formatCode>
                <c:ptCount val="5"/>
                <c:pt idx="0">
                  <c:v>1488817.0700000075</c:v>
                </c:pt>
                <c:pt idx="1">
                  <c:v>4102228.9849718432</c:v>
                </c:pt>
                <c:pt idx="2">
                  <c:v>5079.91</c:v>
                </c:pt>
                <c:pt idx="3">
                  <c:v>341874.7</c:v>
                </c:pt>
                <c:pt idx="4">
                  <c:v>3419597.23999997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D3-49D8-9BE6-952993D2E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835458935"/>
        <c:axId val="1835444535"/>
      </c:barChart>
      <c:catAx>
        <c:axId val="18354589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44535"/>
        <c:crosses val="autoZero"/>
        <c:auto val="1"/>
        <c:lblAlgn val="ctr"/>
        <c:lblOffset val="100"/>
        <c:noMultiLvlLbl val="0"/>
      </c:catAx>
      <c:valAx>
        <c:axId val="18354445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58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 sheet.xlsx]Cars state!PivotTable14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Cars in Each State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solidFill>
            <a:srgbClr val="FF0000"/>
          </a:soli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8"/>
        <c:spPr>
          <a:solidFill>
            <a:srgbClr val="0070C0"/>
          </a:soli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9"/>
        <c:spPr>
          <a:solidFill>
            <a:srgbClr val="FF0000"/>
          </a:soli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0"/>
        <c:spPr>
          <a:solidFill>
            <a:srgbClr val="0070C0"/>
          </a:soli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'Cars state'!$B$2:$B$3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'Cars state'!$A$4:$A$7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state'!$B$4:$B$7</c:f>
              <c:numCache>
                <c:formatCode>General</c:formatCode>
                <c:ptCount val="3"/>
                <c:pt idx="0">
                  <c:v>3141</c:v>
                </c:pt>
                <c:pt idx="1">
                  <c:v>1295</c:v>
                </c:pt>
                <c:pt idx="2">
                  <c:v>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4722-BF93-984B5F6D7982}"/>
            </c:ext>
          </c:extLst>
        </c:ser>
        <c:ser>
          <c:idx val="1"/>
          <c:order val="1"/>
          <c:tx>
            <c:strRef>
              <c:f>'Cars state'!$C$2:$C$3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'Cars state'!$A$4:$A$7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state'!$C$4:$C$7</c:f>
              <c:numCache>
                <c:formatCode>General</c:formatCode>
                <c:ptCount val="3"/>
                <c:pt idx="0">
                  <c:v>5586</c:v>
                </c:pt>
                <c:pt idx="1">
                  <c:v>2192</c:v>
                </c:pt>
                <c:pt idx="2">
                  <c:v>2540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2-4722-BF93-984B5F6D7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1080952"/>
        <c:axId val="501073272"/>
      </c:barChart>
      <c:catAx>
        <c:axId val="50108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3272"/>
        <c:crosses val="autoZero"/>
        <c:auto val="1"/>
        <c:lblAlgn val="ctr"/>
        <c:lblOffset val="100"/>
        <c:noMultiLvlLbl val="0"/>
      </c:catAx>
      <c:valAx>
        <c:axId val="50107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8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 sheet (1).xlsx]Sheet9!PivotTable20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 Status and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Sheet9!$AI$17</c:f>
              <c:strCache>
                <c:ptCount val="1"/>
                <c:pt idx="0">
                  <c:v>Sum of 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Sheet9!$AH$18:$AH$29</c:f>
              <c:strCache>
                <c:ptCount val="11"/>
                <c:pt idx="0">
                  <c:v>Almost Lost Customor</c:v>
                </c:pt>
                <c:pt idx="1">
                  <c:v>Becoming Loyal Customer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 Customer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 Customer</c:v>
                </c:pt>
                <c:pt idx="10">
                  <c:v>Very Loyal Customer</c:v>
                </c:pt>
              </c:strCache>
            </c:strRef>
          </c:cat>
          <c:val>
            <c:numRef>
              <c:f>Sheet9!$AI$18:$AI$29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7-4484-A784-9D9545ED66BD}"/>
            </c:ext>
          </c:extLst>
        </c:ser>
        <c:ser>
          <c:idx val="1"/>
          <c:order val="1"/>
          <c:tx>
            <c:strRef>
              <c:f>Sheet9!$AJ$17</c:f>
              <c:strCache>
                <c:ptCount val="1"/>
                <c:pt idx="0">
                  <c:v>Sum of F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Sheet9!$AH$18:$AH$29</c:f>
              <c:strCache>
                <c:ptCount val="11"/>
                <c:pt idx="0">
                  <c:v>Almost Lost Customor</c:v>
                </c:pt>
                <c:pt idx="1">
                  <c:v>Becoming Loyal Customer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 Customer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 Customer</c:v>
                </c:pt>
                <c:pt idx="10">
                  <c:v>Very Loyal Customer</c:v>
                </c:pt>
              </c:strCache>
            </c:strRef>
          </c:cat>
          <c:val>
            <c:numRef>
              <c:f>Sheet9!$AJ$18:$AJ$29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7-4484-A784-9D9545ED66BD}"/>
            </c:ext>
          </c:extLst>
        </c:ser>
        <c:ser>
          <c:idx val="2"/>
          <c:order val="2"/>
          <c:tx>
            <c:strRef>
              <c:f>Sheet9!$AK$17</c:f>
              <c:strCache>
                <c:ptCount val="1"/>
                <c:pt idx="0">
                  <c:v>Sum of 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Sheet9!$AH$18:$AH$29</c:f>
              <c:strCache>
                <c:ptCount val="11"/>
                <c:pt idx="0">
                  <c:v>Almost Lost Customor</c:v>
                </c:pt>
                <c:pt idx="1">
                  <c:v>Becoming Loyal Customer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 Customer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 Customer</c:v>
                </c:pt>
                <c:pt idx="10">
                  <c:v>Very Loyal Customer</c:v>
                </c:pt>
              </c:strCache>
            </c:strRef>
          </c:cat>
          <c:val>
            <c:numRef>
              <c:f>Sheet9!$AK$18:$AK$29</c:f>
              <c:numCache>
                <c:formatCode>General</c:formatCode>
                <c:ptCount val="11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7-4484-A784-9D9545ED6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08807415"/>
        <c:axId val="508786775"/>
      </c:barChart>
      <c:catAx>
        <c:axId val="508807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786775"/>
        <c:crosses val="autoZero"/>
        <c:auto val="1"/>
        <c:lblAlgn val="ctr"/>
        <c:lblOffset val="100"/>
        <c:noMultiLvlLbl val="0"/>
      </c:catAx>
      <c:valAx>
        <c:axId val="508786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RFM value assigned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807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2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</a:t>
            </a:r>
          </a:p>
        </p:txBody>
      </p:sp>
      <p:sp>
        <p:nvSpPr>
          <p:cNvPr id="141" name="Shape 90"/>
          <p:cNvSpPr/>
          <p:nvPr/>
        </p:nvSpPr>
        <p:spPr>
          <a:xfrm>
            <a:off x="56825" y="8716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Status Definition with Assigned RFM Score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86914"/>
              </p:ext>
            </p:extLst>
          </p:nvPr>
        </p:nvGraphicFramePr>
        <p:xfrm>
          <a:off x="131569" y="1447251"/>
          <a:ext cx="8380903" cy="369624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0021">
                  <a:extLst>
                    <a:ext uri="{9D8B030D-6E8A-4147-A177-3AD203B41FA5}">
                      <a16:colId xmlns:a16="http://schemas.microsoft.com/office/drawing/2014/main" val="659025717"/>
                    </a:ext>
                  </a:extLst>
                </a:gridCol>
                <a:gridCol w="1628846">
                  <a:extLst>
                    <a:ext uri="{9D8B030D-6E8A-4147-A177-3AD203B41FA5}">
                      <a16:colId xmlns:a16="http://schemas.microsoft.com/office/drawing/2014/main" val="2284477383"/>
                    </a:ext>
                  </a:extLst>
                </a:gridCol>
                <a:gridCol w="4770194">
                  <a:extLst>
                    <a:ext uri="{9D8B030D-6E8A-4147-A177-3AD203B41FA5}">
                      <a16:colId xmlns:a16="http://schemas.microsoft.com/office/drawing/2014/main" val="3921917671"/>
                    </a:ext>
                  </a:extLst>
                </a:gridCol>
                <a:gridCol w="1451842">
                  <a:extLst>
                    <a:ext uri="{9D8B030D-6E8A-4147-A177-3AD203B41FA5}">
                      <a16:colId xmlns:a16="http://schemas.microsoft.com/office/drawing/2014/main" val="724454782"/>
                    </a:ext>
                  </a:extLst>
                </a:gridCol>
              </a:tblGrid>
              <a:tr h="304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RFM Score Assigned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435466817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Platinum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spent, recent purchase,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559143565"/>
                  </a:ext>
                </a:extLst>
              </a:tr>
              <a:tr h="325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Loyal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purchase,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buyer, spends large amount of money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31926658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Becoming Loyal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Relatively recent, bought more than once, spends large amount of money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297659413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purchase, not often,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509177961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Purchased recently for the first time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901705300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Bloomer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recent purchases but RFM score is above 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931379420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Losing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purchase was a while ago, below average RFM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207829978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Risk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Purchased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ago, High frequency, amount spent is high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166566115"/>
                  </a:ext>
                </a:extLst>
              </a:tr>
              <a:tr h="325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Lost Customor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frequency, recency, but high amount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597353704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Evasive Customer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frequency, recency, and small amount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844449884"/>
                  </a:ext>
                </a:extLst>
              </a:tr>
              <a:tr h="304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Lost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RFM score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6158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53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56825" y="98411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of the Top 1000 Customers to Target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7268"/>
              </p:ext>
            </p:extLst>
          </p:nvPr>
        </p:nvGraphicFramePr>
        <p:xfrm>
          <a:off x="219456" y="1658111"/>
          <a:ext cx="8161448" cy="319367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1965">
                  <a:extLst>
                    <a:ext uri="{9D8B030D-6E8A-4147-A177-3AD203B41FA5}">
                      <a16:colId xmlns:a16="http://schemas.microsoft.com/office/drawing/2014/main" val="2132548534"/>
                    </a:ext>
                  </a:extLst>
                </a:gridCol>
                <a:gridCol w="1604091">
                  <a:extLst>
                    <a:ext uri="{9D8B030D-6E8A-4147-A177-3AD203B41FA5}">
                      <a16:colId xmlns:a16="http://schemas.microsoft.com/office/drawing/2014/main" val="1597547930"/>
                    </a:ext>
                  </a:extLst>
                </a:gridCol>
                <a:gridCol w="4208556">
                  <a:extLst>
                    <a:ext uri="{9D8B030D-6E8A-4147-A177-3AD203B41FA5}">
                      <a16:colId xmlns:a16="http://schemas.microsoft.com/office/drawing/2014/main" val="2608692306"/>
                    </a:ext>
                  </a:extLst>
                </a:gridCol>
                <a:gridCol w="1826836">
                  <a:extLst>
                    <a:ext uri="{9D8B030D-6E8A-4147-A177-3AD203B41FA5}">
                      <a16:colId xmlns:a16="http://schemas.microsoft.com/office/drawing/2014/main" val="2866633227"/>
                    </a:ext>
                  </a:extLst>
                </a:gridCol>
              </a:tblGrid>
              <a:tr h="6308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Status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Customers targeted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extLst>
                  <a:ext uri="{0D108BD9-81ED-4DB2-BD59-A6C34878D82A}">
                    <a16:rowId xmlns:a16="http://schemas.microsoft.com/office/drawing/2014/main" val="2085688544"/>
                  </a:ext>
                </a:extLst>
              </a:tr>
              <a:tr h="63081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Platinum Customer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spent, recent purchase, frequent buyer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extLst>
                  <a:ext uri="{0D108BD9-81ED-4DB2-BD59-A6C34878D82A}">
                    <a16:rowId xmlns:a16="http://schemas.microsoft.com/office/drawing/2014/main" val="519332731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Loyal Customer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purchase, frequent buyer, spends large amount of money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extLst>
                  <a:ext uri="{0D108BD9-81ED-4DB2-BD59-A6C34878D82A}">
                    <a16:rowId xmlns:a16="http://schemas.microsoft.com/office/drawing/2014/main" val="4277996914"/>
                  </a:ext>
                </a:extLst>
              </a:tr>
              <a:tr h="63081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Becoming Loyal Customer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Relatively recent, bought more than once, spends large amount of money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extLst>
                  <a:ext uri="{0D108BD9-81ED-4DB2-BD59-A6C34878D82A}">
                    <a16:rowId xmlns:a16="http://schemas.microsoft.com/office/drawing/2014/main" val="2412254656"/>
                  </a:ext>
                </a:extLst>
              </a:tr>
              <a:tr h="63081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 Customer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purchase, not often, average money spent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2" marR="7552" marT="7552" marB="0" anchor="b"/>
                </a:tc>
                <a:extLst>
                  <a:ext uri="{0D108BD9-81ED-4DB2-BD59-A6C34878D82A}">
                    <a16:rowId xmlns:a16="http://schemas.microsoft.com/office/drawing/2014/main" val="272391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33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0" y="780516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Targeted High Value </a:t>
            </a:r>
            <a:r>
              <a:rPr lang="en-US" dirty="0" smtClean="0"/>
              <a:t>Customer and  Methodology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10711" y="2092376"/>
            <a:ext cx="8938978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 through the top 1000 customers by assigning the conditions discussed in the table earlier.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1000 customers discovered would have bought recently, they have bought very frequently in the past and tend to spend more than other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Details </a:t>
            </a:r>
            <a:r>
              <a:rPr lang="en-US" b="1" dirty="0"/>
              <a:t>about high value customers: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 value customers are female working in the Health, IT and manufacturing industry sector, aged between 30-49 and 66-70 and  are currently residing in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56749"/>
              </p:ext>
            </p:extLst>
          </p:nvPr>
        </p:nvGraphicFramePr>
        <p:xfrm>
          <a:off x="205022" y="1407385"/>
          <a:ext cx="6256738" cy="10758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75516">
                  <a:extLst>
                    <a:ext uri="{9D8B030D-6E8A-4147-A177-3AD203B41FA5}">
                      <a16:colId xmlns:a16="http://schemas.microsoft.com/office/drawing/2014/main" val="1743860742"/>
                    </a:ext>
                  </a:extLst>
                </a:gridCol>
                <a:gridCol w="2690611">
                  <a:extLst>
                    <a:ext uri="{9D8B030D-6E8A-4147-A177-3AD203B41FA5}">
                      <a16:colId xmlns:a16="http://schemas.microsoft.com/office/drawing/2014/main" val="655342324"/>
                    </a:ext>
                  </a:extLst>
                </a:gridCol>
                <a:gridCol w="2690611">
                  <a:extLst>
                    <a:ext uri="{9D8B030D-6E8A-4147-A177-3AD203B41FA5}">
                      <a16:colId xmlns:a16="http://schemas.microsoft.com/office/drawing/2014/main" val="3244406076"/>
                    </a:ext>
                  </a:extLst>
                </a:gridCol>
              </a:tblGrid>
              <a:tr h="339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Status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Number of Customers targeted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820771"/>
                  </a:ext>
                </a:extLst>
              </a:tr>
              <a:tr h="18206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945039"/>
                  </a:ext>
                </a:extLst>
              </a:tr>
              <a:tr h="19034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32590"/>
                  </a:ext>
                </a:extLst>
              </a:tr>
              <a:tr h="18206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Becoming Loyal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8654156"/>
                  </a:ext>
                </a:extLst>
              </a:tr>
              <a:tr h="18206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 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296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18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11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0" y="792869"/>
            <a:ext cx="91440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                     </a:t>
            </a:r>
            <a:r>
              <a:rPr lang="en-US" sz="1800" dirty="0" smtClean="0"/>
              <a:t>Identify </a:t>
            </a:r>
            <a:r>
              <a:rPr lang="en-US" sz="1800" dirty="0"/>
              <a:t>&amp; </a:t>
            </a:r>
            <a:r>
              <a:rPr lang="en-US" sz="1800" dirty="0" smtClean="0"/>
              <a:t>Recommend Top 1000 High </a:t>
            </a:r>
            <a:r>
              <a:rPr lang="en-US" sz="1800" dirty="0"/>
              <a:t>Value </a:t>
            </a:r>
            <a:r>
              <a:rPr lang="en-US" sz="1800" dirty="0" smtClean="0"/>
              <a:t>Customers to Target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56170" y="1389071"/>
            <a:ext cx="4225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Problem Approach For Data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1631" y="1389071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Data Analysis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025" y="1784543"/>
            <a:ext cx="398698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Sprocket Central is a company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specializes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and accessories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 is looking to boost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1000 new customer that will bring the highest value to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3 datasets provided the aim is to analyze and recommend 1000 customers  that Sprocket Central should target to drive higher value for company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727625"/>
            <a:ext cx="42806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Related Purchases for the last 3 years based on Gender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contributing the maximum profit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 related sales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 by Age Category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Cars owned in each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and Customer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73216" y="1389071"/>
            <a:ext cx="53972" cy="323555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8225" y="1718548"/>
            <a:ext cx="8809948" cy="907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8225" y="1389071"/>
            <a:ext cx="8798687" cy="517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92150"/>
              </p:ext>
            </p:extLst>
          </p:nvPr>
        </p:nvGraphicFramePr>
        <p:xfrm>
          <a:off x="1157250" y="2195544"/>
          <a:ext cx="6661150" cy="213360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14433726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6850877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178602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865846285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1059424163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54970193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72728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Completeness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Relevancy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94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demographic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DOB: inaccurate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Age: missing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titles: Blanks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Gender: inconsistency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Decreased customers: filter out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column: delete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23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address</a:t>
                      </a:r>
                      <a:endParaRPr lang="en-IN" sz="1000" b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States: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inconsistency</a:t>
                      </a:r>
                      <a:endParaRPr lang="en-IN" sz="1000" i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99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id: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order: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Blanks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Brand: blanks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 status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Order: filter out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price: format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sold date: format</a:t>
                      </a:r>
                      <a:endParaRPr lang="en-IN" sz="1000" i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2797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025" y="1379262"/>
            <a:ext cx="5089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Key </a:t>
            </a:r>
            <a:r>
              <a:rPr lang="en-IN" dirty="0" smtClean="0"/>
              <a:t>issues that are dealt </a:t>
            </a:r>
            <a:r>
              <a:rPr lang="en-IN" dirty="0"/>
              <a:t>with for the data quality </a:t>
            </a:r>
            <a:r>
              <a:rPr lang="en-IN" dirty="0" smtClean="0"/>
              <a:t>assessment: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56825" y="8716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Purchase </a:t>
            </a:r>
            <a:r>
              <a:rPr lang="en-US" dirty="0"/>
              <a:t>Over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Shows, on average females have made more </a:t>
            </a:r>
            <a:r>
              <a:rPr lang="en-US" dirty="0" smtClean="0"/>
              <a:t>bike related </a:t>
            </a:r>
            <a:r>
              <a:rPr lang="en-US" dirty="0"/>
              <a:t>purchases in the last 3 years compared to males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 Females have </a:t>
            </a:r>
            <a:r>
              <a:rPr lang="en-US" dirty="0" smtClean="0"/>
              <a:t>had 42% </a:t>
            </a:r>
            <a:r>
              <a:rPr lang="en-US" dirty="0"/>
              <a:t>higher </a:t>
            </a:r>
            <a:r>
              <a:rPr lang="en-US" dirty="0" smtClean="0"/>
              <a:t>bike purchases </a:t>
            </a:r>
            <a:r>
              <a:rPr lang="en-US" dirty="0"/>
              <a:t>compared to men in the last 3 years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4339624" y="1597151"/>
            <a:ext cx="4804376" cy="3546349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6A1B38-1BE9-7D67-D449-92E571BCE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723188"/>
              </p:ext>
            </p:extLst>
          </p:nvPr>
        </p:nvGraphicFramePr>
        <p:xfrm>
          <a:off x="4339625" y="1719071"/>
          <a:ext cx="4804376" cy="3424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56824" y="14631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5501" y="80450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Top </a:t>
            </a:r>
            <a:r>
              <a:rPr lang="en-US" dirty="0"/>
              <a:t>Job Industry Contributing to the Maxing Profit &amp; Bike Related</a:t>
            </a:r>
          </a:p>
          <a:p>
            <a:r>
              <a:rPr lang="en-US" dirty="0"/>
              <a:t>Purchases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32698" y="1507922"/>
            <a:ext cx="4134600" cy="363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3 Industry Sector Bringing in the </a:t>
            </a:r>
            <a:r>
              <a:rPr lang="en-US" dirty="0" smtClean="0"/>
              <a:t>Highest Profit </a:t>
            </a:r>
            <a:r>
              <a:rPr lang="en-US" dirty="0"/>
              <a:t>are: Health</a:t>
            </a:r>
            <a:r>
              <a:rPr lang="en-US" dirty="0" smtClean="0"/>
              <a:t>, IT &amp; Manufacturing. (A significant amount of industry data is N/A)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obvious </a:t>
            </a:r>
            <a:r>
              <a:rPr lang="en-US" dirty="0"/>
              <a:t>as most of these </a:t>
            </a:r>
            <a:r>
              <a:rPr lang="en-US" dirty="0" smtClean="0"/>
              <a:t>industry sectors </a:t>
            </a:r>
            <a:r>
              <a:rPr lang="en-US" dirty="0"/>
              <a:t>are based within the city or on the outskirts </a:t>
            </a:r>
            <a:r>
              <a:rPr lang="en-US" dirty="0" smtClean="0"/>
              <a:t>of the </a:t>
            </a:r>
            <a:r>
              <a:rPr lang="en-US" dirty="0"/>
              <a:t>city therefore consumers prefer bikes </a:t>
            </a:r>
            <a:r>
              <a:rPr lang="en-US" dirty="0" smtClean="0"/>
              <a:t>for commuting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alf </a:t>
            </a:r>
            <a:r>
              <a:rPr lang="en-US" dirty="0"/>
              <a:t>of the Industry Sectors have returned less </a:t>
            </a:r>
            <a:r>
              <a:rPr lang="en-US" dirty="0" smtClean="0"/>
              <a:t>than $500,000 </a:t>
            </a:r>
            <a:r>
              <a:rPr lang="en-US" dirty="0"/>
              <a:t>in </a:t>
            </a:r>
            <a:r>
              <a:rPr lang="en-US" dirty="0" smtClean="0"/>
              <a:t>profits and rest returned over $1,000,000</a:t>
            </a:r>
            <a:r>
              <a:rPr dirty="0" smtClean="0"/>
              <a:t>.</a:t>
            </a:r>
            <a:endParaRPr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9D1798C-753D-0FAB-6883-99022CBFD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82218"/>
              </p:ext>
            </p:extLst>
          </p:nvPr>
        </p:nvGraphicFramePr>
        <p:xfrm>
          <a:off x="4267298" y="1280160"/>
          <a:ext cx="4867261" cy="386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0" y="87551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Age Cluster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0" y="1435608"/>
            <a:ext cx="4339623" cy="363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</a:t>
            </a:r>
            <a:r>
              <a:rPr lang="en-US" dirty="0" smtClean="0"/>
              <a:t>“High Net Worth” segmentation </a:t>
            </a:r>
            <a:r>
              <a:rPr lang="en-US" dirty="0"/>
              <a:t>makes </a:t>
            </a:r>
            <a:r>
              <a:rPr lang="en-US" dirty="0" smtClean="0"/>
              <a:t>the a highest </a:t>
            </a:r>
            <a:r>
              <a:rPr lang="en-US" dirty="0"/>
              <a:t>profit across the different age clusters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“High Net Worth” </a:t>
            </a:r>
            <a:r>
              <a:rPr lang="en-US" dirty="0" smtClean="0"/>
              <a:t>Customer </a:t>
            </a:r>
            <a:r>
              <a:rPr lang="en-US" dirty="0"/>
              <a:t>Aged between </a:t>
            </a:r>
            <a:r>
              <a:rPr lang="en-US" dirty="0" smtClean="0"/>
              <a:t> 30-49 and 66-70 are </a:t>
            </a:r>
            <a:r>
              <a:rPr lang="en-US" dirty="0"/>
              <a:t>likely </a:t>
            </a:r>
            <a:r>
              <a:rPr lang="en-US" dirty="0" smtClean="0"/>
              <a:t>to bring </a:t>
            </a:r>
            <a:r>
              <a:rPr lang="en-US" dirty="0"/>
              <a:t>more profit for the company compared to </a:t>
            </a:r>
            <a:r>
              <a:rPr lang="en-US" dirty="0" smtClean="0"/>
              <a:t>other age </a:t>
            </a:r>
            <a:r>
              <a:rPr lang="en-US" dirty="0"/>
              <a:t>clusters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trend of buying </a:t>
            </a:r>
            <a:r>
              <a:rPr lang="en-US" dirty="0" smtClean="0"/>
              <a:t>power is observed</a:t>
            </a:r>
            <a:r>
              <a:rPr lang="en-US" dirty="0"/>
              <a:t>.</a:t>
            </a:r>
            <a:r>
              <a:rPr lang="en-US" dirty="0" smtClean="0"/>
              <a:t> Buying </a:t>
            </a:r>
            <a:r>
              <a:rPr lang="en-US" dirty="0"/>
              <a:t>power </a:t>
            </a:r>
            <a:r>
              <a:rPr lang="en-US" dirty="0" smtClean="0"/>
              <a:t>increases </a:t>
            </a:r>
            <a:r>
              <a:rPr lang="en-US" dirty="0"/>
              <a:t>over time till </a:t>
            </a:r>
            <a:r>
              <a:rPr lang="en-US" dirty="0" smtClean="0"/>
              <a:t>age 49 and </a:t>
            </a:r>
            <a:r>
              <a:rPr lang="en-US" dirty="0"/>
              <a:t>then see's </a:t>
            </a:r>
            <a:r>
              <a:rPr lang="en-US" dirty="0" smtClean="0"/>
              <a:t>a decline </a:t>
            </a:r>
            <a:r>
              <a:rPr lang="en-US" dirty="0"/>
              <a:t>in buying power, </a:t>
            </a:r>
            <a:r>
              <a:rPr lang="en-US" dirty="0" smtClean="0"/>
              <a:t>rises again at 66-70.</a:t>
            </a:r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B78281-8A71-7194-8AEA-0390442B30D6}"/>
              </a:ext>
              <a:ext uri="{147F2762-F138-4A5C-976F-8EAC2B608ADB}">
                <a16:predDERef xmlns:a16="http://schemas.microsoft.com/office/drawing/2014/main" pred="{31CC5187-00FC-DD2C-65BB-3D531EE52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71027"/>
              </p:ext>
            </p:extLst>
          </p:nvPr>
        </p:nvGraphicFramePr>
        <p:xfrm>
          <a:off x="4282800" y="1384018"/>
          <a:ext cx="4893101" cy="3738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842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56825" y="8716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in each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5501" y="1786772"/>
            <a:ext cx="4339625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Among shown 3 states, NSW</a:t>
            </a:r>
            <a:r>
              <a:rPr lang="en-US" dirty="0"/>
              <a:t>, has the highest </a:t>
            </a:r>
            <a:r>
              <a:rPr lang="en-US" dirty="0" smtClean="0"/>
              <a:t>number of cars. </a:t>
            </a:r>
            <a:r>
              <a:rPr lang="en-US" dirty="0"/>
              <a:t>I</a:t>
            </a:r>
            <a:r>
              <a:rPr lang="en-US" dirty="0" smtClean="0"/>
              <a:t>t is a state contributing to the company’s most of the profit hence most of the high value customers reside here.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company should focus on increasing car sales in QLD and VIC states as low number of people own car.</a:t>
            </a:r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CB884F7-0423-0C0B-942C-45901102F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551658"/>
              </p:ext>
            </p:extLst>
          </p:nvPr>
        </p:nvGraphicFramePr>
        <p:xfrm>
          <a:off x="4243079" y="1786773"/>
          <a:ext cx="4900921" cy="33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515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56825" y="11498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56825" y="8716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5501" y="1786772"/>
            <a:ext cx="4489965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RFM analysis is used to determine which customers a business should target to increase its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RFM (Recency, Frequency) and Monetary) model shows customers that have displayed High levels of engagement with business in the three </a:t>
            </a:r>
            <a:r>
              <a:rPr lang="en-US" dirty="0"/>
              <a:t>mentioned </a:t>
            </a:r>
            <a:r>
              <a:rPr lang="en-US" dirty="0" smtClean="0"/>
              <a:t>categories.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53DB0A-0B35-BB65-655E-6391F6123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704866"/>
              </p:ext>
            </p:extLst>
          </p:nvPr>
        </p:nvGraphicFramePr>
        <p:xfrm>
          <a:off x="4478171" y="1700212"/>
          <a:ext cx="4665829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805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981</Words>
  <Application>Microsoft Office PowerPoint</Application>
  <PresentationFormat>On-screen Show (16:9)</PresentationFormat>
  <Paragraphs>206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Shubh's</dc:creator>
  <cp:lastModifiedBy>Shubh's</cp:lastModifiedBy>
  <cp:revision>24</cp:revision>
  <dcterms:modified xsi:type="dcterms:W3CDTF">2023-02-22T06:02:11Z</dcterms:modified>
</cp:coreProperties>
</file>