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2.jpeg" ContentType="image/jpeg"/>
  <Override PartName="/ppt/media/image3.jpeg" ContentType="image/jpeg"/>
  <Override PartName="/ppt/media/image4.jpeg" ContentType="image/jpeg"/>
  <Override PartName="/ppt/media/image6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51;p13"/>
          <p:cNvSpPr/>
          <p:nvPr/>
        </p:nvSpPr>
        <p:spPr>
          <a:xfrm>
            <a:off x="0" y="4682520"/>
            <a:ext cx="9141120" cy="458280"/>
          </a:xfrm>
          <a:prstGeom prst="rect">
            <a:avLst/>
          </a:prstGeom>
          <a:solidFill>
            <a:srgbClr val="25374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2B7DE090-0C83-4A46-A0B4-147BDB45F2A2}" type="slidenum">
              <a:rPr b="0" lang="en" sz="1300" spc="-1" strike="noStrike">
                <a:solidFill>
                  <a:srgbClr val="ffffff"/>
                </a:solidFill>
                <a:latin typeface="Calibri"/>
                <a:ea typeface="Calibri"/>
              </a:rPr>
              <a:t>&lt;number&gt;</a:t>
            </a:fld>
            <a:endParaRPr b="0" lang="en-IN" sz="1300" spc="-1" strike="noStrike">
              <a:latin typeface="Arial"/>
            </a:endParaRPr>
          </a:p>
        </p:txBody>
      </p:sp>
      <p:sp>
        <p:nvSpPr>
          <p:cNvPr id="1" name="Google Shape;52;p13"/>
          <p:cNvSpPr/>
          <p:nvPr/>
        </p:nvSpPr>
        <p:spPr>
          <a:xfrm>
            <a:off x="0" y="0"/>
            <a:ext cx="9141120" cy="18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00" spc="-1" strike="noStrike">
                <a:solidFill>
                  <a:srgbClr val="a5a5a5"/>
                </a:solidFill>
                <a:latin typeface="Trebuchet MS"/>
                <a:ea typeface="Trebuchet MS"/>
              </a:rPr>
              <a:t>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</a:t>
            </a:r>
            <a:endParaRPr b="0" lang="en-IN" sz="400" spc="-1" strike="noStrike">
              <a:latin typeface="Arial"/>
            </a:endParaRPr>
          </a:p>
        </p:txBody>
      </p:sp>
      <p:pic>
        <p:nvPicPr>
          <p:cNvPr id="2" name="Google Shape;53;p13" descr="A picture containing email&#10;&#10;Description automatically generated"/>
          <p:cNvPicPr/>
          <p:nvPr/>
        </p:nvPicPr>
        <p:blipFill>
          <a:blip r:embed="rId2"/>
          <a:stretch/>
        </p:blipFill>
        <p:spPr>
          <a:xfrm>
            <a:off x="48600" y="4705200"/>
            <a:ext cx="894240" cy="412920"/>
          </a:xfrm>
          <a:prstGeom prst="rect">
            <a:avLst/>
          </a:prstGeom>
          <a:ln w="0">
            <a:noFill/>
          </a:ln>
        </p:spPr>
      </p:pic>
      <p:sp>
        <p:nvSpPr>
          <p:cNvPr id="3" name="Google Shape;54;p13"/>
          <p:cNvSpPr/>
          <p:nvPr/>
        </p:nvSpPr>
        <p:spPr>
          <a:xfrm>
            <a:off x="-50040" y="4549320"/>
            <a:ext cx="9190800" cy="18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00" spc="-1" strike="noStrike">
                <a:solidFill>
                  <a:srgbClr val="a5a5a5"/>
                </a:solidFill>
                <a:latin typeface="Trebuchet MS"/>
                <a:ea typeface="Trebuchet MS"/>
              </a:rPr>
              <a:t>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</a:t>
            </a:r>
            <a:endParaRPr b="0" lang="en-IN" sz="400" spc="-1" strike="noStrike">
              <a:latin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51;p13"/>
          <p:cNvSpPr/>
          <p:nvPr/>
        </p:nvSpPr>
        <p:spPr>
          <a:xfrm>
            <a:off x="0" y="4682520"/>
            <a:ext cx="9141120" cy="458280"/>
          </a:xfrm>
          <a:prstGeom prst="rect">
            <a:avLst/>
          </a:prstGeom>
          <a:solidFill>
            <a:srgbClr val="25374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531CA703-0FC8-4A1E-BABF-163870534257}" type="slidenum">
              <a:rPr b="0" lang="en" sz="1300" spc="-1" strike="noStrike">
                <a:solidFill>
                  <a:srgbClr val="ffffff"/>
                </a:solidFill>
                <a:latin typeface="Calibri"/>
                <a:ea typeface="Calibri"/>
              </a:rPr>
              <a:t>&lt;number&gt;</a:t>
            </a:fld>
            <a:endParaRPr b="0" lang="en-IN" sz="1300" spc="-1" strike="noStrike">
              <a:latin typeface="Arial"/>
            </a:endParaRPr>
          </a:p>
        </p:txBody>
      </p:sp>
      <p:sp>
        <p:nvSpPr>
          <p:cNvPr id="43" name="Google Shape;52;p13"/>
          <p:cNvSpPr/>
          <p:nvPr/>
        </p:nvSpPr>
        <p:spPr>
          <a:xfrm>
            <a:off x="0" y="0"/>
            <a:ext cx="9141120" cy="18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00" spc="-1" strike="noStrike">
                <a:solidFill>
                  <a:srgbClr val="a5a5a5"/>
                </a:solidFill>
                <a:latin typeface="Trebuchet MS"/>
                <a:ea typeface="Trebuchet MS"/>
              </a:rPr>
              <a:t>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</a:t>
            </a:r>
            <a:endParaRPr b="0" lang="en-IN" sz="400" spc="-1" strike="noStrike">
              <a:latin typeface="Arial"/>
            </a:endParaRPr>
          </a:p>
        </p:txBody>
      </p:sp>
      <p:pic>
        <p:nvPicPr>
          <p:cNvPr id="44" name="Google Shape;53;p13" descr="A picture containing email&#10;&#10;Description automatically generated"/>
          <p:cNvPicPr/>
          <p:nvPr/>
        </p:nvPicPr>
        <p:blipFill>
          <a:blip r:embed="rId2"/>
          <a:stretch/>
        </p:blipFill>
        <p:spPr>
          <a:xfrm>
            <a:off x="48600" y="4705200"/>
            <a:ext cx="894240" cy="412920"/>
          </a:xfrm>
          <a:prstGeom prst="rect">
            <a:avLst/>
          </a:prstGeom>
          <a:ln w="0">
            <a:noFill/>
          </a:ln>
        </p:spPr>
      </p:pic>
      <p:sp>
        <p:nvSpPr>
          <p:cNvPr id="45" name="Google Shape;54;p13"/>
          <p:cNvSpPr/>
          <p:nvPr/>
        </p:nvSpPr>
        <p:spPr>
          <a:xfrm>
            <a:off x="-50040" y="4549320"/>
            <a:ext cx="9190800" cy="18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00" spc="-1" strike="noStrike">
                <a:solidFill>
                  <a:srgbClr val="a5a5a5"/>
                </a:solidFill>
                <a:latin typeface="Trebuchet MS"/>
                <a:ea typeface="Trebuchet MS"/>
              </a:rPr>
              <a:t>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</a:t>
            </a:r>
            <a:endParaRPr b="0" lang="en-IN" sz="400" spc="-1" strike="noStrike">
              <a:latin typeface="Arial"/>
            </a:endParaRPr>
          </a:p>
        </p:txBody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60;p40"/>
          <p:cNvSpPr/>
          <p:nvPr/>
        </p:nvSpPr>
        <p:spPr>
          <a:xfrm>
            <a:off x="0" y="4682880"/>
            <a:ext cx="9143640" cy="460440"/>
          </a:xfrm>
          <a:prstGeom prst="rect">
            <a:avLst/>
          </a:prstGeom>
          <a:solidFill>
            <a:srgbClr val="25374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398E2E8C-5819-4AE7-820E-00F911ADEF79}" type="slidenum">
              <a:rPr b="0" lang="en" sz="1300" spc="-1" strike="noStrike">
                <a:solidFill>
                  <a:srgbClr val="ffffff"/>
                </a:solidFill>
                <a:latin typeface="Calibri"/>
                <a:ea typeface="Calibri"/>
              </a:rPr>
              <a:t>&lt;number&gt;</a:t>
            </a:fld>
            <a:endParaRPr b="0" lang="en-IN" sz="1300" spc="-1" strike="noStrike">
              <a:latin typeface="Arial"/>
            </a:endParaRPr>
          </a:p>
        </p:txBody>
      </p:sp>
      <p:sp>
        <p:nvSpPr>
          <p:cNvPr id="123" name="Google Shape;161;p40"/>
          <p:cNvSpPr/>
          <p:nvPr/>
        </p:nvSpPr>
        <p:spPr>
          <a:xfrm>
            <a:off x="0" y="0"/>
            <a:ext cx="9143640" cy="18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00" spc="-1" strike="noStrike">
                <a:solidFill>
                  <a:srgbClr val="a5a5a5"/>
                </a:solidFill>
                <a:latin typeface="Trebuchet MS"/>
                <a:ea typeface="Trebuchet MS"/>
              </a:rPr>
              <a:t>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</a:t>
            </a:r>
            <a:endParaRPr b="0" lang="en-IN" sz="400" spc="-1" strike="noStrike">
              <a:latin typeface="Arial"/>
            </a:endParaRPr>
          </a:p>
        </p:txBody>
      </p:sp>
      <p:sp>
        <p:nvSpPr>
          <p:cNvPr id="124" name="Google Shape;162;p40"/>
          <p:cNvSpPr/>
          <p:nvPr/>
        </p:nvSpPr>
        <p:spPr>
          <a:xfrm>
            <a:off x="-49680" y="4549320"/>
            <a:ext cx="9193320" cy="25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00" spc="-1" strike="noStrike">
                <a:solidFill>
                  <a:srgbClr val="a5a5a5"/>
                </a:solidFill>
                <a:latin typeface="Trebuchet MS"/>
                <a:ea typeface="Trebuchet MS"/>
              </a:rPr>
              <a:t>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</a:t>
            </a:r>
            <a:endParaRPr b="0" lang="en-IN" sz="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400" spc="-1" strike="noStrike">
              <a:latin typeface="Arial"/>
            </a:endParaRPr>
          </a:p>
        </p:txBody>
      </p:sp>
      <p:pic>
        <p:nvPicPr>
          <p:cNvPr id="125" name="Google Shape;163;p40" descr=""/>
          <p:cNvPicPr/>
          <p:nvPr/>
        </p:nvPicPr>
        <p:blipFill>
          <a:blip r:embed="rId2"/>
          <a:stretch/>
        </p:blipFill>
        <p:spPr>
          <a:xfrm>
            <a:off x="73440" y="4709880"/>
            <a:ext cx="892800" cy="402120"/>
          </a:xfrm>
          <a:prstGeom prst="rect">
            <a:avLst/>
          </a:prstGeom>
          <a:ln w="0">
            <a:noFill/>
          </a:ln>
        </p:spPr>
      </p:pic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/>
          </p:nvPr>
        </p:nvSpPr>
        <p:spPr>
          <a:xfrm>
            <a:off x="457200" y="1203480"/>
            <a:ext cx="5321520" cy="29826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algn="just">
              <a:lnSpc>
                <a:spcPct val="90000"/>
              </a:lnSpc>
              <a:spcBef>
                <a:spcPts val="799"/>
              </a:spcBef>
              <a:buNone/>
              <a:tabLst>
                <a:tab algn="l" pos="0"/>
              </a:tabLst>
            </a:pP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700"/>
              </a:spcAft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rgbClr val="000216"/>
                </a:solidFill>
                <a:latin typeface="Arial"/>
                <a:ea typeface="Arial"/>
              </a:rPr>
              <a:t>Automatic Number Plate Detection &amp; Recognition system</a:t>
            </a:r>
            <a:r>
              <a:rPr b="0" lang="en" sz="1600" spc="-1" strike="noStrike">
                <a:solidFill>
                  <a:srgbClr val="000216"/>
                </a:solidFill>
                <a:latin typeface="Arial"/>
                <a:ea typeface="Arial"/>
              </a:rPr>
              <a:t> that utilizes TensorFlow for </a:t>
            </a:r>
            <a:r>
              <a:rPr b="0" lang="en" sz="1600" spc="-1" strike="noStrike">
                <a:solidFill>
                  <a:srgbClr val="000216"/>
                </a:solidFill>
                <a:latin typeface="Arial"/>
                <a:ea typeface="Arial"/>
              </a:rPr>
              <a:t>license plate detection and EasyOCR for character recognition. This software can be used to </a:t>
            </a:r>
            <a:r>
              <a:rPr b="0" lang="en" sz="1600" spc="-1" strike="noStrike">
                <a:solidFill>
                  <a:srgbClr val="000216"/>
                </a:solidFill>
                <a:latin typeface="Arial"/>
                <a:ea typeface="Arial"/>
              </a:rPr>
              <a:t>detect and recognize license plates in images as well as live videos with high accuracy and </a:t>
            </a:r>
            <a:r>
              <a:rPr b="0" lang="en" sz="1600" spc="-1" strike="noStrike">
                <a:solidFill>
                  <a:srgbClr val="000216"/>
                </a:solidFill>
                <a:latin typeface="Arial"/>
                <a:ea typeface="Arial"/>
              </a:rPr>
              <a:t>speed and then save the information for future use. 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824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67680" rIns="67680" tIns="33840" bIns="33840" anchor="ctr">
            <a:no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3300" spc="-1" strike="noStrike">
                <a:solidFill>
                  <a:srgbClr val="ffffff"/>
                </a:solidFill>
                <a:latin typeface="Calibri"/>
                <a:ea typeface="Calibri"/>
              </a:rPr>
              <a:t>Overview</a:t>
            </a: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6" name="Google Shape;214;p53" descr=""/>
          <p:cNvPicPr/>
          <p:nvPr/>
        </p:nvPicPr>
        <p:blipFill>
          <a:blip r:embed="rId1"/>
          <a:stretch/>
        </p:blipFill>
        <p:spPr>
          <a:xfrm>
            <a:off x="6329520" y="1290960"/>
            <a:ext cx="2155320" cy="3316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/>
          </p:nvPr>
        </p:nvSpPr>
        <p:spPr>
          <a:xfrm>
            <a:off x="135000" y="810000"/>
            <a:ext cx="8772480" cy="40478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799"/>
              </a:spcBef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799"/>
              </a:spcBef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title"/>
          </p:nvPr>
        </p:nvSpPr>
        <p:spPr>
          <a:xfrm>
            <a:off x="3960" y="0"/>
            <a:ext cx="9139680" cy="57672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67680" rIns="67680" tIns="33840" bIns="33840" anchor="ctr">
            <a:no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3300" spc="-1" strike="noStrike">
                <a:solidFill>
                  <a:srgbClr val="ffffff"/>
                </a:solidFill>
                <a:latin typeface="Calibri"/>
                <a:ea typeface="Calibri"/>
              </a:rPr>
              <a:t>Working - step 1 </a:t>
            </a: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Google Shape;221;p54"/>
          <p:cNvSpPr/>
          <p:nvPr/>
        </p:nvSpPr>
        <p:spPr>
          <a:xfrm>
            <a:off x="270000" y="786600"/>
            <a:ext cx="8503560" cy="692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3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Number Plate detection using Tensorflow </a:t>
            </a:r>
            <a:r>
              <a:rPr b="0" lang="en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: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3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Training of ML models is done on a kaggle dataset. Training Dataset has 410 images and 410 XML file and testing set has 22 image</a:t>
            </a:r>
            <a:r>
              <a:rPr b="0" lang="en" sz="1200" spc="-1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. Also and tests on the validation images input by user and comparing it.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000" spc="-1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NB: The model has been trained before all the steps even started.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The labelled image as output: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300" spc="-1" strike="noStrike">
              <a:latin typeface="Arial"/>
            </a:endParaRPr>
          </a:p>
          <a:p>
            <a:pPr marL="343080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300" spc="-1" strike="noStrike">
              <a:latin typeface="Arial"/>
            </a:endParaRPr>
          </a:p>
        </p:txBody>
      </p:sp>
      <p:pic>
        <p:nvPicPr>
          <p:cNvPr id="170" name="Google Shape;222;p54" descr=""/>
          <p:cNvPicPr/>
          <p:nvPr/>
        </p:nvPicPr>
        <p:blipFill>
          <a:blip r:embed="rId1"/>
          <a:srcRect l="7200" t="31275" r="0" b="0"/>
          <a:stretch/>
        </p:blipFill>
        <p:spPr>
          <a:xfrm>
            <a:off x="3375000" y="2467080"/>
            <a:ext cx="4644000" cy="2390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/>
          </p:nvPr>
        </p:nvSpPr>
        <p:spPr>
          <a:xfrm>
            <a:off x="135000" y="810000"/>
            <a:ext cx="8772480" cy="40478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799"/>
              </a:spcBef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799"/>
              </a:spcBef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title"/>
          </p:nvPr>
        </p:nvSpPr>
        <p:spPr>
          <a:xfrm>
            <a:off x="2160" y="0"/>
            <a:ext cx="9139320" cy="57672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67680" rIns="67680" tIns="33840" bIns="33840" anchor="ctr">
            <a:no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3300" spc="-1" strike="noStrike">
                <a:solidFill>
                  <a:srgbClr val="ffffff"/>
                </a:solidFill>
                <a:latin typeface="Calibri"/>
                <a:ea typeface="Calibri"/>
              </a:rPr>
              <a:t>Working - step 2</a:t>
            </a: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Google Shape;229;p55"/>
          <p:cNvSpPr/>
          <p:nvPr/>
        </p:nvSpPr>
        <p:spPr>
          <a:xfrm>
            <a:off x="270000" y="786600"/>
            <a:ext cx="8503560" cy="692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3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Character identification Using EasyOCR </a:t>
            </a:r>
            <a:r>
              <a:rPr b="0" lang="en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: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3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This step include filtration of detected image from  STEP-1 and apply OCR and ROI filtering. 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ROI - region of interest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OCR - optical character Recognisation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The labelled image as output: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300" spc="-1" strike="noStrike">
              <a:latin typeface="Arial"/>
            </a:endParaRPr>
          </a:p>
          <a:p>
            <a:pPr marL="343080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300" spc="-1" strike="noStrike">
              <a:latin typeface="Arial"/>
            </a:endParaRPr>
          </a:p>
        </p:txBody>
      </p:sp>
      <p:pic>
        <p:nvPicPr>
          <p:cNvPr id="174" name="Google Shape;230;p55" descr=""/>
          <p:cNvPicPr/>
          <p:nvPr/>
        </p:nvPicPr>
        <p:blipFill>
          <a:blip r:embed="rId1"/>
          <a:srcRect l="7957" t="48537" r="3708" b="0"/>
          <a:stretch/>
        </p:blipFill>
        <p:spPr>
          <a:xfrm>
            <a:off x="1594080" y="2703240"/>
            <a:ext cx="6774480" cy="2014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/>
          </p:nvPr>
        </p:nvSpPr>
        <p:spPr>
          <a:xfrm>
            <a:off x="135000" y="810000"/>
            <a:ext cx="8772480" cy="40478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799"/>
              </a:spcBef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799"/>
              </a:spcBef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title"/>
          </p:nvPr>
        </p:nvSpPr>
        <p:spPr>
          <a:xfrm>
            <a:off x="2160" y="0"/>
            <a:ext cx="9139320" cy="57672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67680" rIns="67680" tIns="33840" bIns="33840" anchor="ctr">
            <a:no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3300" spc="-1" strike="noStrike">
                <a:solidFill>
                  <a:srgbClr val="000000"/>
                </a:solidFill>
                <a:latin typeface="Arial"/>
                <a:ea typeface="Arial"/>
              </a:rPr>
              <a:t>Future Aspects</a:t>
            </a: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Google Shape;237;p56"/>
          <p:cNvSpPr/>
          <p:nvPr/>
        </p:nvSpPr>
        <p:spPr>
          <a:xfrm>
            <a:off x="270000" y="786600"/>
            <a:ext cx="8503560" cy="692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300" spc="-1" strike="noStrike"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000000"/>
              </a:buClr>
              <a:buFont typeface="Arial"/>
              <a:buAutoNum type="arabicParenR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A large complex training dataset can be used for better results and currently this model offer approx. 90% accuracy.</a:t>
            </a:r>
            <a:endParaRPr b="0" lang="en-IN" sz="1600" spc="-1" strike="noStrike"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000000"/>
              </a:buClr>
              <a:buFont typeface="Arial"/>
              <a:buAutoNum type="arabicParenR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Training on a specific dataset to detect a particular kind of number plate.</a:t>
            </a:r>
            <a:endParaRPr b="0" lang="en-IN" sz="1600" spc="-1" strike="noStrike"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000000"/>
              </a:buClr>
              <a:buFont typeface="Arial"/>
              <a:buAutoNum type="arabicParenR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ANPDR system may be integrated with other technologies, such as CCTV cameras or GPS tracking system, to provide even more detailed information about vehicle movements and location.</a:t>
            </a:r>
            <a:endParaRPr b="0" lang="en-IN" sz="1600" spc="-1" strike="noStrike"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000000"/>
              </a:buClr>
              <a:buFont typeface="Arial"/>
              <a:buAutoNum type="arabicParenR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ANPDR systems may move to cloud-based architectures, where images and data are stored and processed remotely. This would allow for easier scalability and more flexible deployment options.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0" y="1668960"/>
            <a:ext cx="9142920" cy="624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rgbClr val="000000"/>
                </a:solidFill>
                <a:latin typeface="Calibri"/>
                <a:ea typeface="Calibri"/>
              </a:rPr>
              <a:t>Thank You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Google Shape;243;p57"/>
          <p:cNvSpPr/>
          <p:nvPr/>
        </p:nvSpPr>
        <p:spPr>
          <a:xfrm>
            <a:off x="3659040" y="2774880"/>
            <a:ext cx="4214520" cy="92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" sz="18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" sz="1800" spc="-1" strike="noStrike">
                <a:solidFill>
                  <a:srgbClr val="000000"/>
                </a:solidFill>
                <a:latin typeface="Calibri"/>
                <a:ea typeface="Calibri"/>
              </a:rPr>
              <a:t>Shubham Singh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2023-11-20T17:19:14Z</dcterms:modified>
  <cp:revision>3</cp:revision>
  <dc:subject/>
  <dc:title/>
</cp:coreProperties>
</file>