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F8D2AE1-F599-4B86-949D-6DB5426FCE32}">
          <p14:sldIdLst>
            <p14:sldId id="256"/>
            <p14:sldId id="257"/>
            <p14:sldId id="258"/>
          </p14:sldIdLst>
        </p14:section>
        <p14:section name="Untitled Section" id="{0297F1F0-952F-4F45-9F62-D8E8BCE701E5}">
          <p14:sldIdLst>
            <p14:sldId id="259"/>
            <p14:sldId id="260"/>
            <p14:sldId id="261"/>
            <p14:sldId id="262"/>
            <p14:sldId id="263"/>
            <p14:sldId id="264"/>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3DB033-C0A7-49F0-AD79-EC435A0C6B5B}" type="datetimeFigureOut">
              <a:rPr lang="en-IN" smtClean="0"/>
              <a:t>13-05-2023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8893E0-8F7B-4A1D-99C8-DAAAA51ADE97}" type="slidenum">
              <a:rPr lang="en-IN" smtClean="0"/>
              <a:t>‹#›</a:t>
            </a:fld>
            <a:endParaRPr lang="en-IN"/>
          </a:p>
        </p:txBody>
      </p:sp>
    </p:spTree>
    <p:extLst>
      <p:ext uri="{BB962C8B-B14F-4D97-AF65-F5344CB8AC3E}">
        <p14:creationId xmlns:p14="http://schemas.microsoft.com/office/powerpoint/2010/main" val="2371165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3DB033-C0A7-49F0-AD79-EC435A0C6B5B}" type="datetimeFigureOut">
              <a:rPr lang="en-IN" smtClean="0"/>
              <a:t>13-05-2023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8893E0-8F7B-4A1D-99C8-DAAAA51ADE97}" type="slidenum">
              <a:rPr lang="en-IN" smtClean="0"/>
              <a:t>‹#›</a:t>
            </a:fld>
            <a:endParaRPr lang="en-IN"/>
          </a:p>
        </p:txBody>
      </p:sp>
    </p:spTree>
    <p:extLst>
      <p:ext uri="{BB962C8B-B14F-4D97-AF65-F5344CB8AC3E}">
        <p14:creationId xmlns:p14="http://schemas.microsoft.com/office/powerpoint/2010/main" val="4187055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3DB033-C0A7-49F0-AD79-EC435A0C6B5B}" type="datetimeFigureOut">
              <a:rPr lang="en-IN" smtClean="0"/>
              <a:t>13-05-2023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8893E0-8F7B-4A1D-99C8-DAAAA51ADE97}"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266307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3DB033-C0A7-49F0-AD79-EC435A0C6B5B}" type="datetimeFigureOut">
              <a:rPr lang="en-IN" smtClean="0"/>
              <a:t>13-05-2023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8893E0-8F7B-4A1D-99C8-DAAAA51ADE97}" type="slidenum">
              <a:rPr lang="en-IN" smtClean="0"/>
              <a:t>‹#›</a:t>
            </a:fld>
            <a:endParaRPr lang="en-IN"/>
          </a:p>
        </p:txBody>
      </p:sp>
    </p:spTree>
    <p:extLst>
      <p:ext uri="{BB962C8B-B14F-4D97-AF65-F5344CB8AC3E}">
        <p14:creationId xmlns:p14="http://schemas.microsoft.com/office/powerpoint/2010/main" val="30662775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3DB033-C0A7-49F0-AD79-EC435A0C6B5B}" type="datetimeFigureOut">
              <a:rPr lang="en-IN" smtClean="0"/>
              <a:t>13-05-2023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8893E0-8F7B-4A1D-99C8-DAAAA51ADE97}"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74331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3DB033-C0A7-49F0-AD79-EC435A0C6B5B}" type="datetimeFigureOut">
              <a:rPr lang="en-IN" smtClean="0"/>
              <a:t>13-05-2023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8893E0-8F7B-4A1D-99C8-DAAAA51ADE97}" type="slidenum">
              <a:rPr lang="en-IN" smtClean="0"/>
              <a:t>‹#›</a:t>
            </a:fld>
            <a:endParaRPr lang="en-IN"/>
          </a:p>
        </p:txBody>
      </p:sp>
    </p:spTree>
    <p:extLst>
      <p:ext uri="{BB962C8B-B14F-4D97-AF65-F5344CB8AC3E}">
        <p14:creationId xmlns:p14="http://schemas.microsoft.com/office/powerpoint/2010/main" val="20587252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3DB033-C0A7-49F0-AD79-EC435A0C6B5B}" type="datetimeFigureOut">
              <a:rPr lang="en-IN" smtClean="0"/>
              <a:t>13-05-2023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8893E0-8F7B-4A1D-99C8-DAAAA51ADE97}" type="slidenum">
              <a:rPr lang="en-IN" smtClean="0"/>
              <a:t>‹#›</a:t>
            </a:fld>
            <a:endParaRPr lang="en-IN"/>
          </a:p>
        </p:txBody>
      </p:sp>
    </p:spTree>
    <p:extLst>
      <p:ext uri="{BB962C8B-B14F-4D97-AF65-F5344CB8AC3E}">
        <p14:creationId xmlns:p14="http://schemas.microsoft.com/office/powerpoint/2010/main" val="7772333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3DB033-C0A7-49F0-AD79-EC435A0C6B5B}" type="datetimeFigureOut">
              <a:rPr lang="en-IN" smtClean="0"/>
              <a:t>13-05-2023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8893E0-8F7B-4A1D-99C8-DAAAA51ADE97}" type="slidenum">
              <a:rPr lang="en-IN" smtClean="0"/>
              <a:t>‹#›</a:t>
            </a:fld>
            <a:endParaRPr lang="en-IN"/>
          </a:p>
        </p:txBody>
      </p:sp>
    </p:spTree>
    <p:extLst>
      <p:ext uri="{BB962C8B-B14F-4D97-AF65-F5344CB8AC3E}">
        <p14:creationId xmlns:p14="http://schemas.microsoft.com/office/powerpoint/2010/main" val="2326290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3DB033-C0A7-49F0-AD79-EC435A0C6B5B}" type="datetimeFigureOut">
              <a:rPr lang="en-IN" smtClean="0"/>
              <a:t>13-05-2023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8893E0-8F7B-4A1D-99C8-DAAAA51ADE97}" type="slidenum">
              <a:rPr lang="en-IN" smtClean="0"/>
              <a:t>‹#›</a:t>
            </a:fld>
            <a:endParaRPr lang="en-IN"/>
          </a:p>
        </p:txBody>
      </p:sp>
    </p:spTree>
    <p:extLst>
      <p:ext uri="{BB962C8B-B14F-4D97-AF65-F5344CB8AC3E}">
        <p14:creationId xmlns:p14="http://schemas.microsoft.com/office/powerpoint/2010/main" val="2754142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3DB033-C0A7-49F0-AD79-EC435A0C6B5B}" type="datetimeFigureOut">
              <a:rPr lang="en-IN" smtClean="0"/>
              <a:t>13-05-2023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8893E0-8F7B-4A1D-99C8-DAAAA51ADE97}" type="slidenum">
              <a:rPr lang="en-IN" smtClean="0"/>
              <a:t>‹#›</a:t>
            </a:fld>
            <a:endParaRPr lang="en-IN"/>
          </a:p>
        </p:txBody>
      </p:sp>
    </p:spTree>
    <p:extLst>
      <p:ext uri="{BB962C8B-B14F-4D97-AF65-F5344CB8AC3E}">
        <p14:creationId xmlns:p14="http://schemas.microsoft.com/office/powerpoint/2010/main" val="3172728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3DB033-C0A7-49F0-AD79-EC435A0C6B5B}" type="datetimeFigureOut">
              <a:rPr lang="en-IN" smtClean="0"/>
              <a:t>13-05-2023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8893E0-8F7B-4A1D-99C8-DAAAA51ADE97}" type="slidenum">
              <a:rPr lang="en-IN" smtClean="0"/>
              <a:t>‹#›</a:t>
            </a:fld>
            <a:endParaRPr lang="en-IN"/>
          </a:p>
        </p:txBody>
      </p:sp>
    </p:spTree>
    <p:extLst>
      <p:ext uri="{BB962C8B-B14F-4D97-AF65-F5344CB8AC3E}">
        <p14:creationId xmlns:p14="http://schemas.microsoft.com/office/powerpoint/2010/main" val="11731885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3DB033-C0A7-49F0-AD79-EC435A0C6B5B}" type="datetimeFigureOut">
              <a:rPr lang="en-IN" smtClean="0"/>
              <a:t>13-05-2023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D8893E0-8F7B-4A1D-99C8-DAAAA51ADE97}" type="slidenum">
              <a:rPr lang="en-IN" smtClean="0"/>
              <a:t>‹#›</a:t>
            </a:fld>
            <a:endParaRPr lang="en-IN"/>
          </a:p>
        </p:txBody>
      </p:sp>
    </p:spTree>
    <p:extLst>
      <p:ext uri="{BB962C8B-B14F-4D97-AF65-F5344CB8AC3E}">
        <p14:creationId xmlns:p14="http://schemas.microsoft.com/office/powerpoint/2010/main" val="2807738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3DB033-C0A7-49F0-AD79-EC435A0C6B5B}" type="datetimeFigureOut">
              <a:rPr lang="en-IN" smtClean="0"/>
              <a:t>13-05-2023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D8893E0-8F7B-4A1D-99C8-DAAAA51ADE97}" type="slidenum">
              <a:rPr lang="en-IN" smtClean="0"/>
              <a:t>‹#›</a:t>
            </a:fld>
            <a:endParaRPr lang="en-IN"/>
          </a:p>
        </p:txBody>
      </p:sp>
    </p:spTree>
    <p:extLst>
      <p:ext uri="{BB962C8B-B14F-4D97-AF65-F5344CB8AC3E}">
        <p14:creationId xmlns:p14="http://schemas.microsoft.com/office/powerpoint/2010/main" val="2332473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3DB033-C0A7-49F0-AD79-EC435A0C6B5B}" type="datetimeFigureOut">
              <a:rPr lang="en-IN" smtClean="0"/>
              <a:t>13-05-2023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D8893E0-8F7B-4A1D-99C8-DAAAA51ADE97}" type="slidenum">
              <a:rPr lang="en-IN" smtClean="0"/>
              <a:t>‹#›</a:t>
            </a:fld>
            <a:endParaRPr lang="en-IN"/>
          </a:p>
        </p:txBody>
      </p:sp>
    </p:spTree>
    <p:extLst>
      <p:ext uri="{BB962C8B-B14F-4D97-AF65-F5344CB8AC3E}">
        <p14:creationId xmlns:p14="http://schemas.microsoft.com/office/powerpoint/2010/main" val="1571232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3DB033-C0A7-49F0-AD79-EC435A0C6B5B}" type="datetimeFigureOut">
              <a:rPr lang="en-IN" smtClean="0"/>
              <a:t>13-05-2023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8893E0-8F7B-4A1D-99C8-DAAAA51ADE97}" type="slidenum">
              <a:rPr lang="en-IN" smtClean="0"/>
              <a:t>‹#›</a:t>
            </a:fld>
            <a:endParaRPr lang="en-IN"/>
          </a:p>
        </p:txBody>
      </p:sp>
    </p:spTree>
    <p:extLst>
      <p:ext uri="{BB962C8B-B14F-4D97-AF65-F5344CB8AC3E}">
        <p14:creationId xmlns:p14="http://schemas.microsoft.com/office/powerpoint/2010/main" val="3136702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8893E0-8F7B-4A1D-99C8-DAAAA51ADE97}" type="slidenum">
              <a:rPr lang="en-IN" smtClean="0"/>
              <a:t>‹#›</a:t>
            </a:fld>
            <a:endParaRPr lang="en-IN"/>
          </a:p>
        </p:txBody>
      </p:sp>
      <p:sp>
        <p:nvSpPr>
          <p:cNvPr id="5" name="Date Placeholder 4"/>
          <p:cNvSpPr>
            <a:spLocks noGrp="1"/>
          </p:cNvSpPr>
          <p:nvPr>
            <p:ph type="dt" sz="half" idx="10"/>
          </p:nvPr>
        </p:nvSpPr>
        <p:spPr/>
        <p:txBody>
          <a:bodyPr/>
          <a:lstStyle/>
          <a:p>
            <a:fld id="{963DB033-C0A7-49F0-AD79-EC435A0C6B5B}" type="datetimeFigureOut">
              <a:rPr lang="en-IN" smtClean="0"/>
              <a:t>13-05-2023</a:t>
            </a:fld>
            <a:endParaRPr lang="en-IN"/>
          </a:p>
        </p:txBody>
      </p:sp>
    </p:spTree>
    <p:extLst>
      <p:ext uri="{BB962C8B-B14F-4D97-AF65-F5344CB8AC3E}">
        <p14:creationId xmlns:p14="http://schemas.microsoft.com/office/powerpoint/2010/main" val="4164930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63DB033-C0A7-49F0-AD79-EC435A0C6B5B}" type="datetimeFigureOut">
              <a:rPr lang="en-IN" smtClean="0"/>
              <a:t>13-05-2023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D8893E0-8F7B-4A1D-99C8-DAAAA51ADE97}" type="slidenum">
              <a:rPr lang="en-IN" smtClean="0"/>
              <a:t>‹#›</a:t>
            </a:fld>
            <a:endParaRPr lang="en-IN"/>
          </a:p>
        </p:txBody>
      </p:sp>
    </p:spTree>
    <p:extLst>
      <p:ext uri="{BB962C8B-B14F-4D97-AF65-F5344CB8AC3E}">
        <p14:creationId xmlns:p14="http://schemas.microsoft.com/office/powerpoint/2010/main" val="653275604"/>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AFB81-7D11-2B29-EDC2-7A005DBA92D7}"/>
              </a:ext>
            </a:extLst>
          </p:cNvPr>
          <p:cNvSpPr>
            <a:spLocks noGrp="1"/>
          </p:cNvSpPr>
          <p:nvPr>
            <p:ph type="title"/>
          </p:nvPr>
        </p:nvSpPr>
        <p:spPr/>
        <p:txBody>
          <a:bodyPr/>
          <a:lstStyle/>
          <a:p>
            <a:pPr algn="ctr"/>
            <a:r>
              <a:rPr lang="en-US" b="1" dirty="0">
                <a:solidFill>
                  <a:srgbClr val="FF0000"/>
                </a:solidFill>
              </a:rPr>
              <a:t>DBMS PROJECT</a:t>
            </a:r>
            <a:br>
              <a:rPr lang="en-US" b="1" dirty="0">
                <a:solidFill>
                  <a:srgbClr val="FF0000"/>
                </a:solidFill>
              </a:rPr>
            </a:br>
            <a:br>
              <a:rPr lang="en-US" b="1" dirty="0">
                <a:solidFill>
                  <a:srgbClr val="FF0000"/>
                </a:solidFill>
              </a:rPr>
            </a:br>
            <a:r>
              <a:rPr lang="en-US" sz="2800" dirty="0">
                <a:solidFill>
                  <a:srgbClr val="FF0000"/>
                </a:solidFill>
              </a:rPr>
              <a:t>FIFA WORLD CUP DATABASE</a:t>
            </a:r>
            <a:br>
              <a:rPr lang="en-IN" dirty="0">
                <a:solidFill>
                  <a:srgbClr val="002060"/>
                </a:solidFill>
              </a:rPr>
            </a:br>
            <a:endParaRPr lang="en-IN" b="1" dirty="0">
              <a:solidFill>
                <a:srgbClr val="FF0000"/>
              </a:solidFill>
            </a:endParaRPr>
          </a:p>
        </p:txBody>
      </p:sp>
      <p:sp>
        <p:nvSpPr>
          <p:cNvPr id="3" name="Subtitle 2">
            <a:extLst>
              <a:ext uri="{FF2B5EF4-FFF2-40B4-BE49-F238E27FC236}">
                <a16:creationId xmlns:a16="http://schemas.microsoft.com/office/drawing/2014/main" id="{7ED515F8-C6EC-5985-6B6E-099E8C07D723}"/>
              </a:ext>
            </a:extLst>
          </p:cNvPr>
          <p:cNvSpPr>
            <a:spLocks noGrp="1"/>
          </p:cNvSpPr>
          <p:nvPr>
            <p:ph type="body" idx="1"/>
          </p:nvPr>
        </p:nvSpPr>
        <p:spPr/>
        <p:txBody>
          <a:bodyPr>
            <a:normAutofit/>
          </a:bodyPr>
          <a:lstStyle/>
          <a:p>
            <a:r>
              <a:rPr lang="en-US" sz="2400" dirty="0">
                <a:solidFill>
                  <a:srgbClr val="002060"/>
                </a:solidFill>
              </a:rPr>
              <a:t>SHUBHAM SINGHA ROY (21CSB0B53)</a:t>
            </a:r>
          </a:p>
          <a:p>
            <a:r>
              <a:rPr lang="en-US" sz="2400" dirty="0">
                <a:solidFill>
                  <a:srgbClr val="002060"/>
                </a:solidFill>
              </a:rPr>
              <a:t>KANISHKA RAHI (21CSB0B26)</a:t>
            </a:r>
            <a:endParaRPr lang="en-IN" sz="2400" dirty="0">
              <a:solidFill>
                <a:srgbClr val="002060"/>
              </a:solidFill>
            </a:endParaRPr>
          </a:p>
        </p:txBody>
      </p:sp>
    </p:spTree>
    <p:extLst>
      <p:ext uri="{BB962C8B-B14F-4D97-AF65-F5344CB8AC3E}">
        <p14:creationId xmlns:p14="http://schemas.microsoft.com/office/powerpoint/2010/main" val="41925324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A2B49-983C-4BEF-1B45-320436A061AD}"/>
              </a:ext>
            </a:extLst>
          </p:cNvPr>
          <p:cNvSpPr>
            <a:spLocks noGrp="1"/>
          </p:cNvSpPr>
          <p:nvPr>
            <p:ph type="title"/>
          </p:nvPr>
        </p:nvSpPr>
        <p:spPr>
          <a:xfrm>
            <a:off x="3312958" y="2420470"/>
            <a:ext cx="8596668" cy="1320800"/>
          </a:xfrm>
        </p:spPr>
        <p:txBody>
          <a:bodyPr/>
          <a:lstStyle/>
          <a:p>
            <a:r>
              <a:rPr lang="en-US" dirty="0">
                <a:solidFill>
                  <a:srgbClr val="7030A0"/>
                </a:solidFill>
              </a:rPr>
              <a:t>THANK YOU</a:t>
            </a:r>
            <a:endParaRPr lang="en-IN" dirty="0">
              <a:solidFill>
                <a:srgbClr val="7030A0"/>
              </a:solidFill>
            </a:endParaRPr>
          </a:p>
        </p:txBody>
      </p:sp>
    </p:spTree>
    <p:extLst>
      <p:ext uri="{BB962C8B-B14F-4D97-AF65-F5344CB8AC3E}">
        <p14:creationId xmlns:p14="http://schemas.microsoft.com/office/powerpoint/2010/main" val="1890530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C9B48-7C08-6926-CD13-7CC2D294A1FC}"/>
              </a:ext>
            </a:extLst>
          </p:cNvPr>
          <p:cNvSpPr>
            <a:spLocks noGrp="1"/>
          </p:cNvSpPr>
          <p:nvPr>
            <p:ph type="title"/>
          </p:nvPr>
        </p:nvSpPr>
        <p:spPr/>
        <p:txBody>
          <a:bodyPr>
            <a:normAutofit fontScale="90000"/>
          </a:bodyPr>
          <a:lstStyle/>
          <a:p>
            <a:pPr>
              <a:lnSpc>
                <a:spcPct val="107000"/>
              </a:lnSpc>
              <a:spcAft>
                <a:spcPts val="800"/>
              </a:spcAft>
              <a:tabLst>
                <a:tab pos="1783080" algn="l"/>
              </a:tabLst>
            </a:pPr>
            <a:r>
              <a:rPr lang="en-US" sz="2800" b="1" dirty="0"/>
              <a:t>PROBLEM STATEMENT:-</a:t>
            </a:r>
            <a:br>
              <a:rPr lang="en-US" sz="2800" b="1" dirty="0"/>
            </a:br>
            <a:br>
              <a:rPr lang="en-US" sz="2800" b="1" dirty="0"/>
            </a:br>
            <a:r>
              <a:rPr lang="en-US" sz="2200" kern="1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In FIFA world cup the amount of data that we want to deal with is </a:t>
            </a:r>
            <a:r>
              <a:rPr lang="en-US" sz="2200" kern="100" dirty="0" err="1">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humongous.This</a:t>
            </a:r>
            <a:r>
              <a:rPr lang="en-US" sz="2200" kern="1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 database management system aims at  building an efficient system to manage data tactfully.</a:t>
            </a:r>
            <a:br>
              <a:rPr lang="en-IN" sz="2200" kern="1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br>
            <a:r>
              <a:rPr lang="en-US" sz="2200" kern="1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The database contains information about </a:t>
            </a:r>
            <a:r>
              <a:rPr lang="en-US" sz="2200" kern="100" dirty="0" err="1">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players,venues,goals,matches</a:t>
            </a:r>
            <a:r>
              <a:rPr lang="en-US" sz="2200" kern="1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 and a lot more stuff.</a:t>
            </a:r>
            <a:br>
              <a:rPr lang="en-IN" sz="2200" kern="1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br>
            <a:r>
              <a:rPr lang="en-IN" sz="2200" kern="100" dirty="0">
                <a:solidFill>
                  <a:srgbClr val="7030A0"/>
                </a:solidFill>
                <a:effectLst/>
                <a:latin typeface="Segoe UI" panose="020B0502040204020203" pitchFamily="34" charset="0"/>
                <a:ea typeface="Calibri" panose="020F0502020204030204" pitchFamily="34" charset="0"/>
                <a:cs typeface="Times New Roman" panose="02020603050405020304" pitchFamily="18" charset="0"/>
              </a:rPr>
              <a:t>Users can use the database to calculate statistics about teams, players, managers, and referees. Users can also use the data to predict match results. </a:t>
            </a:r>
            <a:br>
              <a:rPr lang="en-IN" sz="2200" kern="100" dirty="0">
                <a:effectLst/>
                <a:latin typeface="Calibri" panose="020F0502020204030204" pitchFamily="34" charset="0"/>
                <a:ea typeface="Calibri" panose="020F0502020204030204" pitchFamily="34" charset="0"/>
                <a:cs typeface="Times New Roman" panose="02020603050405020304" pitchFamily="18" charset="0"/>
              </a:rPr>
            </a:br>
            <a:br>
              <a:rPr lang="en-US" sz="2800" b="1" dirty="0"/>
            </a:br>
            <a:endParaRPr lang="en-IN" sz="2800" b="1" dirty="0"/>
          </a:p>
        </p:txBody>
      </p:sp>
    </p:spTree>
    <p:extLst>
      <p:ext uri="{BB962C8B-B14F-4D97-AF65-F5344CB8AC3E}">
        <p14:creationId xmlns:p14="http://schemas.microsoft.com/office/powerpoint/2010/main" val="1853751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646FD-0390-41E1-1CCB-3B68D8B1F920}"/>
              </a:ext>
            </a:extLst>
          </p:cNvPr>
          <p:cNvSpPr>
            <a:spLocks noGrp="1"/>
          </p:cNvSpPr>
          <p:nvPr>
            <p:ph type="title"/>
          </p:nvPr>
        </p:nvSpPr>
        <p:spPr/>
        <p:txBody>
          <a:bodyPr>
            <a:normAutofit fontScale="90000"/>
          </a:bodyPr>
          <a:lstStyle/>
          <a:p>
            <a:pPr marL="0" marR="0" lvl="0" indent="0" algn="l" defTabSz="914400" rtl="0" eaLnBrk="0" fontAlgn="base" latinLnBrk="0" hangingPunct="0">
              <a:lnSpc>
                <a:spcPct val="100000"/>
              </a:lnSpc>
              <a:spcBef>
                <a:spcPct val="0"/>
              </a:spcBef>
              <a:spcAft>
                <a:spcPct val="0"/>
              </a:spcAft>
              <a:buClrTx/>
              <a:buSzTx/>
              <a:buFontTx/>
              <a:buNone/>
              <a:tabLst>
                <a:tab pos="1782763" algn="l"/>
              </a:tabLst>
            </a:pPr>
            <a:r>
              <a:rPr lang="en-US" dirty="0"/>
              <a:t>CONTENTS:-</a:t>
            </a:r>
            <a:br>
              <a:rPr lang="en-US" dirty="0"/>
            </a:br>
            <a:br>
              <a:rPr lang="en-US" dirty="0"/>
            </a:br>
            <a:r>
              <a:rPr kumimoji="0" lang="en-US" altLang="en-US" sz="2700" b="0" i="0" u="none" strike="noStrike" cap="none" normalizeH="0" baseline="0" dirty="0">
                <a:ln>
                  <a:noFill/>
                </a:ln>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1) ER model assumptions</a:t>
            </a:r>
            <a:br>
              <a:rPr kumimoji="0" lang="en-US" altLang="en-US" sz="2700" b="0" i="0" u="none" strike="noStrike" cap="none" normalizeH="0" baseline="0" dirty="0">
                <a:ln>
                  <a:noFill/>
                </a:ln>
                <a:solidFill>
                  <a:srgbClr val="7030A0"/>
                </a:solidFill>
                <a:effectLst/>
              </a:rPr>
            </a:br>
            <a:r>
              <a:rPr kumimoji="0" lang="en-US" altLang="en-US" sz="2700" b="0" i="0" u="none" strike="noStrike" cap="none" normalizeH="0" baseline="0" dirty="0">
                <a:ln>
                  <a:noFill/>
                </a:ln>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2) ER Diagram</a:t>
            </a:r>
            <a:br>
              <a:rPr kumimoji="0" lang="en-US" altLang="en-US" sz="2700" b="0" i="0" u="none" strike="noStrike" cap="none" normalizeH="0" baseline="0" dirty="0">
                <a:ln>
                  <a:noFill/>
                </a:ln>
                <a:solidFill>
                  <a:srgbClr val="7030A0"/>
                </a:solidFill>
                <a:effectLst/>
              </a:rPr>
            </a:br>
            <a:r>
              <a:rPr kumimoji="0" lang="en-US" altLang="en-US" sz="2700" b="0" i="0" u="none" strike="noStrike" cap="none" normalizeH="0" baseline="0" dirty="0">
                <a:ln>
                  <a:noFill/>
                </a:ln>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3) Tables</a:t>
            </a:r>
            <a:br>
              <a:rPr kumimoji="0" lang="en-US" altLang="en-US" sz="2700" b="0" i="0" u="none" strike="noStrike" cap="none" normalizeH="0" baseline="0" dirty="0">
                <a:ln>
                  <a:noFill/>
                </a:ln>
                <a:solidFill>
                  <a:srgbClr val="7030A0"/>
                </a:solidFill>
                <a:effectLst/>
              </a:rPr>
            </a:br>
            <a:r>
              <a:rPr kumimoji="0" lang="en-US" altLang="en-US" sz="2700" b="0" i="0" u="none" strike="noStrike" cap="none" normalizeH="0" baseline="0" dirty="0">
                <a:ln>
                  <a:noFill/>
                </a:ln>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4) Functional Dependencies &amp; Primary key</a:t>
            </a:r>
            <a:br>
              <a:rPr kumimoji="0" lang="en-US" altLang="en-US" sz="2700" b="0" i="0" u="none" strike="noStrike" cap="none" normalizeH="0" baseline="0" dirty="0">
                <a:ln>
                  <a:noFill/>
                </a:ln>
                <a:solidFill>
                  <a:srgbClr val="7030A0"/>
                </a:solidFill>
                <a:effectLst/>
              </a:rPr>
            </a:br>
            <a:r>
              <a:rPr kumimoji="0" lang="en-US" altLang="en-US" sz="2700" b="0" i="0" u="none" strike="noStrike" cap="none" normalizeH="0" baseline="0" dirty="0">
                <a:ln>
                  <a:noFill/>
                </a:ln>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5) Normalization</a:t>
            </a:r>
            <a:br>
              <a:rPr kumimoji="0" lang="en-US" altLang="en-US" sz="2700" b="0" i="0" u="none" strike="noStrike" cap="none" normalizeH="0" baseline="0" dirty="0">
                <a:ln>
                  <a:noFill/>
                </a:ln>
                <a:solidFill>
                  <a:srgbClr val="7030A0"/>
                </a:solidFill>
                <a:effectLst/>
              </a:rPr>
            </a:br>
            <a:r>
              <a:rPr kumimoji="0" lang="en-US" altLang="en-US" sz="2700" b="0" i="0" u="none" strike="noStrike" cap="none" normalizeH="0" baseline="0" dirty="0">
                <a:ln>
                  <a:noFill/>
                </a:ln>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6) Relational Schema</a:t>
            </a:r>
            <a:br>
              <a:rPr kumimoji="0" lang="en-US" altLang="en-US" sz="2700" b="0" i="0" u="none" strike="noStrike" cap="none" normalizeH="0" baseline="0" dirty="0">
                <a:ln>
                  <a:noFill/>
                </a:ln>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br>
            <a:r>
              <a:rPr kumimoji="0" lang="en-US" altLang="en-US" sz="2700" b="0" i="0" u="none" strike="noStrike" cap="none" normalizeH="0" baseline="0" dirty="0">
                <a:ln>
                  <a:noFill/>
                </a:ln>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7)SQL CODE</a:t>
            </a:r>
            <a:br>
              <a:rPr kumimoji="0" lang="en-US" altLang="en-US" sz="1600" b="0" i="0" u="none" strike="noStrike" cap="none" normalizeH="0" baseline="0" dirty="0">
                <a:ln>
                  <a:noFill/>
                </a:ln>
                <a:solidFill>
                  <a:schemeClr val="tx1"/>
                </a:solidFill>
                <a:effectLst/>
              </a:rPr>
            </a:br>
            <a:endParaRPr lang="en-IN" dirty="0"/>
          </a:p>
        </p:txBody>
      </p:sp>
    </p:spTree>
    <p:extLst>
      <p:ext uri="{BB962C8B-B14F-4D97-AF65-F5344CB8AC3E}">
        <p14:creationId xmlns:p14="http://schemas.microsoft.com/office/powerpoint/2010/main" val="1092867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6FC63-24E1-B52F-6240-5D799BC32D31}"/>
              </a:ext>
            </a:extLst>
          </p:cNvPr>
          <p:cNvSpPr>
            <a:spLocks noGrp="1"/>
          </p:cNvSpPr>
          <p:nvPr>
            <p:ph type="title"/>
          </p:nvPr>
        </p:nvSpPr>
        <p:spPr/>
        <p:txBody>
          <a:bodyPr>
            <a:normAutofit fontScale="90000"/>
          </a:bodyPr>
          <a:lstStyle/>
          <a:p>
            <a:pPr marL="342900" lvl="0" indent="-342900">
              <a:lnSpc>
                <a:spcPct val="107000"/>
              </a:lnSpc>
              <a:spcAft>
                <a:spcPts val="800"/>
              </a:spcAft>
              <a:tabLst>
                <a:tab pos="1783080" algn="l"/>
              </a:tabLst>
            </a:pPr>
            <a:r>
              <a:rPr lang="en-US" sz="3100" b="1" u="sng" kern="100"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ER MODEL ASSUMPTIONS</a:t>
            </a:r>
            <a:br>
              <a:rPr lang="en-US" sz="3100" b="1" u="sng" kern="100"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rPr>
            </a:br>
            <a:br>
              <a:rPr lang="en-US" sz="3100" b="1" u="sng" kern="100"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rPr>
            </a:b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2200" b="1" kern="100" dirty="0" err="1">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i.</a:t>
            </a:r>
            <a:r>
              <a:rPr lang="en-US" sz="2200" kern="100" dirty="0" err="1">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There</a:t>
            </a:r>
            <a:r>
              <a:rPr lang="en-US" sz="2200" kern="1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 are two stages of the tournament which are Knockout and League stages.</a:t>
            </a:r>
            <a:br>
              <a:rPr lang="en-IN" sz="2200" kern="1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br>
            <a:r>
              <a:rPr lang="en-US" sz="2200" b="1" kern="100" dirty="0" err="1">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ii.</a:t>
            </a:r>
            <a:r>
              <a:rPr lang="en-US" sz="2200" kern="100" dirty="0" err="1">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Each</a:t>
            </a:r>
            <a:r>
              <a:rPr lang="en-US" sz="2200" kern="1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 match is officiated by only one referee.</a:t>
            </a:r>
            <a:br>
              <a:rPr lang="en-IN" sz="2200" kern="1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br>
            <a:r>
              <a:rPr lang="en-US" sz="2200" b="1" kern="100" dirty="0" err="1">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iii.</a:t>
            </a:r>
            <a:r>
              <a:rPr lang="en-US" sz="2200" kern="100" dirty="0" err="1">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Each</a:t>
            </a:r>
            <a:r>
              <a:rPr lang="en-US" sz="2200" kern="1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 country belongs to only one confederation.</a:t>
            </a:r>
            <a:br>
              <a:rPr lang="en-IN" sz="2200" kern="1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br>
            <a:r>
              <a:rPr lang="en-US" sz="2200" b="1" kern="100" dirty="0" err="1">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iv.</a:t>
            </a:r>
            <a:r>
              <a:rPr lang="en-US" sz="2200" kern="100" dirty="0" err="1">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Each</a:t>
            </a:r>
            <a:r>
              <a:rPr lang="en-US" sz="2200" kern="1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 player can be part of only one team.</a:t>
            </a:r>
            <a:br>
              <a:rPr lang="en-IN" sz="2200" kern="1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br>
            <a:r>
              <a:rPr lang="en-US" sz="2200" b="1" kern="100" dirty="0" err="1">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v.</a:t>
            </a:r>
            <a:r>
              <a:rPr lang="en-US" sz="2200" kern="100" dirty="0" err="1">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Each</a:t>
            </a:r>
            <a:r>
              <a:rPr lang="en-US" sz="2200" kern="1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 stadium can have only one match at a time.</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Tree>
    <p:extLst>
      <p:ext uri="{BB962C8B-B14F-4D97-AF65-F5344CB8AC3E}">
        <p14:creationId xmlns:p14="http://schemas.microsoft.com/office/powerpoint/2010/main" val="3118518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49E62-E8CC-BDF6-3FF7-F50E5BB79100}"/>
              </a:ext>
            </a:extLst>
          </p:cNvPr>
          <p:cNvSpPr>
            <a:spLocks noGrp="1"/>
          </p:cNvSpPr>
          <p:nvPr>
            <p:ph type="title"/>
          </p:nvPr>
        </p:nvSpPr>
        <p:spPr/>
        <p:txBody>
          <a:bodyPr>
            <a:normAutofit fontScale="90000"/>
          </a:bodyPr>
          <a:lstStyle/>
          <a:p>
            <a:r>
              <a:rPr lang="en-US" dirty="0"/>
              <a:t>TABLE INFORMATION</a:t>
            </a:r>
            <a:br>
              <a:rPr lang="en-US" dirty="0"/>
            </a:br>
            <a:br>
              <a:rPr lang="en-US" dirty="0"/>
            </a:br>
            <a:br>
              <a:rPr lang="en-US" dirty="0"/>
            </a:br>
            <a:endParaRPr lang="en-IN" dirty="0"/>
          </a:p>
        </p:txBody>
      </p:sp>
      <p:sp>
        <p:nvSpPr>
          <p:cNvPr id="10" name="Rectangle 8">
            <a:extLst>
              <a:ext uri="{FF2B5EF4-FFF2-40B4-BE49-F238E27FC236}">
                <a16:creationId xmlns:a16="http://schemas.microsoft.com/office/drawing/2014/main" id="{4C656A2B-37C0-A5E0-33F6-2B50531AD976}"/>
              </a:ext>
            </a:extLst>
          </p:cNvPr>
          <p:cNvSpPr>
            <a:spLocks noChangeArrowheads="1"/>
          </p:cNvSpPr>
          <p:nvPr/>
        </p:nvSpPr>
        <p:spPr bwMode="auto">
          <a:xfrm>
            <a:off x="-1102659" y="-1623100"/>
            <a:ext cx="11079956" cy="5786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1F2328"/>
                </a:solidFill>
                <a:effectLst/>
                <a:latin typeface="-apple-system"/>
              </a:rPr>
              <a:t>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1F2328"/>
              </a:solidFill>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1F2328"/>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1F2328"/>
              </a:solidFill>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1F2328"/>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1F2328"/>
              </a:solidFill>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1F2328"/>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1F2328"/>
              </a:solidFill>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1F2328"/>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1F2328"/>
              </a:solidFill>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1F2328"/>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1F2328"/>
              </a:solidFill>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1F2328"/>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1F2328"/>
              </a:solidFill>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1F2328"/>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1F2328"/>
              </a:solidFill>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1F2328"/>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1F2328"/>
                </a:solidFill>
                <a:effectLst/>
                <a:latin typeface="-apple-system"/>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1F2328"/>
              </a:solidFill>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1F2328"/>
                </a:solidFill>
                <a:effectLst/>
                <a:latin typeface="-apple-system"/>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1F2328"/>
              </a:solidFill>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1F2328"/>
              </a:solidFill>
              <a:effectLst/>
              <a:latin typeface="-apple-system"/>
            </a:endParaRPr>
          </a:p>
          <a:p>
            <a:pPr lvl="5" defTabSz="914400"/>
            <a:endParaRPr lang="en-US" altLang="en-US" sz="1200" dirty="0">
              <a:solidFill>
                <a:srgbClr val="1F2328"/>
              </a:solidFill>
              <a:latin typeface="-apple-system"/>
            </a:endParaRPr>
          </a:p>
          <a:p>
            <a:pPr lvl="5" defTabSz="914400"/>
            <a:r>
              <a:rPr kumimoji="0" lang="en-US" altLang="en-US" sz="2000" b="0" i="0" u="none" strike="noStrike" cap="none" normalizeH="0" baseline="0" dirty="0">
                <a:ln>
                  <a:noFill/>
                </a:ln>
                <a:solidFill>
                  <a:schemeClr val="tx2"/>
                </a:solidFill>
                <a:effectLst/>
                <a:latin typeface="-apple-system"/>
              </a:rPr>
              <a:t>Tournament:-</a:t>
            </a:r>
            <a:r>
              <a:rPr kumimoji="0" lang="en-US" altLang="en-US" sz="2000" b="0" i="0" u="none" strike="noStrike" cap="none" normalizeH="0" baseline="0" dirty="0">
                <a:ln>
                  <a:noFill/>
                </a:ln>
                <a:solidFill>
                  <a:srgbClr val="7030A0"/>
                </a:solidFill>
                <a:effectLst/>
                <a:latin typeface="-apple-system"/>
              </a:rPr>
              <a:t>This dataset records all World Cup tournaments.</a:t>
            </a:r>
          </a:p>
          <a:p>
            <a:pPr lvl="5" defTabSz="914400"/>
            <a:r>
              <a:rPr kumimoji="0" lang="en-US" altLang="en-US" sz="2000" b="0" i="0" u="none" strike="noStrike" cap="none" normalizeH="0" baseline="0" dirty="0">
                <a:ln>
                  <a:noFill/>
                </a:ln>
                <a:solidFill>
                  <a:srgbClr val="7030A0"/>
                </a:solidFill>
                <a:effectLst/>
                <a:latin typeface="-apple-system"/>
              </a:rPr>
              <a:t>       There is one observation per tournament. </a:t>
            </a:r>
          </a:p>
          <a:p>
            <a:pPr lvl="5" defTabSz="914400"/>
            <a:r>
              <a:rPr kumimoji="0" lang="en-US" altLang="en-US" sz="2000" b="0" i="0" u="none" strike="noStrike" cap="none" normalizeH="0" baseline="0" dirty="0">
                <a:ln>
                  <a:noFill/>
                </a:ln>
                <a:solidFill>
                  <a:srgbClr val="7030A0"/>
                </a:solidFill>
                <a:effectLst/>
                <a:latin typeface="-apple-system"/>
              </a:rPr>
              <a:t>       It includes the host of the tournament, the winner of the tournament,</a:t>
            </a:r>
          </a:p>
          <a:p>
            <a:pPr lvl="5" defTabSz="914400"/>
            <a:r>
              <a:rPr kumimoji="0" lang="en-US" altLang="en-US" sz="2000" b="0" i="0" u="none" strike="noStrike" cap="none" normalizeH="0" baseline="0" dirty="0">
                <a:ln>
                  <a:noFill/>
                </a:ln>
                <a:solidFill>
                  <a:srgbClr val="7030A0"/>
                </a:solidFill>
                <a:effectLst/>
                <a:latin typeface="-apple-system"/>
              </a:rPr>
              <a:t> the start and end dates of the</a:t>
            </a:r>
          </a:p>
          <a:p>
            <a:pPr lvl="5" defTabSz="914400"/>
            <a:r>
              <a:rPr kumimoji="0" lang="en-US" altLang="en-US" sz="2000" b="0" i="0" u="none" strike="noStrike" cap="none" normalizeH="0" baseline="0" dirty="0">
                <a:ln>
                  <a:noFill/>
                </a:ln>
                <a:solidFill>
                  <a:srgbClr val="7030A0"/>
                </a:solidFill>
                <a:effectLst/>
                <a:latin typeface="-apple-system"/>
              </a:rPr>
              <a:t> tournament, and information about the format of the tournament</a:t>
            </a:r>
            <a:r>
              <a:rPr kumimoji="0" lang="en-US" altLang="en-US" sz="2000" b="0" i="0" u="none" strike="noStrike" cap="none" normalizeH="0" baseline="0" dirty="0">
                <a:ln>
                  <a:noFill/>
                </a:ln>
                <a:solidFill>
                  <a:srgbClr val="1F2328"/>
                </a:solidFill>
                <a:effectLst/>
                <a:latin typeface="-apple-system"/>
              </a:rPr>
              <a:t>.</a:t>
            </a:r>
          </a:p>
        </p:txBody>
      </p:sp>
    </p:spTree>
    <p:extLst>
      <p:ext uri="{BB962C8B-B14F-4D97-AF65-F5344CB8AC3E}">
        <p14:creationId xmlns:p14="http://schemas.microsoft.com/office/powerpoint/2010/main" val="1500464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3BC31132-E7B4-9D38-86F7-08CB65D200F5}"/>
              </a:ext>
            </a:extLst>
          </p:cNvPr>
          <p:cNvSpPr>
            <a:spLocks noGrp="1" noChangeArrowheads="1"/>
          </p:cNvSpPr>
          <p:nvPr>
            <p:ph type="title"/>
          </p:nvPr>
        </p:nvSpPr>
        <p:spPr bwMode="auto">
          <a:xfrm>
            <a:off x="429208" y="3090778"/>
            <a:ext cx="9862893" cy="129266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br>
              <a:rPr lang="en-US" altLang="en-US" sz="1800" dirty="0">
                <a:solidFill>
                  <a:srgbClr val="7030A0"/>
                </a:solidFill>
                <a:latin typeface="Arial" panose="020B0604020202020204" pitchFamily="34" charset="0"/>
              </a:rPr>
            </a:br>
            <a:r>
              <a:rPr lang="en-US" altLang="en-US" sz="1800" dirty="0">
                <a:solidFill>
                  <a:srgbClr val="7030A0"/>
                </a:solidFill>
                <a:latin typeface="ui-monospace"/>
              </a:rPr>
              <a:t>C</a:t>
            </a:r>
            <a:r>
              <a:rPr kumimoji="0" lang="en-US" altLang="en-US" sz="1800" b="0" i="0" u="none" strike="noStrike" cap="none" normalizeH="0" baseline="0" dirty="0">
                <a:ln>
                  <a:noFill/>
                </a:ln>
                <a:solidFill>
                  <a:srgbClr val="7030A0"/>
                </a:solidFill>
                <a:effectLst/>
                <a:latin typeface="ui-monospace"/>
              </a:rPr>
              <a:t>onfederations</a:t>
            </a:r>
            <a:r>
              <a:rPr kumimoji="0" lang="en-US" altLang="en-US" sz="1800" b="0" i="0" u="none" strike="noStrike" cap="none" normalizeH="0" baseline="0" dirty="0">
                <a:ln>
                  <a:noFill/>
                </a:ln>
                <a:solidFill>
                  <a:srgbClr val="7030A0"/>
                </a:solidFill>
                <a:effectLst/>
                <a:latin typeface="-apple-system"/>
              </a:rPr>
              <a:t>: </a:t>
            </a:r>
            <a:r>
              <a:rPr kumimoji="0" lang="en-US" altLang="en-US" sz="1800" b="0" i="0" u="none" strike="noStrike" cap="none" normalizeH="0" baseline="0" dirty="0">
                <a:ln>
                  <a:noFill/>
                </a:ln>
                <a:solidFill>
                  <a:srgbClr val="1F2328"/>
                </a:solidFill>
                <a:effectLst/>
                <a:latin typeface="-apple-system"/>
              </a:rPr>
              <a:t>This dataset records all FIFA confederations. There is one observation per confederation. </a:t>
            </a:r>
            <a:br>
              <a:rPr kumimoji="0" lang="en-US" altLang="en-US" sz="1800" b="0" i="0" u="none" strike="noStrike" cap="none" normalizeH="0" baseline="0" dirty="0">
                <a:ln>
                  <a:noFill/>
                </a:ln>
                <a:solidFill>
                  <a:srgbClr val="1F2328"/>
                </a:solidFill>
                <a:effectLst/>
                <a:latin typeface="-apple-system"/>
              </a:rPr>
            </a:br>
            <a:r>
              <a:rPr kumimoji="0" lang="en-US" altLang="en-US" sz="1800" b="0" i="0" u="none" strike="noStrike" cap="none" normalizeH="0" baseline="0" dirty="0">
                <a:ln>
                  <a:noFill/>
                </a:ln>
                <a:solidFill>
                  <a:srgbClr val="1F2328"/>
                </a:solidFill>
                <a:effectLst/>
                <a:latin typeface="-apple-system"/>
              </a:rPr>
              <a:t>There are </a:t>
            </a:r>
            <a:r>
              <a:rPr kumimoji="0" lang="en-US" altLang="en-US" sz="1800" b="0" i="0" u="none" strike="noStrike" cap="none" normalizeH="0" baseline="0" dirty="0">
                <a:ln>
                  <a:noFill/>
                </a:ln>
                <a:solidFill>
                  <a:srgbClr val="1F2328"/>
                </a:solidFill>
                <a:effectLst/>
                <a:latin typeface="ui-monospace"/>
              </a:rPr>
              <a:t>5</a:t>
            </a:r>
            <a:r>
              <a:rPr kumimoji="0" lang="en-US" altLang="en-US" sz="1800" b="0" i="0" u="none" strike="noStrike" cap="none" normalizeH="0" baseline="0" dirty="0">
                <a:ln>
                  <a:noFill/>
                </a:ln>
                <a:solidFill>
                  <a:srgbClr val="1F2328"/>
                </a:solidFill>
                <a:effectLst/>
                <a:latin typeface="-apple-system"/>
              </a:rPr>
              <a:t> variables and </a:t>
            </a:r>
            <a:r>
              <a:rPr kumimoji="0" lang="en-US" altLang="en-US" sz="1800" b="0" i="0" u="none" strike="noStrike" cap="none" normalizeH="0" baseline="0" dirty="0">
                <a:ln>
                  <a:noFill/>
                </a:ln>
                <a:solidFill>
                  <a:srgbClr val="1F2328"/>
                </a:solidFill>
                <a:effectLst/>
                <a:latin typeface="ui-monospace"/>
              </a:rPr>
              <a:t>6</a:t>
            </a:r>
            <a:r>
              <a:rPr kumimoji="0" lang="en-US" altLang="en-US" sz="1800" b="0" i="0" u="none" strike="noStrike" cap="none" normalizeH="0" baseline="0" dirty="0">
                <a:ln>
                  <a:noFill/>
                </a:ln>
                <a:solidFill>
                  <a:srgbClr val="1F2328"/>
                </a:solidFill>
                <a:effectLst/>
                <a:latin typeface="-apple-system"/>
              </a:rPr>
              <a:t> observations</a:t>
            </a:r>
            <a:br>
              <a:rPr kumimoji="0" lang="en-US" altLang="en-US" sz="1200" b="0" i="0" u="none" strike="noStrike" cap="none" normalizeH="0" baseline="0" dirty="0">
                <a:ln>
                  <a:noFill/>
                </a:ln>
                <a:solidFill>
                  <a:srgbClr val="1F2328"/>
                </a:solidFill>
                <a:effectLst/>
                <a:latin typeface="-apple-system"/>
              </a:rPr>
            </a:br>
            <a:r>
              <a:rPr kumimoji="0" lang="en-US" altLang="en-US" sz="1200" b="0" i="0" u="none" strike="noStrike" cap="none" normalizeH="0" baseline="0" dirty="0">
                <a:ln>
                  <a:noFill/>
                </a:ln>
                <a:solidFill>
                  <a:srgbClr val="1F2328"/>
                </a:solidFill>
                <a:effectLst/>
                <a:latin typeface="-apple-system"/>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C386939C-1A4D-81F7-DAA0-8BCB9DD7590C}"/>
              </a:ext>
            </a:extLst>
          </p:cNvPr>
          <p:cNvSpPr>
            <a:spLocks noChangeArrowheads="1"/>
          </p:cNvSpPr>
          <p:nvPr/>
        </p:nvSpPr>
        <p:spPr bwMode="auto">
          <a:xfrm>
            <a:off x="413427" y="1023736"/>
            <a:ext cx="11107271"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7030A0"/>
                </a:solidFill>
                <a:latin typeface="ui-monospace"/>
              </a:rPr>
              <a:t>Team</a:t>
            </a:r>
            <a:r>
              <a:rPr kumimoji="0" lang="en-US" altLang="en-US" sz="2000" b="0" i="0" u="none" strike="noStrike" cap="none" normalizeH="0" baseline="0" dirty="0">
                <a:ln>
                  <a:noFill/>
                </a:ln>
                <a:solidFill>
                  <a:srgbClr val="7030A0"/>
                </a:solidFill>
                <a:effectLst/>
                <a:latin typeface="ui-monospace"/>
              </a:rPr>
              <a:t>s</a:t>
            </a:r>
            <a:r>
              <a:rPr kumimoji="0" lang="en-US" altLang="en-US" sz="2000" b="0" i="0" u="none" strike="noStrike" cap="none" normalizeH="0" baseline="0" dirty="0">
                <a:ln>
                  <a:noFill/>
                </a:ln>
                <a:solidFill>
                  <a:srgbClr val="7030A0"/>
                </a:solidFill>
                <a:effectLst/>
                <a:latin typeface="-apple-system"/>
              </a:rPr>
              <a:t>: </a:t>
            </a:r>
            <a:r>
              <a:rPr kumimoji="0" lang="en-US" altLang="en-US" sz="2000" b="0" i="0" u="none" strike="noStrike" cap="none" normalizeH="0" baseline="0" dirty="0">
                <a:ln>
                  <a:noFill/>
                </a:ln>
                <a:solidFill>
                  <a:srgbClr val="1F2328"/>
                </a:solidFill>
                <a:effectLst/>
                <a:latin typeface="-apple-system"/>
              </a:rPr>
              <a:t>This dataset records all teams who have participated in a World Cup match</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1F2328"/>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1F2328"/>
                </a:solidFill>
                <a:effectLst/>
                <a:latin typeface="-apple-system"/>
              </a:rPr>
              <a:t>. </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3">
            <a:extLst>
              <a:ext uri="{FF2B5EF4-FFF2-40B4-BE49-F238E27FC236}">
                <a16:creationId xmlns:a16="http://schemas.microsoft.com/office/drawing/2014/main" id="{E037330C-F6E9-2843-CC29-0BB4F6C220F1}"/>
              </a:ext>
            </a:extLst>
          </p:cNvPr>
          <p:cNvSpPr>
            <a:spLocks noChangeArrowheads="1"/>
          </p:cNvSpPr>
          <p:nvPr/>
        </p:nvSpPr>
        <p:spPr bwMode="auto">
          <a:xfrm>
            <a:off x="408457" y="1395538"/>
            <a:ext cx="10949408"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7030A0"/>
                </a:solidFill>
                <a:latin typeface="ui-monospace"/>
              </a:rPr>
              <a:t>P</a:t>
            </a:r>
            <a:r>
              <a:rPr kumimoji="0" lang="en-US" altLang="en-US" b="0" i="0" u="none" strike="noStrike" cap="none" normalizeH="0" baseline="0" dirty="0">
                <a:ln>
                  <a:noFill/>
                </a:ln>
                <a:solidFill>
                  <a:srgbClr val="7030A0"/>
                </a:solidFill>
                <a:effectLst/>
                <a:latin typeface="ui-monospace"/>
              </a:rPr>
              <a:t>layers</a:t>
            </a:r>
            <a:r>
              <a:rPr kumimoji="0" lang="en-US" altLang="en-US" b="0" i="0" u="none" strike="noStrike" cap="none" normalizeH="0" baseline="0" dirty="0">
                <a:ln>
                  <a:noFill/>
                </a:ln>
                <a:solidFill>
                  <a:srgbClr val="7030A0"/>
                </a:solidFill>
                <a:effectLst/>
                <a:latin typeface="-apple-system"/>
              </a:rPr>
              <a:t>: </a:t>
            </a:r>
            <a:r>
              <a:rPr kumimoji="0" lang="en-US" altLang="en-US" b="0" i="0" u="none" strike="noStrike" cap="none" normalizeH="0" baseline="0" dirty="0">
                <a:ln>
                  <a:noFill/>
                </a:ln>
                <a:solidFill>
                  <a:srgbClr val="1F2328"/>
                </a:solidFill>
                <a:effectLst/>
                <a:latin typeface="-apple-system"/>
              </a:rPr>
              <a:t>This dataset records all players who have participated in a World Cup match, including players on the bench.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1F2328"/>
                </a:solidFill>
                <a:effectLst/>
                <a:latin typeface="-apple-system"/>
              </a:rPr>
              <a:t>There is one observation per player. It includes their name, their birth </a:t>
            </a:r>
            <a:r>
              <a:rPr kumimoji="0" lang="en-US" altLang="en-US" b="0" i="0" u="none" strike="noStrike" cap="none" normalizeH="0" baseline="0" dirty="0" err="1">
                <a:ln>
                  <a:noFill/>
                </a:ln>
                <a:solidFill>
                  <a:srgbClr val="1F2328"/>
                </a:solidFill>
                <a:effectLst/>
                <a:latin typeface="-apple-system"/>
              </a:rPr>
              <a:t>date,and</a:t>
            </a:r>
            <a:r>
              <a:rPr kumimoji="0" lang="en-US" altLang="en-US" b="0" i="0" u="none" strike="noStrike" cap="none" normalizeH="0" baseline="0" dirty="0">
                <a:ln>
                  <a:noFill/>
                </a:ln>
                <a:solidFill>
                  <a:srgbClr val="1F2328"/>
                </a:solidFill>
                <a:effectLst/>
                <a:latin typeface="-apple-system"/>
              </a:rPr>
              <a:t> more.</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rgbClr val="1F2328"/>
              </a:solidFill>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1F2328"/>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4">
            <a:extLst>
              <a:ext uri="{FF2B5EF4-FFF2-40B4-BE49-F238E27FC236}">
                <a16:creationId xmlns:a16="http://schemas.microsoft.com/office/drawing/2014/main" id="{8F91FE7B-C295-081B-F56E-2771325105A7}"/>
              </a:ext>
            </a:extLst>
          </p:cNvPr>
          <p:cNvSpPr>
            <a:spLocks noChangeArrowheads="1"/>
          </p:cNvSpPr>
          <p:nvPr/>
        </p:nvSpPr>
        <p:spPr bwMode="auto">
          <a:xfrm>
            <a:off x="408457" y="4047355"/>
            <a:ext cx="9298412"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7030A0"/>
                </a:solidFill>
                <a:latin typeface="ui-monospace"/>
              </a:rPr>
              <a:t>M</a:t>
            </a:r>
            <a:r>
              <a:rPr kumimoji="0" lang="en-US" altLang="en-US" sz="1600" b="0" i="0" u="none" strike="noStrike" cap="none" normalizeH="0" baseline="0" dirty="0">
                <a:ln>
                  <a:noFill/>
                </a:ln>
                <a:solidFill>
                  <a:srgbClr val="7030A0"/>
                </a:solidFill>
                <a:effectLst/>
                <a:latin typeface="ui-monospace"/>
              </a:rPr>
              <a:t>atches</a:t>
            </a:r>
            <a:r>
              <a:rPr kumimoji="0" lang="en-US" altLang="en-US" sz="1600" b="0" i="0" u="none" strike="noStrike" cap="none" normalizeH="0" baseline="0" dirty="0">
                <a:ln>
                  <a:noFill/>
                </a:ln>
                <a:solidFill>
                  <a:srgbClr val="7030A0"/>
                </a:solidFill>
                <a:effectLst/>
                <a:latin typeface="-apple-system"/>
              </a:rPr>
              <a:t>: </a:t>
            </a:r>
            <a:r>
              <a:rPr kumimoji="0" lang="en-US" altLang="en-US" sz="1600" b="0" i="0" u="none" strike="noStrike" cap="none" normalizeH="0" baseline="0" dirty="0">
                <a:ln>
                  <a:noFill/>
                </a:ln>
                <a:solidFill>
                  <a:srgbClr val="1F2328"/>
                </a:solidFill>
                <a:effectLst/>
                <a:latin typeface="-apple-system"/>
              </a:rPr>
              <a:t>This dataset records all World Cup matches. There is one observation per match per tournament. It includes the home team, the away team, the date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1F2328"/>
                </a:solidFill>
                <a:effectLst/>
                <a:latin typeface="-apple-system"/>
              </a:rPr>
              <a:t>of the match, the country, city, and stadium that the match was played in, the final score, the score margin for each team, whether the match went to extra time, whether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1F2328"/>
                </a:solidFill>
                <a:effectLst/>
                <a:latin typeface="-apple-system"/>
              </a:rPr>
              <a:t> there was a penalty shootout, the number of penalties scored in the shootout (if applicable), the result of the match (home team win, away team win, draw, replayed), and the winner (if applicable).</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7" name="Rectangle 5">
            <a:extLst>
              <a:ext uri="{FF2B5EF4-FFF2-40B4-BE49-F238E27FC236}">
                <a16:creationId xmlns:a16="http://schemas.microsoft.com/office/drawing/2014/main" id="{766A3C69-6C25-123C-9F8D-A231CF80E016}"/>
              </a:ext>
            </a:extLst>
          </p:cNvPr>
          <p:cNvSpPr>
            <a:spLocks noChangeArrowheads="1"/>
          </p:cNvSpPr>
          <p:nvPr/>
        </p:nvSpPr>
        <p:spPr bwMode="auto">
          <a:xfrm>
            <a:off x="429208" y="593953"/>
            <a:ext cx="1165299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7030A0"/>
                </a:solidFill>
                <a:latin typeface="ui-monospace"/>
              </a:rPr>
              <a:t>S</a:t>
            </a:r>
            <a:r>
              <a:rPr kumimoji="0" lang="en-US" altLang="en-US" b="0" i="0" u="none" strike="noStrike" cap="none" normalizeH="0" baseline="0" dirty="0">
                <a:ln>
                  <a:noFill/>
                </a:ln>
                <a:solidFill>
                  <a:srgbClr val="7030A0"/>
                </a:solidFill>
                <a:effectLst/>
                <a:latin typeface="ui-monospace"/>
              </a:rPr>
              <a:t>quads</a:t>
            </a:r>
            <a:r>
              <a:rPr kumimoji="0" lang="en-US" altLang="en-US" b="0" i="0" u="none" strike="noStrike" cap="none" normalizeH="0" baseline="0" dirty="0">
                <a:ln>
                  <a:noFill/>
                </a:ln>
                <a:solidFill>
                  <a:srgbClr val="7030A0"/>
                </a:solidFill>
                <a:effectLst/>
                <a:latin typeface="-apple-system"/>
              </a:rPr>
              <a:t>: </a:t>
            </a:r>
            <a:r>
              <a:rPr kumimoji="0" lang="en-US" altLang="en-US" b="0" i="0" u="none" strike="noStrike" cap="none" normalizeH="0" baseline="0" dirty="0">
                <a:ln>
                  <a:noFill/>
                </a:ln>
                <a:solidFill>
                  <a:srgbClr val="1F2328"/>
                </a:solidFill>
                <a:effectLst/>
                <a:latin typeface="-apple-system"/>
              </a:rPr>
              <a:t>This dataset records the composition of each squad. There is one observation per player per team per tournament. </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8" name="Rectangle 6">
            <a:extLst>
              <a:ext uri="{FF2B5EF4-FFF2-40B4-BE49-F238E27FC236}">
                <a16:creationId xmlns:a16="http://schemas.microsoft.com/office/drawing/2014/main" id="{CE2D715E-CF3D-E3FE-91E6-3A629816EA59}"/>
              </a:ext>
            </a:extLst>
          </p:cNvPr>
          <p:cNvSpPr>
            <a:spLocks noChangeArrowheads="1"/>
          </p:cNvSpPr>
          <p:nvPr/>
        </p:nvSpPr>
        <p:spPr bwMode="auto">
          <a:xfrm>
            <a:off x="408457" y="2044338"/>
            <a:ext cx="11774634"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7030A0"/>
                </a:solidFill>
                <a:latin typeface="ui-monospace"/>
              </a:rPr>
              <a:t>G</a:t>
            </a:r>
            <a:r>
              <a:rPr kumimoji="0" lang="en-US" altLang="en-US" b="0" i="0" u="none" strike="noStrike" cap="none" normalizeH="0" baseline="0" dirty="0">
                <a:ln>
                  <a:noFill/>
                </a:ln>
                <a:solidFill>
                  <a:srgbClr val="7030A0"/>
                </a:solidFill>
                <a:effectLst/>
                <a:latin typeface="ui-monospace"/>
              </a:rPr>
              <a:t>oals</a:t>
            </a:r>
            <a:r>
              <a:rPr kumimoji="0" lang="en-US" altLang="en-US" b="0" i="0" u="none" strike="noStrike" cap="none" normalizeH="0" baseline="0" dirty="0">
                <a:ln>
                  <a:noFill/>
                </a:ln>
                <a:solidFill>
                  <a:srgbClr val="7030A0"/>
                </a:solidFill>
                <a:effectLst/>
                <a:latin typeface="-apple-system"/>
              </a:rPr>
              <a:t>: </a:t>
            </a:r>
            <a:r>
              <a:rPr kumimoji="0" lang="en-US" altLang="en-US" b="0" i="0" u="none" strike="noStrike" cap="none" normalizeH="0" baseline="0" dirty="0">
                <a:ln>
                  <a:noFill/>
                </a:ln>
                <a:solidFill>
                  <a:srgbClr val="1F2328"/>
                </a:solidFill>
                <a:effectLst/>
                <a:latin typeface="-apple-system"/>
              </a:rPr>
              <a:t>This dataset records all goals.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1F2328"/>
                </a:solidFill>
                <a:effectLst/>
                <a:latin typeface="-apple-system"/>
              </a:rPr>
              <a:t>There is one observation per goal. It indicates the team that scored the goal, player who scored the goal,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1F2328"/>
                </a:solidFill>
                <a:effectLst/>
                <a:latin typeface="-apple-system"/>
              </a:rPr>
              <a:t> the team of the player who </a:t>
            </a:r>
            <a:r>
              <a:rPr kumimoji="0" lang="en-US" altLang="en-US" b="0" i="0" u="none" strike="noStrike" cap="none" normalizeH="0" baseline="0" dirty="0" err="1">
                <a:ln>
                  <a:noFill/>
                </a:ln>
                <a:solidFill>
                  <a:srgbClr val="1F2328"/>
                </a:solidFill>
                <a:effectLst/>
                <a:latin typeface="-apple-system"/>
              </a:rPr>
              <a:t>scoredthe</a:t>
            </a:r>
            <a:r>
              <a:rPr kumimoji="0" lang="en-US" altLang="en-US" b="0" i="0" u="none" strike="noStrike" cap="none" normalizeH="0" baseline="0" dirty="0">
                <a:ln>
                  <a:noFill/>
                </a:ln>
                <a:solidFill>
                  <a:srgbClr val="1F2328"/>
                </a:solidFill>
                <a:effectLst/>
                <a:latin typeface="-apple-system"/>
              </a:rPr>
              <a:t> goal (to account for own goals),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1F2328"/>
                </a:solidFill>
                <a:effectLst/>
                <a:latin typeface="-apple-system"/>
              </a:rPr>
              <a:t>minute of the goal, and whether the goal was scored in the run of play by the opposition, was an own goal, or was a penalty. </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97269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7A67AC24-F65A-1662-4B44-A971507F701F}"/>
              </a:ext>
            </a:extLst>
          </p:cNvPr>
          <p:cNvSpPr>
            <a:spLocks noGrp="1" noChangeArrowheads="1"/>
          </p:cNvSpPr>
          <p:nvPr>
            <p:ph type="title"/>
          </p:nvPr>
        </p:nvSpPr>
        <p:spPr bwMode="auto">
          <a:xfrm>
            <a:off x="221218" y="2439912"/>
            <a:ext cx="10191745"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7030A0"/>
                </a:solidFill>
                <a:latin typeface="ui-monospace"/>
              </a:rPr>
              <a:t>G</a:t>
            </a:r>
            <a:r>
              <a:rPr kumimoji="0" lang="en-US" altLang="en-US" sz="2000" b="0" i="0" u="none" strike="noStrike" cap="none" normalizeH="0" baseline="0" dirty="0">
                <a:ln>
                  <a:noFill/>
                </a:ln>
                <a:solidFill>
                  <a:srgbClr val="7030A0"/>
                </a:solidFill>
                <a:effectLst/>
                <a:latin typeface="ui-monospace"/>
              </a:rPr>
              <a:t>roups</a:t>
            </a:r>
            <a:r>
              <a:rPr kumimoji="0" lang="en-US" altLang="en-US" sz="2000" b="0" i="0" u="none" strike="noStrike" cap="none" normalizeH="0" baseline="0" dirty="0">
                <a:ln>
                  <a:noFill/>
                </a:ln>
                <a:solidFill>
                  <a:srgbClr val="7030A0"/>
                </a:solidFill>
                <a:effectLst/>
                <a:latin typeface="-apple-system"/>
              </a:rPr>
              <a:t>: </a:t>
            </a:r>
            <a:r>
              <a:rPr kumimoji="0" lang="en-US" altLang="en-US" sz="2000" b="0" i="0" u="none" strike="noStrike" cap="none" normalizeH="0" baseline="0" dirty="0">
                <a:ln>
                  <a:noFill/>
                </a:ln>
                <a:solidFill>
                  <a:srgbClr val="1F2328"/>
                </a:solidFill>
                <a:effectLst/>
                <a:latin typeface="-apple-system"/>
              </a:rPr>
              <a:t>This dataset records the names of the groups for each group stage. There is one observation per group per group stage per tournament. Some tournaments have multiple group stages.</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D350E39D-3442-6874-D66F-EDC18FE6425B}"/>
              </a:ext>
            </a:extLst>
          </p:cNvPr>
          <p:cNvSpPr>
            <a:spLocks noChangeArrowheads="1"/>
          </p:cNvSpPr>
          <p:nvPr/>
        </p:nvSpPr>
        <p:spPr bwMode="auto">
          <a:xfrm>
            <a:off x="221219" y="668516"/>
            <a:ext cx="9799860"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err="1">
                <a:solidFill>
                  <a:srgbClr val="7030A0"/>
                </a:solidFill>
                <a:latin typeface="ui-monospace"/>
              </a:rPr>
              <a:t>T</a:t>
            </a:r>
            <a:r>
              <a:rPr kumimoji="0" lang="en-US" altLang="en-US" sz="2000" b="0" i="0" u="none" strike="noStrike" cap="none" normalizeH="0" baseline="0" dirty="0" err="1">
                <a:ln>
                  <a:noFill/>
                </a:ln>
                <a:solidFill>
                  <a:srgbClr val="7030A0"/>
                </a:solidFill>
                <a:effectLst/>
                <a:latin typeface="ui-monospace"/>
              </a:rPr>
              <a:t>ournament_standings</a:t>
            </a:r>
            <a:r>
              <a:rPr kumimoji="0" lang="en-US" altLang="en-US" sz="2000" b="0" i="0" u="none" strike="noStrike" cap="none" normalizeH="0" baseline="0" dirty="0">
                <a:ln>
                  <a:noFill/>
                </a:ln>
                <a:solidFill>
                  <a:srgbClr val="7030A0"/>
                </a:solidFill>
                <a:effectLst/>
                <a:latin typeface="-apple-system"/>
              </a:rPr>
              <a:t>: </a:t>
            </a:r>
            <a:r>
              <a:rPr kumimoji="0" lang="en-US" altLang="en-US" sz="2000" b="0" i="0" u="none" strike="noStrike" cap="none" normalizeH="0" baseline="0" dirty="0">
                <a:ln>
                  <a:noFill/>
                </a:ln>
                <a:solidFill>
                  <a:srgbClr val="1F2328"/>
                </a:solidFill>
                <a:effectLst/>
                <a:latin typeface="-apple-system"/>
              </a:rPr>
              <a:t>This dataset records the final standings for each tournament. There is one observation per position per tournament. </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5" name="Rectangle 3">
            <a:extLst>
              <a:ext uri="{FF2B5EF4-FFF2-40B4-BE49-F238E27FC236}">
                <a16:creationId xmlns:a16="http://schemas.microsoft.com/office/drawing/2014/main" id="{CF6FBAF0-3C28-14A0-CC48-69B1D93A2E45}"/>
              </a:ext>
            </a:extLst>
          </p:cNvPr>
          <p:cNvSpPr>
            <a:spLocks noChangeArrowheads="1"/>
          </p:cNvSpPr>
          <p:nvPr/>
        </p:nvSpPr>
        <p:spPr bwMode="auto">
          <a:xfrm>
            <a:off x="208384" y="1514902"/>
            <a:ext cx="1029788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err="1">
                <a:solidFill>
                  <a:srgbClr val="7030A0"/>
                </a:solidFill>
                <a:latin typeface="ui-monospace"/>
              </a:rPr>
              <a:t>A</a:t>
            </a:r>
            <a:r>
              <a:rPr kumimoji="0" lang="en-US" altLang="en-US" b="0" i="0" u="none" strike="noStrike" cap="none" normalizeH="0" baseline="0" dirty="0" err="1">
                <a:ln>
                  <a:noFill/>
                </a:ln>
                <a:solidFill>
                  <a:srgbClr val="7030A0"/>
                </a:solidFill>
                <a:effectLst/>
                <a:latin typeface="ui-monospace"/>
              </a:rPr>
              <a:t>ward_winners</a:t>
            </a:r>
            <a:r>
              <a:rPr kumimoji="0" lang="en-US" altLang="en-US" b="0" i="0" u="none" strike="noStrike" cap="none" normalizeH="0" baseline="0" dirty="0">
                <a:ln>
                  <a:noFill/>
                </a:ln>
                <a:solidFill>
                  <a:srgbClr val="7030A0"/>
                </a:solidFill>
                <a:effectLst/>
                <a:latin typeface="-apple-system"/>
              </a:rPr>
              <a:t>: </a:t>
            </a:r>
            <a:r>
              <a:rPr kumimoji="0" lang="en-US" altLang="en-US" b="0" i="0" u="none" strike="noStrike" cap="none" normalizeH="0" baseline="0" dirty="0">
                <a:ln>
                  <a:noFill/>
                </a:ln>
                <a:solidFill>
                  <a:srgbClr val="1F2328"/>
                </a:solidFill>
                <a:effectLst/>
                <a:latin typeface="-apple-system"/>
              </a:rPr>
              <a:t>This dataset records all award winners. There is one observation per player per award per tournament. Some awards are shared by multiple players. It indicates the name of the award, the player(s) who won the award, the team of the player(s) who won the award,</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6762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EF230-1783-154E-AF31-B415A5229DC0}"/>
              </a:ext>
            </a:extLst>
          </p:cNvPr>
          <p:cNvSpPr>
            <a:spLocks noGrp="1"/>
          </p:cNvSpPr>
          <p:nvPr>
            <p:ph type="title"/>
          </p:nvPr>
        </p:nvSpPr>
        <p:spPr/>
        <p:txBody>
          <a:bodyPr/>
          <a:lstStyle/>
          <a:p>
            <a:pPr algn="ctr"/>
            <a:r>
              <a:rPr lang="en-US" dirty="0"/>
              <a:t>ER DIAGRAM</a:t>
            </a:r>
            <a:endParaRPr lang="en-IN" dirty="0"/>
          </a:p>
        </p:txBody>
      </p:sp>
      <p:pic>
        <p:nvPicPr>
          <p:cNvPr id="4" name="Picture 3" descr="A picture containing text, map, diagram&#10;&#10;Description automatically generated">
            <a:extLst>
              <a:ext uri="{FF2B5EF4-FFF2-40B4-BE49-F238E27FC236}">
                <a16:creationId xmlns:a16="http://schemas.microsoft.com/office/drawing/2014/main" id="{CDD81390-08DA-E1ED-B199-EEB700272C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6534" y="1512047"/>
            <a:ext cx="6677025" cy="4928112"/>
          </a:xfrm>
          <a:prstGeom prst="rect">
            <a:avLst/>
          </a:prstGeom>
        </p:spPr>
      </p:pic>
    </p:spTree>
    <p:extLst>
      <p:ext uri="{BB962C8B-B14F-4D97-AF65-F5344CB8AC3E}">
        <p14:creationId xmlns:p14="http://schemas.microsoft.com/office/powerpoint/2010/main" val="1481814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BBA8A-4946-DC2D-21CB-0CD2B9964D22}"/>
              </a:ext>
            </a:extLst>
          </p:cNvPr>
          <p:cNvSpPr>
            <a:spLocks noGrp="1"/>
          </p:cNvSpPr>
          <p:nvPr>
            <p:ph type="title"/>
          </p:nvPr>
        </p:nvSpPr>
        <p:spPr/>
        <p:txBody>
          <a:bodyPr/>
          <a:lstStyle/>
          <a:p>
            <a:r>
              <a:rPr lang="en-US" dirty="0"/>
              <a:t>RELATIONAL SCHEMA</a:t>
            </a:r>
            <a:endParaRPr lang="en-IN" dirty="0"/>
          </a:p>
        </p:txBody>
      </p:sp>
      <p:pic>
        <p:nvPicPr>
          <p:cNvPr id="4" name="Picture 3" descr="A picture containing diagram, text, plan, line&#10;&#10;Description automatically generated">
            <a:extLst>
              <a:ext uri="{FF2B5EF4-FFF2-40B4-BE49-F238E27FC236}">
                <a16:creationId xmlns:a16="http://schemas.microsoft.com/office/drawing/2014/main" id="{EE6F06AA-66B6-B066-7129-885CD233D7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1703294"/>
            <a:ext cx="7364007" cy="4277837"/>
          </a:xfrm>
          <a:prstGeom prst="rect">
            <a:avLst/>
          </a:prstGeom>
        </p:spPr>
      </p:pic>
    </p:spTree>
    <p:extLst>
      <p:ext uri="{BB962C8B-B14F-4D97-AF65-F5344CB8AC3E}">
        <p14:creationId xmlns:p14="http://schemas.microsoft.com/office/powerpoint/2010/main" val="119367929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35</TotalTime>
  <Words>714</Words>
  <Application>Microsoft Office PowerPoint</Application>
  <PresentationFormat>Widescreen</PresentationFormat>
  <Paragraphs>56</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-apple-system</vt:lpstr>
      <vt:lpstr>Arial</vt:lpstr>
      <vt:lpstr>Calibri</vt:lpstr>
      <vt:lpstr>Segoe UI</vt:lpstr>
      <vt:lpstr>Trebuchet MS</vt:lpstr>
      <vt:lpstr>ui-monospace</vt:lpstr>
      <vt:lpstr>Wingdings 3</vt:lpstr>
      <vt:lpstr>Facet</vt:lpstr>
      <vt:lpstr>DBMS PROJECT  FIFA WORLD CUP DATABASE </vt:lpstr>
      <vt:lpstr>PROBLEM STATEMENT:-  In FIFA world cup the amount of data that we want to deal with is humongous.This database management system aims at  building an efficient system to manage data tactfully. The database contains information about players,venues,goals,matches and a lot more stuff. Users can use the database to calculate statistics about teams, players, managers, and referees. Users can also use the data to predict match results.   </vt:lpstr>
      <vt:lpstr>CONTENTS:-  1) ER model assumptions 2) ER Diagram 3) Tables 4) Functional Dependencies &amp; Primary key 5) Normalization 6) Relational Schema 7)SQL CODE </vt:lpstr>
      <vt:lpstr>ER MODEL ASSUMPTIONS   i.There are two stages of the tournament which are Knockout and League stages. ii.Each match is officiated by only one referee. iii.Each country belongs to only one confederation. iv.Each player can be part of only one team. v.Each stadium can have only one match at a time. </vt:lpstr>
      <vt:lpstr>TABLE INFORMATION   </vt:lpstr>
      <vt:lpstr> Confederations: This dataset records all FIFA confederations. There is one observation per confederation.  There are 5 variables and 6 observations . </vt:lpstr>
      <vt:lpstr>Groups: This dataset records the names of the groups for each group stage. There is one observation per group per group stage per tournament. Some tournaments have multiple group stages. </vt:lpstr>
      <vt:lpstr>ER DIAGRAM</vt:lpstr>
      <vt:lpstr>RELATIONAL SCHEMA</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DBMS PROJECT  FIFA WORLD CUP DATABASE </dc:title>
  <dc:creator>shubham singah roy</dc:creator>
  <cp:lastModifiedBy>shubham singah roy</cp:lastModifiedBy>
  <cp:revision>2</cp:revision>
  <dcterms:created xsi:type="dcterms:W3CDTF">2023-05-13T10:33:04Z</dcterms:created>
  <dcterms:modified xsi:type="dcterms:W3CDTF">2023-05-13T11:09:27Z</dcterms:modified>
</cp:coreProperties>
</file>