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66" r:id="rId4"/>
    <p:sldId id="265" r:id="rId5"/>
    <p:sldId id="267"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a:srgbClr val="777777"/>
    <a:srgbClr val="FFCC00"/>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63" autoAdjust="0"/>
    <p:restoredTop sz="94747" autoAdjust="0"/>
  </p:normalViewPr>
  <p:slideViewPr>
    <p:cSldViewPr>
      <p:cViewPr varScale="1">
        <p:scale>
          <a:sx n="97" d="100"/>
          <a:sy n="97" d="100"/>
        </p:scale>
        <p:origin x="1050" y="30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520C9A-ABDB-486F-893C-C75EBD59473D}" type="datetimeFigureOut">
              <a:rPr lang="en-US" smtClean="0"/>
              <a:t>2/5/2025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B62E51-E05F-4EA9-A12C-58644885744A}" type="slidenum">
              <a:rPr lang="en-US" smtClean="0"/>
              <a:t>‹#›</a:t>
            </a:fld>
            <a:endParaRPr lang="en-US"/>
          </a:p>
        </p:txBody>
      </p:sp>
    </p:spTree>
    <p:extLst>
      <p:ext uri="{BB962C8B-B14F-4D97-AF65-F5344CB8AC3E}">
        <p14:creationId xmlns:p14="http://schemas.microsoft.com/office/powerpoint/2010/main" val="275072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2D3EE7-5886-4DD0-A01C-14B005546341}"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710226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D3EE7-5886-4DD0-A01C-14B005546341}"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644497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D3EE7-5886-4DD0-A01C-14B005546341}"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49069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D3EE7-5886-4DD0-A01C-14B005546341}"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978103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2D3EE7-5886-4DD0-A01C-14B005546341}"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2680302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2D3EE7-5886-4DD0-A01C-14B005546341}"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74895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2D3EE7-5886-4DD0-A01C-14B005546341}"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05970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2D3EE7-5886-4DD0-A01C-14B005546341}"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758669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D3EE7-5886-4DD0-A01C-14B005546341}" type="datetimeFigureOut">
              <a:rPr lang="en-US" smtClean="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390353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D3EE7-5886-4DD0-A01C-14B005546341}"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1013653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2D3EE7-5886-4DD0-A01C-14B005546341}"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CF5D0D-FC70-4337-B686-B1B12892EFBC}" type="slidenum">
              <a:rPr lang="en-US" smtClean="0"/>
              <a:t>‹#›</a:t>
            </a:fld>
            <a:endParaRPr lang="en-US"/>
          </a:p>
        </p:txBody>
      </p:sp>
    </p:spTree>
    <p:extLst>
      <p:ext uri="{BB962C8B-B14F-4D97-AF65-F5344CB8AC3E}">
        <p14:creationId xmlns:p14="http://schemas.microsoft.com/office/powerpoint/2010/main" val="23285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D3EE7-5886-4DD0-A01C-14B005546341}" type="datetimeFigureOut">
              <a:rPr lang="en-US" smtClean="0"/>
              <a:t>2/5/2025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F5D0D-FC70-4337-B686-B1B12892EFBC}" type="slidenum">
              <a:rPr lang="en-US" smtClean="0"/>
              <a:t>‹#›</a:t>
            </a:fld>
            <a:endParaRPr lang="en-US"/>
          </a:p>
        </p:txBody>
      </p:sp>
    </p:spTree>
    <p:extLst>
      <p:ext uri="{BB962C8B-B14F-4D97-AF65-F5344CB8AC3E}">
        <p14:creationId xmlns:p14="http://schemas.microsoft.com/office/powerpoint/2010/main" val="2151086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905001"/>
            <a:ext cx="8229600" cy="1470025"/>
          </a:xfrm>
        </p:spPr>
        <p:txBody>
          <a:bodyPr>
            <a:normAutofit/>
          </a:bodyPr>
          <a:lstStyle/>
          <a:p>
            <a:pPr algn="l"/>
            <a:r>
              <a:rPr lang="en-US" dirty="0">
                <a:solidFill>
                  <a:srgbClr val="990000"/>
                </a:solidFill>
                <a:latin typeface="Arial" panose="020B0604020202020204" pitchFamily="34" charset="0"/>
                <a:cs typeface="Arial" panose="020B0604020202020204" pitchFamily="34" charset="0"/>
              </a:rPr>
              <a:t>Reading Report 3</a:t>
            </a:r>
          </a:p>
        </p:txBody>
      </p:sp>
      <p:sp>
        <p:nvSpPr>
          <p:cNvPr id="3" name="Subtitle 2"/>
          <p:cNvSpPr>
            <a:spLocks noGrp="1"/>
          </p:cNvSpPr>
          <p:nvPr>
            <p:ph type="subTitle" idx="1"/>
          </p:nvPr>
        </p:nvSpPr>
        <p:spPr>
          <a:xfrm>
            <a:off x="2133600" y="3352800"/>
            <a:ext cx="7924800" cy="1752600"/>
          </a:xfrm>
        </p:spPr>
        <p:txBody>
          <a:bodyPr>
            <a:normAutofit/>
          </a:bodyPr>
          <a:lstStyle/>
          <a:p>
            <a:pPr algn="l"/>
            <a:r>
              <a:rPr lang="en-US" sz="3000" dirty="0">
                <a:solidFill>
                  <a:schemeClr val="tx1">
                    <a:lumMod val="50000"/>
                    <a:lumOff val="50000"/>
                  </a:schemeClr>
                </a:solidFill>
                <a:latin typeface="Arial" panose="020B0604020202020204" pitchFamily="34" charset="0"/>
                <a:cs typeface="Arial" panose="020B0604020202020204" pitchFamily="34" charset="0"/>
              </a:rPr>
              <a:t>Stock price forecasting using data from Yahoo finance and </a:t>
            </a:r>
            <a:r>
              <a:rPr lang="en-US" sz="3000" dirty="0" err="1">
                <a:solidFill>
                  <a:schemeClr val="tx1">
                    <a:lumMod val="50000"/>
                    <a:lumOff val="50000"/>
                  </a:schemeClr>
                </a:solidFill>
                <a:latin typeface="Arial" panose="020B0604020202020204" pitchFamily="34" charset="0"/>
                <a:cs typeface="Arial" panose="020B0604020202020204" pitchFamily="34" charset="0"/>
              </a:rPr>
              <a:t>analysing</a:t>
            </a:r>
            <a:r>
              <a:rPr lang="en-US" sz="3000" dirty="0">
                <a:solidFill>
                  <a:schemeClr val="tx1">
                    <a:lumMod val="50000"/>
                    <a:lumOff val="50000"/>
                  </a:schemeClr>
                </a:solidFill>
                <a:latin typeface="Arial" panose="020B0604020202020204" pitchFamily="34" charset="0"/>
                <a:cs typeface="Arial" panose="020B0604020202020204" pitchFamily="34" charset="0"/>
              </a:rPr>
              <a:t> seasonal and nonseasonal trend</a:t>
            </a:r>
          </a:p>
        </p:txBody>
      </p:sp>
      <p:cxnSp>
        <p:nvCxnSpPr>
          <p:cNvPr id="5" name="Straight Connector 4"/>
          <p:cNvCxnSpPr/>
          <p:nvPr/>
        </p:nvCxnSpPr>
        <p:spPr>
          <a:xfrm>
            <a:off x="1524000" y="3200400"/>
            <a:ext cx="841248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1" name="Picture 10" descr="Z:\PP Assistants\Formal_Viterbi_CardOn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0" y="111127"/>
            <a:ext cx="2378150" cy="743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2985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Introduction</a:t>
            </a:r>
          </a:p>
        </p:txBody>
      </p:sp>
      <p:sp>
        <p:nvSpPr>
          <p:cNvPr id="3" name="Subtitle 2"/>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Need:</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Accurate stock price prediction is challenging due to the diverse seasonal and nonseasonal trends they display. Most investors make high-risk decisions because they overlook patterns and trends, relying instead on historical price data.</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Goal:</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The objective is to reduce risks and produce a strong forecast range by using time series models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Insight:</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Advanced forecasting techniques are necessary because traditional models often fail to account for dynamic phenomena like volatility clustering and autocorrelation structures.</a:t>
            </a:r>
          </a:p>
        </p:txBody>
      </p:sp>
      <p:cxnSp>
        <p:nvCxnSpPr>
          <p:cNvPr id="5" name="Straight Connector 4"/>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40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50932-7D61-38E5-8F01-933FD923F9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064F29-33CF-85E5-80EA-BA2E57D8D2BE}"/>
              </a:ext>
            </a:extLst>
          </p:cNvPr>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Data Overview</a:t>
            </a:r>
          </a:p>
        </p:txBody>
      </p:sp>
      <p:sp>
        <p:nvSpPr>
          <p:cNvPr id="3" name="Subtitle 2">
            <a:extLst>
              <a:ext uri="{FF2B5EF4-FFF2-40B4-BE49-F238E27FC236}">
                <a16:creationId xmlns:a16="http://schemas.microsoft.com/office/drawing/2014/main" id="{E7A3ED0B-5F37-372D-3562-CAA2C168F09D}"/>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Data Source:</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Yahoo Finance – Monthly stock prices of Apple Inc. from January 2000 to January 2018</a:t>
            </a:r>
            <a:endParaRPr lang="en-US" sz="24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Data Characteristics:</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Open, high, low, close, adjusted close prices, and trading volume are essential for analyzing stock trends and volatility, with close price being the key for forecasting models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Preprocessing:</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Handling missing values, applying log transformation for variance stabilization, and splitting data into training (2000-2016) and test (2016-2018) sets</a:t>
            </a:r>
          </a:p>
        </p:txBody>
      </p:sp>
      <p:cxnSp>
        <p:nvCxnSpPr>
          <p:cNvPr id="5" name="Straight Connector 4">
            <a:extLst>
              <a:ext uri="{FF2B5EF4-FFF2-40B4-BE49-F238E27FC236}">
                <a16:creationId xmlns:a16="http://schemas.microsoft.com/office/drawing/2014/main" id="{E5963174-0549-07B2-9082-800C80006ABE}"/>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E20E186E-5D2C-FBBD-12B4-A71A0483B8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829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345BD-9FD4-77FD-A35E-4141CE3DE8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6F06A8-B0B3-BC8E-B298-090B4A2A1F2A}"/>
              </a:ext>
            </a:extLst>
          </p:cNvPr>
          <p:cNvSpPr>
            <a:spLocks noGrp="1"/>
          </p:cNvSpPr>
          <p:nvPr>
            <p:ph type="ctrTitle"/>
          </p:nvPr>
        </p:nvSpPr>
        <p:spPr>
          <a:xfrm>
            <a:off x="685800" y="425647"/>
            <a:ext cx="6324600" cy="1007428"/>
          </a:xfrm>
        </p:spPr>
        <p:txBody>
          <a:bodyPr>
            <a:normAutofit fontScale="90000"/>
          </a:bodyPr>
          <a:lstStyle/>
          <a:p>
            <a:pPr algn="l"/>
            <a:r>
              <a:rPr lang="en-US" sz="3600" b="1" dirty="0">
                <a:solidFill>
                  <a:srgbClr val="990000"/>
                </a:solidFill>
                <a:latin typeface="Arial" panose="020B0604020202020204" pitchFamily="34" charset="0"/>
                <a:cs typeface="Arial" panose="020B0604020202020204" pitchFamily="34" charset="0"/>
              </a:rPr>
              <a:t>ARIMA vs Holt-Winters Model</a:t>
            </a:r>
          </a:p>
        </p:txBody>
      </p:sp>
      <p:sp>
        <p:nvSpPr>
          <p:cNvPr id="3" name="Subtitle 2">
            <a:extLst>
              <a:ext uri="{FF2B5EF4-FFF2-40B4-BE49-F238E27FC236}">
                <a16:creationId xmlns:a16="http://schemas.microsoft.com/office/drawing/2014/main" id="{4DBB9863-C50B-2B5C-C7B6-F15DBEA24397}"/>
              </a:ext>
            </a:extLst>
          </p:cNvPr>
          <p:cNvSpPr>
            <a:spLocks noGrp="1"/>
          </p:cNvSpPr>
          <p:nvPr>
            <p:ph type="subTitle" idx="1"/>
          </p:nvPr>
        </p:nvSpPr>
        <p:spPr>
          <a:xfrm>
            <a:off x="685800" y="1462147"/>
            <a:ext cx="9296400" cy="4953000"/>
          </a:xfrm>
        </p:spPr>
        <p:txBody>
          <a:bodyPr>
            <a:normAutofit/>
          </a:bodyPr>
          <a:lstStyle/>
          <a:p>
            <a:pPr marL="342900" indent="-342900" algn="l">
              <a:buFont typeface="Arial" panose="020B0604020202020204" pitchFamily="34" charset="0"/>
              <a:buChar char="•"/>
            </a:pPr>
            <a:endParaRPr lang="en-US" sz="200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CC0AFCD5-A9DC-424D-A3D8-802BAFBF11C6}"/>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9CF7F893-3033-BE80-2EEE-F3A20115E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992B618F-B5F4-4379-3F34-B06821A96A15}"/>
              </a:ext>
            </a:extLst>
          </p:cNvPr>
          <p:cNvGraphicFramePr>
            <a:graphicFrameLocks noGrp="1"/>
          </p:cNvGraphicFramePr>
          <p:nvPr/>
        </p:nvGraphicFramePr>
        <p:xfrm>
          <a:off x="685800" y="1430640"/>
          <a:ext cx="10997382" cy="5174574"/>
        </p:xfrm>
        <a:graphic>
          <a:graphicData uri="http://schemas.openxmlformats.org/drawingml/2006/table">
            <a:tbl>
              <a:tblPr firstRow="1" bandRow="1">
                <a:tableStyleId>{21E4AEA4-8DFA-4A89-87EB-49C32662AFE0}</a:tableStyleId>
              </a:tblPr>
              <a:tblGrid>
                <a:gridCol w="2166327">
                  <a:extLst>
                    <a:ext uri="{9D8B030D-6E8A-4147-A177-3AD203B41FA5}">
                      <a16:colId xmlns:a16="http://schemas.microsoft.com/office/drawing/2014/main" val="470002460"/>
                    </a:ext>
                  </a:extLst>
                </a:gridCol>
                <a:gridCol w="5047979">
                  <a:extLst>
                    <a:ext uri="{9D8B030D-6E8A-4147-A177-3AD203B41FA5}">
                      <a16:colId xmlns:a16="http://schemas.microsoft.com/office/drawing/2014/main" val="1438619414"/>
                    </a:ext>
                  </a:extLst>
                </a:gridCol>
                <a:gridCol w="3783076">
                  <a:extLst>
                    <a:ext uri="{9D8B030D-6E8A-4147-A177-3AD203B41FA5}">
                      <a16:colId xmlns:a16="http://schemas.microsoft.com/office/drawing/2014/main" val="3489107722"/>
                    </a:ext>
                  </a:extLst>
                </a:gridCol>
              </a:tblGrid>
              <a:tr h="710029">
                <a:tc>
                  <a:txBody>
                    <a:bodyPr/>
                    <a:lstStyle/>
                    <a:p>
                      <a:r>
                        <a:rPr lang="en-US" dirty="0"/>
                        <a:t>Criteria</a:t>
                      </a:r>
                    </a:p>
                  </a:txBody>
                  <a:tcPr/>
                </a:tc>
                <a:tc>
                  <a:txBody>
                    <a:bodyPr/>
                    <a:lstStyle/>
                    <a:p>
                      <a:r>
                        <a:rPr lang="en-US" dirty="0"/>
                        <a:t>Arima Model</a:t>
                      </a:r>
                    </a:p>
                  </a:txBody>
                  <a:tcPr/>
                </a:tc>
                <a:tc>
                  <a:txBody>
                    <a:bodyPr/>
                    <a:lstStyle/>
                    <a:p>
                      <a:r>
                        <a:rPr lang="en-US" dirty="0"/>
                        <a:t>Holt-Winters Model</a:t>
                      </a:r>
                    </a:p>
                  </a:txBody>
                  <a:tcPr/>
                </a:tc>
                <a:extLst>
                  <a:ext uri="{0D108BD9-81ED-4DB2-BD59-A6C34878D82A}">
                    <a16:rowId xmlns:a16="http://schemas.microsoft.com/office/drawing/2014/main" val="2342139186"/>
                  </a:ext>
                </a:extLst>
              </a:tr>
              <a:tr h="710029">
                <a:tc>
                  <a:txBody>
                    <a:body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sz="2000" kern="1200" noProof="0" dirty="0">
                          <a:solidFill>
                            <a:schemeClr val="tx1">
                              <a:lumMod val="65000"/>
                              <a:lumOff val="35000"/>
                            </a:schemeClr>
                          </a:solidFill>
                          <a:latin typeface="Arial" panose="020B0604020202020204" pitchFamily="34" charset="0"/>
                          <a:ea typeface="+mn-ea"/>
                          <a:cs typeface="Arial" panose="020B0604020202020204" pitchFamily="34" charset="0"/>
                        </a:rPr>
                        <a:t>Trend Type</a:t>
                      </a:r>
                    </a:p>
                  </a:txBody>
                  <a:tcPr/>
                </a:tc>
                <a:tc>
                  <a:txBody>
                    <a:bodyPr/>
                    <a:lstStyle/>
                    <a:p>
                      <a:r>
                        <a:rPr lang="en-US" sz="1800" kern="1200" dirty="0">
                          <a:solidFill>
                            <a:schemeClr val="tx1">
                              <a:lumMod val="65000"/>
                              <a:lumOff val="35000"/>
                            </a:schemeClr>
                          </a:solidFill>
                          <a:latin typeface="Arial" panose="020B0604020202020204" pitchFamily="34" charset="0"/>
                          <a:ea typeface="+mn-ea"/>
                          <a:cs typeface="Arial" panose="020B0604020202020204" pitchFamily="34" charset="0"/>
                        </a:rPr>
                        <a:t>Non-Seasonal</a:t>
                      </a:r>
                    </a:p>
                  </a:txBody>
                  <a:tcPr/>
                </a:tc>
                <a:tc>
                  <a:txBody>
                    <a:bodyPr/>
                    <a:lstStyle/>
                    <a:p>
                      <a:r>
                        <a:rPr lang="en-US" sz="1800" kern="1200" dirty="0">
                          <a:solidFill>
                            <a:schemeClr val="tx1">
                              <a:lumMod val="65000"/>
                              <a:lumOff val="35000"/>
                            </a:schemeClr>
                          </a:solidFill>
                          <a:latin typeface="Arial" panose="020B0604020202020204" pitchFamily="34" charset="0"/>
                          <a:ea typeface="+mn-ea"/>
                          <a:cs typeface="Arial" panose="020B0604020202020204" pitchFamily="34" charset="0"/>
                        </a:rPr>
                        <a:t>Seasonal</a:t>
                      </a:r>
                    </a:p>
                  </a:txBody>
                  <a:tcPr/>
                </a:tc>
                <a:extLst>
                  <a:ext uri="{0D108BD9-81ED-4DB2-BD59-A6C34878D82A}">
                    <a16:rowId xmlns:a16="http://schemas.microsoft.com/office/drawing/2014/main" val="3564584593"/>
                  </a:ext>
                </a:extLst>
              </a:tr>
              <a:tr h="710029">
                <a:tc>
                  <a:txBody>
                    <a:bodyPr/>
                    <a:lstStyle/>
                    <a:p>
                      <a:r>
                        <a:rPr lang="en-US" sz="2000" kern="1200" noProof="0" dirty="0">
                          <a:solidFill>
                            <a:schemeClr val="tx1">
                              <a:lumMod val="65000"/>
                              <a:lumOff val="35000"/>
                            </a:schemeClr>
                          </a:solidFill>
                          <a:latin typeface="Arial" panose="020B0604020202020204" pitchFamily="34" charset="0"/>
                          <a:ea typeface="+mn-ea"/>
                          <a:cs typeface="Arial" panose="020B0604020202020204" pitchFamily="34" charset="0"/>
                        </a:rPr>
                        <a:t>Model</a:t>
                      </a:r>
                      <a:endParaRPr lang="en-US" sz="2000" kern="1200" dirty="0">
                        <a:solidFill>
                          <a:schemeClr val="tx1">
                            <a:lumMod val="65000"/>
                            <a:lumOff val="35000"/>
                          </a:schemeClr>
                        </a:solidFill>
                        <a:latin typeface="Arial" panose="020B0604020202020204" pitchFamily="34" charset="0"/>
                        <a:ea typeface="+mn-ea"/>
                        <a:cs typeface="Arial" panose="020B0604020202020204" pitchFamily="34" charset="0"/>
                      </a:endParaRPr>
                    </a:p>
                  </a:txBody>
                  <a:tcPr/>
                </a:tc>
                <a:tc>
                  <a:txBody>
                    <a:bodyPr/>
                    <a:lstStyle/>
                    <a:p>
                      <a:r>
                        <a:rPr lang="en-US" sz="1800" kern="1200" dirty="0">
                          <a:solidFill>
                            <a:schemeClr val="tx1">
                              <a:lumMod val="65000"/>
                              <a:lumOff val="35000"/>
                            </a:schemeClr>
                          </a:solidFill>
                          <a:latin typeface="Arial" panose="020B0604020202020204" pitchFamily="34" charset="0"/>
                          <a:ea typeface="+mn-ea"/>
                          <a:cs typeface="Arial" panose="020B0604020202020204" pitchFamily="34" charset="0"/>
                        </a:rPr>
                        <a:t>Autoregression, differencing and moving averages</a:t>
                      </a:r>
                    </a:p>
                  </a:txBody>
                  <a:tcPr/>
                </a:tc>
                <a:tc>
                  <a:txBody>
                    <a:bodyPr/>
                    <a:lstStyle/>
                    <a:p>
                      <a:r>
                        <a:rPr lang="en-US" sz="1800" kern="1200" dirty="0">
                          <a:solidFill>
                            <a:schemeClr val="tx1">
                              <a:lumMod val="65000"/>
                              <a:lumOff val="35000"/>
                            </a:schemeClr>
                          </a:solidFill>
                          <a:latin typeface="Arial" panose="020B0604020202020204" pitchFamily="34" charset="0"/>
                          <a:ea typeface="+mn-ea"/>
                          <a:cs typeface="Arial" panose="020B0604020202020204" pitchFamily="34" charset="0"/>
                        </a:rPr>
                        <a:t>Triple exponential smoothing to model level</a:t>
                      </a:r>
                    </a:p>
                  </a:txBody>
                  <a:tcPr/>
                </a:tc>
                <a:extLst>
                  <a:ext uri="{0D108BD9-81ED-4DB2-BD59-A6C34878D82A}">
                    <a16:rowId xmlns:a16="http://schemas.microsoft.com/office/drawing/2014/main" val="2203071461"/>
                  </a:ext>
                </a:extLst>
              </a:tr>
              <a:tr h="710029">
                <a:tc>
                  <a:txBody>
                    <a:bodyPr/>
                    <a:lstStyle/>
                    <a:p>
                      <a:r>
                        <a:rPr lang="en-US" sz="2000" kern="1200" dirty="0">
                          <a:solidFill>
                            <a:schemeClr val="tx1">
                              <a:lumMod val="65000"/>
                              <a:lumOff val="35000"/>
                            </a:schemeClr>
                          </a:solidFill>
                          <a:latin typeface="Arial" panose="020B0604020202020204" pitchFamily="34" charset="0"/>
                          <a:ea typeface="+mn-ea"/>
                          <a:cs typeface="Arial" panose="020B0604020202020204" pitchFamily="34" charset="0"/>
                        </a:rPr>
                        <a:t>Parameter Tuning</a:t>
                      </a:r>
                    </a:p>
                  </a:txBody>
                  <a:tcPr/>
                </a:tc>
                <a:tc>
                  <a:txBody>
                    <a:bodyPr/>
                    <a:lstStyle/>
                    <a:p>
                      <a:r>
                        <a:rPr lang="en-US" sz="1800" kern="1200" dirty="0">
                          <a:solidFill>
                            <a:schemeClr val="tx1">
                              <a:lumMod val="65000"/>
                              <a:lumOff val="35000"/>
                            </a:schemeClr>
                          </a:solidFill>
                          <a:latin typeface="Arial" panose="020B0604020202020204" pitchFamily="34" charset="0"/>
                          <a:ea typeface="+mn-ea"/>
                          <a:cs typeface="Arial" panose="020B0604020202020204" pitchFamily="34" charset="0"/>
                        </a:rPr>
                        <a:t>ACF and PACF plots</a:t>
                      </a:r>
                    </a:p>
                  </a:txBody>
                  <a:tcPr/>
                </a:tc>
                <a:tc>
                  <a:txBody>
                    <a:bodyPr/>
                    <a:lstStyle/>
                    <a:p>
                      <a:r>
                        <a:rPr lang="en-US" sz="1800" kern="1200" dirty="0">
                          <a:solidFill>
                            <a:schemeClr val="tx1">
                              <a:lumMod val="65000"/>
                              <a:lumOff val="35000"/>
                            </a:schemeClr>
                          </a:solidFill>
                          <a:latin typeface="Arial" panose="020B0604020202020204" pitchFamily="34" charset="0"/>
                          <a:ea typeface="+mn-ea"/>
                          <a:cs typeface="Arial" panose="020B0604020202020204" pitchFamily="34" charset="0"/>
                        </a:rPr>
                        <a:t>Alpha, beta and gamma are fine-tuned</a:t>
                      </a:r>
                    </a:p>
                  </a:txBody>
                  <a:tcPr/>
                </a:tc>
                <a:extLst>
                  <a:ext uri="{0D108BD9-81ED-4DB2-BD59-A6C34878D82A}">
                    <a16:rowId xmlns:a16="http://schemas.microsoft.com/office/drawing/2014/main" val="594926119"/>
                  </a:ext>
                </a:extLst>
              </a:tr>
              <a:tr h="710029">
                <a:tc>
                  <a:txBody>
                    <a:bodyPr/>
                    <a:lstStyle/>
                    <a:p>
                      <a:r>
                        <a:rPr lang="en-US" sz="2000" kern="1200" dirty="0">
                          <a:solidFill>
                            <a:schemeClr val="tx1">
                              <a:lumMod val="65000"/>
                              <a:lumOff val="35000"/>
                            </a:schemeClr>
                          </a:solidFill>
                          <a:latin typeface="Arial" panose="020B0604020202020204" pitchFamily="34" charset="0"/>
                          <a:ea typeface="+mn-ea"/>
                          <a:cs typeface="Arial" panose="020B0604020202020204" pitchFamily="34" charset="0"/>
                        </a:rPr>
                        <a:t>Dependencies</a:t>
                      </a:r>
                    </a:p>
                  </a:txBody>
                  <a:tcPr/>
                </a:tc>
                <a:tc>
                  <a:txBody>
                    <a:bodyPr/>
                    <a:lstStyle/>
                    <a:p>
                      <a:r>
                        <a:rPr lang="en-US" sz="1800" kern="1200" dirty="0">
                          <a:solidFill>
                            <a:schemeClr val="tx1">
                              <a:lumMod val="65000"/>
                              <a:lumOff val="35000"/>
                            </a:schemeClr>
                          </a:solidFill>
                          <a:latin typeface="Arial" panose="020B0604020202020204" pitchFamily="34" charset="0"/>
                          <a:ea typeface="+mn-ea"/>
                          <a:cs typeface="Arial" panose="020B0604020202020204" pitchFamily="34" charset="0"/>
                        </a:rPr>
                        <a:t>Long term dependencies</a:t>
                      </a:r>
                    </a:p>
                  </a:txBody>
                  <a:tcPr/>
                </a:tc>
                <a:tc>
                  <a:txBody>
                    <a:bodyPr/>
                    <a:lstStyle/>
                    <a:p>
                      <a:r>
                        <a:rPr lang="en-US" sz="1800" kern="1200" dirty="0">
                          <a:solidFill>
                            <a:schemeClr val="tx1">
                              <a:lumMod val="65000"/>
                              <a:lumOff val="35000"/>
                            </a:schemeClr>
                          </a:solidFill>
                          <a:latin typeface="Arial" panose="020B0604020202020204" pitchFamily="34" charset="0"/>
                          <a:ea typeface="+mn-ea"/>
                          <a:cs typeface="Arial" panose="020B0604020202020204" pitchFamily="34" charset="0"/>
                        </a:rPr>
                        <a:t>Short term dependencies</a:t>
                      </a:r>
                    </a:p>
                  </a:txBody>
                  <a:tcPr/>
                </a:tc>
                <a:extLst>
                  <a:ext uri="{0D108BD9-81ED-4DB2-BD59-A6C34878D82A}">
                    <a16:rowId xmlns:a16="http://schemas.microsoft.com/office/drawing/2014/main" val="317710795"/>
                  </a:ext>
                </a:extLst>
              </a:tr>
              <a:tr h="710029">
                <a:tc>
                  <a:txBody>
                    <a:bodyPr/>
                    <a:lstStyle/>
                    <a:p>
                      <a:r>
                        <a:rPr lang="en-US" sz="2000" kern="1200" dirty="0">
                          <a:solidFill>
                            <a:schemeClr val="tx1">
                              <a:lumMod val="65000"/>
                              <a:lumOff val="35000"/>
                            </a:schemeClr>
                          </a:solidFill>
                          <a:latin typeface="Arial" panose="020B0604020202020204" pitchFamily="34" charset="0"/>
                          <a:ea typeface="+mn-ea"/>
                          <a:cs typeface="Arial" panose="020B0604020202020204" pitchFamily="34" charset="0"/>
                        </a:rPr>
                        <a:t>Model Fit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lumMod val="65000"/>
                              <a:lumOff val="35000"/>
                            </a:schemeClr>
                          </a:solidFill>
                          <a:latin typeface="Arial" panose="020B0604020202020204" pitchFamily="34" charset="0"/>
                          <a:ea typeface="+mn-ea"/>
                          <a:cs typeface="Arial" panose="020B0604020202020204" pitchFamily="34" charset="0"/>
                          <a:sym typeface="EB Garamond"/>
                        </a:rPr>
                        <a:t>ARIMA(2,1,0) selected based on minimum AIC/BIC scores for best predictive performance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lumMod val="65000"/>
                              <a:lumOff val="35000"/>
                            </a:schemeClr>
                          </a:solidFill>
                          <a:latin typeface="Arial" panose="020B0604020202020204" pitchFamily="34" charset="0"/>
                          <a:ea typeface="+mn-ea"/>
                          <a:cs typeface="Arial" panose="020B0604020202020204" pitchFamily="34" charset="0"/>
                          <a:sym typeface="EB Garamond"/>
                        </a:rPr>
                        <a:t>Applied to training data, effectively capturing periodic stock price fluctuations with high accuracy</a:t>
                      </a:r>
                    </a:p>
                  </a:txBody>
                  <a:tcPr/>
                </a:tc>
                <a:extLst>
                  <a:ext uri="{0D108BD9-81ED-4DB2-BD59-A6C34878D82A}">
                    <a16:rowId xmlns:a16="http://schemas.microsoft.com/office/drawing/2014/main" val="3858748016"/>
                  </a:ext>
                </a:extLst>
              </a:tr>
              <a:tr h="710029">
                <a:tc>
                  <a:txBody>
                    <a:bodyPr/>
                    <a:lstStyle/>
                    <a:p>
                      <a:r>
                        <a:rPr lang="en-US" sz="2000" kern="1200" dirty="0">
                          <a:solidFill>
                            <a:schemeClr val="tx1">
                              <a:lumMod val="65000"/>
                              <a:lumOff val="35000"/>
                            </a:schemeClr>
                          </a:solidFill>
                          <a:latin typeface="Arial" panose="020B0604020202020204" pitchFamily="34" charset="0"/>
                          <a:ea typeface="+mn-ea"/>
                          <a:cs typeface="Arial" panose="020B0604020202020204" pitchFamily="34" charset="0"/>
                        </a:rPr>
                        <a:t>Specifications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lumMod val="65000"/>
                              <a:lumOff val="35000"/>
                            </a:schemeClr>
                          </a:solidFill>
                          <a:latin typeface="Arial" panose="020B0604020202020204" pitchFamily="34" charset="0"/>
                          <a:ea typeface="+mn-ea"/>
                          <a:cs typeface="Arial" panose="020B0604020202020204" pitchFamily="34" charset="0"/>
                          <a:sym typeface="EB Garamond"/>
                        </a:rPr>
                        <a:t>Applied to address non-stationarity by stabilizing the mean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lumMod val="65000"/>
                              <a:lumOff val="35000"/>
                            </a:schemeClr>
                          </a:solidFill>
                          <a:latin typeface="Arial" panose="020B0604020202020204" pitchFamily="34" charset="0"/>
                          <a:ea typeface="+mn-ea"/>
                          <a:cs typeface="Arial" panose="020B0604020202020204" pitchFamily="34" charset="0"/>
                          <a:sym typeface="EB Garamond"/>
                        </a:rPr>
                        <a:t>Identified with a 12-month cycle based on the monthly stock data</a:t>
                      </a:r>
                    </a:p>
                  </a:txBody>
                  <a:tcPr/>
                </a:tc>
                <a:extLst>
                  <a:ext uri="{0D108BD9-81ED-4DB2-BD59-A6C34878D82A}">
                    <a16:rowId xmlns:a16="http://schemas.microsoft.com/office/drawing/2014/main" val="2217543771"/>
                  </a:ext>
                </a:extLst>
              </a:tr>
            </a:tbl>
          </a:graphicData>
        </a:graphic>
      </p:graphicFrame>
    </p:spTree>
    <p:extLst>
      <p:ext uri="{BB962C8B-B14F-4D97-AF65-F5344CB8AC3E}">
        <p14:creationId xmlns:p14="http://schemas.microsoft.com/office/powerpoint/2010/main" val="2555963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7A3B0-A882-9724-E5CD-45BB989C6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1AB82A-04A0-3B1E-D38D-9C4CF3D43932}"/>
              </a:ext>
            </a:extLst>
          </p:cNvPr>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Results and Observations</a:t>
            </a:r>
          </a:p>
        </p:txBody>
      </p:sp>
      <p:sp>
        <p:nvSpPr>
          <p:cNvPr id="3" name="Subtitle 2">
            <a:extLst>
              <a:ext uri="{FF2B5EF4-FFF2-40B4-BE49-F238E27FC236}">
                <a16:creationId xmlns:a16="http://schemas.microsoft.com/office/drawing/2014/main" id="{3FD775FF-8C89-7F27-BC7D-1AA654E2D34A}"/>
              </a:ext>
            </a:extLst>
          </p:cNvPr>
          <p:cNvSpPr>
            <a:spLocks noGrp="1"/>
          </p:cNvSpPr>
          <p:nvPr>
            <p:ph type="subTitle" idx="1"/>
          </p:nvPr>
        </p:nvSpPr>
        <p:spPr>
          <a:xfrm>
            <a:off x="685800" y="1462147"/>
            <a:ext cx="9296400" cy="4953000"/>
          </a:xfrm>
        </p:spPr>
        <p:txBody>
          <a:bodyPr>
            <a:normAutofit fontScale="92500" lnSpcReduction="10000"/>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Seasonal Patterns in Apple Stock: </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Apple stock prices exhibit strong seasonal effects, characterized by consistent peaks at the end of each year.</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Forecast Uncertainty: </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As the forecast horizon extends, prediction intervals widen due to increased uncertainty, reflecting the challenges of long-term forecasting.</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Model Validation: </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The accuracy of the model was confirmed using test data, resulting in a prediction interval with a confidence level of 95%.</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Combined Forecast Benefits: </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The combined forecast indicates that price fluctuations within the predicted range are safer for investors, especially during periods of high volatility.</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Optimal Forecasting Approach: </a:t>
            </a:r>
          </a:p>
          <a:p>
            <a:pPr lvl="1" algn="l"/>
            <a:r>
              <a:rPr lang="en-US" sz="2000" dirty="0">
                <a:solidFill>
                  <a:schemeClr val="tx1">
                    <a:lumMod val="65000"/>
                    <a:lumOff val="35000"/>
                  </a:schemeClr>
                </a:solidFill>
                <a:latin typeface="Arial" panose="020B0604020202020204" pitchFamily="34" charset="0"/>
                <a:cs typeface="Arial" panose="020B0604020202020204" pitchFamily="34" charset="0"/>
              </a:rPr>
              <a:t>The combination of ARIMA and Holt-Winters models provided an optimal price range for stock investments, offering a robust forecasting strategy</a:t>
            </a:r>
          </a:p>
        </p:txBody>
      </p:sp>
      <p:cxnSp>
        <p:nvCxnSpPr>
          <p:cNvPr id="5" name="Straight Connector 4">
            <a:extLst>
              <a:ext uri="{FF2B5EF4-FFF2-40B4-BE49-F238E27FC236}">
                <a16:creationId xmlns:a16="http://schemas.microsoft.com/office/drawing/2014/main" id="{46F48D77-5DDB-2438-F3F4-6AD0FAAF5771}"/>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6EE5108A-D94C-63CE-540A-3EEDEAECC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5741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02F56-9AB2-C86A-1228-36A335511E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BFDEF3-EF7B-DF65-E58E-F497D20A1568}"/>
              </a:ext>
            </a:extLst>
          </p:cNvPr>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Conclusions</a:t>
            </a:r>
          </a:p>
        </p:txBody>
      </p:sp>
      <p:sp>
        <p:nvSpPr>
          <p:cNvPr id="3" name="Subtitle 2">
            <a:extLst>
              <a:ext uri="{FF2B5EF4-FFF2-40B4-BE49-F238E27FC236}">
                <a16:creationId xmlns:a16="http://schemas.microsoft.com/office/drawing/2014/main" id="{9DA80F10-F747-DFA3-333C-B1EDA876600D}"/>
              </a:ext>
            </a:extLst>
          </p:cNvPr>
          <p:cNvSpPr>
            <a:spLocks noGrp="1"/>
          </p:cNvSpPr>
          <p:nvPr>
            <p:ph type="subTitle" idx="1"/>
          </p:nvPr>
        </p:nvSpPr>
        <p:spPr>
          <a:xfrm>
            <a:off x="685800" y="1462147"/>
            <a:ext cx="9296400" cy="4970206"/>
          </a:xfrm>
        </p:spPr>
        <p:txBody>
          <a:bodyPr>
            <a:normAutofit fontScale="92500"/>
          </a:bodyPr>
          <a:lstStyle/>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Limitations of Current Models: </a:t>
            </a:r>
          </a:p>
          <a:p>
            <a:pPr lvl="1" algn="l"/>
            <a:r>
              <a:rPr lang="en-US" sz="1900" dirty="0">
                <a:solidFill>
                  <a:schemeClr val="tx1">
                    <a:lumMod val="65000"/>
                    <a:lumOff val="35000"/>
                  </a:schemeClr>
                </a:solidFill>
                <a:latin typeface="Arial" panose="020B0604020202020204" pitchFamily="34" charset="0"/>
                <a:cs typeface="Arial" panose="020B0604020202020204" pitchFamily="34" charset="0"/>
              </a:rPr>
              <a:t>The ARIMA and Holt-Winters models have limitations, as they assume previous price patterns will continue, potentially failing to account for sudden market changes.</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Future Directions: External Inputs: </a:t>
            </a:r>
          </a:p>
          <a:p>
            <a:pPr lvl="1" algn="l"/>
            <a:r>
              <a:rPr lang="en-US" sz="1800" dirty="0">
                <a:solidFill>
                  <a:schemeClr val="tx1">
                    <a:lumMod val="65000"/>
                    <a:lumOff val="35000"/>
                  </a:schemeClr>
                </a:solidFill>
                <a:latin typeface="Arial" panose="020B0604020202020204" pitchFamily="34" charset="0"/>
                <a:cs typeface="Arial" panose="020B0604020202020204" pitchFamily="34" charset="0"/>
              </a:rPr>
              <a:t>To enhance the predictive capability of the model, future research could explore incorporating external factors such as macroeconomic data and news sentiment analysis.</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Future Directions: Machine Learning: </a:t>
            </a:r>
          </a:p>
          <a:p>
            <a:pPr lvl="1" algn="l"/>
            <a:r>
              <a:rPr lang="en-US" sz="1800" dirty="0">
                <a:solidFill>
                  <a:schemeClr val="tx1">
                    <a:lumMod val="65000"/>
                    <a:lumOff val="35000"/>
                  </a:schemeClr>
                </a:solidFill>
                <a:latin typeface="Arial" panose="020B0604020202020204" pitchFamily="34" charset="0"/>
                <a:cs typeface="Arial" panose="020B0604020202020204" pitchFamily="34" charset="0"/>
              </a:rPr>
              <a:t>Future studies may utilize machine learning models, like LSTM, to capture complex, nonlinear patterns in stock prices, potentially improving forecast accuracy.</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Effectiveness of Current Approach: </a:t>
            </a:r>
          </a:p>
          <a:p>
            <a:pPr lvl="1" algn="l"/>
            <a:r>
              <a:rPr lang="en-US" sz="1800" dirty="0">
                <a:solidFill>
                  <a:schemeClr val="tx1">
                    <a:lumMod val="65000"/>
                    <a:lumOff val="35000"/>
                  </a:schemeClr>
                </a:solidFill>
                <a:latin typeface="Arial" panose="020B0604020202020204" pitchFamily="34" charset="0"/>
                <a:cs typeface="Arial" panose="020B0604020202020204" pitchFamily="34" charset="0"/>
              </a:rPr>
              <a:t>This study effectively demonstrated the benefits of integrating ARIMA and Holt-Winters models for stock price forecasting.</a:t>
            </a:r>
          </a:p>
          <a:p>
            <a:pPr marL="342900" indent="-342900" algn="l">
              <a:buFont typeface="Arial" panose="020B0604020202020204" pitchFamily="34" charset="0"/>
              <a:buChar char="•"/>
            </a:pPr>
            <a:r>
              <a:rPr lang="en-US" sz="2400" dirty="0">
                <a:solidFill>
                  <a:schemeClr val="tx1">
                    <a:lumMod val="65000"/>
                    <a:lumOff val="35000"/>
                  </a:schemeClr>
                </a:solidFill>
                <a:latin typeface="Arial" panose="020B0604020202020204" pitchFamily="34" charset="0"/>
                <a:cs typeface="Arial" panose="020B0604020202020204" pitchFamily="34" charset="0"/>
              </a:rPr>
              <a:t>Potential for Model Enhancement: </a:t>
            </a:r>
          </a:p>
          <a:p>
            <a:pPr lvl="1" algn="l"/>
            <a:r>
              <a:rPr lang="en-US" sz="1800" dirty="0">
                <a:solidFill>
                  <a:schemeClr val="tx1">
                    <a:lumMod val="65000"/>
                    <a:lumOff val="35000"/>
                  </a:schemeClr>
                </a:solidFill>
                <a:latin typeface="Arial" panose="020B0604020202020204" pitchFamily="34" charset="0"/>
                <a:cs typeface="Arial" panose="020B0604020202020204" pitchFamily="34" charset="0"/>
              </a:rPr>
              <a:t>By addressing the limitations and exploring new methodologies, future research can further refine and improve the forecasting capabilities of these models.</a:t>
            </a:r>
            <a:endParaRPr lang="en-US" sz="1600" dirty="0">
              <a:solidFill>
                <a:schemeClr val="tx1">
                  <a:lumMod val="65000"/>
                  <a:lumOff val="35000"/>
                </a:schemeClr>
              </a:solidFill>
              <a:latin typeface="Arial" panose="020B0604020202020204" pitchFamily="34" charset="0"/>
              <a:cs typeface="Arial" panose="020B0604020202020204" pitchFamily="34" charset="0"/>
            </a:endParaRPr>
          </a:p>
        </p:txBody>
      </p:sp>
      <p:cxnSp>
        <p:nvCxnSpPr>
          <p:cNvPr id="5" name="Straight Connector 4">
            <a:extLst>
              <a:ext uri="{FF2B5EF4-FFF2-40B4-BE49-F238E27FC236}">
                <a16:creationId xmlns:a16="http://schemas.microsoft.com/office/drawing/2014/main" id="{3D9D88F9-B29E-E56C-376D-74D6B90916D3}"/>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DF25259A-8114-AFE9-8EDF-5B775E0DF5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14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3AA48-F116-77A2-2FD7-ED3D6117A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8987A-BB7F-1145-8777-C12641194621}"/>
              </a:ext>
            </a:extLst>
          </p:cNvPr>
          <p:cNvSpPr>
            <a:spLocks noGrp="1"/>
          </p:cNvSpPr>
          <p:nvPr>
            <p:ph type="ctrTitle"/>
          </p:nvPr>
        </p:nvSpPr>
        <p:spPr>
          <a:xfrm>
            <a:off x="685800" y="425647"/>
            <a:ext cx="6324600" cy="1007428"/>
          </a:xfrm>
        </p:spPr>
        <p:txBody>
          <a:bodyPr>
            <a:normAutofit/>
          </a:bodyPr>
          <a:lstStyle/>
          <a:p>
            <a:pPr algn="l"/>
            <a:r>
              <a:rPr lang="en-US" sz="3600" b="1" dirty="0">
                <a:solidFill>
                  <a:srgbClr val="990000"/>
                </a:solidFill>
                <a:latin typeface="Arial" panose="020B0604020202020204" pitchFamily="34" charset="0"/>
                <a:cs typeface="Arial" panose="020B0604020202020204" pitchFamily="34" charset="0"/>
              </a:rPr>
              <a:t>Quiz Questions</a:t>
            </a:r>
          </a:p>
        </p:txBody>
      </p:sp>
      <p:sp>
        <p:nvSpPr>
          <p:cNvPr id="3" name="Subtitle 2">
            <a:extLst>
              <a:ext uri="{FF2B5EF4-FFF2-40B4-BE49-F238E27FC236}">
                <a16:creationId xmlns:a16="http://schemas.microsoft.com/office/drawing/2014/main" id="{246367DE-8872-74A4-4959-DDAE87F383EB}"/>
              </a:ext>
            </a:extLst>
          </p:cNvPr>
          <p:cNvSpPr>
            <a:spLocks noGrp="1"/>
          </p:cNvSpPr>
          <p:nvPr>
            <p:ph type="subTitle" idx="1"/>
          </p:nvPr>
        </p:nvSpPr>
        <p:spPr>
          <a:xfrm>
            <a:off x="685800" y="1462147"/>
            <a:ext cx="9296400" cy="4970206"/>
          </a:xfrm>
        </p:spPr>
        <p:txBody>
          <a:bodyPr>
            <a:normAutofit/>
          </a:bodyPr>
          <a:lstStyle/>
          <a:p>
            <a:pPr marL="342900" indent="-342900" algn="l">
              <a:buFont typeface="Arial" panose="020B0604020202020204" pitchFamily="34" charset="0"/>
              <a:buChar char="•"/>
            </a:pPr>
            <a:r>
              <a:rPr lang="en-US" sz="2400" b="1" dirty="0">
                <a:solidFill>
                  <a:schemeClr val="tx1">
                    <a:lumMod val="65000"/>
                    <a:lumOff val="35000"/>
                  </a:schemeClr>
                </a:solidFill>
                <a:latin typeface="Arial" panose="020B0604020202020204" pitchFamily="34" charset="0"/>
                <a:cs typeface="Arial" panose="020B0604020202020204" pitchFamily="34" charset="0"/>
              </a:rPr>
              <a:t>Question: </a:t>
            </a:r>
          </a:p>
          <a:p>
            <a:pPr lvl="1" algn="l"/>
            <a:r>
              <a:rPr lang="en-US" sz="2000" b="1" dirty="0">
                <a:solidFill>
                  <a:schemeClr val="tx1">
                    <a:lumMod val="65000"/>
                    <a:lumOff val="35000"/>
                  </a:schemeClr>
                </a:solidFill>
                <a:latin typeface="Arial" panose="020B0604020202020204" pitchFamily="34" charset="0"/>
                <a:cs typeface="Arial" panose="020B0604020202020204" pitchFamily="34" charset="0"/>
              </a:rPr>
              <a:t>How do ACF and PACF differ in their roles when specifying the parameters of an ARIMA model?</a:t>
            </a:r>
            <a:endParaRPr lang="en-US" sz="2000" dirty="0">
              <a:solidFill>
                <a:schemeClr val="tx1">
                  <a:lumMod val="65000"/>
                  <a:lumOff val="35000"/>
                </a:schemeClr>
              </a:solidFill>
              <a:latin typeface="Arial" panose="020B0604020202020204" pitchFamily="34" charset="0"/>
              <a:cs typeface="Arial" panose="020B0604020202020204" pitchFamily="34" charset="0"/>
            </a:endParaRPr>
          </a:p>
          <a:p>
            <a:pPr marL="342900" indent="-342900" algn="l">
              <a:buFont typeface="Arial" panose="020B0604020202020204" pitchFamily="34" charset="0"/>
              <a:buChar char="•"/>
            </a:pPr>
            <a:r>
              <a:rPr lang="en-US" sz="2400" b="1" dirty="0">
                <a:solidFill>
                  <a:schemeClr val="tx1">
                    <a:lumMod val="65000"/>
                    <a:lumOff val="35000"/>
                  </a:schemeClr>
                </a:solidFill>
                <a:latin typeface="Arial" panose="020B0604020202020204" pitchFamily="34" charset="0"/>
                <a:cs typeface="Arial" panose="020B0604020202020204" pitchFamily="34" charset="0"/>
              </a:rPr>
              <a:t>Answer:</a:t>
            </a:r>
          </a:p>
          <a:p>
            <a:pPr marL="800100" lvl="1" indent="-342900" algn="l">
              <a:buFont typeface="Arial" panose="020B0604020202020204" pitchFamily="34" charset="0"/>
              <a:buChar char="•"/>
            </a:pPr>
            <a:r>
              <a:rPr lang="en-US" sz="2000" dirty="0">
                <a:solidFill>
                  <a:schemeClr val="tx1">
                    <a:lumMod val="65000"/>
                    <a:lumOff val="35000"/>
                  </a:schemeClr>
                </a:solidFill>
                <a:latin typeface="Arial" panose="020B0604020202020204" pitchFamily="34" charset="0"/>
                <a:cs typeface="Arial" panose="020B0604020202020204" pitchFamily="34" charset="0"/>
              </a:rPr>
              <a:t>In the process of determining ARIMA model parameters, the Autocorrelation Function and the Partial Autocorrelation Function serve complementary roles. The ACF provides insight into how past values collectively influence current values, which is crucial for identifying the moving average component. In contrast, the PACF isolates direct correlations between data points, effectively filtering out the impact of intermediate values. This makes it essential for determining the autoregressive component. By analyzing these functions, researchers can make informed decisions about the ARIMA parameters, leading to more accurate model specifications and improved forecasting capabilities.</a:t>
            </a:r>
          </a:p>
        </p:txBody>
      </p:sp>
      <p:cxnSp>
        <p:nvCxnSpPr>
          <p:cNvPr id="5" name="Straight Connector 4">
            <a:extLst>
              <a:ext uri="{FF2B5EF4-FFF2-40B4-BE49-F238E27FC236}">
                <a16:creationId xmlns:a16="http://schemas.microsoft.com/office/drawing/2014/main" id="{188D08B6-F0A1-1076-84F2-0097036015C2}"/>
              </a:ext>
            </a:extLst>
          </p:cNvPr>
          <p:cNvCxnSpPr/>
          <p:nvPr/>
        </p:nvCxnSpPr>
        <p:spPr>
          <a:xfrm>
            <a:off x="457200" y="1295400"/>
            <a:ext cx="9220200" cy="0"/>
          </a:xfrm>
          <a:prstGeom prst="line">
            <a:avLst/>
          </a:prstGeom>
          <a:ln>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pic>
        <p:nvPicPr>
          <p:cNvPr id="14" name="Picture 13" descr="Z:\PP Assistants\Formal_Viterbi_CardOnTrans.png">
            <a:extLst>
              <a:ext uri="{FF2B5EF4-FFF2-40B4-BE49-F238E27FC236}">
                <a16:creationId xmlns:a16="http://schemas.microsoft.com/office/drawing/2014/main" id="{FFDDB75D-ABBC-580E-B981-1D94EF55D5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01200" y="69328"/>
            <a:ext cx="2362200" cy="826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026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442</TotalTime>
  <Words>681</Words>
  <Application>Microsoft Office PowerPoint</Application>
  <PresentationFormat>Widescreen</PresentationFormat>
  <Paragraphs>65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Reading Report 3</vt:lpstr>
      <vt:lpstr>Introduction</vt:lpstr>
      <vt:lpstr>Data Overview</vt:lpstr>
      <vt:lpstr>ARIMA vs Holt-Winters Model</vt:lpstr>
      <vt:lpstr>Results and Observations</vt:lpstr>
      <vt:lpstr>Conclusions</vt:lpstr>
      <vt:lpstr>Quiz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Professional Programs</dc:creator>
  <cp:lastModifiedBy>Shubham Darekar</cp:lastModifiedBy>
  <cp:revision>22</cp:revision>
  <cp:lastPrinted>2025-01-29T06:06:56Z</cp:lastPrinted>
  <dcterms:created xsi:type="dcterms:W3CDTF">2014-02-10T22:07:50Z</dcterms:created>
  <dcterms:modified xsi:type="dcterms:W3CDTF">2025-02-06T03:42:29Z</dcterms:modified>
</cp:coreProperties>
</file>