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777777"/>
    <a:srgbClr val="FFCC00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 autoAdjust="0"/>
    <p:restoredTop sz="94747" autoAdjust="0"/>
  </p:normalViewPr>
  <p:slideViewPr>
    <p:cSldViewPr>
      <p:cViewPr varScale="1">
        <p:scale>
          <a:sx n="97" d="100"/>
          <a:sy n="97" d="100"/>
        </p:scale>
        <p:origin x="168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20C9A-ABDB-486F-893C-C75EBD59473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62E51-E05F-4EA9-A12C-58644885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2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2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9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9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3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0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0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6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D3EE7-5886-4DD0-A01C-14B005546341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F5D0D-FC70-4337-B686-B1B12892E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86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905001"/>
            <a:ext cx="8229600" cy="147002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Report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52800"/>
            <a:ext cx="7924800" cy="1752600"/>
          </a:xfrm>
        </p:spPr>
        <p:txBody>
          <a:bodyPr>
            <a:normAutofit/>
          </a:bodyPr>
          <a:lstStyle/>
          <a:p>
            <a:pPr algn="l"/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learning-based NLP data pipeline for EHR-scanned document information extraction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24000" y="3200400"/>
            <a:ext cx="841248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Z:\PP Assistants\Formal_Viterbi_CardOn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11127"/>
            <a:ext cx="2378150" cy="74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9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53000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Scanned EHR documents pose a significant challenge due to their image format, which complicates the extraction of vital patient information.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Opportunity: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utilizing deep learning and NLP techniques, healthcare data management and decision-making can be significantly enhanced, providing valuable insights from these documents.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goal is to develop a robust data pipeline that leverages image preprocessing, Optical Character Recognition (OCR), and advanced NLP models to extract critical medical details from scanned sleep study reports.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Focus: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primary focus is on crucial sleep apnea indicators, including: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AHI (Apnea-Hypopnea Index): A measure of sleep apnea severity.</a:t>
            </a:r>
          </a:p>
          <a:p>
            <a:pPr lvl="1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SaO2 (Oxygen Saturation): Provides essential clinical insights.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8DDA-9DCF-FCA2-B8DA-D4CE2EB2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DA0E-E52A-8786-816B-ED9A09C32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Extraction Pipeline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B50CFA-20A5-09FF-1004-B1BD65F94C1F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061D45E6-78AB-6480-3EB0-26811E5ED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E7FF102-C1FC-6ED7-FCD7-41404A1B2F11}"/>
              </a:ext>
            </a:extLst>
          </p:cNvPr>
          <p:cNvSpPr/>
          <p:nvPr/>
        </p:nvSpPr>
        <p:spPr>
          <a:xfrm>
            <a:off x="1066800" y="242367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12AB3D-DEAC-F4F8-BD1A-0FA1DFBC8ADD}"/>
              </a:ext>
            </a:extLst>
          </p:cNvPr>
          <p:cNvSpPr/>
          <p:nvPr/>
        </p:nvSpPr>
        <p:spPr>
          <a:xfrm>
            <a:off x="3609668" y="2429248"/>
            <a:ext cx="685800" cy="6858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E4BB2B-AE06-F60E-6C94-0407E275B27C}"/>
              </a:ext>
            </a:extLst>
          </p:cNvPr>
          <p:cNvSpPr/>
          <p:nvPr/>
        </p:nvSpPr>
        <p:spPr>
          <a:xfrm>
            <a:off x="6324600" y="242924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43AB64-3E50-5536-C2FA-AA831B162C98}"/>
              </a:ext>
            </a:extLst>
          </p:cNvPr>
          <p:cNvSpPr/>
          <p:nvPr/>
        </p:nvSpPr>
        <p:spPr>
          <a:xfrm>
            <a:off x="8991600" y="2429248"/>
            <a:ext cx="685800" cy="685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6369824-FAD3-136A-EF6C-366E8ADA4219}"/>
              </a:ext>
            </a:extLst>
          </p:cNvPr>
          <p:cNvSpPr/>
          <p:nvPr/>
        </p:nvSpPr>
        <p:spPr>
          <a:xfrm>
            <a:off x="1828800" y="2423674"/>
            <a:ext cx="1524000" cy="685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0AABCC-3225-E45D-3946-BD9DB390F8DB}"/>
              </a:ext>
            </a:extLst>
          </p:cNvPr>
          <p:cNvSpPr/>
          <p:nvPr/>
        </p:nvSpPr>
        <p:spPr>
          <a:xfrm>
            <a:off x="4447868" y="2423674"/>
            <a:ext cx="1524000" cy="685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D1C4917-79A2-3B84-26EC-12259AF6A7E4}"/>
              </a:ext>
            </a:extLst>
          </p:cNvPr>
          <p:cNvSpPr/>
          <p:nvPr/>
        </p:nvSpPr>
        <p:spPr>
          <a:xfrm>
            <a:off x="7239000" y="2435964"/>
            <a:ext cx="1524000" cy="685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719BED-705C-145D-208E-B13871496C95}"/>
              </a:ext>
            </a:extLst>
          </p:cNvPr>
          <p:cNvSpPr/>
          <p:nvPr/>
        </p:nvSpPr>
        <p:spPr>
          <a:xfrm>
            <a:off x="685800" y="3276600"/>
            <a:ext cx="1600200" cy="6857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B887228-E899-9498-C6EB-2EF6F65112E9}"/>
              </a:ext>
            </a:extLst>
          </p:cNvPr>
          <p:cNvSpPr/>
          <p:nvPr/>
        </p:nvSpPr>
        <p:spPr>
          <a:xfrm>
            <a:off x="3152468" y="3276600"/>
            <a:ext cx="1600200" cy="6857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OCR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BACE2B-3736-1C79-878D-BB4AEF5E9292}"/>
              </a:ext>
            </a:extLst>
          </p:cNvPr>
          <p:cNvSpPr/>
          <p:nvPr/>
        </p:nvSpPr>
        <p:spPr>
          <a:xfrm>
            <a:off x="5867400" y="3276600"/>
            <a:ext cx="1600200" cy="6857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NLP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3AD59F-363B-AB1F-6909-1B1EA8F2C495}"/>
              </a:ext>
            </a:extLst>
          </p:cNvPr>
          <p:cNvSpPr/>
          <p:nvPr/>
        </p:nvSpPr>
        <p:spPr>
          <a:xfrm>
            <a:off x="8534400" y="3276600"/>
            <a:ext cx="1600200" cy="6857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Processing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E600D9D-8E1C-71D4-75CA-F92CF9058A85}"/>
              </a:ext>
            </a:extLst>
          </p:cNvPr>
          <p:cNvSpPr txBox="1">
            <a:spLocks/>
          </p:cNvSpPr>
          <p:nvPr/>
        </p:nvSpPr>
        <p:spPr>
          <a:xfrm>
            <a:off x="328766" y="4419600"/>
            <a:ext cx="2185834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 scanned document images into formats optimized for OCR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Techniques: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Grayscaling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dilating, eroding, adjusting contrast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806E839-4959-AE7F-50D8-189C566B240A}"/>
              </a:ext>
            </a:extLst>
          </p:cNvPr>
          <p:cNvSpPr txBox="1">
            <a:spLocks/>
          </p:cNvSpPr>
          <p:nvPr/>
        </p:nvSpPr>
        <p:spPr>
          <a:xfrm>
            <a:off x="2859651" y="4419600"/>
            <a:ext cx="2185834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Transforms scanned documents into a readable format for further analysis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Utilizes Tesseract to convert images into text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0E07F56-370A-B61D-B85D-E081979C9543}"/>
              </a:ext>
            </a:extLst>
          </p:cNvPr>
          <p:cNvSpPr txBox="1">
            <a:spLocks/>
          </p:cNvSpPr>
          <p:nvPr/>
        </p:nvSpPr>
        <p:spPr>
          <a:xfrm>
            <a:off x="5588870" y="4419600"/>
            <a:ext cx="2185834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Models: Traditional machine learning and deep learning-based NLP models (e.g., bag-of-words)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Transformer-based deep learning models (e.g.,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ClinicalBERT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9F74F6C-81F4-BBBC-2F5B-ED62CD80FC7C}"/>
              </a:ext>
            </a:extLst>
          </p:cNvPr>
          <p:cNvSpPr txBox="1">
            <a:spLocks/>
          </p:cNvSpPr>
          <p:nvPr/>
        </p:nvSpPr>
        <p:spPr>
          <a:xfrm>
            <a:off x="8239432" y="4419600"/>
            <a:ext cx="218583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Tested: Structured and unstructured input formats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Analyzed: Context and accuracy</a:t>
            </a:r>
          </a:p>
        </p:txBody>
      </p:sp>
    </p:spTree>
    <p:extLst>
      <p:ext uri="{BB962C8B-B14F-4D97-AF65-F5344CB8AC3E}">
        <p14:creationId xmlns:p14="http://schemas.microsoft.com/office/powerpoint/2010/main" val="1072417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2F56-9AB2-C86A-1228-36A335511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DEF3-EF7B-DF65-E58E-F497D20A1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and Image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80F10-F747-DFA3-333C-B1EDA8766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7020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Origin: UTMB EHR reports 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Dataset: 2988 scanned PDFs from 955 unique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Processing: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Techniques: Convert to grayscale, apply dilation and erosion, increase contrast using OpenCV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OCR: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Tool: Tesseract OCR via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pytesseract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text extraction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Validation: Visual inspection of extracted 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Deidentification: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Process: Masked patient names, medical record numbers, and dates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Segmentation &amp; Classification: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Segmentation: Identify AHI and SaO2 values with context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Classification: Bag-of-words,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BiLSTM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BERT,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ClinicalBERT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Training and Evaluation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Training: 70:30 sets; cross-validation, checkpoint-based evaluation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Metrics: Recall, precision, AUROC, document accuracy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Analysis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 Size: Effect on model performance</a:t>
            </a:r>
          </a:p>
          <a:p>
            <a:pPr lvl="1"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Validation: Impact of preprocessing methods and feature contribution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9D88F9-B29E-E56C-376D-74D6B90916D3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DF25259A-8114-AFE9-8EDF-5B775E0DF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14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494DD-2452-76DE-9B65-B9C89176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7F20-BBBD-7F2A-9882-96C5DDBD9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22FD0-8BA0-5F7E-C288-A452855A8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702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Formats: Varied with text, images, and handwriting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OCR Issues: Text extraction mostly successful; challenges with images and handwriting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Data: Median of 2 pages, 44 numeric values per page. AHI avg. 34.9, SaO2 avg. 76.5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Performance: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ClinicalBERT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outperformed others in AHI and SaO2 extraction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Size: </a:t>
            </a:r>
            <a:r>
              <a:rPr lang="en-US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ClinicalBERT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excelled with fewer reports; all models performed similarly with 50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Preprocessing: Best results with contrast increase and structured input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89576A-CE33-15B2-CA97-BA9F8EC23F10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65F31F9E-6DF8-2121-D733-64172952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53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3AA48-F116-77A2-2FD7-ED3D6117A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987A-BB7F-1145-8777-C12641194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25647"/>
            <a:ext cx="6324600" cy="1007428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Quiz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367DE-8872-74A4-4959-DDAE87F3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462147"/>
            <a:ext cx="9296400" cy="497020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ClinicalBERT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advantageous over traditional machine learning models?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Due to its bidirectional transformer architecture, it was pre-trained on 2 million clinical notes. This helps in enabling better comprehension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context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8D08B6-F0A1-1076-84F2-0097036015C2}"/>
              </a:ext>
            </a:extLst>
          </p:cNvPr>
          <p:cNvCxnSpPr/>
          <p:nvPr/>
        </p:nvCxnSpPr>
        <p:spPr>
          <a:xfrm>
            <a:off x="457200" y="1295400"/>
            <a:ext cx="92202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 descr="Z:\PP Assistants\Formal_Viterbi_CardOnTrans.png">
            <a:extLst>
              <a:ext uri="{FF2B5EF4-FFF2-40B4-BE49-F238E27FC236}">
                <a16:creationId xmlns:a16="http://schemas.microsoft.com/office/drawing/2014/main" id="{FFDDB75D-ABBC-580E-B981-1D94EF55D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69328"/>
            <a:ext cx="2362200" cy="8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02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488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Reading Report 2</vt:lpstr>
      <vt:lpstr>Introduction</vt:lpstr>
      <vt:lpstr>Information Extraction Pipeline</vt:lpstr>
      <vt:lpstr>Data and Image Processing</vt:lpstr>
      <vt:lpstr>Results</vt:lpstr>
      <vt:lpstr>Quiz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Professional Programs</dc:creator>
  <cp:lastModifiedBy>Shubham Darekar</cp:lastModifiedBy>
  <cp:revision>21</cp:revision>
  <cp:lastPrinted>2025-01-29T06:06:56Z</cp:lastPrinted>
  <dcterms:created xsi:type="dcterms:W3CDTF">2014-02-10T22:07:50Z</dcterms:created>
  <dcterms:modified xsi:type="dcterms:W3CDTF">2025-01-29T06:07:04Z</dcterms:modified>
</cp:coreProperties>
</file>