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2" r:id="rId4"/>
    <p:sldId id="263" r:id="rId5"/>
    <p:sldId id="264" r:id="rId6"/>
    <p:sldId id="267" r:id="rId7"/>
    <p:sldId id="265" r:id="rId8"/>
    <p:sldId id="268"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777777"/>
    <a:srgbClr val="FFCC00"/>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63" autoAdjust="0"/>
    <p:restoredTop sz="94747" autoAdjust="0"/>
  </p:normalViewPr>
  <p:slideViewPr>
    <p:cSldViewPr>
      <p:cViewPr>
        <p:scale>
          <a:sx n="75" d="100"/>
          <a:sy n="75" d="100"/>
        </p:scale>
        <p:origin x="27" y="2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dirty="0"/>
              <a:t>Training Data</a:t>
            </a:r>
          </a:p>
        </c:rich>
      </c:tx>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Value</c:v>
                </c:pt>
              </c:strCache>
            </c:strRef>
          </c:tx>
          <c:dPt>
            <c:idx val="0"/>
            <c:bubble3D val="0"/>
            <c:spPr>
              <a:solidFill>
                <a:schemeClr val="accent2">
                  <a:shade val="53000"/>
                </a:schemeClr>
              </a:solidFill>
              <a:ln>
                <a:noFill/>
              </a:ln>
              <a:effectLst/>
              <a:scene3d>
                <a:camera prst="orthographicFront"/>
                <a:lightRig rig="brightRoom" dir="t"/>
              </a:scene3d>
              <a:sp3d prstMaterial="flat">
                <a:bevelT w="50800" h="101600" prst="angle"/>
                <a:contourClr>
                  <a:srgbClr val="000000"/>
                </a:contourClr>
              </a:sp3d>
            </c:spPr>
          </c:dPt>
          <c:dPt>
            <c:idx val="1"/>
            <c:bubble3D val="0"/>
            <c:spPr>
              <a:solidFill>
                <a:schemeClr val="accent2">
                  <a:shade val="76000"/>
                </a:schemeClr>
              </a:solidFill>
              <a:ln>
                <a:noFill/>
              </a:ln>
              <a:effectLst/>
              <a:scene3d>
                <a:camera prst="orthographicFront"/>
                <a:lightRig rig="brightRoom" dir="t"/>
              </a:scene3d>
              <a:sp3d prstMaterial="flat">
                <a:bevelT w="50800" h="101600" prst="angle"/>
                <a:contourClr>
                  <a:srgbClr val="000000"/>
                </a:contourClr>
              </a:sp3d>
            </c:spPr>
          </c:dPt>
          <c:dPt>
            <c:idx val="2"/>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dPt>
          <c:dPt>
            <c:idx val="3"/>
            <c:bubble3D val="0"/>
            <c:spPr>
              <a:solidFill>
                <a:schemeClr val="accent2">
                  <a:tint val="77000"/>
                </a:schemeClr>
              </a:solidFill>
              <a:ln>
                <a:noFill/>
              </a:ln>
              <a:effectLst/>
              <a:scene3d>
                <a:camera prst="orthographicFront"/>
                <a:lightRig rig="brightRoom" dir="t"/>
              </a:scene3d>
              <a:sp3d prstMaterial="flat">
                <a:bevelT w="50800" h="101600" prst="angle"/>
                <a:contourClr>
                  <a:srgbClr val="000000"/>
                </a:contourClr>
              </a:sp3d>
            </c:spPr>
          </c:dPt>
          <c:dPt>
            <c:idx val="4"/>
            <c:bubble3D val="0"/>
            <c:spPr>
              <a:solidFill>
                <a:schemeClr val="accent2">
                  <a:tint val="54000"/>
                </a:schemeClr>
              </a:solidFill>
              <a:ln>
                <a:noFill/>
              </a:ln>
              <a:effectLst/>
              <a:scene3d>
                <a:camera prst="orthographicFront"/>
                <a:lightRig rig="brightRoom" dir="t"/>
              </a:scene3d>
              <a:sp3d prstMaterial="flat">
                <a:bevelT w="50800" h="101600" prst="angle"/>
                <a:contourClr>
                  <a:srgbClr val="000000"/>
                </a:contourClr>
              </a:sp3d>
            </c:spPr>
          </c:dPt>
          <c:dLbls>
            <c:delete val="1"/>
          </c:dLbls>
          <c:cat>
            <c:strRef>
              <c:f>Sheet1!$A$2:$A$6</c:f>
              <c:strCache>
                <c:ptCount val="5"/>
                <c:pt idx="0">
                  <c:v>Actually C#1, Predicted C#1</c:v>
                </c:pt>
                <c:pt idx="1">
                  <c:v>Actually C#1, Predicted C#2</c:v>
                </c:pt>
                <c:pt idx="2">
                  <c:v>Actually C#2, Predicted C#1</c:v>
                </c:pt>
                <c:pt idx="3">
                  <c:v>Actually C#2, Predicted C#2</c:v>
                </c:pt>
                <c:pt idx="4">
                  <c:v>Actually C#3, Predicted C#3</c:v>
                </c:pt>
              </c:strCache>
            </c:strRef>
          </c:cat>
          <c:val>
            <c:numRef>
              <c:f>Sheet1!$B$2:$B$6</c:f>
              <c:numCache>
                <c:formatCode>0%</c:formatCode>
                <c:ptCount val="5"/>
                <c:pt idx="0">
                  <c:v>0.15</c:v>
                </c:pt>
                <c:pt idx="1">
                  <c:v>0.05</c:v>
                </c:pt>
                <c:pt idx="2">
                  <c:v>0.03</c:v>
                </c:pt>
                <c:pt idx="3">
                  <c:v>0.37</c:v>
                </c:pt>
                <c:pt idx="4">
                  <c:v>0.4</c:v>
                </c:pt>
              </c:numCache>
            </c:numRef>
          </c:val>
          <c:extLst>
            <c:ext xmlns:c16="http://schemas.microsoft.com/office/drawing/2014/chart" uri="{C3380CC4-5D6E-409C-BE32-E72D297353CC}">
              <c16:uniqueId val="{00000000-5C96-420F-9E27-30B53CB1C94C}"/>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dirty="0"/>
              <a:t>Testing Data</a:t>
            </a:r>
          </a:p>
        </c:rich>
      </c:tx>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Value</c:v>
                </c:pt>
              </c:strCache>
            </c:strRef>
          </c:tx>
          <c:dPt>
            <c:idx val="0"/>
            <c:bubble3D val="0"/>
            <c:spPr>
              <a:solidFill>
                <a:schemeClr val="accent2">
                  <a:shade val="53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548D-4D69-9D2D-3BB8A30ED38E}"/>
              </c:ext>
            </c:extLst>
          </c:dPt>
          <c:dPt>
            <c:idx val="1"/>
            <c:bubble3D val="0"/>
            <c:spPr>
              <a:solidFill>
                <a:schemeClr val="accent2">
                  <a:shade val="76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548D-4D69-9D2D-3BB8A30ED38E}"/>
              </c:ext>
            </c:extLst>
          </c:dPt>
          <c:dPt>
            <c:idx val="2"/>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548D-4D69-9D2D-3BB8A30ED38E}"/>
              </c:ext>
            </c:extLst>
          </c:dPt>
          <c:dPt>
            <c:idx val="3"/>
            <c:bubble3D val="0"/>
            <c:spPr>
              <a:solidFill>
                <a:schemeClr val="accent2">
                  <a:tint val="77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548D-4D69-9D2D-3BB8A30ED38E}"/>
              </c:ext>
            </c:extLst>
          </c:dPt>
          <c:dPt>
            <c:idx val="4"/>
            <c:bubble3D val="0"/>
            <c:spPr>
              <a:solidFill>
                <a:schemeClr val="accent2">
                  <a:tint val="54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548D-4D69-9D2D-3BB8A30ED38E}"/>
              </c:ext>
            </c:extLst>
          </c:dPt>
          <c:dLbls>
            <c:delete val="1"/>
          </c:dLbls>
          <c:cat>
            <c:strRef>
              <c:f>Sheet1!$A$2:$A$6</c:f>
              <c:strCache>
                <c:ptCount val="5"/>
                <c:pt idx="0">
                  <c:v>Actually C#1, Predicted C#1</c:v>
                </c:pt>
                <c:pt idx="1">
                  <c:v>Actually C#1, Predicted C#2</c:v>
                </c:pt>
                <c:pt idx="2">
                  <c:v>Actually C#2, Predicted C#1</c:v>
                </c:pt>
                <c:pt idx="3">
                  <c:v>Actually C#2, Predicted C#2</c:v>
                </c:pt>
                <c:pt idx="4">
                  <c:v>Actually C#3, Predicted C#3</c:v>
                </c:pt>
              </c:strCache>
            </c:strRef>
          </c:cat>
          <c:val>
            <c:numRef>
              <c:f>Sheet1!$B$2:$B$6</c:f>
              <c:numCache>
                <c:formatCode>0%</c:formatCode>
                <c:ptCount val="5"/>
                <c:pt idx="0">
                  <c:v>0.25</c:v>
                </c:pt>
                <c:pt idx="1">
                  <c:v>0.2</c:v>
                </c:pt>
                <c:pt idx="2">
                  <c:v>0.05</c:v>
                </c:pt>
                <c:pt idx="3">
                  <c:v>0.25</c:v>
                </c:pt>
                <c:pt idx="4">
                  <c:v>0.25</c:v>
                </c:pt>
              </c:numCache>
            </c:numRef>
          </c:val>
          <c:extLst>
            <c:ext xmlns:c16="http://schemas.microsoft.com/office/drawing/2014/chart" uri="{C3380CC4-5D6E-409C-BE32-E72D297353CC}">
              <c16:uniqueId val="{0000000A-548D-4D69-9D2D-3BB8A30ED38E}"/>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520C9A-ABDB-486F-893C-C75EBD59473D}" type="datetimeFigureOut">
              <a:rPr lang="en-US" smtClean="0"/>
              <a:t>2/25/2025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B62E51-E05F-4EA9-A12C-58644885744A}" type="slidenum">
              <a:rPr lang="en-US" smtClean="0"/>
              <a:t>‹#›</a:t>
            </a:fld>
            <a:endParaRPr lang="en-US"/>
          </a:p>
        </p:txBody>
      </p:sp>
    </p:spTree>
    <p:extLst>
      <p:ext uri="{BB962C8B-B14F-4D97-AF65-F5344CB8AC3E}">
        <p14:creationId xmlns:p14="http://schemas.microsoft.com/office/powerpoint/2010/main" val="275072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02D3EE7-5886-4DD0-A01C-14B005546341}"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1710226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2D3EE7-5886-4DD0-A01C-14B005546341}"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3644497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2D3EE7-5886-4DD0-A01C-14B005546341}"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3490698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2D3EE7-5886-4DD0-A01C-14B005546341}"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978103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2D3EE7-5886-4DD0-A01C-14B005546341}"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268030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2D3EE7-5886-4DD0-A01C-14B005546341}" type="datetimeFigureOut">
              <a:rPr lang="en-US" smtClean="0"/>
              <a:t>2/25/2025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1748951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2D3EE7-5886-4DD0-A01C-14B005546341}" type="datetimeFigureOut">
              <a:rPr lang="en-US" smtClean="0"/>
              <a:t>2/25/2025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3059700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02D3EE7-5886-4DD0-A01C-14B005546341}" type="datetimeFigureOut">
              <a:rPr lang="en-US" smtClean="0"/>
              <a:t>2/25/2025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3758669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2D3EE7-5886-4DD0-A01C-14B005546341}" type="datetimeFigureOut">
              <a:rPr lang="en-US" smtClean="0"/>
              <a:t>2/25/2025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3903536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2D3EE7-5886-4DD0-A01C-14B005546341}" type="datetimeFigureOut">
              <a:rPr lang="en-US" smtClean="0"/>
              <a:t>2/25/2025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1013653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2D3EE7-5886-4DD0-A01C-14B005546341}" type="datetimeFigureOut">
              <a:rPr lang="en-US" smtClean="0"/>
              <a:t>2/25/2025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232853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2D3EE7-5886-4DD0-A01C-14B005546341}" type="datetimeFigureOut">
              <a:rPr lang="en-US" smtClean="0"/>
              <a:t>2/25/2025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CF5D0D-FC70-4337-B686-B1B12892EFBC}" type="slidenum">
              <a:rPr lang="en-US" smtClean="0"/>
              <a:t>‹#›</a:t>
            </a:fld>
            <a:endParaRPr lang="en-US"/>
          </a:p>
        </p:txBody>
      </p:sp>
    </p:spTree>
    <p:extLst>
      <p:ext uri="{BB962C8B-B14F-4D97-AF65-F5344CB8AC3E}">
        <p14:creationId xmlns:p14="http://schemas.microsoft.com/office/powerpoint/2010/main" val="2151086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905001"/>
            <a:ext cx="8229600" cy="1470025"/>
          </a:xfrm>
        </p:spPr>
        <p:txBody>
          <a:bodyPr>
            <a:normAutofit/>
          </a:bodyPr>
          <a:lstStyle/>
          <a:p>
            <a:pPr algn="l"/>
            <a:r>
              <a:rPr lang="en-US" dirty="0">
                <a:solidFill>
                  <a:srgbClr val="990000"/>
                </a:solidFill>
                <a:latin typeface="Arial" panose="020B0604020202020204" pitchFamily="34" charset="0"/>
                <a:cs typeface="Arial" panose="020B0604020202020204" pitchFamily="34" charset="0"/>
              </a:rPr>
              <a:t>Reading Report 6</a:t>
            </a:r>
          </a:p>
        </p:txBody>
      </p:sp>
      <p:sp>
        <p:nvSpPr>
          <p:cNvPr id="3" name="Subtitle 2"/>
          <p:cNvSpPr>
            <a:spLocks noGrp="1"/>
          </p:cNvSpPr>
          <p:nvPr>
            <p:ph type="subTitle" idx="1"/>
          </p:nvPr>
        </p:nvSpPr>
        <p:spPr>
          <a:xfrm>
            <a:off x="2133600" y="3352800"/>
            <a:ext cx="7924800" cy="1752600"/>
          </a:xfrm>
        </p:spPr>
        <p:txBody>
          <a:bodyPr>
            <a:normAutofit/>
          </a:bodyPr>
          <a:lstStyle/>
          <a:p>
            <a:pPr algn="l"/>
            <a:r>
              <a:rPr lang="en-US" sz="3000" dirty="0">
                <a:solidFill>
                  <a:schemeClr val="tx1">
                    <a:lumMod val="50000"/>
                    <a:lumOff val="50000"/>
                  </a:schemeClr>
                </a:solidFill>
                <a:latin typeface="Arial" panose="020B0604020202020204" pitchFamily="34" charset="0"/>
                <a:cs typeface="Arial" panose="020B0604020202020204" pitchFamily="34" charset="0"/>
              </a:rPr>
              <a:t>A Physics-Guided Deep Learning Predictive Model for Robust Production Forecasting and Diagnostics in Unconventional Wells</a:t>
            </a:r>
          </a:p>
        </p:txBody>
      </p:sp>
      <p:cxnSp>
        <p:nvCxnSpPr>
          <p:cNvPr id="5" name="Straight Connector 4"/>
          <p:cNvCxnSpPr/>
          <p:nvPr/>
        </p:nvCxnSpPr>
        <p:spPr>
          <a:xfrm>
            <a:off x="1524000" y="3200400"/>
            <a:ext cx="841248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11" name="Picture 10" descr="Z:\PP Assistants\Formal_Viterbi_CardOnTra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69328"/>
            <a:ext cx="2362200" cy="82677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0" y="111127"/>
            <a:ext cx="2378150" cy="743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985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5647"/>
            <a:ext cx="6324600" cy="1007428"/>
          </a:xfrm>
        </p:spPr>
        <p:txBody>
          <a:bodyPr>
            <a:normAutofit/>
          </a:bodyPr>
          <a:lstStyle/>
          <a:p>
            <a:pPr algn="l"/>
            <a:r>
              <a:rPr lang="en-US" sz="3600" b="1" dirty="0">
                <a:solidFill>
                  <a:srgbClr val="990000"/>
                </a:solidFill>
                <a:latin typeface="Arial" panose="020B0604020202020204" pitchFamily="34" charset="0"/>
                <a:cs typeface="Arial" panose="020B0604020202020204" pitchFamily="34" charset="0"/>
              </a:rPr>
              <a:t>Introduction</a:t>
            </a:r>
          </a:p>
        </p:txBody>
      </p:sp>
      <p:sp>
        <p:nvSpPr>
          <p:cNvPr id="3" name="Subtitle 2"/>
          <p:cNvSpPr>
            <a:spLocks noGrp="1"/>
          </p:cNvSpPr>
          <p:nvPr>
            <p:ph type="subTitle" idx="1"/>
          </p:nvPr>
        </p:nvSpPr>
        <p:spPr>
          <a:xfrm>
            <a:off x="685800" y="1462147"/>
            <a:ext cx="9296400" cy="4953000"/>
          </a:xfrm>
        </p:spPr>
        <p:txBody>
          <a:bodyPr>
            <a:normAutofit/>
          </a:bodyPr>
          <a:lstStyle/>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Goal:</a:t>
            </a:r>
          </a:p>
          <a:p>
            <a:pPr lvl="1" algn="l"/>
            <a:r>
              <a:rPr lang="en-US" sz="2000" dirty="0">
                <a:solidFill>
                  <a:schemeClr val="tx1">
                    <a:lumMod val="65000"/>
                    <a:lumOff val="35000"/>
                  </a:schemeClr>
                </a:solidFill>
                <a:latin typeface="Arial" panose="020B0604020202020204" pitchFamily="34" charset="0"/>
                <a:cs typeface="Arial" panose="020B0604020202020204" pitchFamily="34" charset="0"/>
              </a:rPr>
              <a:t>Predict well performance to improve reserves estimation and optimize production</a:t>
            </a: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Solution:</a:t>
            </a:r>
          </a:p>
          <a:p>
            <a:pPr lvl="1" algn="l"/>
            <a:r>
              <a:rPr lang="en-US" sz="2000" dirty="0">
                <a:solidFill>
                  <a:schemeClr val="tx1">
                    <a:lumMod val="65000"/>
                    <a:lumOff val="35000"/>
                  </a:schemeClr>
                </a:solidFill>
                <a:latin typeface="Arial" panose="020B0604020202020204" pitchFamily="34" charset="0"/>
                <a:cs typeface="Arial" panose="020B0604020202020204" pitchFamily="34" charset="0"/>
              </a:rPr>
              <a:t>A physics-guided deep learning model that integrates well properties to forecast production</a:t>
            </a: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Key Features:</a:t>
            </a:r>
          </a:p>
          <a:p>
            <a:pPr lvl="1" algn="l"/>
            <a:r>
              <a:rPr lang="en-US" sz="2000" dirty="0">
                <a:solidFill>
                  <a:schemeClr val="tx1">
                    <a:lumMod val="65000"/>
                    <a:lumOff val="35000"/>
                  </a:schemeClr>
                </a:solidFill>
                <a:latin typeface="Arial" panose="020B0604020202020204" pitchFamily="34" charset="0"/>
                <a:cs typeface="Arial" panose="020B0604020202020204" pitchFamily="34" charset="0"/>
              </a:rPr>
              <a:t>Multi-task learning (forecasts production, estimates reserves, aids diagnostics) and Extended Capability to handle properties outside the training data range</a:t>
            </a: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Application:</a:t>
            </a:r>
          </a:p>
          <a:p>
            <a:pPr lvl="1" algn="l"/>
            <a:r>
              <a:rPr lang="en-US" sz="2000" dirty="0">
                <a:solidFill>
                  <a:schemeClr val="tx1">
                    <a:lumMod val="65000"/>
                    <a:lumOff val="35000"/>
                  </a:schemeClr>
                </a:solidFill>
                <a:latin typeface="Arial" panose="020B0604020202020204" pitchFamily="34" charset="0"/>
                <a:cs typeface="Arial" panose="020B0604020202020204" pitchFamily="34" charset="0"/>
              </a:rPr>
              <a:t>Tested on Bakken Shale Play data for robust, accurate forecasts</a:t>
            </a:r>
          </a:p>
        </p:txBody>
      </p:sp>
      <p:cxnSp>
        <p:nvCxnSpPr>
          <p:cNvPr id="5" name="Straight Connector 4"/>
          <p:cNvCxnSpPr/>
          <p:nvPr/>
        </p:nvCxnSpPr>
        <p:spPr>
          <a:xfrm>
            <a:off x="457200" y="1295400"/>
            <a:ext cx="92202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14" name="Picture 13" descr="Z:\PP Assistants\Formal_Viterbi_CardOnTra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69328"/>
            <a:ext cx="2362200" cy="826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407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D8DE7-7B3F-0BC5-109E-B18F003DDF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0E80FD-AB77-328F-CD82-935CDB3FDC3F}"/>
              </a:ext>
            </a:extLst>
          </p:cNvPr>
          <p:cNvSpPr>
            <a:spLocks noGrp="1"/>
          </p:cNvSpPr>
          <p:nvPr>
            <p:ph type="ctrTitle"/>
          </p:nvPr>
        </p:nvSpPr>
        <p:spPr>
          <a:xfrm>
            <a:off x="685800" y="425647"/>
            <a:ext cx="8534400" cy="1007428"/>
          </a:xfrm>
        </p:spPr>
        <p:txBody>
          <a:bodyPr>
            <a:normAutofit/>
          </a:bodyPr>
          <a:lstStyle/>
          <a:p>
            <a:pPr algn="l"/>
            <a:r>
              <a:rPr lang="en-US" sz="3600" b="1" dirty="0">
                <a:solidFill>
                  <a:srgbClr val="990000"/>
                </a:solidFill>
                <a:latin typeface="Arial" panose="020B0604020202020204" pitchFamily="34" charset="0"/>
                <a:cs typeface="Arial" panose="020B0604020202020204" pitchFamily="34" charset="0"/>
              </a:rPr>
              <a:t>Challenge of Hydrocarbon Production</a:t>
            </a:r>
          </a:p>
        </p:txBody>
      </p:sp>
      <p:sp>
        <p:nvSpPr>
          <p:cNvPr id="3" name="Subtitle 2">
            <a:extLst>
              <a:ext uri="{FF2B5EF4-FFF2-40B4-BE49-F238E27FC236}">
                <a16:creationId xmlns:a16="http://schemas.microsoft.com/office/drawing/2014/main" id="{E2AF72B1-122A-C27E-2AF8-25C3C7CACBB6}"/>
              </a:ext>
            </a:extLst>
          </p:cNvPr>
          <p:cNvSpPr>
            <a:spLocks noGrp="1"/>
          </p:cNvSpPr>
          <p:nvPr>
            <p:ph type="subTitle" idx="1"/>
          </p:nvPr>
        </p:nvSpPr>
        <p:spPr>
          <a:xfrm>
            <a:off x="685800" y="1462147"/>
            <a:ext cx="9296400" cy="4953000"/>
          </a:xfrm>
        </p:spPr>
        <p:txBody>
          <a:bodyPr>
            <a:normAutofit/>
          </a:bodyPr>
          <a:lstStyle/>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Problem:</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Conventional reservoir models introduce significant errors when applied to unconventional reservoirs</a:t>
            </a:r>
            <a:endParaRPr lang="en-US" sz="1800" dirty="0">
              <a:solidFill>
                <a:schemeClr val="tx1">
                  <a:lumMod val="65000"/>
                  <a:lumOff val="35000"/>
                </a:schemeClr>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Challenges:</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Complex fracture networks and </a:t>
            </a:r>
            <a:r>
              <a:rPr lang="en-US" sz="2000" dirty="0" err="1">
                <a:solidFill>
                  <a:schemeClr val="tx1">
                    <a:lumMod val="65000"/>
                    <a:lumOff val="35000"/>
                  </a:schemeClr>
                </a:solidFill>
                <a:latin typeface="Arial" panose="020B0604020202020204" pitchFamily="34" charset="0"/>
                <a:cs typeface="Arial" panose="020B0604020202020204" pitchFamily="34" charset="0"/>
              </a:rPr>
              <a:t>geomechanical</a:t>
            </a:r>
            <a:r>
              <a:rPr lang="en-US" sz="2000" dirty="0">
                <a:solidFill>
                  <a:schemeClr val="tx1">
                    <a:lumMod val="65000"/>
                    <a:lumOff val="35000"/>
                  </a:schemeClr>
                </a:solidFill>
                <a:latin typeface="Arial" panose="020B0604020202020204" pitchFamily="34" charset="0"/>
                <a:cs typeface="Arial" panose="020B0604020202020204" pitchFamily="34" charset="0"/>
              </a:rPr>
              <a:t> interactions make predictions difficult</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Existing simulations are based on assumptions for conventional reservoirs, leading to inaccurate forecasts</a:t>
            </a:r>
          </a:p>
        </p:txBody>
      </p:sp>
      <p:cxnSp>
        <p:nvCxnSpPr>
          <p:cNvPr id="5" name="Straight Connector 4">
            <a:extLst>
              <a:ext uri="{FF2B5EF4-FFF2-40B4-BE49-F238E27FC236}">
                <a16:creationId xmlns:a16="http://schemas.microsoft.com/office/drawing/2014/main" id="{004E057F-188C-52C6-14B7-F32C5DDB1A42}"/>
              </a:ext>
            </a:extLst>
          </p:cNvPr>
          <p:cNvCxnSpPr/>
          <p:nvPr/>
        </p:nvCxnSpPr>
        <p:spPr>
          <a:xfrm>
            <a:off x="457200" y="1295400"/>
            <a:ext cx="92202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14" name="Picture 13" descr="Z:\PP Assistants\Formal_Viterbi_CardOnTrans.png">
            <a:extLst>
              <a:ext uri="{FF2B5EF4-FFF2-40B4-BE49-F238E27FC236}">
                <a16:creationId xmlns:a16="http://schemas.microsoft.com/office/drawing/2014/main" id="{F10563B7-6D35-810A-23FD-4CEAC2860D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69328"/>
            <a:ext cx="2362200" cy="826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499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9A002F-BA6A-2C73-2BD3-3260B02220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054E5-8060-8D1B-7CCA-6B955F8501AD}"/>
              </a:ext>
            </a:extLst>
          </p:cNvPr>
          <p:cNvSpPr>
            <a:spLocks noGrp="1"/>
          </p:cNvSpPr>
          <p:nvPr>
            <p:ph type="ctrTitle"/>
          </p:nvPr>
        </p:nvSpPr>
        <p:spPr>
          <a:xfrm>
            <a:off x="685800" y="425647"/>
            <a:ext cx="9448800" cy="1007428"/>
          </a:xfrm>
        </p:spPr>
        <p:txBody>
          <a:bodyPr>
            <a:normAutofit/>
          </a:bodyPr>
          <a:lstStyle/>
          <a:p>
            <a:pPr algn="l"/>
            <a:r>
              <a:rPr lang="en-US" sz="3600" b="1" dirty="0">
                <a:solidFill>
                  <a:srgbClr val="990000"/>
                </a:solidFill>
                <a:latin typeface="Arial" panose="020B0604020202020204" pitchFamily="34" charset="0"/>
                <a:cs typeface="Arial" panose="020B0604020202020204" pitchFamily="34" charset="0"/>
              </a:rPr>
              <a:t>Deep Learning to the Rescue</a:t>
            </a:r>
          </a:p>
        </p:txBody>
      </p:sp>
      <p:sp>
        <p:nvSpPr>
          <p:cNvPr id="3" name="Subtitle 2">
            <a:extLst>
              <a:ext uri="{FF2B5EF4-FFF2-40B4-BE49-F238E27FC236}">
                <a16:creationId xmlns:a16="http://schemas.microsoft.com/office/drawing/2014/main" id="{3F6266F2-F120-E42D-4CAC-A44234A41DB9}"/>
              </a:ext>
            </a:extLst>
          </p:cNvPr>
          <p:cNvSpPr>
            <a:spLocks noGrp="1"/>
          </p:cNvSpPr>
          <p:nvPr>
            <p:ph type="subTitle" idx="1"/>
          </p:nvPr>
        </p:nvSpPr>
        <p:spPr>
          <a:xfrm>
            <a:off x="685800" y="1462147"/>
            <a:ext cx="9296400" cy="4953000"/>
          </a:xfrm>
        </p:spPr>
        <p:txBody>
          <a:bodyPr>
            <a:normAutofit/>
          </a:bodyPr>
          <a:lstStyle/>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Solution</a:t>
            </a:r>
          </a:p>
          <a:p>
            <a:pPr lvl="1" algn="l"/>
            <a:r>
              <a:rPr lang="en-US" sz="2000" dirty="0">
                <a:solidFill>
                  <a:schemeClr val="tx1">
                    <a:lumMod val="65000"/>
                    <a:lumOff val="35000"/>
                  </a:schemeClr>
                </a:solidFill>
                <a:latin typeface="Arial" panose="020B0604020202020204" pitchFamily="34" charset="0"/>
                <a:cs typeface="Arial" panose="020B0604020202020204" pitchFamily="34" charset="0"/>
              </a:rPr>
              <a:t>A deep convolutional neural network (CNN) helps to improve predictions by:</a:t>
            </a:r>
          </a:p>
          <a:p>
            <a:pPr marL="1257300" lvl="2" indent="-342900" algn="l">
              <a:buFont typeface="Arial" panose="020B0604020202020204" pitchFamily="34" charset="0"/>
              <a:buChar char="•"/>
            </a:pPr>
            <a:r>
              <a:rPr lang="en-US" sz="1600" dirty="0">
                <a:solidFill>
                  <a:schemeClr val="tx1">
                    <a:lumMod val="65000"/>
                    <a:lumOff val="35000"/>
                  </a:schemeClr>
                </a:solidFill>
                <a:latin typeface="Arial" panose="020B0604020202020204" pitchFamily="34" charset="0"/>
                <a:cs typeface="Arial" panose="020B0604020202020204" pitchFamily="34" charset="0"/>
              </a:rPr>
              <a:t>Simulation errors</a:t>
            </a:r>
          </a:p>
          <a:p>
            <a:pPr marL="1257300" lvl="2" indent="-342900" algn="l">
              <a:buFont typeface="Arial" panose="020B0604020202020204" pitchFamily="34" charset="0"/>
              <a:buChar char="•"/>
            </a:pPr>
            <a:r>
              <a:rPr lang="en-US" sz="1600" dirty="0">
                <a:solidFill>
                  <a:schemeClr val="tx1">
                    <a:lumMod val="65000"/>
                    <a:lumOff val="35000"/>
                  </a:schemeClr>
                </a:solidFill>
                <a:latin typeface="Arial" panose="020B0604020202020204" pitchFamily="34" charset="0"/>
                <a:cs typeface="Arial" panose="020B0604020202020204" pitchFamily="34" charset="0"/>
              </a:rPr>
              <a:t>Oil production</a:t>
            </a:r>
          </a:p>
          <a:p>
            <a:pPr marL="1257300" lvl="2" indent="-342900" algn="l">
              <a:buFont typeface="Arial" panose="020B0604020202020204" pitchFamily="34" charset="0"/>
              <a:buChar char="•"/>
            </a:pPr>
            <a:r>
              <a:rPr lang="en-US" sz="1600" dirty="0">
                <a:solidFill>
                  <a:schemeClr val="tx1">
                    <a:lumMod val="65000"/>
                    <a:lumOff val="35000"/>
                  </a:schemeClr>
                </a:solidFill>
                <a:latin typeface="Arial" panose="020B0604020202020204" pitchFamily="34" charset="0"/>
                <a:cs typeface="Arial" panose="020B0604020202020204" pitchFamily="34" charset="0"/>
              </a:rPr>
              <a:t>Well success rates</a:t>
            </a:r>
            <a:endParaRPr lang="en-US" sz="2000" dirty="0">
              <a:solidFill>
                <a:schemeClr val="tx1">
                  <a:lumMod val="65000"/>
                  <a:lumOff val="35000"/>
                </a:schemeClr>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Impact</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Multi-Task Learning: Tackles multiple predictions at once—saving time and improving accuracy</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Augments Traditional Models: Blends physics with data insights for way better forecasts</a:t>
            </a:r>
          </a:p>
        </p:txBody>
      </p:sp>
      <p:cxnSp>
        <p:nvCxnSpPr>
          <p:cNvPr id="5" name="Straight Connector 4">
            <a:extLst>
              <a:ext uri="{FF2B5EF4-FFF2-40B4-BE49-F238E27FC236}">
                <a16:creationId xmlns:a16="http://schemas.microsoft.com/office/drawing/2014/main" id="{84853CDF-3550-DAC1-161C-5843FDE9E8ED}"/>
              </a:ext>
            </a:extLst>
          </p:cNvPr>
          <p:cNvCxnSpPr/>
          <p:nvPr/>
        </p:nvCxnSpPr>
        <p:spPr>
          <a:xfrm>
            <a:off x="457200" y="1295400"/>
            <a:ext cx="92202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14" name="Picture 13" descr="Z:\PP Assistants\Formal_Viterbi_CardOnTrans.png">
            <a:extLst>
              <a:ext uri="{FF2B5EF4-FFF2-40B4-BE49-F238E27FC236}">
                <a16:creationId xmlns:a16="http://schemas.microsoft.com/office/drawing/2014/main" id="{B0D4E753-6DD8-AB73-05F1-2456DE8294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69328"/>
            <a:ext cx="2362200" cy="826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17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E85641-9DC9-F5B8-C334-DF38748BB0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BBE933-79F1-D30D-36A0-C0E741D8C623}"/>
              </a:ext>
            </a:extLst>
          </p:cNvPr>
          <p:cNvSpPr>
            <a:spLocks noGrp="1"/>
          </p:cNvSpPr>
          <p:nvPr>
            <p:ph type="ctrTitle"/>
          </p:nvPr>
        </p:nvSpPr>
        <p:spPr>
          <a:xfrm>
            <a:off x="685800" y="425647"/>
            <a:ext cx="9448800" cy="1007428"/>
          </a:xfrm>
        </p:spPr>
        <p:txBody>
          <a:bodyPr>
            <a:normAutofit/>
          </a:bodyPr>
          <a:lstStyle/>
          <a:p>
            <a:pPr algn="l"/>
            <a:r>
              <a:rPr lang="en-US" sz="3600" b="1" dirty="0">
                <a:solidFill>
                  <a:srgbClr val="990000"/>
                </a:solidFill>
                <a:latin typeface="Arial" panose="020B0604020202020204" pitchFamily="34" charset="0"/>
                <a:cs typeface="Arial" panose="020B0604020202020204" pitchFamily="34" charset="0"/>
              </a:rPr>
              <a:t>Production Prediction Model</a:t>
            </a:r>
          </a:p>
        </p:txBody>
      </p:sp>
      <p:sp>
        <p:nvSpPr>
          <p:cNvPr id="3" name="Subtitle 2">
            <a:extLst>
              <a:ext uri="{FF2B5EF4-FFF2-40B4-BE49-F238E27FC236}">
                <a16:creationId xmlns:a16="http://schemas.microsoft.com/office/drawing/2014/main" id="{9652AFEE-37D6-8BA5-84DA-A80679FFB711}"/>
              </a:ext>
            </a:extLst>
          </p:cNvPr>
          <p:cNvSpPr>
            <a:spLocks noGrp="1"/>
          </p:cNvSpPr>
          <p:nvPr>
            <p:ph type="subTitle" idx="1"/>
          </p:nvPr>
        </p:nvSpPr>
        <p:spPr>
          <a:xfrm>
            <a:off x="685800" y="1462147"/>
            <a:ext cx="9296400" cy="4953000"/>
          </a:xfrm>
        </p:spPr>
        <p:txBody>
          <a:bodyPr>
            <a:normAutofit/>
          </a:bodyPr>
          <a:lstStyle/>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Model Components</a:t>
            </a:r>
          </a:p>
          <a:p>
            <a:pPr lvl="1" algn="l"/>
            <a:r>
              <a:rPr lang="en-US" sz="2000" dirty="0">
                <a:solidFill>
                  <a:schemeClr val="tx1">
                    <a:lumMod val="65000"/>
                    <a:lumOff val="35000"/>
                  </a:schemeClr>
                </a:solidFill>
                <a:latin typeface="Arial" panose="020B0604020202020204" pitchFamily="34" charset="0"/>
                <a:cs typeface="Arial" panose="020B0604020202020204" pitchFamily="34" charset="0"/>
              </a:rPr>
              <a:t>Inputs (I₁): </a:t>
            </a:r>
          </a:p>
          <a:p>
            <a:pPr lvl="2" algn="l"/>
            <a:r>
              <a:rPr lang="en-US" sz="1600" dirty="0">
                <a:solidFill>
                  <a:schemeClr val="tx1">
                    <a:lumMod val="65000"/>
                    <a:lumOff val="35000"/>
                  </a:schemeClr>
                </a:solidFill>
                <a:latin typeface="Arial" panose="020B0604020202020204" pitchFamily="34" charset="0"/>
                <a:cs typeface="Arial" panose="020B0604020202020204" pitchFamily="34" charset="0"/>
              </a:rPr>
              <a:t>Well properties (𝒙 ∈ 𝑹,ₙ), processed through fully-connected layers</a:t>
            </a:r>
          </a:p>
          <a:p>
            <a:pPr lvl="1" algn="l"/>
            <a:r>
              <a:rPr lang="en-US" sz="2000" dirty="0">
                <a:solidFill>
                  <a:schemeClr val="tx1">
                    <a:lumMod val="65000"/>
                    <a:lumOff val="35000"/>
                  </a:schemeClr>
                </a:solidFill>
                <a:latin typeface="Arial" panose="020B0604020202020204" pitchFamily="34" charset="0"/>
                <a:cs typeface="Arial" panose="020B0604020202020204" pitchFamily="34" charset="0"/>
              </a:rPr>
              <a:t>Prediction Outputs:</a:t>
            </a:r>
          </a:p>
          <a:p>
            <a:pPr marL="1257300" lvl="2" indent="-342900" algn="l">
              <a:buFont typeface="Arial" panose="020B0604020202020204" pitchFamily="34" charset="0"/>
              <a:buChar char="•"/>
            </a:pPr>
            <a:r>
              <a:rPr lang="en-US" sz="1600" dirty="0">
                <a:solidFill>
                  <a:schemeClr val="tx1">
                    <a:lumMod val="65000"/>
                    <a:lumOff val="35000"/>
                  </a:schemeClr>
                </a:solidFill>
                <a:latin typeface="Arial" panose="020B0604020202020204" pitchFamily="34" charset="0"/>
                <a:cs typeface="Arial" panose="020B0604020202020204" pitchFamily="34" charset="0"/>
              </a:rPr>
              <a:t>O₁: 1D Convolution for simulation error prediction (oil, water, gas)</a:t>
            </a:r>
          </a:p>
          <a:p>
            <a:pPr marL="1257300" lvl="2" indent="-342900" algn="l">
              <a:buFont typeface="Arial" panose="020B0604020202020204" pitchFamily="34" charset="0"/>
              <a:buChar char="•"/>
            </a:pPr>
            <a:r>
              <a:rPr lang="en-US" sz="1600" dirty="0">
                <a:solidFill>
                  <a:schemeClr val="tx1">
                    <a:lumMod val="65000"/>
                    <a:lumOff val="35000"/>
                  </a:schemeClr>
                </a:solidFill>
                <a:latin typeface="Arial" panose="020B0604020202020204" pitchFamily="34" charset="0"/>
                <a:cs typeface="Arial" panose="020B0604020202020204" pitchFamily="34" charset="0"/>
              </a:rPr>
              <a:t>O₂: Scalar output for cumulative oil production (𝑦 ∈ 𝑅₁)</a:t>
            </a:r>
          </a:p>
          <a:p>
            <a:pPr marL="1257300" lvl="2" indent="-342900" algn="l">
              <a:buFont typeface="Arial" panose="020B0604020202020204" pitchFamily="34" charset="0"/>
              <a:buChar char="•"/>
            </a:pPr>
            <a:r>
              <a:rPr lang="en-US" sz="1600" dirty="0">
                <a:solidFill>
                  <a:schemeClr val="tx1">
                    <a:lumMod val="65000"/>
                    <a:lumOff val="35000"/>
                  </a:schemeClr>
                </a:solidFill>
                <a:latin typeface="Arial" panose="020B0604020202020204" pitchFamily="34" charset="0"/>
                <a:cs typeface="Arial" panose="020B0604020202020204" pitchFamily="34" charset="0"/>
              </a:rPr>
              <a:t>O₃: Class label (low/mid/high performing wells)</a:t>
            </a: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Training</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Implemented using Keras in Python</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Loss Functions: </a:t>
            </a:r>
          </a:p>
          <a:p>
            <a:pPr marL="1257300" lvl="2" indent="-342900" algn="l">
              <a:buFont typeface="Arial" panose="020B0604020202020204" pitchFamily="34" charset="0"/>
              <a:buChar char="•"/>
            </a:pPr>
            <a:r>
              <a:rPr lang="en-US" sz="1600" dirty="0">
                <a:solidFill>
                  <a:schemeClr val="tx1">
                    <a:lumMod val="65000"/>
                    <a:lumOff val="35000"/>
                  </a:schemeClr>
                </a:solidFill>
                <a:latin typeface="Arial" panose="020B0604020202020204" pitchFamily="34" charset="0"/>
                <a:cs typeface="Arial" panose="020B0604020202020204" pitchFamily="34" charset="0"/>
              </a:rPr>
              <a:t>Mean-squared error for regression, cross-entropy for classification</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Multi-task loss optimization to improve all predictions simultaneously</a:t>
            </a:r>
          </a:p>
        </p:txBody>
      </p:sp>
      <p:cxnSp>
        <p:nvCxnSpPr>
          <p:cNvPr id="5" name="Straight Connector 4">
            <a:extLst>
              <a:ext uri="{FF2B5EF4-FFF2-40B4-BE49-F238E27FC236}">
                <a16:creationId xmlns:a16="http://schemas.microsoft.com/office/drawing/2014/main" id="{A53945E9-AA03-7C83-34D1-D1C85F3FB3CA}"/>
              </a:ext>
            </a:extLst>
          </p:cNvPr>
          <p:cNvCxnSpPr/>
          <p:nvPr/>
        </p:nvCxnSpPr>
        <p:spPr>
          <a:xfrm>
            <a:off x="457200" y="1295400"/>
            <a:ext cx="92202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14" name="Picture 13" descr="Z:\PP Assistants\Formal_Viterbi_CardOnTrans.png">
            <a:extLst>
              <a:ext uri="{FF2B5EF4-FFF2-40B4-BE49-F238E27FC236}">
                <a16:creationId xmlns:a16="http://schemas.microsoft.com/office/drawing/2014/main" id="{A5721D57-DF83-985C-9300-483F436E98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69328"/>
            <a:ext cx="2362200" cy="826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528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54AD9B-3FBD-1647-82B5-684877CD02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346B58-CB1B-9960-73F7-29053CBF904A}"/>
              </a:ext>
            </a:extLst>
          </p:cNvPr>
          <p:cNvSpPr>
            <a:spLocks noGrp="1"/>
          </p:cNvSpPr>
          <p:nvPr>
            <p:ph type="ctrTitle"/>
          </p:nvPr>
        </p:nvSpPr>
        <p:spPr>
          <a:xfrm>
            <a:off x="685800" y="425647"/>
            <a:ext cx="9448800" cy="1007428"/>
          </a:xfrm>
        </p:spPr>
        <p:txBody>
          <a:bodyPr>
            <a:normAutofit/>
          </a:bodyPr>
          <a:lstStyle/>
          <a:p>
            <a:pPr algn="l"/>
            <a:r>
              <a:rPr lang="en-US" sz="3600" b="1" dirty="0">
                <a:solidFill>
                  <a:srgbClr val="990000"/>
                </a:solidFill>
                <a:latin typeface="Arial" panose="020B0604020202020204" pitchFamily="34" charset="0"/>
                <a:cs typeface="Arial" panose="020B0604020202020204" pitchFamily="34" charset="0"/>
              </a:rPr>
              <a:t>Results</a:t>
            </a:r>
          </a:p>
        </p:txBody>
      </p:sp>
      <p:sp>
        <p:nvSpPr>
          <p:cNvPr id="3" name="Subtitle 2">
            <a:extLst>
              <a:ext uri="{FF2B5EF4-FFF2-40B4-BE49-F238E27FC236}">
                <a16:creationId xmlns:a16="http://schemas.microsoft.com/office/drawing/2014/main" id="{6250B9E6-AED2-CB34-D395-B0AF4C91C638}"/>
              </a:ext>
            </a:extLst>
          </p:cNvPr>
          <p:cNvSpPr>
            <a:spLocks noGrp="1"/>
          </p:cNvSpPr>
          <p:nvPr>
            <p:ph type="subTitle" idx="1"/>
          </p:nvPr>
        </p:nvSpPr>
        <p:spPr>
          <a:xfrm>
            <a:off x="685800" y="1462147"/>
            <a:ext cx="9296400" cy="4953000"/>
          </a:xfrm>
        </p:spPr>
        <p:txBody>
          <a:bodyPr>
            <a:normAutofit/>
          </a:bodyPr>
          <a:lstStyle/>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Data Source</a:t>
            </a:r>
          </a:p>
          <a:p>
            <a:pPr lvl="1" algn="l"/>
            <a:r>
              <a:rPr lang="en-US" sz="2000" dirty="0">
                <a:solidFill>
                  <a:schemeClr val="tx1">
                    <a:lumMod val="65000"/>
                    <a:lumOff val="35000"/>
                  </a:schemeClr>
                </a:solidFill>
                <a:latin typeface="Arial" panose="020B0604020202020204" pitchFamily="34" charset="0"/>
                <a:cs typeface="Arial" panose="020B0604020202020204" pitchFamily="34" charset="0"/>
              </a:rPr>
              <a:t>Bakken field data, including perforation length, proppant volume, treatment pressure, stages, and gamma-ray readings</a:t>
            </a: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Model Performance</a:t>
            </a:r>
          </a:p>
          <a:p>
            <a:pPr lvl="1" algn="l"/>
            <a:r>
              <a:rPr lang="en-US" sz="2000" dirty="0">
                <a:solidFill>
                  <a:schemeClr val="tx1">
                    <a:lumMod val="65000"/>
                    <a:lumOff val="35000"/>
                  </a:schemeClr>
                </a:solidFill>
                <a:latin typeface="Arial" panose="020B0604020202020204" pitchFamily="34" charset="0"/>
                <a:cs typeface="Arial" panose="020B0604020202020204" pitchFamily="34" charset="0"/>
              </a:rPr>
              <a:t>Low prediction RMSE for the test set and scatter plots confirm strong prediction performance despite data noise</a:t>
            </a: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Future Enhancements</a:t>
            </a:r>
          </a:p>
          <a:p>
            <a:pPr lvl="1" algn="l"/>
            <a:r>
              <a:rPr lang="en-US" sz="2000" dirty="0">
                <a:solidFill>
                  <a:schemeClr val="tx1">
                    <a:lumMod val="65000"/>
                    <a:lumOff val="35000"/>
                  </a:schemeClr>
                </a:solidFill>
                <a:latin typeface="Arial" panose="020B0604020202020204" pitchFamily="34" charset="0"/>
                <a:cs typeface="Arial" panose="020B0604020202020204" pitchFamily="34" charset="0"/>
              </a:rPr>
              <a:t>~95% accuracy in classifying wells as low, mid, or high performers and misclassifications due to noisy data and complex relationships</a:t>
            </a: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Prediction Accuracy</a:t>
            </a:r>
          </a:p>
          <a:p>
            <a:pPr lvl="1" algn="l"/>
            <a:r>
              <a:rPr lang="en-US" sz="2000" dirty="0">
                <a:solidFill>
                  <a:schemeClr val="tx1">
                    <a:lumMod val="65000"/>
                    <a:lumOff val="35000"/>
                  </a:schemeClr>
                </a:solidFill>
                <a:latin typeface="Arial" panose="020B0604020202020204" pitchFamily="34" charset="0"/>
                <a:cs typeface="Arial" panose="020B0604020202020204" pitchFamily="34" charset="0"/>
              </a:rPr>
              <a:t>Model corrects simulation errors and effectively predicts cumulative oil production</a:t>
            </a:r>
          </a:p>
        </p:txBody>
      </p:sp>
      <p:cxnSp>
        <p:nvCxnSpPr>
          <p:cNvPr id="5" name="Straight Connector 4">
            <a:extLst>
              <a:ext uri="{FF2B5EF4-FFF2-40B4-BE49-F238E27FC236}">
                <a16:creationId xmlns:a16="http://schemas.microsoft.com/office/drawing/2014/main" id="{71D4A78C-6463-BF50-7076-1A804E7528B0}"/>
              </a:ext>
            </a:extLst>
          </p:cNvPr>
          <p:cNvCxnSpPr/>
          <p:nvPr/>
        </p:nvCxnSpPr>
        <p:spPr>
          <a:xfrm>
            <a:off x="457200" y="1295400"/>
            <a:ext cx="92202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14" name="Picture 13" descr="Z:\PP Assistants\Formal_Viterbi_CardOnTrans.png">
            <a:extLst>
              <a:ext uri="{FF2B5EF4-FFF2-40B4-BE49-F238E27FC236}">
                <a16:creationId xmlns:a16="http://schemas.microsoft.com/office/drawing/2014/main" id="{AE262033-4AE7-49F0-ED47-AF93227CCD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69328"/>
            <a:ext cx="2362200" cy="826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664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FAB1A1-08C9-907D-DD71-69858E2054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3FC3B1-D2B3-2C91-F026-FE7898E0AB0A}"/>
              </a:ext>
            </a:extLst>
          </p:cNvPr>
          <p:cNvSpPr>
            <a:spLocks noGrp="1"/>
          </p:cNvSpPr>
          <p:nvPr>
            <p:ph type="ctrTitle"/>
          </p:nvPr>
        </p:nvSpPr>
        <p:spPr>
          <a:xfrm>
            <a:off x="685800" y="425647"/>
            <a:ext cx="9448800" cy="1007428"/>
          </a:xfrm>
        </p:spPr>
        <p:txBody>
          <a:bodyPr>
            <a:normAutofit/>
          </a:bodyPr>
          <a:lstStyle/>
          <a:p>
            <a:pPr algn="l"/>
            <a:r>
              <a:rPr lang="en-US" sz="3600" b="1" dirty="0">
                <a:solidFill>
                  <a:srgbClr val="990000"/>
                </a:solidFill>
                <a:latin typeface="Arial" panose="020B0604020202020204" pitchFamily="34" charset="0"/>
                <a:cs typeface="Arial" panose="020B0604020202020204" pitchFamily="34" charset="0"/>
              </a:rPr>
              <a:t>Classification Results</a:t>
            </a:r>
          </a:p>
        </p:txBody>
      </p:sp>
      <p:cxnSp>
        <p:nvCxnSpPr>
          <p:cNvPr id="5" name="Straight Connector 4">
            <a:extLst>
              <a:ext uri="{FF2B5EF4-FFF2-40B4-BE49-F238E27FC236}">
                <a16:creationId xmlns:a16="http://schemas.microsoft.com/office/drawing/2014/main" id="{837675C4-8237-F15D-FAFE-CCC8143FE730}"/>
              </a:ext>
            </a:extLst>
          </p:cNvPr>
          <p:cNvCxnSpPr/>
          <p:nvPr/>
        </p:nvCxnSpPr>
        <p:spPr>
          <a:xfrm>
            <a:off x="457200" y="1295400"/>
            <a:ext cx="92202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14" name="Picture 13" descr="Z:\PP Assistants\Formal_Viterbi_CardOnTrans.png">
            <a:extLst>
              <a:ext uri="{FF2B5EF4-FFF2-40B4-BE49-F238E27FC236}">
                <a16:creationId xmlns:a16="http://schemas.microsoft.com/office/drawing/2014/main" id="{8E153F43-FDBD-1E49-BE04-B38571A17C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69328"/>
            <a:ext cx="2362200" cy="8267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Chart 7">
            <a:extLst>
              <a:ext uri="{FF2B5EF4-FFF2-40B4-BE49-F238E27FC236}">
                <a16:creationId xmlns:a16="http://schemas.microsoft.com/office/drawing/2014/main" id="{9BAAEF2D-077B-D9FD-384D-12F5E6FCF490}"/>
              </a:ext>
            </a:extLst>
          </p:cNvPr>
          <p:cNvGraphicFramePr/>
          <p:nvPr>
            <p:extLst>
              <p:ext uri="{D42A27DB-BD31-4B8C-83A1-F6EECF244321}">
                <p14:modId xmlns:p14="http://schemas.microsoft.com/office/powerpoint/2010/main" val="1428329053"/>
              </p:ext>
            </p:extLst>
          </p:nvPr>
        </p:nvGraphicFramePr>
        <p:xfrm>
          <a:off x="228600" y="1766020"/>
          <a:ext cx="5969000" cy="40809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CFF1C990-BD34-B8BE-044E-2583E2EFBCA4}"/>
              </a:ext>
            </a:extLst>
          </p:cNvPr>
          <p:cNvGraphicFramePr/>
          <p:nvPr>
            <p:extLst>
              <p:ext uri="{D42A27DB-BD31-4B8C-83A1-F6EECF244321}">
                <p14:modId xmlns:p14="http://schemas.microsoft.com/office/powerpoint/2010/main" val="3164365483"/>
              </p:ext>
            </p:extLst>
          </p:nvPr>
        </p:nvGraphicFramePr>
        <p:xfrm>
          <a:off x="5638800" y="1765851"/>
          <a:ext cx="5867400" cy="399552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85984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293C51-F764-568A-BCC7-8AEB8D6C7C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C28067-C0D5-E7B5-F792-60E32405573B}"/>
              </a:ext>
            </a:extLst>
          </p:cNvPr>
          <p:cNvSpPr>
            <a:spLocks noGrp="1"/>
          </p:cNvSpPr>
          <p:nvPr>
            <p:ph type="ctrTitle"/>
          </p:nvPr>
        </p:nvSpPr>
        <p:spPr>
          <a:xfrm>
            <a:off x="685800" y="425647"/>
            <a:ext cx="9448800" cy="1007428"/>
          </a:xfrm>
        </p:spPr>
        <p:txBody>
          <a:bodyPr>
            <a:normAutofit/>
          </a:bodyPr>
          <a:lstStyle/>
          <a:p>
            <a:pPr algn="l"/>
            <a:r>
              <a:rPr lang="en-US" sz="3600" b="1" dirty="0">
                <a:solidFill>
                  <a:srgbClr val="990000"/>
                </a:solidFill>
                <a:latin typeface="Arial" panose="020B0604020202020204" pitchFamily="34" charset="0"/>
                <a:cs typeface="Arial" panose="020B0604020202020204" pitchFamily="34" charset="0"/>
              </a:rPr>
              <a:t>Conclusion</a:t>
            </a:r>
          </a:p>
        </p:txBody>
      </p:sp>
      <p:sp>
        <p:nvSpPr>
          <p:cNvPr id="3" name="Subtitle 2">
            <a:extLst>
              <a:ext uri="{FF2B5EF4-FFF2-40B4-BE49-F238E27FC236}">
                <a16:creationId xmlns:a16="http://schemas.microsoft.com/office/drawing/2014/main" id="{FE13376F-02F4-867C-2618-CBF6199818D9}"/>
              </a:ext>
            </a:extLst>
          </p:cNvPr>
          <p:cNvSpPr>
            <a:spLocks noGrp="1"/>
          </p:cNvSpPr>
          <p:nvPr>
            <p:ph type="subTitle" idx="1"/>
          </p:nvPr>
        </p:nvSpPr>
        <p:spPr>
          <a:xfrm>
            <a:off x="685800" y="1462147"/>
            <a:ext cx="9296400" cy="4953000"/>
          </a:xfrm>
        </p:spPr>
        <p:txBody>
          <a:bodyPr>
            <a:normAutofit/>
          </a:bodyPr>
          <a:lstStyle/>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Research Need</a:t>
            </a:r>
          </a:p>
          <a:p>
            <a:pPr lvl="1" algn="l"/>
            <a:r>
              <a:rPr lang="en-US" sz="2000" dirty="0">
                <a:solidFill>
                  <a:schemeClr val="tx1">
                    <a:lumMod val="65000"/>
                    <a:lumOff val="35000"/>
                  </a:schemeClr>
                </a:solidFill>
                <a:latin typeface="Arial" panose="020B0604020202020204" pitchFamily="34" charset="0"/>
                <a:cs typeface="Arial" panose="020B0604020202020204" pitchFamily="34" charset="0"/>
              </a:rPr>
              <a:t>Further exploration is essential for flow simulation models in tight formations</a:t>
            </a: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Hybrid Modeling</a:t>
            </a:r>
          </a:p>
          <a:p>
            <a:pPr lvl="1" algn="l"/>
            <a:r>
              <a:rPr lang="en-US" sz="2000" dirty="0">
                <a:solidFill>
                  <a:schemeClr val="tx1">
                    <a:lumMod val="65000"/>
                    <a:lumOff val="35000"/>
                  </a:schemeClr>
                </a:solidFill>
                <a:latin typeface="Arial" panose="020B0604020202020204" pitchFamily="34" charset="0"/>
                <a:cs typeface="Arial" panose="020B0604020202020204" pitchFamily="34" charset="0"/>
              </a:rPr>
              <a:t>Combines data-driven methods with physics-based models to improve prediction accuracy</a:t>
            </a: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Multi-task Learning</a:t>
            </a:r>
          </a:p>
          <a:p>
            <a:pPr lvl="1" algn="l"/>
            <a:r>
              <a:rPr lang="en-US" sz="2000" dirty="0">
                <a:solidFill>
                  <a:schemeClr val="tx1">
                    <a:lumMod val="65000"/>
                    <a:lumOff val="35000"/>
                  </a:schemeClr>
                </a:solidFill>
                <a:latin typeface="Arial" panose="020B0604020202020204" pitchFamily="34" charset="0"/>
                <a:cs typeface="Arial" panose="020B0604020202020204" pitchFamily="34" charset="0"/>
              </a:rPr>
              <a:t>Enhances generalization and reduces training data needs by predicting multiple metrics simultaneously</a:t>
            </a: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Future Work</a:t>
            </a:r>
          </a:p>
          <a:p>
            <a:pPr lvl="1" algn="l"/>
            <a:r>
              <a:rPr lang="en-US" sz="2000" dirty="0">
                <a:solidFill>
                  <a:schemeClr val="tx1">
                    <a:lumMod val="65000"/>
                    <a:lumOff val="35000"/>
                  </a:schemeClr>
                </a:solidFill>
                <a:latin typeface="Arial" panose="020B0604020202020204" pitchFamily="34" charset="0"/>
                <a:cs typeface="Arial" panose="020B0604020202020204" pitchFamily="34" charset="0"/>
              </a:rPr>
              <a:t>Larger datasets and validation in complex scenarios are needed to refine the modeling approach</a:t>
            </a:r>
          </a:p>
        </p:txBody>
      </p:sp>
      <p:cxnSp>
        <p:nvCxnSpPr>
          <p:cNvPr id="5" name="Straight Connector 4">
            <a:extLst>
              <a:ext uri="{FF2B5EF4-FFF2-40B4-BE49-F238E27FC236}">
                <a16:creationId xmlns:a16="http://schemas.microsoft.com/office/drawing/2014/main" id="{6326C739-4344-7914-1D7E-B83DE0F93DB8}"/>
              </a:ext>
            </a:extLst>
          </p:cNvPr>
          <p:cNvCxnSpPr/>
          <p:nvPr/>
        </p:nvCxnSpPr>
        <p:spPr>
          <a:xfrm>
            <a:off x="457200" y="1295400"/>
            <a:ext cx="92202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14" name="Picture 13" descr="Z:\PP Assistants\Formal_Viterbi_CardOnTrans.png">
            <a:extLst>
              <a:ext uri="{FF2B5EF4-FFF2-40B4-BE49-F238E27FC236}">
                <a16:creationId xmlns:a16="http://schemas.microsoft.com/office/drawing/2014/main" id="{04A99D13-8AF3-2E1E-520B-F2F7ED902B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69328"/>
            <a:ext cx="2362200" cy="826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387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53AA48-F116-77A2-2FD7-ED3D6117A5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08987A-BB7F-1145-8777-C12641194621}"/>
              </a:ext>
            </a:extLst>
          </p:cNvPr>
          <p:cNvSpPr>
            <a:spLocks noGrp="1"/>
          </p:cNvSpPr>
          <p:nvPr>
            <p:ph type="ctrTitle"/>
          </p:nvPr>
        </p:nvSpPr>
        <p:spPr>
          <a:xfrm>
            <a:off x="685800" y="425647"/>
            <a:ext cx="6324600" cy="1007428"/>
          </a:xfrm>
        </p:spPr>
        <p:txBody>
          <a:bodyPr>
            <a:normAutofit/>
          </a:bodyPr>
          <a:lstStyle/>
          <a:p>
            <a:pPr algn="l"/>
            <a:r>
              <a:rPr lang="en-US" sz="3600" b="1" dirty="0">
                <a:solidFill>
                  <a:srgbClr val="990000"/>
                </a:solidFill>
                <a:latin typeface="Arial" panose="020B0604020202020204" pitchFamily="34" charset="0"/>
                <a:cs typeface="Arial" panose="020B0604020202020204" pitchFamily="34" charset="0"/>
              </a:rPr>
              <a:t>Quiz Question</a:t>
            </a:r>
          </a:p>
        </p:txBody>
      </p:sp>
      <p:sp>
        <p:nvSpPr>
          <p:cNvPr id="3" name="Subtitle 2">
            <a:extLst>
              <a:ext uri="{FF2B5EF4-FFF2-40B4-BE49-F238E27FC236}">
                <a16:creationId xmlns:a16="http://schemas.microsoft.com/office/drawing/2014/main" id="{246367DE-8872-74A4-4959-DDAE87F383EB}"/>
              </a:ext>
            </a:extLst>
          </p:cNvPr>
          <p:cNvSpPr>
            <a:spLocks noGrp="1"/>
          </p:cNvSpPr>
          <p:nvPr>
            <p:ph type="subTitle" idx="1"/>
          </p:nvPr>
        </p:nvSpPr>
        <p:spPr>
          <a:xfrm>
            <a:off x="685800" y="1462147"/>
            <a:ext cx="9296400" cy="4970206"/>
          </a:xfrm>
        </p:spPr>
        <p:txBody>
          <a:bodyPr>
            <a:normAutofit lnSpcReduction="10000"/>
          </a:bodyPr>
          <a:lstStyle/>
          <a:p>
            <a:pPr marL="342900" indent="-342900" algn="l">
              <a:buFont typeface="Arial" panose="020B0604020202020204" pitchFamily="34" charset="0"/>
              <a:buChar char="•"/>
            </a:pPr>
            <a:r>
              <a:rPr lang="en-US" sz="2400" b="1" dirty="0">
                <a:solidFill>
                  <a:schemeClr val="tx1">
                    <a:lumMod val="65000"/>
                    <a:lumOff val="35000"/>
                  </a:schemeClr>
                </a:solidFill>
                <a:latin typeface="Arial" panose="020B0604020202020204" pitchFamily="34" charset="0"/>
                <a:cs typeface="Arial" panose="020B0604020202020204" pitchFamily="34" charset="0"/>
              </a:rPr>
              <a:t>Question: </a:t>
            </a:r>
            <a:r>
              <a:rPr lang="en-US" sz="2400" dirty="0">
                <a:solidFill>
                  <a:schemeClr val="tx1">
                    <a:lumMod val="65000"/>
                    <a:lumOff val="35000"/>
                  </a:schemeClr>
                </a:solidFill>
                <a:latin typeface="Arial" panose="020B0604020202020204" pitchFamily="34" charset="0"/>
                <a:cs typeface="Arial" panose="020B0604020202020204" pitchFamily="34" charset="0"/>
              </a:rPr>
              <a:t>What are the reasons why traditional reservoir simulation models might not accurately predict outcomes in unconventional oil and gas resources?</a:t>
            </a:r>
          </a:p>
          <a:p>
            <a:pPr marL="342900" indent="-342900" algn="l">
              <a:buFont typeface="Arial" panose="020B0604020202020204" pitchFamily="34" charset="0"/>
              <a:buChar char="•"/>
            </a:pPr>
            <a:r>
              <a:rPr lang="en-US" sz="2400" b="1" dirty="0">
                <a:solidFill>
                  <a:schemeClr val="tx1">
                    <a:lumMod val="65000"/>
                    <a:lumOff val="35000"/>
                  </a:schemeClr>
                </a:solidFill>
                <a:latin typeface="Arial" panose="020B0604020202020204" pitchFamily="34" charset="0"/>
                <a:cs typeface="Arial" panose="020B0604020202020204" pitchFamily="34" charset="0"/>
              </a:rPr>
              <a:t>Answer:</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Conventional reservoir simulation models may introduce errors in unconventional resources due to several limitations. They often fail to account for complex fracture networks, which are common in unconventional reservoirs. Additionally, these models rely on outdated mathematical techniques that may not be suitable for the unique characteristics of these resources. Furthermore, traditional models are typically not designed for tight formations, such as those found in shale or tight gas reservoirs. Lastly, they often fail to effectively model </a:t>
            </a:r>
            <a:r>
              <a:rPr lang="en-US" sz="2000" dirty="0" err="1">
                <a:solidFill>
                  <a:schemeClr val="tx1">
                    <a:lumMod val="65000"/>
                    <a:lumOff val="35000"/>
                  </a:schemeClr>
                </a:solidFill>
                <a:latin typeface="Arial" panose="020B0604020202020204" pitchFamily="34" charset="0"/>
                <a:cs typeface="Arial" panose="020B0604020202020204" pitchFamily="34" charset="0"/>
              </a:rPr>
              <a:t>geomechanical</a:t>
            </a:r>
            <a:r>
              <a:rPr lang="en-US" sz="2000" dirty="0">
                <a:solidFill>
                  <a:schemeClr val="tx1">
                    <a:lumMod val="65000"/>
                    <a:lumOff val="35000"/>
                  </a:schemeClr>
                </a:solidFill>
                <a:latin typeface="Arial" panose="020B0604020202020204" pitchFamily="34" charset="0"/>
                <a:cs typeface="Arial" panose="020B0604020202020204" pitchFamily="34" charset="0"/>
              </a:rPr>
              <a:t> interactions, which are crucial for accurately predicting behavior in unconventional settings. These limitations can lead to significant inaccuracies when conventional models are applied to unconventional resources.</a:t>
            </a:r>
          </a:p>
        </p:txBody>
      </p:sp>
      <p:cxnSp>
        <p:nvCxnSpPr>
          <p:cNvPr id="5" name="Straight Connector 4">
            <a:extLst>
              <a:ext uri="{FF2B5EF4-FFF2-40B4-BE49-F238E27FC236}">
                <a16:creationId xmlns:a16="http://schemas.microsoft.com/office/drawing/2014/main" id="{188D08B6-F0A1-1076-84F2-0097036015C2}"/>
              </a:ext>
            </a:extLst>
          </p:cNvPr>
          <p:cNvCxnSpPr/>
          <p:nvPr/>
        </p:nvCxnSpPr>
        <p:spPr>
          <a:xfrm>
            <a:off x="457200" y="1295400"/>
            <a:ext cx="92202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14" name="Picture 13" descr="Z:\PP Assistants\Formal_Viterbi_CardOnTrans.png">
            <a:extLst>
              <a:ext uri="{FF2B5EF4-FFF2-40B4-BE49-F238E27FC236}">
                <a16:creationId xmlns:a16="http://schemas.microsoft.com/office/drawing/2014/main" id="{FFDDB75D-ABBC-580E-B981-1D94EF55D5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69328"/>
            <a:ext cx="2362200" cy="82677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3EDF5346-88FA-ABAF-67C2-315D71B118AA}"/>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2026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622</TotalTime>
  <Words>561</Words>
  <Application>Microsoft Office PowerPoint</Application>
  <PresentationFormat>Widescreen</PresentationFormat>
  <Paragraphs>65</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Reading Report 6</vt:lpstr>
      <vt:lpstr>Introduction</vt:lpstr>
      <vt:lpstr>Challenge of Hydrocarbon Production</vt:lpstr>
      <vt:lpstr>Deep Learning to the Rescue</vt:lpstr>
      <vt:lpstr>Production Prediction Model</vt:lpstr>
      <vt:lpstr>Results</vt:lpstr>
      <vt:lpstr>Classification Results</vt:lpstr>
      <vt:lpstr>Conclusion</vt:lpstr>
      <vt:lpstr>Quiz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Professional Programs</dc:creator>
  <cp:lastModifiedBy>Shubham Darekar</cp:lastModifiedBy>
  <cp:revision>27</cp:revision>
  <cp:lastPrinted>2025-01-29T06:06:56Z</cp:lastPrinted>
  <dcterms:created xsi:type="dcterms:W3CDTF">2014-02-10T22:07:50Z</dcterms:created>
  <dcterms:modified xsi:type="dcterms:W3CDTF">2025-02-25T16:37:41Z</dcterms:modified>
</cp:coreProperties>
</file>