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4" r:id="rId6"/>
    <p:sldId id="269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777777"/>
    <a:srgbClr val="FFCC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747" autoAdjust="0"/>
  </p:normalViewPr>
  <p:slideViewPr>
    <p:cSldViewPr>
      <p:cViewPr varScale="1">
        <p:scale>
          <a:sx n="75" d="100"/>
          <a:sy n="75" d="100"/>
        </p:scale>
        <p:origin x="687" y="2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0C9A-ABDB-486F-893C-C75EBD59473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62E51-E05F-4EA9-A12C-58644885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3EE7-5886-4DD0-A01C-14B00554634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905001"/>
            <a:ext cx="8229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Report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Models are Unsupervised Multitask Learners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200400"/>
            <a:ext cx="84124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1127"/>
            <a:ext cx="2378150" cy="7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Approach: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tasks like question answering and translation use supervised learning on large, annotated datasets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WebText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Zero-Shot Shift: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GPT-2, trained on millions of web pages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WebText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performs NLP tasks without explicit supervision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Result: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Achieves 55 F1 on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CoQA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without using 127k training examples, surpassing 3 of 4 baselines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Capacity Matters: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models like GPT-2 (1.5B parameters) improve performance across tasks in a log-linear fashion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8DE7-7B3F-0BC5-109E-B18F003D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80FD-AB77-328F-CD82-935CDB3FD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1346"/>
            <a:ext cx="85344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 Generalized ML </a:t>
            </a:r>
            <a:b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Narrow Experts to Zero-Shot</a:t>
            </a:r>
            <a:endParaRPr lang="en-US" sz="36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F72B1-122A-C27E-2AF8-25C3C7CAC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ML Systems: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well on narrow tasks but struggle with generalization and data shifts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Erratic performance in tasks like captioning and image classification due to single-task training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 Learning: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like GLUE show promise, but multitask training is still nascent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 Potential: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Pre-trained language models can perform tasks without fine-tuning, showing promise for generalized ML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4E057F-188C-52C6-14B7-F32C5DDB1A42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F10563B7-6D35-810A-23FD-4CEAC2860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9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002F-BA6A-2C73-2BD3-3260B0222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54E5-8060-8D1B-7CCA-6B955F850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94488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Approach of Language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266F2-F120-E42D-4CAC-A44234A41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Modeling: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Framed as unsupervised distribution estimation over sequences of symbols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Probabilities: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Factorize joint probabilities into conditional probabilities for tractable sampling, e.g., p(x) = ∏ p(sn|s1,...,sn−1)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 &amp; Transformer: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architectures like the Transformer improve conditional probability computation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Learning: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models learn tasks as p(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output|input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task), leveraging language to specify tasks, inputs, and outputs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Multitask Learning: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models can infer and perform multiple tasks without explicit supervision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853CDF-3550-DAC1-161C-5843FDE9E8ED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B0D4E753-6DD8-AB73-05F1-2456DE82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85641-9DC9-F5B8-C334-DF38748B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E933-79F1-D30D-36A0-C0E741D8C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94488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2AFEE-37D6-8BA5-84DA-A80679FF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Language Models (LMs) were trained, including GPT, BERT, and GPT-2, with varying sizes and learning rates optimized for best perplexity on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WebText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Modeling: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GPT-2 excelled at zero-shot transfer across domains, improving perplexity and achieving state-of-the-art results on 7 of 8 datasets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CBT &amp; LAMBADA: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performance boosts were seen in Children’s Book Test (93.3% on nouns) and LAMBADA dataset (accuracy from 19% to 52.66%), highlighting GPT-2's ability to handle long-term dependencies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GPT-2 outperformed in many areas, it struggled with datasets like the One Billion Word Benchmark due to heavy preprocessing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3945E9-AA03-7C83-34D1-D1C85F3FB3CA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A5721D57-DF83-985C-9300-483F436E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52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4E49-398A-DD7F-71D7-36AF75CA3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EC8C-C0A4-6D4F-C53D-38741CD0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94488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36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Comparision</a:t>
            </a:r>
            <a:endParaRPr lang="en-US" sz="36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275F9-FF12-437D-926B-DFC3C67A666E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B9E2F1C3-53DE-C65B-AC9E-EDC136FE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85;p18" title="Chart">
            <a:extLst>
              <a:ext uri="{FF2B5EF4-FFF2-40B4-BE49-F238E27FC236}">
                <a16:creationId xmlns:a16="http://schemas.microsoft.com/office/drawing/2014/main" id="{78DD2923-CEC9-56EB-F6A7-8217C8306FA0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800" y="1905000"/>
            <a:ext cx="7620000" cy="4095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70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AD9B-3FBD-1647-82B5-684877CD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6B58-CB1B-9960-73F7-29053CBF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94488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 v/s Memorization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D4A78C-6463-BF50-7076-1A804E7528B0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AE262033-4AE7-49F0-ED47-AF93227C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C7CE7F-9D8C-01AB-C86D-EFF27A362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97652"/>
              </p:ext>
            </p:extLst>
          </p:nvPr>
        </p:nvGraphicFramePr>
        <p:xfrm>
          <a:off x="609600" y="1600199"/>
          <a:ext cx="9144000" cy="449579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47389">
                  <a:extLst>
                    <a:ext uri="{9D8B030D-6E8A-4147-A177-3AD203B41FA5}">
                      <a16:colId xmlns:a16="http://schemas.microsoft.com/office/drawing/2014/main" val="2919967110"/>
                    </a:ext>
                  </a:extLst>
                </a:gridCol>
                <a:gridCol w="3520206">
                  <a:extLst>
                    <a:ext uri="{9D8B030D-6E8A-4147-A177-3AD203B41FA5}">
                      <a16:colId xmlns:a16="http://schemas.microsoft.com/office/drawing/2014/main" val="1276900033"/>
                    </a:ext>
                  </a:extLst>
                </a:gridCol>
                <a:gridCol w="4076405">
                  <a:extLst>
                    <a:ext uri="{9D8B030D-6E8A-4147-A177-3AD203B41FA5}">
                      <a16:colId xmlns:a16="http://schemas.microsoft.com/office/drawing/2014/main" val="2025052828"/>
                    </a:ext>
                  </a:extLst>
                </a:gridCol>
              </a:tblGrid>
              <a:tr h="564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>
                          <a:solidFill>
                            <a:schemeClr val="dk2"/>
                          </a:solidFill>
                          <a:sym typeface="Calibri"/>
                        </a:rPr>
                        <a:t>Aspect</a:t>
                      </a:r>
                      <a:endParaRPr sz="1700" b="1" dirty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2"/>
                          </a:solidFill>
                          <a:sym typeface="Calibri"/>
                        </a:rPr>
                        <a:t>Generalization</a:t>
                      </a:r>
                      <a:endParaRPr sz="17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2"/>
                          </a:solidFill>
                          <a:sym typeface="Calibri"/>
                        </a:rPr>
                        <a:t>Memorization</a:t>
                      </a:r>
                      <a:endParaRPr sz="1700"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3264811"/>
                  </a:ext>
                </a:extLst>
              </a:tr>
              <a:tr h="564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Definition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Performs well on unseen data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Relies on recalling training data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693991996"/>
                  </a:ext>
                </a:extLst>
              </a:tr>
              <a:tr h="8946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Dataset Overlap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Low overlap (1-6%)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High overlap (e.g., 13.2% in 1BW)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37702800"/>
                  </a:ext>
                </a:extLst>
              </a:tr>
              <a:tr h="5640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Impact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Reflects true model capabilities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Inflates reported performance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84514511"/>
                  </a:ext>
                </a:extLst>
              </a:tr>
              <a:tr h="10143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Example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CoQA (0.5-1.0 F1 gain due to overlap)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GPT-2 shows some memorization, but still underfits WebText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20629737"/>
                  </a:ext>
                </a:extLst>
              </a:tr>
              <a:tr h="8946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Best Practice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sym typeface="Calibri"/>
                        </a:rPr>
                        <a:t>De-duplicate training and test splits</a:t>
                      </a:r>
                      <a:endParaRPr sz="170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solidFill>
                            <a:schemeClr val="dk2"/>
                          </a:solidFill>
                          <a:sym typeface="Calibri"/>
                        </a:rPr>
                        <a:t>Avoid excessive overlap in datasets</a:t>
                      </a:r>
                      <a:endParaRPr sz="1700" dirty="0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01871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6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3C51-F764-568A-BCC7-8AEB8D6C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8067-C0D5-E7B5-F792-60E324055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94488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and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3376F-02F4-867C-2618-CBF619981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Task Learning: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potential for models to perform tasks without supervision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Zero-Shot Performance: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GPT-2 competes in reading comprehension but underperforms in summarization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 Matters: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improves with model capacity; many tasks still fail to exceed random guessing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 Exploration: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investigation needed on benchmarks like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decaNLP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GLUE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Insight: 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Large, diverse datasets enable models like GPT-2 to excel across various tasks with minimal supervision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26C739-4344-7914-1D7E-B83DE0F93DB8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04A99D13-8AF3-2E1E-520B-F2F7ED902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38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3AA48-F116-77A2-2FD7-ED3D6117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987A-BB7F-1145-8777-C1264119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367DE-8872-74A4-4959-DDAE87F3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7020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larger language models, trained on vast amounts of data, typically perform in comparison to their smaller counterparts?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Smaller models consistently outperform larger ones in all scenarios.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The performance of larger models significantly enhances as both the model size and the dataset size increase.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Increasing the training data does not provide any benefits for larger models.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The performance of larger models is entirely determined by the underlying architecture, not by size or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Correct Answer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Option B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8D08B6-F0A1-1076-84F2-0097036015C2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FFDDB75D-ABBC-580E-B981-1D94EF55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EDF5346-88FA-ABAF-67C2-315D71B1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2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637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Reading Report 7</vt:lpstr>
      <vt:lpstr>Introduction</vt:lpstr>
      <vt:lpstr>Towards Generalized ML  From Narrow Experts to Zero-Shot</vt:lpstr>
      <vt:lpstr>Core Approach of Language Modeling</vt:lpstr>
      <vt:lpstr>Experimental Setup</vt:lpstr>
      <vt:lpstr>Performance Comparision</vt:lpstr>
      <vt:lpstr>Generalization v/s Memorization</vt:lpstr>
      <vt:lpstr>Discussion and Conclusion</vt:lpstr>
      <vt:lpstr>Quiz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Professional Programs</dc:creator>
  <cp:lastModifiedBy>Shubham Darekar</cp:lastModifiedBy>
  <cp:revision>28</cp:revision>
  <cp:lastPrinted>2025-01-29T06:06:56Z</cp:lastPrinted>
  <dcterms:created xsi:type="dcterms:W3CDTF">2014-02-10T22:07:50Z</dcterms:created>
  <dcterms:modified xsi:type="dcterms:W3CDTF">2025-03-05T02:54:22Z</dcterms:modified>
</cp:coreProperties>
</file>