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777777"/>
    <a:srgbClr val="FFCC0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747" autoAdjust="0"/>
  </p:normalViewPr>
  <p:slideViewPr>
    <p:cSldViewPr>
      <p:cViewPr>
        <p:scale>
          <a:sx n="100" d="100"/>
          <a:sy n="100" d="100"/>
        </p:scale>
        <p:origin x="990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20C9A-ABDB-486F-893C-C75EBD59473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62E51-E05F-4EA9-A12C-586448857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2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2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9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0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5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0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6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3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D3EE7-5886-4DD0-A01C-14B005546341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8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905001"/>
            <a:ext cx="8229600" cy="147002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Report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52800"/>
            <a:ext cx="7924800" cy="1752600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CleanML</a:t>
            </a:r>
            <a:r>
              <a:rPr lang="en-US" dirty="0"/>
              <a:t>: A Study for Evaluating the Impact of Data Cleaning on ML Classification Tasks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3200400"/>
            <a:ext cx="841248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Z:\PP Assistants\Formal_Viterbi_CardOn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69328"/>
            <a:ext cx="236220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1127"/>
            <a:ext cx="2378150" cy="74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54008630-99C6-07CC-4D42-1C799559D334}"/>
              </a:ext>
            </a:extLst>
          </p:cNvPr>
          <p:cNvSpPr txBox="1">
            <a:spLocks/>
          </p:cNvSpPr>
          <p:nvPr/>
        </p:nvSpPr>
        <p:spPr>
          <a:xfrm>
            <a:off x="9372600" y="6096000"/>
            <a:ext cx="2819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tx1"/>
                </a:solidFill>
              </a:rPr>
              <a:t>Shubham Sanjay Darekar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</a:rPr>
              <a:t>USC ID - 1641138809</a:t>
            </a:r>
          </a:p>
        </p:txBody>
      </p:sp>
    </p:spTree>
    <p:extLst>
      <p:ext uri="{BB962C8B-B14F-4D97-AF65-F5344CB8AC3E}">
        <p14:creationId xmlns:p14="http://schemas.microsoft.com/office/powerpoint/2010/main" val="393298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5647"/>
            <a:ext cx="6324600" cy="100742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33075"/>
            <a:ext cx="10668000" cy="51201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Scope: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paper analyzes 12 real-world datasets, each having 5 common errors among, missing values, outliers, duplicates, inconsistencies and mislabels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Methodology: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various cleaning techniques to these datasets and evaluated their impact on 7 ML algorithms:  logistic regression, decision trees, random forests, SVM, KNN, neural networks, and gradient boosting.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study employed careful experimental design, using statistical hypothesis testing to control for randomness and the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Benjamini-Yekutieli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procedure to manage false discovery rates.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study revealed that cleaning doesn’t universally improve ML model performance and sometimes negatively impacts the model performance.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5400"/>
            <a:ext cx="92202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Z:\PP Assistants\Formal_Viterbi_CardOn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69328"/>
            <a:ext cx="236220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40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D3457-C5C4-25F2-A973-F923C9C2E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55A5-F583-9D82-DBC8-65DD10DE8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25647"/>
            <a:ext cx="6324600" cy="1007428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questions Answered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D938B-B8C0-6719-BFA5-4BDFF6CC6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33075"/>
            <a:ext cx="10668000" cy="51201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 a first systematic empirical study on the impact of data cleaning on downstream ML classification models, for different error types, cleaning methods, and ML models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their empirical findings, provide a starting point for future research to advance the field of cleaning for ML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64F689-340D-BAE2-605A-2B5B7A5BC0A5}"/>
              </a:ext>
            </a:extLst>
          </p:cNvPr>
          <p:cNvCxnSpPr/>
          <p:nvPr/>
        </p:nvCxnSpPr>
        <p:spPr>
          <a:xfrm>
            <a:off x="457200" y="1295400"/>
            <a:ext cx="92202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Z:\PP Assistants\Formal_Viterbi_CardOnTrans.png">
            <a:extLst>
              <a:ext uri="{FF2B5EF4-FFF2-40B4-BE49-F238E27FC236}">
                <a16:creationId xmlns:a16="http://schemas.microsoft.com/office/drawing/2014/main" id="{D93B1926-2605-893A-2877-FF95B2789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69328"/>
            <a:ext cx="236220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99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2D783-E96C-8293-F0E5-0757CD4BB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5053961-0102-824A-01BD-5FE0B7A718A0}"/>
              </a:ext>
            </a:extLst>
          </p:cNvPr>
          <p:cNvSpPr/>
          <p:nvPr/>
        </p:nvSpPr>
        <p:spPr>
          <a:xfrm>
            <a:off x="609600" y="4609336"/>
            <a:ext cx="8839200" cy="213169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F8D8EE-5B4D-742E-5707-106A4C408778}"/>
              </a:ext>
            </a:extLst>
          </p:cNvPr>
          <p:cNvSpPr/>
          <p:nvPr/>
        </p:nvSpPr>
        <p:spPr>
          <a:xfrm>
            <a:off x="609600" y="2413302"/>
            <a:ext cx="8839200" cy="213169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C747982-BBC1-AF05-600F-E3F2BA6FE8F4}"/>
              </a:ext>
            </a:extLst>
          </p:cNvPr>
          <p:cNvSpPr/>
          <p:nvPr/>
        </p:nvSpPr>
        <p:spPr>
          <a:xfrm>
            <a:off x="609600" y="1329874"/>
            <a:ext cx="8839200" cy="100500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C01F2-C67E-CB75-554A-F934189EE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25647"/>
            <a:ext cx="6324600" cy="100742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F216B2-F9BC-ED20-92D6-A0BC2F74DF5B}"/>
              </a:ext>
            </a:extLst>
          </p:cNvPr>
          <p:cNvCxnSpPr/>
          <p:nvPr/>
        </p:nvCxnSpPr>
        <p:spPr>
          <a:xfrm>
            <a:off x="457200" y="1295400"/>
            <a:ext cx="92202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Z:\PP Assistants\Formal_Viterbi_CardOnTrans.png">
            <a:extLst>
              <a:ext uri="{FF2B5EF4-FFF2-40B4-BE49-F238E27FC236}">
                <a16:creationId xmlns:a16="http://schemas.microsoft.com/office/drawing/2014/main" id="{BA25AFE9-6CA1-2EFB-8277-1DA939C48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69328"/>
            <a:ext cx="236220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7FACE9-3F9A-071E-1245-16E27CDE6024}"/>
              </a:ext>
            </a:extLst>
          </p:cNvPr>
          <p:cNvSpPr/>
          <p:nvPr/>
        </p:nvSpPr>
        <p:spPr>
          <a:xfrm>
            <a:off x="809625" y="1421691"/>
            <a:ext cx="2057400" cy="8213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E5167C-DCC5-2CB1-61F1-9BD3DBF83704}"/>
              </a:ext>
            </a:extLst>
          </p:cNvPr>
          <p:cNvSpPr/>
          <p:nvPr/>
        </p:nvSpPr>
        <p:spPr>
          <a:xfrm>
            <a:off x="809625" y="2511094"/>
            <a:ext cx="2057400" cy="8213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 Detection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D1BB83-E3AD-C999-6904-7B94C6606D1C}"/>
              </a:ext>
            </a:extLst>
          </p:cNvPr>
          <p:cNvSpPr/>
          <p:nvPr/>
        </p:nvSpPr>
        <p:spPr>
          <a:xfrm>
            <a:off x="809625" y="3600497"/>
            <a:ext cx="2057400" cy="8213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__fkGroteskNeue_598ab8"/>
              </a:rPr>
              <a:t>Data Cleaning Techniques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FBAE26-47B8-200B-CFCE-070D4FC19AE5}"/>
              </a:ext>
            </a:extLst>
          </p:cNvPr>
          <p:cNvSpPr/>
          <p:nvPr/>
        </p:nvSpPr>
        <p:spPr>
          <a:xfrm>
            <a:off x="809625" y="4689900"/>
            <a:ext cx="2057400" cy="8213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__fkGroteskNeue_598ab8"/>
              </a:rPr>
              <a:t>Cleaned Data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206234-CB38-62CE-699A-EF796DA28A71}"/>
              </a:ext>
            </a:extLst>
          </p:cNvPr>
          <p:cNvSpPr/>
          <p:nvPr/>
        </p:nvSpPr>
        <p:spPr>
          <a:xfrm>
            <a:off x="809625" y="5779303"/>
            <a:ext cx="2057400" cy="8213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__fkGroteskNeue_598ab8"/>
              </a:rPr>
              <a:t>ML Model Performance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4B65A5-368B-AEEA-5C6B-C75B5DE85811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838325" y="2243063"/>
            <a:ext cx="0" cy="26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FAA0F6-81CA-C2FF-7EE7-0EB029E3AB16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838325" y="3332466"/>
            <a:ext cx="0" cy="26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7F2DAB-5621-83DF-5927-91A7C3D11CE6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838325" y="4421869"/>
            <a:ext cx="0" cy="26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978F8C-BFD7-A9F3-12A4-1C5443D5E6C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838325" y="5511272"/>
            <a:ext cx="0" cy="26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D0E35BE-FFFE-FEA6-3FAE-9892E7560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0" y="1503311"/>
            <a:ext cx="3886200" cy="66464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000" i="0" dirty="0">
                <a:ea typeface="Calibri Light" panose="020F0302020204030204" pitchFamily="34" charset="0"/>
                <a:cs typeface="Calibri Light" panose="020F0302020204030204" pitchFamily="34" charset="0"/>
              </a:rPr>
              <a:t>Missing values, Outliers, Duplicates, </a:t>
            </a:r>
            <a:br>
              <a:rPr lang="en-US" sz="2000" i="0" dirty="0"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000" i="0" dirty="0">
                <a:ea typeface="Calibri Light" panose="020F0302020204030204" pitchFamily="34" charset="0"/>
                <a:cs typeface="Calibri Light" panose="020F0302020204030204" pitchFamily="34" charset="0"/>
              </a:rPr>
              <a:t>Inconsistencies, Mislabels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2A6F9FE3-8CEA-6587-C5B0-772B27EC97C1}"/>
              </a:ext>
            </a:extLst>
          </p:cNvPr>
          <p:cNvSpPr txBox="1">
            <a:spLocks/>
          </p:cNvSpPr>
          <p:nvPr/>
        </p:nvSpPr>
        <p:spPr>
          <a:xfrm>
            <a:off x="3429000" y="2732688"/>
            <a:ext cx="4191000" cy="700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ea typeface="Calibri Light" panose="020F0302020204030204" pitchFamily="34" charset="0"/>
                <a:cs typeface="Calibri Light" panose="020F0302020204030204" pitchFamily="34" charset="0"/>
              </a:rPr>
              <a:t>Statistical analysis, Pattern recognition, Domain-specific rules, Automated tools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76EFFEE5-F27E-5C52-DE3A-EF11B2FA7D4E}"/>
              </a:ext>
            </a:extLst>
          </p:cNvPr>
          <p:cNvSpPr txBox="1">
            <a:spLocks/>
          </p:cNvSpPr>
          <p:nvPr/>
        </p:nvSpPr>
        <p:spPr>
          <a:xfrm>
            <a:off x="3429000" y="3678859"/>
            <a:ext cx="4648200" cy="700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ea typeface="Calibri Light" panose="020F0302020204030204" pitchFamily="34" charset="0"/>
                <a:cs typeface="Calibri Light" panose="020F0302020204030204" pitchFamily="34" charset="0"/>
              </a:rPr>
              <a:t>Imputation, Outlier removal, Deduplication, Standardization, Label correction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0DBD0CA1-5A1A-51F3-3E71-A38D0C8A2BFE}"/>
              </a:ext>
            </a:extLst>
          </p:cNvPr>
          <p:cNvSpPr txBox="1">
            <a:spLocks/>
          </p:cNvSpPr>
          <p:nvPr/>
        </p:nvSpPr>
        <p:spPr>
          <a:xfrm>
            <a:off x="3429000" y="4839097"/>
            <a:ext cx="4191000" cy="70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dirty="0"/>
              <a:t>Complete, Consistent, </a:t>
            </a:r>
            <a:br>
              <a:rPr lang="en-US" sz="1900" dirty="0"/>
            </a:br>
            <a:r>
              <a:rPr lang="en-US" sz="1900" dirty="0"/>
              <a:t>Accurate, Formatted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74798C3B-BE9D-7E57-E835-8646CA54DF98}"/>
              </a:ext>
            </a:extLst>
          </p:cNvPr>
          <p:cNvSpPr txBox="1">
            <a:spLocks/>
          </p:cNvSpPr>
          <p:nvPr/>
        </p:nvSpPr>
        <p:spPr>
          <a:xfrm>
            <a:off x="3429000" y="5839575"/>
            <a:ext cx="4191000" cy="7008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dirty="0">
                <a:ea typeface="Calibri Light" panose="020F0302020204030204" pitchFamily="34" charset="0"/>
                <a:cs typeface="Calibri Light" panose="020F0302020204030204" pitchFamily="34" charset="0"/>
              </a:rPr>
              <a:t>Accuracy, Precision, </a:t>
            </a:r>
          </a:p>
          <a:p>
            <a:pPr algn="l"/>
            <a:r>
              <a:rPr lang="en-US" sz="1900" dirty="0">
                <a:ea typeface="Calibri Light" panose="020F0302020204030204" pitchFamily="34" charset="0"/>
                <a:cs typeface="Calibri Light" panose="020F0302020204030204" pitchFamily="34" charset="0"/>
              </a:rPr>
              <a:t>Recall, F1-score</a:t>
            </a: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03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0F8B3-A45E-1D48-8FDA-A021FE1DB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673E-2123-359A-A69D-B55EAA406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25647"/>
            <a:ext cx="6324600" cy="100742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 of </a:t>
            </a:r>
            <a:r>
              <a:rPr lang="en-US" sz="3600" b="1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CleanML</a:t>
            </a:r>
            <a:r>
              <a:rPr lang="en-US" sz="3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52015-A8A9-600C-7AC7-6D7D0B28A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33075"/>
            <a:ext cx="10668000" cy="51201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Real-world Relevance: 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study uses real-world datasets with actual errors, making the findings more applicable to practical scenarios.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Cleaning Algorithms: </a:t>
            </a:r>
          </a:p>
          <a:p>
            <a:pPr lvl="1" algn="l"/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CleanML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incorporates various cleaning algorithms, including both common solutions used in practice and state-of-the-art academic proposals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Holistic Approach: 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study considers the entire ML pipeline, from data cleaning to model training and evaluation, providing a more comprehensive view of the impact of data quality on ML performance.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Reproducibility: 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study provides open-source code and experimental results, enabling other researchers to reproduce and build upon their work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90DEA8-59E8-FB96-4F6A-E8A6246CCF2C}"/>
              </a:ext>
            </a:extLst>
          </p:cNvPr>
          <p:cNvCxnSpPr/>
          <p:nvPr/>
        </p:nvCxnSpPr>
        <p:spPr>
          <a:xfrm>
            <a:off x="457200" y="1295400"/>
            <a:ext cx="92202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Z:\PP Assistants\Formal_Viterbi_CardOnTrans.png">
            <a:extLst>
              <a:ext uri="{FF2B5EF4-FFF2-40B4-BE49-F238E27FC236}">
                <a16:creationId xmlns:a16="http://schemas.microsoft.com/office/drawing/2014/main" id="{191EF6F7-29E6-A8F8-01D8-57F953DB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69328"/>
            <a:ext cx="236220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8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C85D-D474-018C-AC61-B611B1E0A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5ED0-B22C-2A79-8EBA-9C9BA33C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25647"/>
            <a:ext cx="6324600" cy="100742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 of </a:t>
            </a:r>
            <a:r>
              <a:rPr lang="en-US" sz="3600" b="1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CleanML</a:t>
            </a:r>
            <a:r>
              <a:rPr lang="en-US" sz="3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5A2BE-F927-A4F8-6860-ACE782D5D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33075"/>
            <a:ext cx="10668000" cy="51201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Bias: 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selection of datasets, error types, and cleaning methods, while extensive, may not cover all possible scenarios, potentially introducing some bias in the results.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Complexity: 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multifaceted nature of the study, involving various datasets, error types, and cleaning methods, may make it challenging to draw simple, generalizable conclusions.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Consideration of Advanced Techniques: 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the study includes some state-of-the-art cleaning solutions, it may not fully capture the latest advancements in ML-oriented or semi-supervised cleaning methods.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30EFB3-A6BB-BD16-2090-BFED1FE434C3}"/>
              </a:ext>
            </a:extLst>
          </p:cNvPr>
          <p:cNvCxnSpPr/>
          <p:nvPr/>
        </p:nvCxnSpPr>
        <p:spPr>
          <a:xfrm>
            <a:off x="457200" y="1295400"/>
            <a:ext cx="92202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Z:\PP Assistants\Formal_Viterbi_CardOnTrans.png">
            <a:extLst>
              <a:ext uri="{FF2B5EF4-FFF2-40B4-BE49-F238E27FC236}">
                <a16:creationId xmlns:a16="http://schemas.microsoft.com/office/drawing/2014/main" id="{2FDB31B0-0DF8-16E3-DE02-83231223C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69328"/>
            <a:ext cx="236220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83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5EA93-D5CD-5609-09CA-B40368043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0396-D7E4-4A3E-8060-2B784882B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25647"/>
            <a:ext cx="6324600" cy="100742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Types Examined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55A0E-1332-983A-A724-500F2431E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33075"/>
            <a:ext cx="10668000" cy="5120125"/>
          </a:xfrm>
        </p:spPr>
        <p:txBody>
          <a:bodyPr>
            <a:normAutofit lnSpcReduction="10000"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Values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varied across datasets; imputation not always beneficial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Removal sometimes improved model performance, but not consistently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Elimination generally improved model efficiency, but exceptions existed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Inconsistencies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Correction had mixed effects, depending on the specific dataset and model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Mislabels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Addressing mislabels often led to significant performance improvements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A514A8-6BD3-F7B2-B576-C1BDD159B63F}"/>
              </a:ext>
            </a:extLst>
          </p:cNvPr>
          <p:cNvCxnSpPr/>
          <p:nvPr/>
        </p:nvCxnSpPr>
        <p:spPr>
          <a:xfrm>
            <a:off x="457200" y="1295400"/>
            <a:ext cx="92202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Z:\PP Assistants\Formal_Viterbi_CardOnTrans.png">
            <a:extLst>
              <a:ext uri="{FF2B5EF4-FFF2-40B4-BE49-F238E27FC236}">
                <a16:creationId xmlns:a16="http://schemas.microsoft.com/office/drawing/2014/main" id="{F76B28B2-F5B4-5F45-6AD9-9C688F490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69328"/>
            <a:ext cx="236220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6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91F8F-7307-5117-82F9-5D97D220B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4236-34C3-042D-F370-C4F15904F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25647"/>
            <a:ext cx="6324600" cy="100742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Quiz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CFB1D-1D75-D4FD-6EED-D9E707143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33075"/>
            <a:ext cx="10668000" cy="5120125"/>
          </a:xfrm>
        </p:spPr>
        <p:txBody>
          <a:bodyPr>
            <a:norm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five error types studied in the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CleanML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benchmark?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values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Inconsistencies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Mislabels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factors influence ML model performance after cleaning the data?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errors present in dataset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 techniques used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E84767-C2E3-47DC-AD95-574498971187}"/>
              </a:ext>
            </a:extLst>
          </p:cNvPr>
          <p:cNvCxnSpPr/>
          <p:nvPr/>
        </p:nvCxnSpPr>
        <p:spPr>
          <a:xfrm>
            <a:off x="457200" y="1295400"/>
            <a:ext cx="92202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Z:\PP Assistants\Formal_Viterbi_CardOnTrans.png">
            <a:extLst>
              <a:ext uri="{FF2B5EF4-FFF2-40B4-BE49-F238E27FC236}">
                <a16:creationId xmlns:a16="http://schemas.microsoft.com/office/drawing/2014/main" id="{6ECA7D7B-EE77-13D3-43EB-0BCE3A299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69328"/>
            <a:ext cx="236220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35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548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__fkGroteskNeue_598ab8</vt:lpstr>
      <vt:lpstr>Arial</vt:lpstr>
      <vt:lpstr>Calibri</vt:lpstr>
      <vt:lpstr>Calibri Light</vt:lpstr>
      <vt:lpstr>Office Theme</vt:lpstr>
      <vt:lpstr>Reading Report 1</vt:lpstr>
      <vt:lpstr>Overview</vt:lpstr>
      <vt:lpstr>Research questions Answered</vt:lpstr>
      <vt:lpstr>Workflow</vt:lpstr>
      <vt:lpstr>Pros of CleanML Research</vt:lpstr>
      <vt:lpstr>Cons of CleanML Research</vt:lpstr>
      <vt:lpstr>Error Types Examined</vt:lpstr>
      <vt:lpstr>Quiz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Professional Programs</dc:creator>
  <cp:lastModifiedBy>Shubham Darekar</cp:lastModifiedBy>
  <cp:revision>24</cp:revision>
  <cp:lastPrinted>2025-01-22T04:29:30Z</cp:lastPrinted>
  <dcterms:created xsi:type="dcterms:W3CDTF">2014-02-10T22:07:50Z</dcterms:created>
  <dcterms:modified xsi:type="dcterms:W3CDTF">2025-01-22T04:29:33Z</dcterms:modified>
</cp:coreProperties>
</file>