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2" r:id="rId4"/>
    <p:sldId id="263" r:id="rId5"/>
    <p:sldId id="264" r:id="rId6"/>
    <p:sldId id="267" r:id="rId7"/>
    <p:sldId id="268" r:id="rId8"/>
    <p:sldId id="269"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777777"/>
    <a:srgbClr val="FFCC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3" autoAdjust="0"/>
    <p:restoredTop sz="94747" autoAdjust="0"/>
  </p:normalViewPr>
  <p:slideViewPr>
    <p:cSldViewPr>
      <p:cViewPr>
        <p:scale>
          <a:sx n="77" d="100"/>
          <a:sy n="77" d="100"/>
        </p:scale>
        <p:origin x="627" y="2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20C9A-ABDB-486F-893C-C75EBD59473D}" type="datetimeFigureOut">
              <a:rPr lang="en-US" smtClean="0"/>
              <a:t>2/18/2025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62E51-E05F-4EA9-A12C-58644885744A}" type="slidenum">
              <a:rPr lang="en-US" smtClean="0"/>
              <a:t>‹#›</a:t>
            </a:fld>
            <a:endParaRPr lang="en-US"/>
          </a:p>
        </p:txBody>
      </p:sp>
    </p:spTree>
    <p:extLst>
      <p:ext uri="{BB962C8B-B14F-4D97-AF65-F5344CB8AC3E}">
        <p14:creationId xmlns:p14="http://schemas.microsoft.com/office/powerpoint/2010/main" val="27507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2D3EE7-5886-4DD0-A01C-14B00554634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71022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64449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49069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97810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D3EE7-5886-4DD0-A01C-14B005546341}"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26803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2D3EE7-5886-4DD0-A01C-14B005546341}"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74895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2D3EE7-5886-4DD0-A01C-14B005546341}"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05970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2D3EE7-5886-4DD0-A01C-14B005546341}"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75866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D3EE7-5886-4DD0-A01C-14B005546341}"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90353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D3EE7-5886-4DD0-A01C-14B005546341}"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0136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D3EE7-5886-4DD0-A01C-14B005546341}"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23285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D3EE7-5886-4DD0-A01C-14B005546341}" type="datetimeFigureOut">
              <a:rPr lang="en-US" smtClean="0"/>
              <a:t>2/18/2025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F5D0D-FC70-4337-B686-B1B12892EFBC}" type="slidenum">
              <a:rPr lang="en-US" smtClean="0"/>
              <a:t>‹#›</a:t>
            </a:fld>
            <a:endParaRPr lang="en-US"/>
          </a:p>
        </p:txBody>
      </p:sp>
    </p:spTree>
    <p:extLst>
      <p:ext uri="{BB962C8B-B14F-4D97-AF65-F5344CB8AC3E}">
        <p14:creationId xmlns:p14="http://schemas.microsoft.com/office/powerpoint/2010/main" val="2151086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905001"/>
            <a:ext cx="8229600" cy="1470025"/>
          </a:xfrm>
        </p:spPr>
        <p:txBody>
          <a:bodyPr>
            <a:normAutofit/>
          </a:bodyPr>
          <a:lstStyle/>
          <a:p>
            <a:pPr algn="l"/>
            <a:r>
              <a:rPr lang="en-US" dirty="0">
                <a:solidFill>
                  <a:srgbClr val="990000"/>
                </a:solidFill>
                <a:latin typeface="Arial" panose="020B0604020202020204" pitchFamily="34" charset="0"/>
                <a:cs typeface="Arial" panose="020B0604020202020204" pitchFamily="34" charset="0"/>
              </a:rPr>
              <a:t>Reading Report 5</a:t>
            </a:r>
          </a:p>
        </p:txBody>
      </p:sp>
      <p:sp>
        <p:nvSpPr>
          <p:cNvPr id="3" name="Subtitle 2"/>
          <p:cNvSpPr>
            <a:spLocks noGrp="1"/>
          </p:cNvSpPr>
          <p:nvPr>
            <p:ph type="subTitle" idx="1"/>
          </p:nvPr>
        </p:nvSpPr>
        <p:spPr>
          <a:xfrm>
            <a:off x="2133600" y="3352800"/>
            <a:ext cx="7924800" cy="1752600"/>
          </a:xfrm>
        </p:spPr>
        <p:txBody>
          <a:bodyPr>
            <a:normAutofit/>
          </a:bodyPr>
          <a:lstStyle/>
          <a:p>
            <a:pPr algn="l"/>
            <a:r>
              <a:rPr lang="en-US" sz="3000" dirty="0">
                <a:solidFill>
                  <a:schemeClr val="tx1">
                    <a:lumMod val="50000"/>
                    <a:lumOff val="50000"/>
                  </a:schemeClr>
                </a:solidFill>
                <a:latin typeface="Arial" panose="020B0604020202020204" pitchFamily="34" charset="0"/>
                <a:cs typeface="Arial" panose="020B0604020202020204" pitchFamily="34" charset="0"/>
              </a:rPr>
              <a:t>Streaming Hierarchical Clustering for Concept Mining</a:t>
            </a:r>
          </a:p>
        </p:txBody>
      </p:sp>
      <p:cxnSp>
        <p:nvCxnSpPr>
          <p:cNvPr id="5" name="Straight Connector 4"/>
          <p:cNvCxnSpPr/>
          <p:nvPr/>
        </p:nvCxnSpPr>
        <p:spPr>
          <a:xfrm>
            <a:off x="1524000" y="3200400"/>
            <a:ext cx="841248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1" name="Picture 10" descr="Z:\PP Assistants\Formal_Viterbi_CardOn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111127"/>
            <a:ext cx="2378150" cy="74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98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3AA48-F116-77A2-2FD7-ED3D6117A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8987A-BB7F-1145-8777-C12641194621}"/>
              </a:ext>
            </a:extLst>
          </p:cNvPr>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Quiz Question</a:t>
            </a:r>
          </a:p>
        </p:txBody>
      </p:sp>
      <p:sp>
        <p:nvSpPr>
          <p:cNvPr id="3" name="Subtitle 2">
            <a:extLst>
              <a:ext uri="{FF2B5EF4-FFF2-40B4-BE49-F238E27FC236}">
                <a16:creationId xmlns:a16="http://schemas.microsoft.com/office/drawing/2014/main" id="{246367DE-8872-74A4-4959-DDAE87F383EB}"/>
              </a:ext>
            </a:extLst>
          </p:cNvPr>
          <p:cNvSpPr>
            <a:spLocks noGrp="1"/>
          </p:cNvSpPr>
          <p:nvPr>
            <p:ph type="subTitle" idx="1"/>
          </p:nvPr>
        </p:nvSpPr>
        <p:spPr>
          <a:xfrm>
            <a:off x="685800" y="1462147"/>
            <a:ext cx="9296400" cy="4970206"/>
          </a:xfrm>
        </p:spPr>
        <p:txBody>
          <a:bodyPr>
            <a:normAutofit/>
          </a:bodyPr>
          <a:lstStyle/>
          <a:p>
            <a:pPr marL="342900" indent="-342900" algn="l">
              <a:buFont typeface="Arial" panose="020B0604020202020204" pitchFamily="34" charset="0"/>
              <a:buChar char="•"/>
            </a:pPr>
            <a:r>
              <a:rPr lang="en-US" sz="2400" b="1" dirty="0">
                <a:solidFill>
                  <a:schemeClr val="tx1">
                    <a:lumMod val="65000"/>
                    <a:lumOff val="35000"/>
                  </a:schemeClr>
                </a:solidFill>
                <a:latin typeface="Arial" panose="020B0604020202020204" pitchFamily="34" charset="0"/>
                <a:cs typeface="Arial" panose="020B0604020202020204" pitchFamily="34" charset="0"/>
              </a:rPr>
              <a:t>Question: </a:t>
            </a:r>
            <a:r>
              <a:rPr lang="en-US" sz="2400" dirty="0">
                <a:solidFill>
                  <a:schemeClr val="tx1">
                    <a:lumMod val="65000"/>
                    <a:lumOff val="35000"/>
                  </a:schemeClr>
                </a:solidFill>
                <a:latin typeface="Arial" panose="020B0604020202020204" pitchFamily="34" charset="0"/>
                <a:cs typeface="Arial" panose="020B0604020202020204" pitchFamily="34" charset="0"/>
              </a:rPr>
              <a:t>What is a primary attribute of Streaming Hierarchical Partitioning when used for document clustering?</a:t>
            </a:r>
          </a:p>
          <a:p>
            <a:pPr marL="342900" indent="-342900" algn="l">
              <a:buFont typeface="Arial" panose="020B0604020202020204" pitchFamily="34" charset="0"/>
              <a:buChar char="•"/>
            </a:pPr>
            <a:r>
              <a:rPr lang="en-US" sz="2400" b="1" dirty="0">
                <a:solidFill>
                  <a:schemeClr val="tx1">
                    <a:lumMod val="65000"/>
                    <a:lumOff val="35000"/>
                  </a:schemeClr>
                </a:solidFill>
                <a:latin typeface="Arial" panose="020B0604020202020204" pitchFamily="34" charset="0"/>
                <a:cs typeface="Arial" panose="020B0604020202020204" pitchFamily="34" charset="0"/>
              </a:rPr>
              <a:t>Answer:</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Streaming Hierarchical Partitioning does not store an infinite number of documents in memory. Instead, it uses cosine similarity to efficiently insert documents and requires the removal of existing documents to make space for new ones. This approach does not perform clustering only once at the end of the document stream; rather, it continuously updates the clusters as new documents arrive. Additionally, it does not rely on traditional k-means clustering without adaptations; it is designed to handle streaming data effectively.</a:t>
            </a:r>
          </a:p>
        </p:txBody>
      </p:sp>
      <p:cxnSp>
        <p:nvCxnSpPr>
          <p:cNvPr id="5" name="Straight Connector 4">
            <a:extLst>
              <a:ext uri="{FF2B5EF4-FFF2-40B4-BE49-F238E27FC236}">
                <a16:creationId xmlns:a16="http://schemas.microsoft.com/office/drawing/2014/main" id="{188D08B6-F0A1-1076-84F2-0097036015C2}"/>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FFDDB75D-ABBC-580E-B981-1D94EF55D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3EDF5346-88FA-ABAF-67C2-315D71B118AA}"/>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02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Introduction</a:t>
            </a:r>
          </a:p>
        </p:txBody>
      </p:sp>
      <p:sp>
        <p:nvSpPr>
          <p:cNvPr id="3" name="Subtitle 2"/>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Concept Mining:</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Extracts meaningful associations from large, unstructured data streams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Problem Statement:</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Existing systems struggle with real-time clustering for vast data, especially in bioinformatics and network analysis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Streaming Hierarchical Clustering:</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Enables dynamic, real-time document organization into a hierarchy</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Key Innovation:</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Hardware-compatible, handles high data ingestion rates without needing pre-trained models, making it ideal for intelligence and evolving data streams</a:t>
            </a:r>
          </a:p>
        </p:txBody>
      </p:sp>
      <p:cxnSp>
        <p:nvCxnSpPr>
          <p:cNvPr id="5" name="Straight Connector 4"/>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0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D8DE7-7B3F-0BC5-109E-B18F003DD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E80FD-AB77-328F-CD82-935CDB3FDC3F}"/>
              </a:ext>
            </a:extLst>
          </p:cNvPr>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Key Approach</a:t>
            </a:r>
          </a:p>
        </p:txBody>
      </p:sp>
      <p:sp>
        <p:nvSpPr>
          <p:cNvPr id="3" name="Subtitle 2">
            <a:extLst>
              <a:ext uri="{FF2B5EF4-FFF2-40B4-BE49-F238E27FC236}">
                <a16:creationId xmlns:a16="http://schemas.microsoft.com/office/drawing/2014/main" id="{E2AF72B1-122A-C27E-2AF8-25C3C7CACBB6}"/>
              </a:ext>
            </a:extLst>
          </p:cNvPr>
          <p:cNvSpPr>
            <a:spLocks noGrp="1"/>
          </p:cNvSpPr>
          <p:nvPr>
            <p:ph type="subTitle" idx="1"/>
          </p:nvPr>
        </p:nvSpPr>
        <p:spPr>
          <a:xfrm>
            <a:off x="685800" y="1462147"/>
            <a:ext cx="9296400" cy="4953000"/>
          </a:xfrm>
        </p:spPr>
        <p:txBody>
          <a:bodyPr>
            <a:normAutofit lnSpcReduction="10000"/>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Hierarchical Clustering:</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Automatically organizes incoming data into a multi-level structure, capturing relationships between documents as they are processed in real time</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This method enables a continuously evolving, flexible document hierarchy</a:t>
            </a:r>
            <a:endParaRPr lang="en-US" sz="18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Real-time Adaptation:</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The system dynamically adjusts clusters as new data arrives, effectively managing concept drift by reshuffling and reorganizing clusters to reflect the most current associations in the data stream</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Hardware Efficiency:</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Leverages specialized hardware, such as Xeon processors and FPGA implementations, to process high data ingestion rates while maintaining computational efficiency</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This approach ensures low-latency clustering, even with large datasets</a:t>
            </a:r>
          </a:p>
        </p:txBody>
      </p:sp>
      <p:cxnSp>
        <p:nvCxnSpPr>
          <p:cNvPr id="5" name="Straight Connector 4">
            <a:extLst>
              <a:ext uri="{FF2B5EF4-FFF2-40B4-BE49-F238E27FC236}">
                <a16:creationId xmlns:a16="http://schemas.microsoft.com/office/drawing/2014/main" id="{004E057F-188C-52C6-14B7-F32C5DDB1A42}"/>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F10563B7-6D35-810A-23FD-4CEAC2860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499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A002F-BA6A-2C73-2BD3-3260B02220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54E5-8060-8D1B-7CCA-6B955F8501AD}"/>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Hierarchical Partitioning</a:t>
            </a:r>
          </a:p>
        </p:txBody>
      </p:sp>
      <p:sp>
        <p:nvSpPr>
          <p:cNvPr id="3" name="Subtitle 2">
            <a:extLst>
              <a:ext uri="{FF2B5EF4-FFF2-40B4-BE49-F238E27FC236}">
                <a16:creationId xmlns:a16="http://schemas.microsoft.com/office/drawing/2014/main" id="{3F6266F2-F120-E42D-4CAC-A44234A41DB9}"/>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Dynamic Partitioning</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The method organizes data into hierarchical partitions based on similarity, uncovering patterns at various granularity levels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Adaptive Reconstruction</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Clusters continuously adjust as new data arrives, keeping the hierarchy up-to-date, essential for fast-paced environments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Scalability</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Built to efficiently manage large datasets, this approach supports applications in social media and real-time network monitoring without sacrificing performance</a:t>
            </a:r>
          </a:p>
        </p:txBody>
      </p:sp>
      <p:cxnSp>
        <p:nvCxnSpPr>
          <p:cNvPr id="5" name="Straight Connector 4">
            <a:extLst>
              <a:ext uri="{FF2B5EF4-FFF2-40B4-BE49-F238E27FC236}">
                <a16:creationId xmlns:a16="http://schemas.microsoft.com/office/drawing/2014/main" id="{84853CDF-3550-DAC1-161C-5843FDE9E8ED}"/>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B0D4E753-6DD8-AB73-05F1-2456DE829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5173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85641-9DC9-F5B8-C334-DF38748BB0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BBE933-79F1-D30D-36A0-C0E741D8C623}"/>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Experimental Results</a:t>
            </a:r>
          </a:p>
        </p:txBody>
      </p:sp>
      <p:sp>
        <p:nvSpPr>
          <p:cNvPr id="3" name="Subtitle 2">
            <a:extLst>
              <a:ext uri="{FF2B5EF4-FFF2-40B4-BE49-F238E27FC236}">
                <a16:creationId xmlns:a16="http://schemas.microsoft.com/office/drawing/2014/main" id="{9652AFEE-37D6-8BA5-84DA-A80679FFB711}"/>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K-means Clustering</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Groups data into K clusters, minimizing intra-cluster distance</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Uses distance metrics like </a:t>
            </a:r>
            <a:r>
              <a:rPr lang="en-US" sz="2000" dirty="0" err="1">
                <a:solidFill>
                  <a:schemeClr val="tx1">
                    <a:lumMod val="65000"/>
                    <a:lumOff val="35000"/>
                  </a:schemeClr>
                </a:solidFill>
                <a:latin typeface="Arial" panose="020B0604020202020204" pitchFamily="34" charset="0"/>
                <a:cs typeface="Arial" panose="020B0604020202020204" pitchFamily="34" charset="0"/>
              </a:rPr>
              <a:t>Minkowski</a:t>
            </a:r>
            <a:r>
              <a:rPr lang="en-US" sz="2000" dirty="0">
                <a:solidFill>
                  <a:schemeClr val="tx1">
                    <a:lumMod val="65000"/>
                    <a:lumOff val="35000"/>
                  </a:schemeClr>
                </a:solidFill>
                <a:latin typeface="Arial" panose="020B0604020202020204" pitchFamily="34" charset="0"/>
                <a:cs typeface="Arial" panose="020B0604020202020204" pitchFamily="34" charset="0"/>
              </a:rPr>
              <a:t>, Manhattan, Euclidean, and Cosine theta</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Algorithm Steps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Assign documents to K groups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Calculate centroids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Update assignments until stable</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Bisection K-means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Splits clusters iteratively until reaching the desired number</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Confusion matrices show k-means underperformance compared to hierarchical methods</a:t>
            </a:r>
          </a:p>
        </p:txBody>
      </p:sp>
      <p:cxnSp>
        <p:nvCxnSpPr>
          <p:cNvPr id="5" name="Straight Connector 4">
            <a:extLst>
              <a:ext uri="{FF2B5EF4-FFF2-40B4-BE49-F238E27FC236}">
                <a16:creationId xmlns:a16="http://schemas.microsoft.com/office/drawing/2014/main" id="{A53945E9-AA03-7C83-34D1-D1C85F3FB3CA}"/>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A5721D57-DF83-985C-9300-483F436E9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52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4AD9B-3FBD-1647-82B5-684877CD02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46B58-CB1B-9960-73F7-29053CBF904A}"/>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Hardware Design</a:t>
            </a:r>
          </a:p>
        </p:txBody>
      </p:sp>
      <p:sp>
        <p:nvSpPr>
          <p:cNvPr id="3" name="Subtitle 2">
            <a:extLst>
              <a:ext uri="{FF2B5EF4-FFF2-40B4-BE49-F238E27FC236}">
                <a16:creationId xmlns:a16="http://schemas.microsoft.com/office/drawing/2014/main" id="{6250B9E6-AED2-CB34-D395-B0AF4C91C638}"/>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FPGA Implementation</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Optimized for integer arithmetic to boost parallelism and avoid precision loss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Performance Optimization</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Bitmap packing reduces memory bandwidth and enhancements for vector summation and dot product tasks yield up to eightfold speedup</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Future Enhancements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Potential for up to 45 times faster performance using 64-bit instructions and signal processing extensions</a:t>
            </a:r>
          </a:p>
        </p:txBody>
      </p:sp>
      <p:cxnSp>
        <p:nvCxnSpPr>
          <p:cNvPr id="5" name="Straight Connector 4">
            <a:extLst>
              <a:ext uri="{FF2B5EF4-FFF2-40B4-BE49-F238E27FC236}">
                <a16:creationId xmlns:a16="http://schemas.microsoft.com/office/drawing/2014/main" id="{71D4A78C-6463-BF50-7076-1A804E7528B0}"/>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AE262033-4AE7-49F0-ED47-AF93227CC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664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0AF1F-F76E-7EF5-E2CE-CFC76D027E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2D3988-A745-BF24-0C6C-F5AE3BED71E1}"/>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Streaming Hierarchical Partitioning</a:t>
            </a:r>
          </a:p>
        </p:txBody>
      </p:sp>
      <p:sp>
        <p:nvSpPr>
          <p:cNvPr id="3" name="Subtitle 2">
            <a:extLst>
              <a:ext uri="{FF2B5EF4-FFF2-40B4-BE49-F238E27FC236}">
                <a16:creationId xmlns:a16="http://schemas.microsoft.com/office/drawing/2014/main" id="{47F005AF-111A-CB36-32A2-7417EA5C61F6}"/>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Overview</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Adapt hierarchical partitioning for evolving document streams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Assumptions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Limited memory (m documents) and processing capacity</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New document requires removal of an existing one</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Clustering Strategy</a:t>
            </a:r>
          </a:p>
          <a:p>
            <a:pPr marL="800100" lvl="1" indent="-342900" algn="l">
              <a:buFont typeface="Arial" panose="020B0604020202020204" pitchFamily="34" charset="0"/>
              <a:buChar char="•"/>
            </a:pPr>
            <a:r>
              <a:rPr lang="en-US" sz="2000" dirty="0" err="1">
                <a:solidFill>
                  <a:schemeClr val="tx1">
                    <a:lumMod val="65000"/>
                    <a:lumOff val="35000"/>
                  </a:schemeClr>
                </a:solidFill>
                <a:latin typeface="Arial" panose="020B0604020202020204" pitchFamily="34" charset="0"/>
                <a:cs typeface="Arial" panose="020B0604020202020204" pitchFamily="34" charset="0"/>
              </a:rPr>
              <a:t>Recluster</a:t>
            </a:r>
            <a:r>
              <a:rPr lang="en-US" sz="2000" dirty="0">
                <a:solidFill>
                  <a:schemeClr val="tx1">
                    <a:lumMod val="65000"/>
                    <a:lumOff val="35000"/>
                  </a:schemeClr>
                </a:solidFill>
                <a:latin typeface="Arial" panose="020B0604020202020204" pitchFamily="34" charset="0"/>
                <a:cs typeface="Arial" panose="020B0604020202020204" pitchFamily="34" charset="0"/>
              </a:rPr>
              <a:t> every </a:t>
            </a:r>
            <a:r>
              <a:rPr lang="en-US" sz="2000" dirty="0" err="1">
                <a:solidFill>
                  <a:schemeClr val="tx1">
                    <a:lumMod val="65000"/>
                    <a:lumOff val="35000"/>
                  </a:schemeClr>
                </a:solidFill>
                <a:latin typeface="Arial" panose="020B0604020202020204" pitchFamily="34" charset="0"/>
                <a:cs typeface="Arial" panose="020B0604020202020204" pitchFamily="34" charset="0"/>
              </a:rPr>
              <a:t>tt</a:t>
            </a:r>
            <a:r>
              <a:rPr lang="en-US" sz="2000" dirty="0">
                <a:solidFill>
                  <a:schemeClr val="tx1">
                    <a:lumMod val="65000"/>
                    <a:lumOff val="35000"/>
                  </a:schemeClr>
                </a:solidFill>
                <a:latin typeface="Arial" panose="020B0604020202020204" pitchFamily="34" charset="0"/>
                <a:cs typeface="Arial" panose="020B0604020202020204" pitchFamily="34" charset="0"/>
              </a:rPr>
              <a:t> time-steps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Efficient insertion/removal using cosine similarity and greedy matching</a:t>
            </a:r>
          </a:p>
        </p:txBody>
      </p:sp>
      <p:cxnSp>
        <p:nvCxnSpPr>
          <p:cNvPr id="5" name="Straight Connector 4">
            <a:extLst>
              <a:ext uri="{FF2B5EF4-FFF2-40B4-BE49-F238E27FC236}">
                <a16:creationId xmlns:a16="http://schemas.microsoft.com/office/drawing/2014/main" id="{91EDE718-8DD7-65EC-943E-543D4DAF46D7}"/>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E15F97D3-63E9-599C-08B1-E8892B4BD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596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88F39-9C3C-6A10-4497-7507121051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2D9107-7A68-3BC1-DDDC-FCA9427D040C}"/>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Streaming Experimental Results</a:t>
            </a:r>
          </a:p>
        </p:txBody>
      </p:sp>
      <p:sp>
        <p:nvSpPr>
          <p:cNvPr id="3" name="Subtitle 2">
            <a:extLst>
              <a:ext uri="{FF2B5EF4-FFF2-40B4-BE49-F238E27FC236}">
                <a16:creationId xmlns:a16="http://schemas.microsoft.com/office/drawing/2014/main" id="{50F08F1B-650F-B08D-AC21-F7410ABBF1B8}"/>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Setup</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Newsgroup data streamed to simulate concept drift</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Parameters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Max memory: 1000 documents</a:t>
            </a: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800100" lvl="1" indent="-342900" algn="l">
              <a:buFont typeface="Arial" panose="020B0604020202020204" pitchFamily="34" charset="0"/>
              <a:buChar char="•"/>
            </a:pPr>
            <a:r>
              <a:rPr lang="en-US" sz="2000" dirty="0" err="1">
                <a:solidFill>
                  <a:schemeClr val="tx1">
                    <a:lumMod val="65000"/>
                    <a:lumOff val="35000"/>
                  </a:schemeClr>
                </a:solidFill>
                <a:latin typeface="Arial" panose="020B0604020202020204" pitchFamily="34" charset="0"/>
                <a:cs typeface="Arial" panose="020B0604020202020204" pitchFamily="34" charset="0"/>
              </a:rPr>
              <a:t>Reclustering</a:t>
            </a:r>
            <a:r>
              <a:rPr lang="en-US" sz="2000" dirty="0">
                <a:solidFill>
                  <a:schemeClr val="tx1">
                    <a:lumMod val="65000"/>
                    <a:lumOff val="35000"/>
                  </a:schemeClr>
                </a:solidFill>
                <a:latin typeface="Arial" panose="020B0604020202020204" pitchFamily="34" charset="0"/>
                <a:cs typeface="Arial" panose="020B0604020202020204" pitchFamily="34" charset="0"/>
              </a:rPr>
              <a:t>: After processing 1000 documents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Evaluation Metrics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Purity Score: % of documents in pure clusters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Discovery Score: Counts unique label clusters over time</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Results Comparison</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Non-naive method outperforms naïve in concept discovery while maintaining purity</a:t>
            </a:r>
          </a:p>
          <a:p>
            <a:pPr marL="800100" lvl="1" indent="-342900" algn="l">
              <a:buFont typeface="Arial" panose="020B0604020202020204" pitchFamily="34" charset="0"/>
              <a:buChar char="•"/>
            </a:pPr>
            <a:endParaRPr lang="en-US" sz="20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26B6D578-6451-4DE4-79FA-F2833DC26CDD}"/>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94B8BAAC-03DC-4349-D029-7AC77B2723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47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AB1A1-08C9-907D-DD71-69858E2054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FC3B1-D2B3-2C91-F026-FE7898E0AB0A}"/>
              </a:ext>
            </a:extLst>
          </p:cNvPr>
          <p:cNvSpPr>
            <a:spLocks noGrp="1"/>
          </p:cNvSpPr>
          <p:nvPr>
            <p:ph type="ctrTitle"/>
          </p:nvPr>
        </p:nvSpPr>
        <p:spPr>
          <a:xfrm>
            <a:off x="685800" y="425647"/>
            <a:ext cx="94488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Streaming Experimental Results</a:t>
            </a:r>
          </a:p>
        </p:txBody>
      </p:sp>
      <p:cxnSp>
        <p:nvCxnSpPr>
          <p:cNvPr id="5" name="Straight Connector 4">
            <a:extLst>
              <a:ext uri="{FF2B5EF4-FFF2-40B4-BE49-F238E27FC236}">
                <a16:creationId xmlns:a16="http://schemas.microsoft.com/office/drawing/2014/main" id="{837675C4-8237-F15D-FAFE-CCC8143FE730}"/>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8E153F43-FDBD-1E49-BE04-B38571A17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pic>
        <p:nvPicPr>
          <p:cNvPr id="4" name="Google Shape;105;p21" title="Chart">
            <a:extLst>
              <a:ext uri="{FF2B5EF4-FFF2-40B4-BE49-F238E27FC236}">
                <a16:creationId xmlns:a16="http://schemas.microsoft.com/office/drawing/2014/main" id="{9F85159E-133D-0A25-E204-6C8E2330A491}"/>
              </a:ext>
            </a:extLst>
          </p:cNvPr>
          <p:cNvPicPr preferRelativeResize="0"/>
          <p:nvPr/>
        </p:nvPicPr>
        <p:blipFill>
          <a:blip r:embed="rId3">
            <a:alphaModFix/>
          </a:blip>
          <a:stretch>
            <a:fillRect/>
          </a:stretch>
        </p:blipFill>
        <p:spPr>
          <a:xfrm>
            <a:off x="838200" y="1433075"/>
            <a:ext cx="8763000" cy="5120125"/>
          </a:xfrm>
          <a:prstGeom prst="rect">
            <a:avLst/>
          </a:prstGeom>
          <a:noFill/>
          <a:ln>
            <a:noFill/>
          </a:ln>
        </p:spPr>
      </p:pic>
    </p:spTree>
    <p:extLst>
      <p:ext uri="{BB962C8B-B14F-4D97-AF65-F5344CB8AC3E}">
        <p14:creationId xmlns:p14="http://schemas.microsoft.com/office/powerpoint/2010/main" val="1585984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536</TotalTime>
  <Words>566</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Reading Report 5</vt:lpstr>
      <vt:lpstr>Introduction</vt:lpstr>
      <vt:lpstr>Key Approach</vt:lpstr>
      <vt:lpstr>Hierarchical Partitioning</vt:lpstr>
      <vt:lpstr>Experimental Results</vt:lpstr>
      <vt:lpstr>Hardware Design</vt:lpstr>
      <vt:lpstr>Streaming Hierarchical Partitioning</vt:lpstr>
      <vt:lpstr>Streaming Experimental Results</vt:lpstr>
      <vt:lpstr>Streaming Experimental Results</vt:lpstr>
      <vt:lpstr>Quiz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Professional Programs</dc:creator>
  <cp:lastModifiedBy>Shubham Darekar</cp:lastModifiedBy>
  <cp:revision>24</cp:revision>
  <cp:lastPrinted>2025-01-29T06:06:56Z</cp:lastPrinted>
  <dcterms:created xsi:type="dcterms:W3CDTF">2014-02-10T22:07:50Z</dcterms:created>
  <dcterms:modified xsi:type="dcterms:W3CDTF">2025-02-18T16:53:11Z</dcterms:modified>
</cp:coreProperties>
</file>