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2" r:id="rId4"/>
    <p:sldId id="263" r:id="rId5"/>
    <p:sldId id="264" r:id="rId6"/>
    <p:sldId id="265" r:id="rId7"/>
    <p:sldId id="266"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777777"/>
    <a:srgbClr val="FFCC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autoAdjust="0"/>
    <p:restoredTop sz="94747" autoAdjust="0"/>
  </p:normalViewPr>
  <p:slideViewPr>
    <p:cSldViewPr>
      <p:cViewPr>
        <p:scale>
          <a:sx n="75" d="100"/>
          <a:sy n="75" d="100"/>
        </p:scale>
        <p:origin x="687" y="2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Error in Magnitude and Movement Trend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Error in Magnitude (%)</c:v>
                </c:pt>
              </c:strCache>
            </c:strRef>
          </c:tx>
          <c:spPr>
            <a:solidFill>
              <a:srgbClr val="990000"/>
            </a:solidFill>
            <a:ln>
              <a:noFill/>
            </a:ln>
            <a:effectLst>
              <a:outerShdw blurRad="50800" dist="50800" dir="5400000" algn="ctr" rotWithShape="0">
                <a:srgbClr val="C00000"/>
              </a:outerShdw>
            </a:effectLst>
          </c:spPr>
          <c:invertIfNegative val="0"/>
          <c:cat>
            <c:strRef>
              <c:f>Sheet1!$A$2:$A$4</c:f>
              <c:strCache>
                <c:ptCount val="3"/>
                <c:pt idx="0">
                  <c:v>SVR Method</c:v>
                </c:pt>
                <c:pt idx="1">
                  <c:v>Baseline 1 Method</c:v>
                </c:pt>
                <c:pt idx="2">
                  <c:v>Baseline 2 Method</c:v>
                </c:pt>
              </c:strCache>
            </c:strRef>
          </c:cat>
          <c:val>
            <c:numRef>
              <c:f>Sheet1!$B$2:$B$4</c:f>
              <c:numCache>
                <c:formatCode>General</c:formatCode>
                <c:ptCount val="3"/>
                <c:pt idx="0">
                  <c:v>2.1</c:v>
                </c:pt>
                <c:pt idx="1">
                  <c:v>4.8</c:v>
                </c:pt>
                <c:pt idx="2">
                  <c:v>3.2</c:v>
                </c:pt>
              </c:numCache>
            </c:numRef>
          </c:val>
          <c:extLst>
            <c:ext xmlns:c16="http://schemas.microsoft.com/office/drawing/2014/chart" uri="{C3380CC4-5D6E-409C-BE32-E72D297353CC}">
              <c16:uniqueId val="{00000000-3A68-4B2E-A0C1-9478E7142594}"/>
            </c:ext>
          </c:extLst>
        </c:ser>
        <c:ser>
          <c:idx val="1"/>
          <c:order val="1"/>
          <c:tx>
            <c:strRef>
              <c:f>Sheet1!$C$1</c:f>
              <c:strCache>
                <c:ptCount val="1"/>
                <c:pt idx="0">
                  <c:v>Error in Movement Trend (%)</c:v>
                </c:pt>
              </c:strCache>
            </c:strRef>
          </c:tx>
          <c:spPr>
            <a:solidFill>
              <a:schemeClr val="tx1">
                <a:lumMod val="65000"/>
                <a:lumOff val="35000"/>
              </a:schemeClr>
            </a:solidFill>
            <a:ln>
              <a:noFill/>
            </a:ln>
            <a:effectLst/>
          </c:spPr>
          <c:invertIfNegative val="0"/>
          <c:cat>
            <c:strRef>
              <c:f>Sheet1!$A$2:$A$4</c:f>
              <c:strCache>
                <c:ptCount val="3"/>
                <c:pt idx="0">
                  <c:v>SVR Method</c:v>
                </c:pt>
                <c:pt idx="1">
                  <c:v>Baseline 1 Method</c:v>
                </c:pt>
                <c:pt idx="2">
                  <c:v>Baseline 2 Method</c:v>
                </c:pt>
              </c:strCache>
            </c:strRef>
          </c:cat>
          <c:val>
            <c:numRef>
              <c:f>Sheet1!$C$2:$C$4</c:f>
              <c:numCache>
                <c:formatCode>General</c:formatCode>
                <c:ptCount val="3"/>
                <c:pt idx="0">
                  <c:v>1.2</c:v>
                </c:pt>
                <c:pt idx="1">
                  <c:v>3.6</c:v>
                </c:pt>
                <c:pt idx="2">
                  <c:v>2.9</c:v>
                </c:pt>
              </c:numCache>
            </c:numRef>
          </c:val>
          <c:extLst>
            <c:ext xmlns:c16="http://schemas.microsoft.com/office/drawing/2014/chart" uri="{C3380CC4-5D6E-409C-BE32-E72D297353CC}">
              <c16:uniqueId val="{00000001-3A68-4B2E-A0C1-9478E7142594}"/>
            </c:ext>
          </c:extLst>
        </c:ser>
        <c:dLbls>
          <c:showLegendKey val="0"/>
          <c:showVal val="0"/>
          <c:showCatName val="0"/>
          <c:showSerName val="0"/>
          <c:showPercent val="0"/>
          <c:showBubbleSize val="0"/>
        </c:dLbls>
        <c:gapWidth val="219"/>
        <c:overlap val="-27"/>
        <c:axId val="2121596864"/>
        <c:axId val="2121597344"/>
      </c:barChart>
      <c:catAx>
        <c:axId val="212159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1597344"/>
        <c:crosses val="autoZero"/>
        <c:auto val="1"/>
        <c:lblAlgn val="ctr"/>
        <c:lblOffset val="100"/>
        <c:noMultiLvlLbl val="0"/>
      </c:catAx>
      <c:valAx>
        <c:axId val="2121597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1596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20C9A-ABDB-486F-893C-C75EBD59473D}" type="datetimeFigureOut">
              <a:rPr lang="en-US" smtClean="0"/>
              <a:t>2/11/2025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62E51-E05F-4EA9-A12C-58644885744A}" type="slidenum">
              <a:rPr lang="en-US" smtClean="0"/>
              <a:t>‹#›</a:t>
            </a:fld>
            <a:endParaRPr lang="en-US"/>
          </a:p>
        </p:txBody>
      </p:sp>
    </p:spTree>
    <p:extLst>
      <p:ext uri="{BB962C8B-B14F-4D97-AF65-F5344CB8AC3E}">
        <p14:creationId xmlns:p14="http://schemas.microsoft.com/office/powerpoint/2010/main" val="27507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2D3EE7-5886-4DD0-A01C-14B005546341}"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1022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64449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49069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97810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D3EE7-5886-4DD0-A01C-14B005546341}"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6803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D3EE7-5886-4DD0-A01C-14B005546341}"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4895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D3EE7-5886-4DD0-A01C-14B005546341}"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05970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D3EE7-5886-4DD0-A01C-14B005546341}"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75866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D3EE7-5886-4DD0-A01C-14B005546341}"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90353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0136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3285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D3EE7-5886-4DD0-A01C-14B005546341}" type="datetimeFigureOut">
              <a:rPr lang="en-US" smtClean="0"/>
              <a:t>2/11/2025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F5D0D-FC70-4337-B686-B1B12892EFBC}" type="slidenum">
              <a:rPr lang="en-US" smtClean="0"/>
              <a:t>‹#›</a:t>
            </a:fld>
            <a:endParaRPr lang="en-US"/>
          </a:p>
        </p:txBody>
      </p:sp>
    </p:spTree>
    <p:extLst>
      <p:ext uri="{BB962C8B-B14F-4D97-AF65-F5344CB8AC3E}">
        <p14:creationId xmlns:p14="http://schemas.microsoft.com/office/powerpoint/2010/main" val="215108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905001"/>
            <a:ext cx="8229600" cy="1470025"/>
          </a:xfrm>
        </p:spPr>
        <p:txBody>
          <a:bodyPr>
            <a:normAutofit/>
          </a:bodyPr>
          <a:lstStyle/>
          <a:p>
            <a:pPr algn="l"/>
            <a:r>
              <a:rPr lang="en-US" dirty="0">
                <a:solidFill>
                  <a:srgbClr val="990000"/>
                </a:solidFill>
                <a:latin typeface="Arial" panose="020B0604020202020204" pitchFamily="34" charset="0"/>
                <a:cs typeface="Arial" panose="020B0604020202020204" pitchFamily="34" charset="0"/>
              </a:rPr>
              <a:t>Reading Report 4</a:t>
            </a:r>
          </a:p>
        </p:txBody>
      </p:sp>
      <p:sp>
        <p:nvSpPr>
          <p:cNvPr id="3" name="Subtitle 2"/>
          <p:cNvSpPr>
            <a:spLocks noGrp="1"/>
          </p:cNvSpPr>
          <p:nvPr>
            <p:ph type="subTitle" idx="1"/>
          </p:nvPr>
        </p:nvSpPr>
        <p:spPr>
          <a:xfrm>
            <a:off x="2133600" y="3352800"/>
            <a:ext cx="7924800" cy="1752600"/>
          </a:xfrm>
        </p:spPr>
        <p:txBody>
          <a:bodyPr>
            <a:normAutofit/>
          </a:bodyPr>
          <a:lstStyle/>
          <a:p>
            <a:pPr algn="l"/>
            <a:r>
              <a:rPr lang="en-US" sz="3000" dirty="0">
                <a:solidFill>
                  <a:schemeClr val="tx1">
                    <a:lumMod val="50000"/>
                    <a:lumOff val="50000"/>
                  </a:schemeClr>
                </a:solidFill>
                <a:latin typeface="Arial" panose="020B0604020202020204" pitchFamily="34" charset="0"/>
                <a:cs typeface="Arial" panose="020B0604020202020204" pitchFamily="34" charset="0"/>
              </a:rPr>
              <a:t>Can Blog Communication Dynamics be correlated with Stock Market Activity?</a:t>
            </a:r>
          </a:p>
        </p:txBody>
      </p:sp>
      <p:cxnSp>
        <p:nvCxnSpPr>
          <p:cNvPr id="5" name="Straight Connector 4"/>
          <p:cNvCxnSpPr/>
          <p:nvPr/>
        </p:nvCxnSpPr>
        <p:spPr>
          <a:xfrm>
            <a:off x="1524000" y="3200400"/>
            <a:ext cx="841248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1" name="Picture 10"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11127"/>
            <a:ext cx="2378150" cy="74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Introduction</a:t>
            </a:r>
          </a:p>
        </p:txBody>
      </p:sp>
      <p:sp>
        <p:nvSpPr>
          <p:cNvPr id="3" name="Subtitle 2"/>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Overview:</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The purpose of this research is to determine if blog communication activity can be used to predict changes in the stock market</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Research Focus: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The research examines the stock market performance of technology companies as well as the blog </a:t>
            </a:r>
            <a:r>
              <a:rPr lang="en-US" sz="2000" dirty="0" err="1">
                <a:solidFill>
                  <a:schemeClr val="tx1">
                    <a:lumMod val="65000"/>
                    <a:lumOff val="35000"/>
                  </a:schemeClr>
                </a:solidFill>
                <a:latin typeface="Arial" panose="020B0604020202020204" pitchFamily="34" charset="0"/>
                <a:cs typeface="Arial" panose="020B0604020202020204" pitchFamily="34" charset="0"/>
              </a:rPr>
              <a:t>Engadget</a:t>
            </a:r>
            <a:r>
              <a:rPr lang="en-US" sz="2000" dirty="0">
                <a:solidFill>
                  <a:schemeClr val="tx1">
                    <a:lumMod val="65000"/>
                    <a:lumOff val="35000"/>
                  </a:schemeClr>
                </a:solidFill>
                <a:latin typeface="Arial" panose="020B0604020202020204" pitchFamily="34" charset="0"/>
                <a:cs typeface="Arial" panose="020B0604020202020204" pitchFamily="34" charset="0"/>
              </a:rPr>
              <a:t>, which focuses on technology</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Why It Matters: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Social media and blogs increasingly affect public sentiment and blog activity can serve as a substitute for conventional financial analysis if it is correlated with stock movements</a:t>
            </a:r>
          </a:p>
        </p:txBody>
      </p:sp>
      <p:cxnSp>
        <p:nvCxnSpPr>
          <p:cNvPr id="5" name="Straight Connector 4"/>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0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D8DE7-7B3F-0BC5-109E-B18F003DD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E80FD-AB77-328F-CD82-935CDB3FDC3F}"/>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Key Hypothesis</a:t>
            </a:r>
          </a:p>
        </p:txBody>
      </p:sp>
      <p:sp>
        <p:nvSpPr>
          <p:cNvPr id="3" name="Subtitle 2">
            <a:extLst>
              <a:ext uri="{FF2B5EF4-FFF2-40B4-BE49-F238E27FC236}">
                <a16:creationId xmlns:a16="http://schemas.microsoft.com/office/drawing/2014/main" id="{E2AF72B1-122A-C27E-2AF8-25C3C7CACBB6}"/>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Main Hypothesis: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The Stock price fluctuations can be predicted by blog activity, particularly when it comes to IT products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Justification:</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Tech blogs frequently review goods before they are formally introduced, providing early access to consumer feedback</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Particulars:</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User involvement, comment strength, and post frequency patterns are thought to be early indications of stock changes</a:t>
            </a:r>
          </a:p>
        </p:txBody>
      </p:sp>
      <p:cxnSp>
        <p:nvCxnSpPr>
          <p:cNvPr id="5" name="Straight Connector 4">
            <a:extLst>
              <a:ext uri="{FF2B5EF4-FFF2-40B4-BE49-F238E27FC236}">
                <a16:creationId xmlns:a16="http://schemas.microsoft.com/office/drawing/2014/main" id="{004E057F-188C-52C6-14B7-F32C5DDB1A4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F10563B7-6D35-810A-23FD-4CEAC2860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49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A002F-BA6A-2C73-2BD3-3260B0222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54E5-8060-8D1B-7CCA-6B955F8501AD}"/>
              </a:ext>
            </a:extLst>
          </p:cNvPr>
          <p:cNvSpPr>
            <a:spLocks noGrp="1"/>
          </p:cNvSpPr>
          <p:nvPr>
            <p:ph type="ctrTitle"/>
          </p:nvPr>
        </p:nvSpPr>
        <p:spPr>
          <a:xfrm>
            <a:off x="685800" y="425647"/>
            <a:ext cx="9448800" cy="1007428"/>
          </a:xfrm>
        </p:spPr>
        <p:txBody>
          <a:bodyPr>
            <a:normAutofit fontScale="90000"/>
          </a:bodyPr>
          <a:lstStyle/>
          <a:p>
            <a:pPr algn="l"/>
            <a:r>
              <a:rPr lang="en-US" sz="3600" b="1" dirty="0">
                <a:solidFill>
                  <a:srgbClr val="990000"/>
                </a:solidFill>
                <a:latin typeface="Arial" panose="020B0604020202020204" pitchFamily="34" charset="0"/>
                <a:cs typeface="Arial" panose="020B0604020202020204" pitchFamily="34" charset="0"/>
              </a:rPr>
              <a:t>Communication Dynamics &amp; Information Roles</a:t>
            </a:r>
          </a:p>
        </p:txBody>
      </p:sp>
      <p:sp>
        <p:nvSpPr>
          <p:cNvPr id="3" name="Subtitle 2">
            <a:extLst>
              <a:ext uri="{FF2B5EF4-FFF2-40B4-BE49-F238E27FC236}">
                <a16:creationId xmlns:a16="http://schemas.microsoft.com/office/drawing/2014/main" id="{3F6266F2-F120-E42D-4CAC-A44234A41DB9}"/>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Blog Metrics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Posts: Number of articles published</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Comments: Volume of responses per post</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Engagement Levels: Average length and depth of comments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Response Timing: How quickly users engage after posts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User Strength: Determined by user voting or commenting frequency</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User Roles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Early Responders: Online users who interact with content as soon as it is published</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Late Trailers: Individuals that participate in conversations or older content</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Loyal: Regular donors who exhibit dependable conduct</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Outliers: Unpredictable contributors who appear occasionally</a:t>
            </a:r>
          </a:p>
        </p:txBody>
      </p:sp>
      <p:cxnSp>
        <p:nvCxnSpPr>
          <p:cNvPr id="5" name="Straight Connector 4">
            <a:extLst>
              <a:ext uri="{FF2B5EF4-FFF2-40B4-BE49-F238E27FC236}">
                <a16:creationId xmlns:a16="http://schemas.microsoft.com/office/drawing/2014/main" id="{84853CDF-3550-DAC1-161C-5843FDE9E8ED}"/>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B0D4E753-6DD8-AB73-05F1-2456DE829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17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85641-9DC9-F5B8-C334-DF38748BB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BE933-79F1-D30D-36A0-C0E741D8C623}"/>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Prediction Approach</a:t>
            </a:r>
          </a:p>
        </p:txBody>
      </p:sp>
      <p:sp>
        <p:nvSpPr>
          <p:cNvPr id="3" name="Subtitle 2">
            <a:extLst>
              <a:ext uri="{FF2B5EF4-FFF2-40B4-BE49-F238E27FC236}">
                <a16:creationId xmlns:a16="http://schemas.microsoft.com/office/drawing/2014/main" id="{9652AFEE-37D6-8BA5-84DA-A80679FFB711}"/>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Modeling Features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Temporal Features: Frequency of blog activity over the past week</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Quantitative Metrics: Number of posts/comments and average comment strength</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Qualitative Features: User roles and engagement styles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Data Process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Training Data: Blog communication from one week</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Target: Stock price movement over the following week</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Features: Include blog post frequency, comment activity, and user roles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Model Used</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Regression using Support Vector Machine </a:t>
            </a:r>
          </a:p>
        </p:txBody>
      </p:sp>
      <p:cxnSp>
        <p:nvCxnSpPr>
          <p:cNvPr id="5" name="Straight Connector 4">
            <a:extLst>
              <a:ext uri="{FF2B5EF4-FFF2-40B4-BE49-F238E27FC236}">
                <a16:creationId xmlns:a16="http://schemas.microsoft.com/office/drawing/2014/main" id="{A53945E9-AA03-7C83-34D1-D1C85F3FB3CA}"/>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A5721D57-DF83-985C-9300-483F436E9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2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AB1A1-08C9-907D-DD71-69858E205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FC3B1-D2B3-2C91-F026-FE7898E0AB0A}"/>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Results and Correlation</a:t>
            </a:r>
          </a:p>
        </p:txBody>
      </p:sp>
      <p:sp>
        <p:nvSpPr>
          <p:cNvPr id="3" name="Subtitle 2">
            <a:extLst>
              <a:ext uri="{FF2B5EF4-FFF2-40B4-BE49-F238E27FC236}">
                <a16:creationId xmlns:a16="http://schemas.microsoft.com/office/drawing/2014/main" id="{CBC7ECD1-FC43-C9CA-7078-7E05C073047E}"/>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Accuracy</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Magnitude Prediction: 78% accuracy in forecasting how much stock prices would move</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Direction Prediction: 87% accuracy in predicting the direction (up or down)</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37675C4-8237-F15D-FAFE-CCC8143FE730}"/>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8E153F43-FDBD-1E49-BE04-B38571A17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CAB289DE-89A1-4F75-C41A-3AC139A9BD30}"/>
              </a:ext>
            </a:extLst>
          </p:cNvPr>
          <p:cNvGraphicFramePr/>
          <p:nvPr>
            <p:extLst>
              <p:ext uri="{D42A27DB-BD31-4B8C-83A1-F6EECF244321}">
                <p14:modId xmlns:p14="http://schemas.microsoft.com/office/powerpoint/2010/main" val="3008638725"/>
              </p:ext>
            </p:extLst>
          </p:nvPr>
        </p:nvGraphicFramePr>
        <p:xfrm>
          <a:off x="1778000" y="3505200"/>
          <a:ext cx="7112000" cy="2709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598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EA1C8-C89B-9B1D-B6CC-9A3F0373A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1E895-6250-9832-FB6B-648889513B4F}"/>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Insights and Implications</a:t>
            </a:r>
          </a:p>
        </p:txBody>
      </p:sp>
      <p:sp>
        <p:nvSpPr>
          <p:cNvPr id="3" name="Subtitle 2">
            <a:extLst>
              <a:ext uri="{FF2B5EF4-FFF2-40B4-BE49-F238E27FC236}">
                <a16:creationId xmlns:a16="http://schemas.microsoft.com/office/drawing/2014/main" id="{E9D14D10-2BC3-BA6D-1BE5-984C50EBFADF}"/>
              </a:ext>
            </a:extLst>
          </p:cNvPr>
          <p:cNvSpPr>
            <a:spLocks noGrp="1"/>
          </p:cNvSpPr>
          <p:nvPr>
            <p:ph type="subTitle" idx="1"/>
          </p:nvPr>
        </p:nvSpPr>
        <p:spPr>
          <a:xfrm>
            <a:off x="685800" y="1462147"/>
            <a:ext cx="9296400" cy="4953000"/>
          </a:xfrm>
        </p:spPr>
        <p:txBody>
          <a:bodyPr>
            <a:normAutofit fontScale="92500"/>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Early responders and consistent activity (</a:t>
            </a:r>
            <a:r>
              <a:rPr lang="en-US" sz="2400" dirty="0" err="1">
                <a:solidFill>
                  <a:schemeClr val="tx1">
                    <a:lumMod val="65000"/>
                    <a:lumOff val="35000"/>
                  </a:schemeClr>
                </a:solidFill>
                <a:latin typeface="Arial" panose="020B0604020202020204" pitchFamily="34" charset="0"/>
                <a:cs typeface="Arial" panose="020B0604020202020204" pitchFamily="34" charset="0"/>
              </a:rPr>
              <a:t>loyals</a:t>
            </a:r>
            <a:r>
              <a:rPr lang="en-US" sz="2400" dirty="0">
                <a:solidFill>
                  <a:schemeClr val="tx1">
                    <a:lumMod val="65000"/>
                    <a:lumOff val="35000"/>
                  </a:schemeClr>
                </a:solidFill>
                <a:latin typeface="Arial" panose="020B0604020202020204" pitchFamily="34" charset="0"/>
                <a:cs typeface="Arial" panose="020B0604020202020204" pitchFamily="34" charset="0"/>
              </a:rPr>
              <a:t>) provide the most predictive insights</a:t>
            </a:r>
          </a:p>
          <a:p>
            <a:pPr marL="342900" indent="-342900" algn="l">
              <a:buFont typeface="Arial" panose="020B0604020202020204" pitchFamily="34" charset="0"/>
              <a:buChar char="•"/>
            </a:pP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High comment volumes were often followed by noticeable stock movements, particularly with high-tech firms</a:t>
            </a:r>
          </a:p>
          <a:p>
            <a:pPr marL="342900" indent="-342900" algn="l">
              <a:buFont typeface="Arial" panose="020B0604020202020204" pitchFamily="34" charset="0"/>
              <a:buChar char="•"/>
            </a:pP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Public participation on blogs may reflect broader investor interest and indicate impending changes in the market for technology companies</a:t>
            </a:r>
          </a:p>
          <a:p>
            <a:pPr marL="342900" indent="-342900" algn="l">
              <a:buFont typeface="Arial" panose="020B0604020202020204" pitchFamily="34" charset="0"/>
              <a:buChar char="•"/>
            </a:pP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In future, if we apply this model to other sectors, like healthcare or consumer goods and investigate other data sources (such as social media sites), we can create a more reliable prediction framework</a:t>
            </a:r>
          </a:p>
        </p:txBody>
      </p:sp>
      <p:cxnSp>
        <p:nvCxnSpPr>
          <p:cNvPr id="5" name="Straight Connector 4">
            <a:extLst>
              <a:ext uri="{FF2B5EF4-FFF2-40B4-BE49-F238E27FC236}">
                <a16:creationId xmlns:a16="http://schemas.microsoft.com/office/drawing/2014/main" id="{DAB50C9A-C19A-1ACC-DC58-83807649F46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917019B9-F4CA-7A8C-2443-64A762DC2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71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3AA48-F116-77A2-2FD7-ED3D6117A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8987A-BB7F-1145-8777-C12641194621}"/>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Quiz Questions</a:t>
            </a:r>
          </a:p>
        </p:txBody>
      </p:sp>
      <p:sp>
        <p:nvSpPr>
          <p:cNvPr id="3" name="Subtitle 2">
            <a:extLst>
              <a:ext uri="{FF2B5EF4-FFF2-40B4-BE49-F238E27FC236}">
                <a16:creationId xmlns:a16="http://schemas.microsoft.com/office/drawing/2014/main" id="{246367DE-8872-74A4-4959-DDAE87F383EB}"/>
              </a:ext>
            </a:extLst>
          </p:cNvPr>
          <p:cNvSpPr>
            <a:spLocks noGrp="1"/>
          </p:cNvSpPr>
          <p:nvPr>
            <p:ph type="subTitle" idx="1"/>
          </p:nvPr>
        </p:nvSpPr>
        <p:spPr>
          <a:xfrm>
            <a:off x="685800" y="1462147"/>
            <a:ext cx="9296400" cy="4970206"/>
          </a:xfrm>
        </p:spPr>
        <p:txBody>
          <a:bodyPr>
            <a:normAutofit/>
          </a:bodyPr>
          <a:lstStyle/>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Question: </a:t>
            </a:r>
            <a:r>
              <a:rPr lang="en-US" sz="2400" dirty="0">
                <a:solidFill>
                  <a:schemeClr val="tx1">
                    <a:lumMod val="65000"/>
                    <a:lumOff val="35000"/>
                  </a:schemeClr>
                </a:solidFill>
                <a:latin typeface="Arial" panose="020B0604020202020204" pitchFamily="34" charset="0"/>
                <a:cs typeface="Arial" panose="020B0604020202020204" pitchFamily="34" charset="0"/>
              </a:rPr>
              <a:t>How does the sentiment polarity of blog posts influence stock market predictions in the study?</a:t>
            </a:r>
          </a:p>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Answer:</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The study examines how sentiment polarity in financial blog posts categorized as positive, negative, or neutral affects stock market predictions. Sentiment analysis reveals that negative posts often indicate bearish trends, leading to stock declines, while positive posts signal bullish trends, correlating with rising prices. The findings suggest that tracking public sentiment in blogs can help analysts and investors anticipate market movements.</a:t>
            </a:r>
          </a:p>
        </p:txBody>
      </p:sp>
      <p:cxnSp>
        <p:nvCxnSpPr>
          <p:cNvPr id="5" name="Straight Connector 4">
            <a:extLst>
              <a:ext uri="{FF2B5EF4-FFF2-40B4-BE49-F238E27FC236}">
                <a16:creationId xmlns:a16="http://schemas.microsoft.com/office/drawing/2014/main" id="{188D08B6-F0A1-1076-84F2-0097036015C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FFDDB75D-ABBC-580E-B981-1D94EF55D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2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539</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Reading Report 4</vt:lpstr>
      <vt:lpstr>Introduction</vt:lpstr>
      <vt:lpstr>Key Hypothesis</vt:lpstr>
      <vt:lpstr>Communication Dynamics &amp; Information Roles</vt:lpstr>
      <vt:lpstr>Prediction Approach</vt:lpstr>
      <vt:lpstr>Results and Correlation</vt:lpstr>
      <vt:lpstr>Insights and Implications</vt:lpstr>
      <vt:lpstr>Quiz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Professional Programs</dc:creator>
  <cp:lastModifiedBy>Shubham Darekar</cp:lastModifiedBy>
  <cp:revision>22</cp:revision>
  <cp:lastPrinted>2025-01-29T06:06:56Z</cp:lastPrinted>
  <dcterms:created xsi:type="dcterms:W3CDTF">2014-02-10T22:07:50Z</dcterms:created>
  <dcterms:modified xsi:type="dcterms:W3CDTF">2025-02-11T17:41:21Z</dcterms:modified>
</cp:coreProperties>
</file>