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49D2B-1844-46C2-B9EF-3F559CAAFE66}" type="datetimeFigureOut">
              <a:rPr lang="en-IN" smtClean="0"/>
              <a:t>07-06-2024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1516B-9E49-4737-8BF9-447FB8A1EC56}" type="slidenum">
              <a:rPr lang="en-IN" smtClean="0"/>
              <a:t>‹#›</a:t>
            </a:fld>
            <a:endParaRPr lang="en-IN"/>
          </a:p>
        </p:txBody>
      </p:sp>
    </p:spTree>
    <p:extLst>
      <p:ext uri="{BB962C8B-B14F-4D97-AF65-F5344CB8AC3E}">
        <p14:creationId xmlns:p14="http://schemas.microsoft.com/office/powerpoint/2010/main" val="1669722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85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04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50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057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7E82E55-75B5-4E38-8808-D8E83FEC61B4}" type="datetimeFigureOut">
              <a:rPr lang="en-IN" smtClean="0"/>
              <a:t>07-06-2024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61424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E82E55-75B5-4E38-8808-D8E83FEC61B4}"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68985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E82E55-75B5-4E38-8808-D8E83FEC61B4}" type="datetimeFigureOut">
              <a:rPr lang="en-IN" smtClean="0"/>
              <a:t>07-06-2024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14463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E82E55-75B5-4E38-8808-D8E83FEC61B4}" type="datetimeFigureOut">
              <a:rPr lang="en-IN" smtClean="0"/>
              <a:t>07-06-2024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EC4AB5-4942-4A20-BD6F-B789345582B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2242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7E82E55-75B5-4E38-8808-D8E83FEC61B4}" type="datetimeFigureOut">
              <a:rPr lang="en-IN" smtClean="0"/>
              <a:t>07-06-2024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994664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7E82E55-75B5-4E38-8808-D8E83FEC61B4}" type="datetimeFigureOut">
              <a:rPr lang="en-IN" smtClean="0"/>
              <a:t>07-06-2024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3605923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7E82E55-75B5-4E38-8808-D8E83FEC61B4}" type="datetimeFigureOut">
              <a:rPr lang="en-IN" smtClean="0"/>
              <a:t>07-06-2024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551574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82E55-75B5-4E38-8808-D8E83FEC61B4}"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49162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7E82E55-75B5-4E38-8808-D8E83FEC61B4}" type="datetimeFigureOut">
              <a:rPr lang="en-IN" smtClean="0"/>
              <a:t>07-06-2024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3616057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914400" y="991800"/>
            <a:ext cx="7729200" cy="1546400"/>
          </a:xfrm>
          <a:prstGeom prst="rect">
            <a:avLst/>
          </a:prstGeom>
        </p:spPr>
        <p:txBody>
          <a:bodyPr spcFirstLastPara="1" wrap="square" lIns="0" tIns="0" rIns="0" bIns="0" anchor="t"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Tree>
    <p:extLst>
      <p:ext uri="{BB962C8B-B14F-4D97-AF65-F5344CB8AC3E}">
        <p14:creationId xmlns:p14="http://schemas.microsoft.com/office/powerpoint/2010/main" val="929922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3" name="Google Shape;23;p5"/>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609600" y="1904997"/>
            <a:ext cx="8034000" cy="4198400"/>
          </a:xfrm>
          <a:prstGeom prst="rect">
            <a:avLst/>
          </a:prstGeom>
        </p:spPr>
        <p:txBody>
          <a:bodyPr spcFirstLastPara="1" wrap="square" lIns="0" tIns="0" rIns="0" bIns="0"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2277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82E55-75B5-4E38-8808-D8E83FEC61B4}"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5142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7E82E55-75B5-4E38-8808-D8E83FEC61B4}" type="datetimeFigureOut">
              <a:rPr lang="en-IN" smtClean="0"/>
              <a:t>07-06-2024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184221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E82E55-75B5-4E38-8808-D8E83FEC61B4}"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326969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E82E55-75B5-4E38-8808-D8E83FEC61B4}" type="datetimeFigureOut">
              <a:rPr lang="en-IN" smtClean="0"/>
              <a:t>07-06-2024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137847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E82E55-75B5-4E38-8808-D8E83FEC61B4}" type="datetimeFigureOut">
              <a:rPr lang="en-IN" smtClean="0"/>
              <a:t>07-06-2024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13490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82E55-75B5-4E38-8808-D8E83FEC61B4}" type="datetimeFigureOut">
              <a:rPr lang="en-IN" smtClean="0"/>
              <a:t>07-06-2024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14715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E82E55-75B5-4E38-8808-D8E83FEC61B4}"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65116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E82E55-75B5-4E38-8808-D8E83FEC61B4}"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23982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E82E55-75B5-4E38-8808-D8E83FEC61B4}" type="datetimeFigureOut">
              <a:rPr lang="en-IN" smtClean="0"/>
              <a:t>07-06-2024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EC4AB5-4942-4A20-BD6F-B789345582BF}" type="slidenum">
              <a:rPr lang="en-IN" smtClean="0"/>
              <a:t>‹#›</a:t>
            </a:fld>
            <a:endParaRPr lang="en-IN"/>
          </a:p>
        </p:txBody>
      </p:sp>
    </p:spTree>
    <p:extLst>
      <p:ext uri="{BB962C8B-B14F-4D97-AF65-F5344CB8AC3E}">
        <p14:creationId xmlns:p14="http://schemas.microsoft.com/office/powerpoint/2010/main" val="2975318094"/>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1306129" y="1747143"/>
            <a:ext cx="7729200" cy="1546400"/>
          </a:xfrm>
          <a:prstGeom prst="rect">
            <a:avLst/>
          </a:prstGeom>
        </p:spPr>
        <p:txBody>
          <a:bodyPr spcFirstLastPara="1" vert="horz" wrap="square" lIns="0" tIns="0" rIns="0" bIns="0" rtlCol="0" anchor="t" anchorCtr="0">
            <a:noAutofit/>
          </a:bodyPr>
          <a:lstStyle/>
          <a:p>
            <a:r>
              <a:rPr lang="en-US" sz="7200" b="1" dirty="0"/>
              <a:t>MUSHROOM </a:t>
            </a:r>
            <a:r>
              <a:rPr lang="en-US" sz="7200" b="1" dirty="0" smtClean="0"/>
              <a:t>CLASSIFICATION</a:t>
            </a:r>
            <a:endParaRPr sz="7200" b="1" dirty="0"/>
          </a:p>
        </p:txBody>
      </p:sp>
    </p:spTree>
    <p:extLst>
      <p:ext uri="{BB962C8B-B14F-4D97-AF65-F5344CB8AC3E}">
        <p14:creationId xmlns:p14="http://schemas.microsoft.com/office/powerpoint/2010/main" val="2010451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9A003-8832-AAB8-BDB7-54EE504EE902}"/>
              </a:ext>
            </a:extLst>
          </p:cNvPr>
          <p:cNvSpPr>
            <a:spLocks noGrp="1"/>
          </p:cNvSpPr>
          <p:nvPr>
            <p:ph type="sldNum" sz="quarter" idx="12"/>
          </p:nvPr>
        </p:nvSpPr>
        <p:spPr/>
        <p:txBody>
          <a:bodyPr/>
          <a:lstStyle/>
          <a:p>
            <a:fld id="{00000000-1234-1234-1234-123412341234}" type="slidenum">
              <a:rPr lang="en" smtClean="0"/>
              <a:pPr/>
              <a:t>10</a:t>
            </a:fld>
            <a:endParaRPr lang="en"/>
          </a:p>
        </p:txBody>
      </p:sp>
      <p:sp>
        <p:nvSpPr>
          <p:cNvPr id="3" name="TextBox 2">
            <a:extLst>
              <a:ext uri="{FF2B5EF4-FFF2-40B4-BE49-F238E27FC236}">
                <a16:creationId xmlns:a16="http://schemas.microsoft.com/office/drawing/2014/main" id="{BF575906-17EE-AD22-AEBB-5AAA80418605}"/>
              </a:ext>
            </a:extLst>
          </p:cNvPr>
          <p:cNvSpPr txBox="1"/>
          <p:nvPr/>
        </p:nvSpPr>
        <p:spPr>
          <a:xfrm>
            <a:off x="464117" y="351235"/>
            <a:ext cx="10843328" cy="7439024"/>
          </a:xfrm>
          <a:prstGeom prst="rect">
            <a:avLst/>
          </a:prstGeom>
          <a:noFill/>
        </p:spPr>
        <p:txBody>
          <a:bodyPr wrap="square" rtlCol="0">
            <a:spAutoFit/>
          </a:bodyPr>
          <a:lstStyle/>
          <a:p>
            <a:r>
              <a:rPr lang="en-US" sz="2667" b="1" dirty="0">
                <a:latin typeface="Titillium Web" panose="00000500000000000000" pitchFamily="2" charset="0"/>
              </a:rPr>
              <a:t>Data Preprocessing and Model Training</a:t>
            </a:r>
          </a:p>
          <a:p>
            <a:r>
              <a:rPr lang="en-US" sz="2667" dirty="0">
                <a:latin typeface="Titillium Web" panose="00000500000000000000" pitchFamily="2" charset="0"/>
              </a:rPr>
              <a:t>•Removing unwanted attributes.</a:t>
            </a:r>
          </a:p>
          <a:p>
            <a:r>
              <a:rPr lang="en-US" sz="2667" dirty="0">
                <a:latin typeface="Titillium Web" panose="00000500000000000000" pitchFamily="2" charset="0"/>
              </a:rPr>
              <a:t>•If the null values in the dataset are small then values are removed or replaced.</a:t>
            </a:r>
          </a:p>
          <a:p>
            <a:r>
              <a:rPr lang="en-US" sz="2667" dirty="0">
                <a:latin typeface="Titillium Web" panose="00000500000000000000" pitchFamily="2" charset="0"/>
              </a:rPr>
              <a:t>•Visualizing relation of independent variables with each other and output variables.</a:t>
            </a:r>
          </a:p>
          <a:p>
            <a:r>
              <a:rPr lang="en-US" sz="2667" dirty="0">
                <a:latin typeface="Titillium Web" panose="00000500000000000000" pitchFamily="2" charset="0"/>
              </a:rPr>
              <a:t>•Feature scaling is done.</a:t>
            </a:r>
          </a:p>
          <a:p>
            <a:r>
              <a:rPr lang="en-US" sz="2667" dirty="0">
                <a:latin typeface="Titillium Web" panose="00000500000000000000" pitchFamily="2" charset="0"/>
              </a:rPr>
              <a:t>•Meaningless observations are converted into meaningful observation.</a:t>
            </a:r>
          </a:p>
          <a:p>
            <a:r>
              <a:rPr lang="en-US" sz="2667" dirty="0">
                <a:latin typeface="Titillium Web" panose="00000500000000000000" pitchFamily="2" charset="0"/>
              </a:rPr>
              <a:t>•Using label encoding method for converting categorical data into numeric values.</a:t>
            </a:r>
          </a:p>
          <a:p>
            <a:r>
              <a:rPr lang="en-US" sz="2667" dirty="0">
                <a:latin typeface="Titillium Web" panose="00000500000000000000" pitchFamily="2" charset="0"/>
              </a:rPr>
              <a:t>•Splitting the data into train and test.</a:t>
            </a:r>
          </a:p>
          <a:p>
            <a:r>
              <a:rPr lang="en-US" sz="2667" dirty="0">
                <a:latin typeface="Titillium Web" panose="00000500000000000000" pitchFamily="2" charset="0"/>
              </a:rPr>
              <a:t>•Applying the data to different classification machine learning models and hyper parameter tuning is done.</a:t>
            </a:r>
          </a:p>
          <a:p>
            <a:r>
              <a:rPr lang="en-US" sz="2667" dirty="0">
                <a:latin typeface="Titillium Web" panose="00000500000000000000" pitchFamily="2" charset="0"/>
              </a:rPr>
              <a:t>•Comparing the accuracy of different machine learning models.</a:t>
            </a:r>
          </a:p>
          <a:p>
            <a:endParaRPr lang="en-IN" sz="2400" dirty="0"/>
          </a:p>
        </p:txBody>
      </p:sp>
    </p:spTree>
    <p:extLst>
      <p:ext uri="{BB962C8B-B14F-4D97-AF65-F5344CB8AC3E}">
        <p14:creationId xmlns:p14="http://schemas.microsoft.com/office/powerpoint/2010/main" val="142972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FCAC9-EE51-2CCC-81D7-811AD653323F}"/>
              </a:ext>
            </a:extLst>
          </p:cNvPr>
          <p:cNvSpPr>
            <a:spLocks noGrp="1"/>
          </p:cNvSpPr>
          <p:nvPr>
            <p:ph type="sldNum" sz="quarter" idx="12"/>
          </p:nvPr>
        </p:nvSpPr>
        <p:spPr/>
        <p:txBody>
          <a:bodyPr/>
          <a:lstStyle/>
          <a:p>
            <a:fld id="{00000000-1234-1234-1234-123412341234}" type="slidenum">
              <a:rPr lang="en" smtClean="0"/>
              <a:pPr/>
              <a:t>11</a:t>
            </a:fld>
            <a:endParaRPr lang="en"/>
          </a:p>
        </p:txBody>
      </p:sp>
      <p:sp>
        <p:nvSpPr>
          <p:cNvPr id="3" name="TextBox 2">
            <a:extLst>
              <a:ext uri="{FF2B5EF4-FFF2-40B4-BE49-F238E27FC236}">
                <a16:creationId xmlns:a16="http://schemas.microsoft.com/office/drawing/2014/main" id="{3CF32C6F-FAF5-9371-7950-4533D6F47FDA}"/>
              </a:ext>
            </a:extLst>
          </p:cNvPr>
          <p:cNvSpPr txBox="1"/>
          <p:nvPr/>
        </p:nvSpPr>
        <p:spPr>
          <a:xfrm>
            <a:off x="809205" y="668942"/>
            <a:ext cx="10832537" cy="5386859"/>
          </a:xfrm>
          <a:prstGeom prst="rect">
            <a:avLst/>
          </a:prstGeom>
          <a:noFill/>
        </p:spPr>
        <p:txBody>
          <a:bodyPr wrap="square" rtlCol="0">
            <a:spAutoFit/>
          </a:bodyPr>
          <a:lstStyle/>
          <a:p>
            <a:r>
              <a:rPr lang="en-IN" sz="2667" b="1" dirty="0">
                <a:latin typeface="Titillium Web" panose="00000500000000000000" pitchFamily="2" charset="0"/>
              </a:rPr>
              <a:t>Model Selection:</a:t>
            </a:r>
          </a:p>
          <a:p>
            <a:endParaRPr lang="en-IN" sz="2667" dirty="0">
              <a:latin typeface="Titillium Web" panose="00000500000000000000" pitchFamily="2" charset="0"/>
            </a:endParaRPr>
          </a:p>
          <a:p>
            <a:r>
              <a:rPr lang="en-IN" sz="2667" dirty="0">
                <a:latin typeface="Titillium Web" panose="00000500000000000000" pitchFamily="2" charset="0"/>
              </a:rPr>
              <a:t>•	Compute confusion metrics for model evaluation.</a:t>
            </a:r>
          </a:p>
          <a:p>
            <a:endParaRPr lang="en-IN" sz="2667" dirty="0">
              <a:latin typeface="Titillium Web" panose="00000500000000000000" pitchFamily="2" charset="0"/>
            </a:endParaRPr>
          </a:p>
          <a:p>
            <a:r>
              <a:rPr lang="en-IN" sz="2667" dirty="0">
                <a:latin typeface="Titillium Web" panose="00000500000000000000" pitchFamily="2" charset="0"/>
              </a:rPr>
              <a:t>•	Compute AUC value for each model.</a:t>
            </a:r>
          </a:p>
          <a:p>
            <a:endParaRPr lang="en-IN" sz="2667" dirty="0">
              <a:latin typeface="Titillium Web" panose="00000500000000000000" pitchFamily="2" charset="0"/>
            </a:endParaRPr>
          </a:p>
          <a:p>
            <a:r>
              <a:rPr lang="en-IN" sz="2667" dirty="0">
                <a:latin typeface="Titillium Web" panose="00000500000000000000" pitchFamily="2" charset="0"/>
              </a:rPr>
              <a:t>•	Hyper parameter tuning has been done for every model.</a:t>
            </a:r>
          </a:p>
          <a:p>
            <a:endParaRPr lang="en-IN" sz="2667" dirty="0">
              <a:latin typeface="Titillium Web" panose="00000500000000000000" pitchFamily="2" charset="0"/>
            </a:endParaRPr>
          </a:p>
          <a:p>
            <a:r>
              <a:rPr lang="en-IN" sz="2667" dirty="0">
                <a:latin typeface="Titillium Web" panose="00000500000000000000" pitchFamily="2" charset="0"/>
              </a:rPr>
              <a:t>•	After testing several classification algorithms and comparing there performance, Random Forest is selected for model building with 100% accuracy.</a:t>
            </a:r>
          </a:p>
          <a:p>
            <a:endParaRPr lang="en-IN" sz="2400" dirty="0"/>
          </a:p>
        </p:txBody>
      </p:sp>
    </p:spTree>
    <p:extLst>
      <p:ext uri="{BB962C8B-B14F-4D97-AF65-F5344CB8AC3E}">
        <p14:creationId xmlns:p14="http://schemas.microsoft.com/office/powerpoint/2010/main" val="50498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6666433" y="1063997"/>
            <a:ext cx="4730000" cy="4730000"/>
          </a:xfrm>
          <a:prstGeom prst="heptagon">
            <a:avLst>
              <a:gd name="hf" fmla="val 102572"/>
              <a:gd name="vf" fmla="val 105210"/>
            </a:avLst>
          </a:prstGeom>
          <a:noFill/>
          <a:ln>
            <a:noFill/>
          </a:ln>
        </p:spPr>
      </p:pic>
      <p:sp>
        <p:nvSpPr>
          <p:cNvPr id="133" name="Google Shape;133;p20"/>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12</a:t>
            </a:fld>
            <a:endParaRPr/>
          </a:p>
        </p:txBody>
      </p:sp>
      <p:sp>
        <p:nvSpPr>
          <p:cNvPr id="6" name="TextBox 5">
            <a:extLst>
              <a:ext uri="{FF2B5EF4-FFF2-40B4-BE49-F238E27FC236}">
                <a16:creationId xmlns:a16="http://schemas.microsoft.com/office/drawing/2014/main" id="{D982D89A-2574-8F4E-F185-8565ADDADC45}"/>
              </a:ext>
            </a:extLst>
          </p:cNvPr>
          <p:cNvSpPr txBox="1"/>
          <p:nvPr/>
        </p:nvSpPr>
        <p:spPr>
          <a:xfrm>
            <a:off x="361627" y="568271"/>
            <a:ext cx="5827363" cy="6207725"/>
          </a:xfrm>
          <a:prstGeom prst="rect">
            <a:avLst/>
          </a:prstGeom>
          <a:noFill/>
        </p:spPr>
        <p:txBody>
          <a:bodyPr wrap="square" rtlCol="0">
            <a:spAutoFit/>
          </a:bodyPr>
          <a:lstStyle/>
          <a:p>
            <a:r>
              <a:rPr lang="en-US" sz="2667" b="1" dirty="0">
                <a:latin typeface="Titillium Web" panose="00000500000000000000" pitchFamily="2" charset="0"/>
              </a:rPr>
              <a:t>Prediction:</a:t>
            </a:r>
          </a:p>
          <a:p>
            <a:endParaRPr lang="en-US" sz="2667" dirty="0">
              <a:latin typeface="Titillium Web" panose="00000500000000000000" pitchFamily="2" charset="0"/>
            </a:endParaRPr>
          </a:p>
          <a:p>
            <a:r>
              <a:rPr lang="en-US" sz="2667" dirty="0">
                <a:latin typeface="Titillium Web" panose="00000500000000000000" pitchFamily="2" charset="0"/>
              </a:rPr>
              <a:t>•	The testing files are shared and perform the same validation operations, data</a:t>
            </a:r>
          </a:p>
          <a:p>
            <a:r>
              <a:rPr lang="en-US" sz="2667" dirty="0">
                <a:latin typeface="Titillium Web" panose="00000500000000000000" pitchFamily="2" charset="0"/>
              </a:rPr>
              <a:t>transformation and data insertion on them.</a:t>
            </a:r>
          </a:p>
          <a:p>
            <a:r>
              <a:rPr lang="en-US" sz="2667" dirty="0">
                <a:latin typeface="Titillium Web" panose="00000500000000000000" pitchFamily="2" charset="0"/>
              </a:rPr>
              <a:t>•	The accumulated data from database is exported in csv format for prediction.</a:t>
            </a:r>
          </a:p>
          <a:p>
            <a:r>
              <a:rPr lang="en-US" sz="2667" dirty="0">
                <a:latin typeface="Titillium Web" panose="00000500000000000000" pitchFamily="2" charset="0"/>
              </a:rPr>
              <a:t>•	We perform data pre-processing techniques in it.</a:t>
            </a:r>
          </a:p>
          <a:p>
            <a:endParaRPr lang="en-IN" sz="2400" dirty="0"/>
          </a:p>
        </p:txBody>
      </p:sp>
    </p:spTree>
    <p:extLst>
      <p:ext uri="{BB962C8B-B14F-4D97-AF65-F5344CB8AC3E}">
        <p14:creationId xmlns:p14="http://schemas.microsoft.com/office/powerpoint/2010/main" val="239555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CA2771-01AD-5CB9-77B3-0A58887D55D9}"/>
              </a:ext>
            </a:extLst>
          </p:cNvPr>
          <p:cNvSpPr>
            <a:spLocks noGrp="1"/>
          </p:cNvSpPr>
          <p:nvPr>
            <p:ph type="sldNum" sz="quarter" idx="12"/>
          </p:nvPr>
        </p:nvSpPr>
        <p:spPr/>
        <p:txBody>
          <a:bodyPr/>
          <a:lstStyle/>
          <a:p>
            <a:fld id="{00000000-1234-1234-1234-123412341234}" type="slidenum">
              <a:rPr lang="en" smtClean="0"/>
              <a:pPr/>
              <a:t>13</a:t>
            </a:fld>
            <a:endParaRPr lang="en"/>
          </a:p>
        </p:txBody>
      </p:sp>
      <p:sp>
        <p:nvSpPr>
          <p:cNvPr id="3" name="TextBox 2">
            <a:extLst>
              <a:ext uri="{FF2B5EF4-FFF2-40B4-BE49-F238E27FC236}">
                <a16:creationId xmlns:a16="http://schemas.microsoft.com/office/drawing/2014/main" id="{F41D2974-2B18-1C60-70C8-B44CFD2FAF53}"/>
              </a:ext>
            </a:extLst>
          </p:cNvPr>
          <p:cNvSpPr txBox="1"/>
          <p:nvPr/>
        </p:nvSpPr>
        <p:spPr>
          <a:xfrm>
            <a:off x="152955" y="82658"/>
            <a:ext cx="11148448" cy="7109639"/>
          </a:xfrm>
          <a:prstGeom prst="rect">
            <a:avLst/>
          </a:prstGeom>
          <a:noFill/>
        </p:spPr>
        <p:txBody>
          <a:bodyPr wrap="square" rtlCol="0">
            <a:spAutoFit/>
          </a:bodyPr>
          <a:lstStyle/>
          <a:p>
            <a:r>
              <a:rPr lang="en-US" sz="2400" b="1" dirty="0">
                <a:latin typeface="Titillium Web" panose="00000500000000000000" pitchFamily="2" charset="0"/>
              </a:rPr>
              <a:t>Question and Answers</a:t>
            </a:r>
          </a:p>
          <a:p>
            <a:r>
              <a:rPr lang="en-US" sz="2400" dirty="0">
                <a:latin typeface="Titillium Web" panose="00000500000000000000" pitchFamily="2" charset="0"/>
              </a:rPr>
              <a:t>Q1) </a:t>
            </a:r>
            <a:r>
              <a:rPr lang="en-US" sz="2400" b="1" dirty="0">
                <a:latin typeface="Titillium Web" panose="00000500000000000000" pitchFamily="2" charset="0"/>
              </a:rPr>
              <a:t>Explain about project</a:t>
            </a:r>
          </a:p>
          <a:p>
            <a:r>
              <a:rPr lang="en-US" sz="2400" dirty="0">
                <a:latin typeface="Titillium Web" panose="00000500000000000000" pitchFamily="2" charset="0"/>
              </a:rPr>
              <a:t>Ans: This project will help the users get to know which type of mushroom is good for health and which is not without having deep knowledge about it. As a data scientist I am involved in every phase of the project. My responsibility is to collect the data, importing the data as csv file, Exploratory Data Analysis, data preprocessing, model training, prediction and model deployment in the cloud.</a:t>
            </a:r>
          </a:p>
          <a:p>
            <a:endParaRPr lang="en-US" sz="2400" dirty="0">
              <a:latin typeface="Titillium Web" panose="00000500000000000000" pitchFamily="2" charset="0"/>
            </a:endParaRPr>
          </a:p>
          <a:p>
            <a:r>
              <a:rPr lang="en-US" sz="2400" dirty="0">
                <a:latin typeface="Titillium Web" panose="00000500000000000000" pitchFamily="2" charset="0"/>
              </a:rPr>
              <a:t>Q2) </a:t>
            </a:r>
            <a:r>
              <a:rPr lang="en-US" sz="2400" b="1" dirty="0">
                <a:latin typeface="Titillium Web" panose="00000500000000000000" pitchFamily="2" charset="0"/>
              </a:rPr>
              <a:t>What is source and size of the data?</a:t>
            </a:r>
          </a:p>
          <a:p>
            <a:r>
              <a:rPr lang="en-US" sz="2400" dirty="0">
                <a:latin typeface="Titillium Web" panose="00000500000000000000" pitchFamily="2" charset="0"/>
              </a:rPr>
              <a:t>Ans</a:t>
            </a:r>
            <a:r>
              <a:rPr lang="en-US" sz="2400" dirty="0">
                <a:latin typeface="Titillium Web" panose="00000500000000000000" pitchFamily="2" charset="0"/>
              </a:rPr>
              <a:t>: The data is taken from the Kaggle.com and the size is </a:t>
            </a:r>
            <a:r>
              <a:rPr lang="en-US" sz="2400" dirty="0" smtClean="0">
                <a:latin typeface="Titillium Web" panose="00000500000000000000" pitchFamily="2" charset="0"/>
              </a:rPr>
              <a:t>374KB</a:t>
            </a:r>
            <a:r>
              <a:rPr lang="en-US" sz="2400" dirty="0">
                <a:latin typeface="Titillium Web" panose="00000500000000000000" pitchFamily="2" charset="0"/>
              </a:rPr>
              <a:t>.</a:t>
            </a:r>
          </a:p>
          <a:p>
            <a:endParaRPr lang="en-US" sz="2400" dirty="0">
              <a:latin typeface="Titillium Web" panose="00000500000000000000" pitchFamily="2" charset="0"/>
            </a:endParaRPr>
          </a:p>
          <a:p>
            <a:r>
              <a:rPr lang="en-US" sz="2400" dirty="0">
                <a:latin typeface="Titillium Web" panose="00000500000000000000" pitchFamily="2" charset="0"/>
              </a:rPr>
              <a:t>Q3) </a:t>
            </a:r>
            <a:r>
              <a:rPr lang="en-US" sz="2400" b="1" dirty="0">
                <a:latin typeface="Titillium Web" panose="00000500000000000000" pitchFamily="2" charset="0"/>
              </a:rPr>
              <a:t>What was the type of the data and what is the output?</a:t>
            </a:r>
          </a:p>
          <a:p>
            <a:r>
              <a:rPr lang="en-US" sz="2400" dirty="0">
                <a:latin typeface="Titillium Web" panose="00000500000000000000" pitchFamily="2" charset="0"/>
              </a:rPr>
              <a:t>Ans: The data is categorical. Output column consists two categories edible and poisonous.</a:t>
            </a:r>
          </a:p>
          <a:p>
            <a:endParaRPr lang="en-US" sz="2400" dirty="0">
              <a:latin typeface="Titillium Web" panose="00000500000000000000" pitchFamily="2" charset="0"/>
            </a:endParaRPr>
          </a:p>
          <a:p>
            <a:endParaRPr lang="en-IN" sz="2400" dirty="0"/>
          </a:p>
        </p:txBody>
      </p:sp>
    </p:spTree>
    <p:extLst>
      <p:ext uri="{BB962C8B-B14F-4D97-AF65-F5344CB8AC3E}">
        <p14:creationId xmlns:p14="http://schemas.microsoft.com/office/powerpoint/2010/main" val="211817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DD19A2-DB35-3305-BC98-3C499A0079B0}"/>
              </a:ext>
            </a:extLst>
          </p:cNvPr>
          <p:cNvSpPr>
            <a:spLocks noGrp="1"/>
          </p:cNvSpPr>
          <p:nvPr>
            <p:ph type="sldNum" sz="quarter" idx="12"/>
          </p:nvPr>
        </p:nvSpPr>
        <p:spPr/>
        <p:txBody>
          <a:bodyPr/>
          <a:lstStyle/>
          <a:p>
            <a:fld id="{00000000-1234-1234-1234-123412341234}" type="slidenum">
              <a:rPr lang="en" smtClean="0"/>
              <a:pPr/>
              <a:t>14</a:t>
            </a:fld>
            <a:endParaRPr lang="en"/>
          </a:p>
        </p:txBody>
      </p:sp>
      <p:sp>
        <p:nvSpPr>
          <p:cNvPr id="3" name="TextBox 2">
            <a:extLst>
              <a:ext uri="{FF2B5EF4-FFF2-40B4-BE49-F238E27FC236}">
                <a16:creationId xmlns:a16="http://schemas.microsoft.com/office/drawing/2014/main" id="{5D93B8AA-469F-6C2E-5F5C-A209EB0EEE02}"/>
              </a:ext>
            </a:extLst>
          </p:cNvPr>
          <p:cNvSpPr txBox="1"/>
          <p:nvPr/>
        </p:nvSpPr>
        <p:spPr>
          <a:xfrm>
            <a:off x="92990" y="227309"/>
            <a:ext cx="11623729" cy="7109639"/>
          </a:xfrm>
          <a:prstGeom prst="rect">
            <a:avLst/>
          </a:prstGeom>
          <a:noFill/>
        </p:spPr>
        <p:txBody>
          <a:bodyPr wrap="square" rtlCol="0">
            <a:spAutoFit/>
          </a:bodyPr>
          <a:lstStyle/>
          <a:p>
            <a:r>
              <a:rPr lang="en-US" sz="2400" dirty="0">
                <a:latin typeface="Titillium Web" panose="00000500000000000000" pitchFamily="2" charset="0"/>
              </a:rPr>
              <a:t>Q4) </a:t>
            </a:r>
            <a:r>
              <a:rPr lang="en-US" sz="2400" b="1" dirty="0">
                <a:latin typeface="Titillium Web" panose="00000500000000000000" pitchFamily="2" charset="0"/>
              </a:rPr>
              <a:t>How logs are managed?</a:t>
            </a:r>
          </a:p>
          <a:p>
            <a:r>
              <a:rPr lang="en-US" sz="2400" dirty="0">
                <a:latin typeface="Titillium Web" panose="00000500000000000000" pitchFamily="2" charset="0"/>
              </a:rPr>
              <a:t>Ans: We are using different logs as per the steps that we follow in validation and modeling like File validation log , Data Insertion ,Model Training log , prediction log etc.</a:t>
            </a:r>
          </a:p>
          <a:p>
            <a:endParaRPr lang="en-US" sz="2400" dirty="0">
              <a:latin typeface="Titillium Web" panose="00000500000000000000" pitchFamily="2" charset="0"/>
            </a:endParaRPr>
          </a:p>
          <a:p>
            <a:endParaRPr lang="en-US" sz="2400" dirty="0">
              <a:latin typeface="Titillium Web" panose="00000500000000000000" pitchFamily="2" charset="0"/>
            </a:endParaRPr>
          </a:p>
          <a:p>
            <a:r>
              <a:rPr lang="en-US" sz="2400" dirty="0">
                <a:latin typeface="Titillium Web" panose="00000500000000000000" pitchFamily="2" charset="0"/>
              </a:rPr>
              <a:t>Q5) </a:t>
            </a:r>
            <a:r>
              <a:rPr lang="en-US" sz="2400" b="1" dirty="0">
                <a:latin typeface="Titillium Web" panose="00000500000000000000" pitchFamily="2" charset="0"/>
              </a:rPr>
              <a:t>What techniques were you using for data pre-processing?</a:t>
            </a:r>
          </a:p>
          <a:p>
            <a:r>
              <a:rPr lang="en-US" sz="2400" dirty="0">
                <a:latin typeface="Titillium Web" panose="00000500000000000000" pitchFamily="2" charset="0"/>
              </a:rPr>
              <a:t>Ans: Following are the data pre-processing techniques used for the project.</a:t>
            </a:r>
          </a:p>
          <a:p>
            <a:r>
              <a:rPr lang="en-US" sz="2400" dirty="0">
                <a:latin typeface="Titillium Web" panose="00000500000000000000" pitchFamily="2" charset="0"/>
              </a:rPr>
              <a:t>•	Removing unwanted attributes.</a:t>
            </a:r>
          </a:p>
          <a:p>
            <a:r>
              <a:rPr lang="en-US" sz="2400" dirty="0">
                <a:latin typeface="Titillium Web" panose="00000500000000000000" pitchFamily="2" charset="0"/>
              </a:rPr>
              <a:t>•	Visualizing relation of independent variables with each other and output variables.</a:t>
            </a:r>
          </a:p>
          <a:p>
            <a:r>
              <a:rPr lang="en-US" sz="2400" dirty="0">
                <a:latin typeface="Titillium Web" panose="00000500000000000000" pitchFamily="2" charset="0"/>
              </a:rPr>
              <a:t>•	Meaningless observations are converted into meaningful observation.</a:t>
            </a:r>
          </a:p>
          <a:p>
            <a:r>
              <a:rPr lang="en-US" sz="2400" dirty="0">
                <a:latin typeface="Titillium Web" panose="00000500000000000000" pitchFamily="2" charset="0"/>
              </a:rPr>
              <a:t>•	Converting categorical data into numeric values.</a:t>
            </a:r>
          </a:p>
          <a:p>
            <a:endParaRPr lang="en-US" sz="2400" dirty="0">
              <a:latin typeface="Titillium Web" panose="00000500000000000000" pitchFamily="2" charset="0"/>
            </a:endParaRPr>
          </a:p>
          <a:p>
            <a:r>
              <a:rPr lang="en-US" sz="2400" dirty="0">
                <a:latin typeface="Titillium Web" panose="00000500000000000000" pitchFamily="2" charset="0"/>
              </a:rPr>
              <a:t>Q6) </a:t>
            </a:r>
            <a:r>
              <a:rPr lang="en-US" sz="2400" b="1" dirty="0">
                <a:latin typeface="Titillium Web" panose="00000500000000000000" pitchFamily="2" charset="0"/>
              </a:rPr>
              <a:t>What’s the complete flow you followed in this Project?</a:t>
            </a:r>
          </a:p>
          <a:p>
            <a:r>
              <a:rPr lang="en-US" sz="2400" dirty="0">
                <a:latin typeface="Titillium Web" panose="00000500000000000000" pitchFamily="2" charset="0"/>
              </a:rPr>
              <a:t>Ans: Refer slide 6th	for better Understanding</a:t>
            </a:r>
          </a:p>
          <a:p>
            <a:endParaRPr lang="en-IN" sz="2400" dirty="0"/>
          </a:p>
        </p:txBody>
      </p:sp>
    </p:spTree>
    <p:extLst>
      <p:ext uri="{BB962C8B-B14F-4D97-AF65-F5344CB8AC3E}">
        <p14:creationId xmlns:p14="http://schemas.microsoft.com/office/powerpoint/2010/main" val="298882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280AF-009A-EA04-30D6-CFE561227FBC}"/>
              </a:ext>
            </a:extLst>
          </p:cNvPr>
          <p:cNvSpPr>
            <a:spLocks noGrp="1"/>
          </p:cNvSpPr>
          <p:nvPr>
            <p:ph type="sldNum" sz="quarter" idx="12"/>
          </p:nvPr>
        </p:nvSpPr>
        <p:spPr/>
        <p:txBody>
          <a:bodyPr/>
          <a:lstStyle/>
          <a:p>
            <a:fld id="{00000000-1234-1234-1234-123412341234}" type="slidenum">
              <a:rPr lang="en" smtClean="0"/>
              <a:pPr/>
              <a:t>15</a:t>
            </a:fld>
            <a:endParaRPr lang="en"/>
          </a:p>
        </p:txBody>
      </p:sp>
      <p:sp>
        <p:nvSpPr>
          <p:cNvPr id="3" name="TextBox 2">
            <a:extLst>
              <a:ext uri="{FF2B5EF4-FFF2-40B4-BE49-F238E27FC236}">
                <a16:creationId xmlns:a16="http://schemas.microsoft.com/office/drawing/2014/main" id="{45A25663-D826-AB52-CB7E-86941048FE02}"/>
              </a:ext>
            </a:extLst>
          </p:cNvPr>
          <p:cNvSpPr txBox="1"/>
          <p:nvPr/>
        </p:nvSpPr>
        <p:spPr>
          <a:xfrm>
            <a:off x="165315" y="268638"/>
            <a:ext cx="11142131" cy="5632311"/>
          </a:xfrm>
          <a:prstGeom prst="rect">
            <a:avLst/>
          </a:prstGeom>
          <a:noFill/>
        </p:spPr>
        <p:txBody>
          <a:bodyPr wrap="square" rtlCol="0">
            <a:spAutoFit/>
          </a:bodyPr>
          <a:lstStyle/>
          <a:p>
            <a:r>
              <a:rPr lang="en-US" sz="2400" dirty="0">
                <a:latin typeface="Titillium Web" panose="00000500000000000000" pitchFamily="2" charset="0"/>
              </a:rPr>
              <a:t> Q7) </a:t>
            </a:r>
            <a:r>
              <a:rPr lang="en-US" sz="2400" b="1" dirty="0">
                <a:latin typeface="Titillium Web" panose="00000500000000000000" pitchFamily="2" charset="0"/>
              </a:rPr>
              <a:t>What are models were used for this project ,which model performs better and why</a:t>
            </a:r>
            <a:r>
              <a:rPr lang="en-US" sz="2400" b="1" dirty="0" smtClean="0">
                <a:latin typeface="Titillium Web" panose="00000500000000000000" pitchFamily="2" charset="0"/>
              </a:rPr>
              <a:t>?</a:t>
            </a:r>
          </a:p>
          <a:p>
            <a:endParaRPr lang="en-US" sz="2400" dirty="0">
              <a:latin typeface="Titillium Web" panose="00000500000000000000" pitchFamily="2" charset="0"/>
            </a:endParaRPr>
          </a:p>
          <a:p>
            <a:r>
              <a:rPr lang="en-US" sz="2400" dirty="0">
                <a:latin typeface="Titillium Web" panose="00000500000000000000" pitchFamily="2" charset="0"/>
              </a:rPr>
              <a:t>Ans: For this project Decision Tree, Random Forest, Adaptive boost, Gradient boost and Extreme gradient boosting techniques are used</a:t>
            </a:r>
            <a:r>
              <a:rPr lang="en-US" sz="2400" dirty="0">
                <a:latin typeface="Titillium Web" panose="00000500000000000000" pitchFamily="2" charset="0"/>
              </a:rPr>
              <a:t>.</a:t>
            </a:r>
            <a:r>
              <a:rPr lang="en-IN" sz="2400" dirty="0"/>
              <a:t> (Random Forest, SVM, Decision Tree, Logistic regression, Naïve Bayes, KNN)</a:t>
            </a:r>
            <a:endParaRPr lang="en-US" sz="2400" dirty="0">
              <a:latin typeface="Titillium Web" panose="00000500000000000000" pitchFamily="2" charset="0"/>
            </a:endParaRPr>
          </a:p>
          <a:p>
            <a:r>
              <a:rPr lang="en-US" sz="2400" dirty="0">
                <a:latin typeface="Titillium Web" panose="00000500000000000000" pitchFamily="2" charset="0"/>
              </a:rPr>
              <a:t>Random forest model is used for the deployment because:</a:t>
            </a:r>
          </a:p>
          <a:p>
            <a:r>
              <a:rPr lang="en-US" sz="2400" dirty="0">
                <a:latin typeface="Titillium Web" panose="00000500000000000000" pitchFamily="2" charset="0"/>
              </a:rPr>
              <a:t>•	It is not overfitting.</a:t>
            </a:r>
          </a:p>
          <a:p>
            <a:r>
              <a:rPr lang="en-US" sz="2400" dirty="0">
                <a:latin typeface="Titillium Web" panose="00000500000000000000" pitchFamily="2" charset="0"/>
              </a:rPr>
              <a:t>•	It uses row wise and columns wise sampling therefore it is robust to both outliers and missing values.</a:t>
            </a:r>
          </a:p>
          <a:p>
            <a:endParaRPr lang="en-US" sz="2400" dirty="0">
              <a:latin typeface="Titillium Web" panose="00000500000000000000" pitchFamily="2" charset="0"/>
            </a:endParaRPr>
          </a:p>
          <a:p>
            <a:endParaRPr lang="en-US" sz="2400" dirty="0">
              <a:latin typeface="Titillium Web" panose="00000500000000000000" pitchFamily="2" charset="0"/>
            </a:endParaRPr>
          </a:p>
          <a:p>
            <a:endParaRPr lang="en-US" sz="2400" dirty="0">
              <a:latin typeface="Titillium Web" panose="00000500000000000000" pitchFamily="2" charset="0"/>
            </a:endParaRPr>
          </a:p>
          <a:p>
            <a:endParaRPr lang="en-IN" sz="2400" dirty="0"/>
          </a:p>
        </p:txBody>
      </p:sp>
    </p:spTree>
    <p:extLst>
      <p:ext uri="{BB962C8B-B14F-4D97-AF65-F5344CB8AC3E}">
        <p14:creationId xmlns:p14="http://schemas.microsoft.com/office/powerpoint/2010/main" val="296160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ED9A9F-7803-8CBA-9596-D4EF4FF4DBC9}"/>
              </a:ext>
            </a:extLst>
          </p:cNvPr>
          <p:cNvSpPr>
            <a:spLocks noGrp="1"/>
          </p:cNvSpPr>
          <p:nvPr>
            <p:ph type="sldNum" sz="quarter" idx="12"/>
          </p:nvPr>
        </p:nvSpPr>
        <p:spPr/>
        <p:txBody>
          <a:bodyPr/>
          <a:lstStyle/>
          <a:p>
            <a:fld id="{00000000-1234-1234-1234-123412341234}" type="slidenum">
              <a:rPr lang="en" smtClean="0"/>
              <a:pPr/>
              <a:t>16</a:t>
            </a:fld>
            <a:endParaRPr lang="en"/>
          </a:p>
        </p:txBody>
      </p:sp>
      <p:sp>
        <p:nvSpPr>
          <p:cNvPr id="3" name="TextBox 2">
            <a:extLst>
              <a:ext uri="{FF2B5EF4-FFF2-40B4-BE49-F238E27FC236}">
                <a16:creationId xmlns:a16="http://schemas.microsoft.com/office/drawing/2014/main" id="{F1550C12-7735-A724-CEF8-039626E1AA99}"/>
              </a:ext>
            </a:extLst>
          </p:cNvPr>
          <p:cNvSpPr txBox="1"/>
          <p:nvPr/>
        </p:nvSpPr>
        <p:spPr>
          <a:xfrm>
            <a:off x="219808" y="96715"/>
            <a:ext cx="11438791" cy="7109639"/>
          </a:xfrm>
          <a:prstGeom prst="rect">
            <a:avLst/>
          </a:prstGeom>
          <a:noFill/>
        </p:spPr>
        <p:txBody>
          <a:bodyPr wrap="square" rtlCol="0">
            <a:spAutoFit/>
          </a:bodyPr>
          <a:lstStyle/>
          <a:p>
            <a:r>
              <a:rPr lang="en-US" sz="2400" dirty="0">
                <a:latin typeface="Titillium Web" panose="00000500000000000000" pitchFamily="2" charset="0"/>
              </a:rPr>
              <a:t>Q8) </a:t>
            </a:r>
            <a:r>
              <a:rPr lang="en-US" sz="2400" b="1" dirty="0">
                <a:latin typeface="Titillium Web" panose="00000500000000000000" pitchFamily="2" charset="0"/>
              </a:rPr>
              <a:t>What is confusion metrics</a:t>
            </a:r>
            <a:r>
              <a:rPr lang="en-US" sz="2400" b="1" dirty="0" smtClean="0">
                <a:latin typeface="Titillium Web" panose="00000500000000000000" pitchFamily="2" charset="0"/>
              </a:rPr>
              <a:t>?</a:t>
            </a:r>
            <a:endParaRPr lang="en-US" sz="2400" b="1" dirty="0">
              <a:latin typeface="Titillium Web" panose="00000500000000000000" pitchFamily="2" charset="0"/>
            </a:endParaRPr>
          </a:p>
          <a:p>
            <a:r>
              <a:rPr lang="en-US" sz="2400" dirty="0">
                <a:latin typeface="Titillium Web" panose="00000500000000000000" pitchFamily="2" charset="0"/>
              </a:rPr>
              <a:t>Ans: A confusion metrics is the table which is used to measure the performance of the classification algorithm for supervised learning. </a:t>
            </a:r>
            <a:r>
              <a:rPr lang="en-US" sz="2400" dirty="0">
                <a:latin typeface="Titillium Web" panose="00000500000000000000" pitchFamily="2" charset="0"/>
              </a:rPr>
              <a:t>Actual value and the predicted value are the two parameters used in confusion metrics</a:t>
            </a:r>
            <a:r>
              <a:rPr lang="en-US" sz="2400" dirty="0" smtClean="0">
                <a:latin typeface="Titillium Web" panose="00000500000000000000" pitchFamily="2" charset="0"/>
              </a:rPr>
              <a:t>.</a:t>
            </a:r>
            <a:endParaRPr lang="en-US" sz="2400" dirty="0">
              <a:latin typeface="Titillium Web" panose="00000500000000000000" pitchFamily="2" charset="0"/>
            </a:endParaRPr>
          </a:p>
          <a:p>
            <a:r>
              <a:rPr lang="en-US" sz="2400" dirty="0">
                <a:latin typeface="Titillium Web" panose="00000500000000000000" pitchFamily="2" charset="0"/>
              </a:rPr>
              <a:t>Q9) </a:t>
            </a:r>
            <a:r>
              <a:rPr lang="en-US" sz="2400" b="1" dirty="0">
                <a:latin typeface="Titillium Web" panose="00000500000000000000" pitchFamily="2" charset="0"/>
              </a:rPr>
              <a:t>Briefly explain about under fitting and overfitting.</a:t>
            </a:r>
          </a:p>
          <a:p>
            <a:r>
              <a:rPr lang="en-US" sz="2400" dirty="0">
                <a:latin typeface="Titillium Web" panose="00000500000000000000" pitchFamily="2" charset="0"/>
              </a:rPr>
              <a:t>Ans: If the machine learning model does not performs well on both training set and test set then it is under fitting problem. To overcome from this problem we use regularization techniques.</a:t>
            </a:r>
          </a:p>
          <a:p>
            <a:r>
              <a:rPr lang="en-US" sz="2400" dirty="0">
                <a:latin typeface="Titillium Web" panose="00000500000000000000" pitchFamily="2" charset="0"/>
              </a:rPr>
              <a:t>If the machine learning model performs well on training set and does not perform well on</a:t>
            </a:r>
          </a:p>
          <a:p>
            <a:r>
              <a:rPr lang="en-US" sz="2400" dirty="0">
                <a:latin typeface="Titillium Web" panose="00000500000000000000" pitchFamily="2" charset="0"/>
              </a:rPr>
              <a:t>the test set then it is called as overfitting. Reasons for overfitting</a:t>
            </a:r>
          </a:p>
          <a:p>
            <a:r>
              <a:rPr lang="en-US" sz="2400" dirty="0">
                <a:latin typeface="Titillium Web" panose="00000500000000000000" pitchFamily="2" charset="0"/>
              </a:rPr>
              <a:t>•	Small dataset with more number of parameters.</a:t>
            </a:r>
          </a:p>
          <a:p>
            <a:r>
              <a:rPr lang="en-US" sz="2400" dirty="0">
                <a:latin typeface="Titillium Web" panose="00000500000000000000" pitchFamily="2" charset="0"/>
              </a:rPr>
              <a:t>•	Model is complex.</a:t>
            </a:r>
          </a:p>
          <a:p>
            <a:r>
              <a:rPr lang="en-US" sz="2400" dirty="0">
                <a:latin typeface="Titillium Web" panose="00000500000000000000" pitchFamily="2" charset="0"/>
              </a:rPr>
              <a:t>•	Variance is high and bias is low</a:t>
            </a:r>
            <a:r>
              <a:rPr lang="en-US" sz="2400" dirty="0" smtClean="0">
                <a:latin typeface="Titillium Web" panose="00000500000000000000" pitchFamily="2" charset="0"/>
              </a:rPr>
              <a:t>.</a:t>
            </a:r>
            <a:endParaRPr lang="en-US" sz="2400" dirty="0">
              <a:latin typeface="Titillium Web" panose="00000500000000000000" pitchFamily="2" charset="0"/>
            </a:endParaRPr>
          </a:p>
          <a:p>
            <a:r>
              <a:rPr lang="en-US" sz="2400" dirty="0">
                <a:latin typeface="Titillium Web" panose="00000500000000000000" pitchFamily="2" charset="0"/>
              </a:rPr>
              <a:t>By using cross-validation we can avoid overfitting.</a:t>
            </a:r>
          </a:p>
          <a:p>
            <a:endParaRPr lang="en-IN" sz="2400" dirty="0"/>
          </a:p>
        </p:txBody>
      </p:sp>
    </p:spTree>
    <p:extLst>
      <p:ext uri="{BB962C8B-B14F-4D97-AF65-F5344CB8AC3E}">
        <p14:creationId xmlns:p14="http://schemas.microsoft.com/office/powerpoint/2010/main" val="413666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3"/>
          <p:cNvSpPr txBox="1">
            <a:spLocks noGrp="1"/>
          </p:cNvSpPr>
          <p:nvPr>
            <p:ph type="sldNum" sz="quarter"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17</a:t>
            </a:fld>
            <a:endParaRPr/>
          </a:p>
        </p:txBody>
      </p:sp>
      <p:sp>
        <p:nvSpPr>
          <p:cNvPr id="329" name="Google Shape;329;p33"/>
          <p:cNvSpPr txBox="1">
            <a:spLocks noGrp="1"/>
          </p:cNvSpPr>
          <p:nvPr>
            <p:ph type="ctrTitle" idx="4294967295"/>
          </p:nvPr>
        </p:nvSpPr>
        <p:spPr>
          <a:xfrm>
            <a:off x="0" y="2322513"/>
            <a:ext cx="5815013" cy="1546225"/>
          </a:xfrm>
          <a:prstGeom prst="rect">
            <a:avLst/>
          </a:prstGeom>
        </p:spPr>
        <p:txBody>
          <a:bodyPr spcFirstLastPara="1" vert="horz" wrap="square" lIns="0" tIns="0" rIns="0" bIns="0" rtlCol="0" anchor="b" anchorCtr="0">
            <a:noAutofit/>
          </a:bodyPr>
          <a:lstStyle/>
          <a:p>
            <a:pPr>
              <a:spcBef>
                <a:spcPts val="0"/>
              </a:spcBef>
            </a:pPr>
            <a:r>
              <a:rPr lang="en" sz="8000" dirty="0"/>
              <a:t>THANKS!</a:t>
            </a:r>
            <a:endParaRPr sz="8000" dirty="0"/>
          </a:p>
        </p:txBody>
      </p:sp>
    </p:spTree>
    <p:extLst>
      <p:ext uri="{BB962C8B-B14F-4D97-AF65-F5344CB8AC3E}">
        <p14:creationId xmlns:p14="http://schemas.microsoft.com/office/powerpoint/2010/main" val="307500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35B9-3998-6200-6486-5629009721A2}"/>
              </a:ext>
            </a:extLst>
          </p:cNvPr>
          <p:cNvSpPr>
            <a:spLocks noGrp="1"/>
          </p:cNvSpPr>
          <p:nvPr>
            <p:ph type="title"/>
          </p:nvPr>
        </p:nvSpPr>
        <p:spPr>
          <a:xfrm>
            <a:off x="254978" y="1099038"/>
            <a:ext cx="2875084" cy="805959"/>
          </a:xfrm>
        </p:spPr>
        <p:txBody>
          <a:bodyPr/>
          <a:lstStyle/>
          <a:p>
            <a:r>
              <a:rPr lang="en-US" b="1" dirty="0"/>
              <a:t>OBJECTIVE:</a:t>
            </a:r>
            <a:endParaRPr lang="en-IN" b="1" dirty="0"/>
          </a:p>
        </p:txBody>
      </p:sp>
      <p:sp>
        <p:nvSpPr>
          <p:cNvPr id="3" name="Text Placeholder 2">
            <a:extLst>
              <a:ext uri="{FF2B5EF4-FFF2-40B4-BE49-F238E27FC236}">
                <a16:creationId xmlns:a16="http://schemas.microsoft.com/office/drawing/2014/main" id="{DA21C66E-A5A4-4158-D987-18B3148445AE}"/>
              </a:ext>
            </a:extLst>
          </p:cNvPr>
          <p:cNvSpPr>
            <a:spLocks noGrp="1"/>
          </p:cNvSpPr>
          <p:nvPr>
            <p:ph type="body" idx="1"/>
          </p:nvPr>
        </p:nvSpPr>
        <p:spPr>
          <a:xfrm>
            <a:off x="1248508" y="2417886"/>
            <a:ext cx="8871438" cy="3915250"/>
          </a:xfrm>
        </p:spPr>
        <p:txBody>
          <a:bodyPr/>
          <a:lstStyle/>
          <a:p>
            <a:endParaRPr lang="en-US" dirty="0" smtClean="0"/>
          </a:p>
          <a:p>
            <a:r>
              <a:rPr lang="en-US" dirty="0" smtClean="0"/>
              <a:t>The </a:t>
            </a:r>
            <a:r>
              <a:rPr lang="en-US" dirty="0"/>
              <a:t>main goal is to predict which mushroom is poisonous &amp; which is edible. </a:t>
            </a:r>
          </a:p>
          <a:p>
            <a:pPr lvl="1"/>
            <a:r>
              <a:rPr lang="en-US" dirty="0"/>
              <a:t>This is accomplished by </a:t>
            </a:r>
            <a:r>
              <a:rPr lang="en-US" dirty="0" err="1"/>
              <a:t>utilising</a:t>
            </a:r>
            <a:r>
              <a:rPr lang="en-US" dirty="0"/>
              <a:t> a machine learning algorithm that analyses a mushroom's characteristics, such as its cap form, </a:t>
            </a:r>
            <a:r>
              <a:rPr lang="en-US" dirty="0" smtClean="0"/>
              <a:t>color</a:t>
            </a:r>
            <a:r>
              <a:rPr lang="en-US" dirty="0"/>
              <a:t>, gill shape, and size, to determine if it is poisonous or edible.</a:t>
            </a:r>
          </a:p>
        </p:txBody>
      </p:sp>
      <p:sp>
        <p:nvSpPr>
          <p:cNvPr id="4" name="Slide Number Placeholder 3">
            <a:extLst>
              <a:ext uri="{FF2B5EF4-FFF2-40B4-BE49-F238E27FC236}">
                <a16:creationId xmlns:a16="http://schemas.microsoft.com/office/drawing/2014/main" id="{20C1DEEB-B482-3D9B-78E0-E00AF0D48527}"/>
              </a:ext>
            </a:extLst>
          </p:cNvPr>
          <p:cNvSpPr>
            <a:spLocks noGrp="1"/>
          </p:cNvSpPr>
          <p:nvPr>
            <p:ph type="sldNum" idx="12"/>
          </p:nvPr>
        </p:nvSpPr>
        <p:spPr/>
        <p:txBody>
          <a:bodyPr/>
          <a:lstStyle/>
          <a:p>
            <a:fld id="{00000000-1234-1234-1234-123412341234}" type="slidenum">
              <a:rPr lang="en" smtClean="0"/>
              <a:pPr/>
              <a:t>2</a:t>
            </a:fld>
            <a:endParaRPr lang="en"/>
          </a:p>
        </p:txBody>
      </p:sp>
    </p:spTree>
    <p:extLst>
      <p:ext uri="{BB962C8B-B14F-4D97-AF65-F5344CB8AC3E}">
        <p14:creationId xmlns:p14="http://schemas.microsoft.com/office/powerpoint/2010/main" val="399082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2B208E-EE5D-A873-2D27-8A32D8740012}"/>
              </a:ext>
            </a:extLst>
          </p:cNvPr>
          <p:cNvSpPr>
            <a:spLocks noGrp="1"/>
          </p:cNvSpPr>
          <p:nvPr>
            <p:ph type="sldNum" sz="quarter" idx="12"/>
          </p:nvPr>
        </p:nvSpPr>
        <p:spPr/>
        <p:txBody>
          <a:bodyPr/>
          <a:lstStyle/>
          <a:p>
            <a:fld id="{00000000-1234-1234-1234-123412341234}" type="slidenum">
              <a:rPr lang="en" smtClean="0"/>
              <a:pPr/>
              <a:t>3</a:t>
            </a:fld>
            <a:endParaRPr lang="en"/>
          </a:p>
        </p:txBody>
      </p:sp>
      <p:sp>
        <p:nvSpPr>
          <p:cNvPr id="3" name="TextBox 2">
            <a:extLst>
              <a:ext uri="{FF2B5EF4-FFF2-40B4-BE49-F238E27FC236}">
                <a16:creationId xmlns:a16="http://schemas.microsoft.com/office/drawing/2014/main" id="{8C033559-3252-996F-9161-AAE3A6405619}"/>
              </a:ext>
            </a:extLst>
          </p:cNvPr>
          <p:cNvSpPr txBox="1"/>
          <p:nvPr/>
        </p:nvSpPr>
        <p:spPr>
          <a:xfrm>
            <a:off x="340963" y="566443"/>
            <a:ext cx="11406752" cy="7120026"/>
          </a:xfrm>
          <a:prstGeom prst="rect">
            <a:avLst/>
          </a:prstGeom>
          <a:noFill/>
        </p:spPr>
        <p:txBody>
          <a:bodyPr wrap="square" rtlCol="0">
            <a:spAutoFit/>
          </a:bodyPr>
          <a:lstStyle/>
          <a:p>
            <a:r>
              <a:rPr lang="en-US" sz="5867" b="1" dirty="0">
                <a:latin typeface="Titillium Web" panose="00000500000000000000" pitchFamily="2" charset="0"/>
                <a:ea typeface="Microsoft Sans Serif" panose="020B0604020202020204" pitchFamily="34" charset="0"/>
                <a:cs typeface="Microsoft Sans Serif" panose="020B0604020202020204" pitchFamily="34" charset="0"/>
              </a:rPr>
              <a:t>Description:</a:t>
            </a:r>
          </a:p>
          <a:p>
            <a:pPr marL="457189" indent="-457189">
              <a:spcBef>
                <a:spcPts val="2513"/>
              </a:spcBef>
              <a:buClr>
                <a:srgbClr val="FFFFFF"/>
              </a:buClr>
              <a:buSzPts val="1500"/>
              <a:buFont typeface="Arial MT"/>
              <a:buChar char="•"/>
              <a:tabLst>
                <a:tab pos="633291" algn="l"/>
                <a:tab pos="634137" algn="l"/>
              </a:tabLst>
            </a:pPr>
            <a:r>
              <a:rPr lang="en-US" sz="3200" dirty="0">
                <a:latin typeface="Titillium Web" panose="00000500000000000000" pitchFamily="2" charset="0"/>
                <a:ea typeface="Arial MT"/>
                <a:cs typeface="Arial MT"/>
              </a:rPr>
              <a:t>classes:</a:t>
            </a:r>
            <a:r>
              <a:rPr lang="en-US" sz="3200" spc="-27" dirty="0">
                <a:latin typeface="Titillium Web" panose="00000500000000000000" pitchFamily="2" charset="0"/>
                <a:ea typeface="Arial MT"/>
                <a:cs typeface="Arial MT"/>
              </a:rPr>
              <a:t> </a:t>
            </a:r>
            <a:r>
              <a:rPr lang="en-US" sz="3200" dirty="0">
                <a:latin typeface="Titillium Web" panose="00000500000000000000" pitchFamily="2" charset="0"/>
                <a:ea typeface="Arial MT"/>
                <a:cs typeface="Arial MT"/>
              </a:rPr>
              <a:t>edible=e,</a:t>
            </a:r>
            <a:r>
              <a:rPr lang="en-US" sz="3200" spc="-13" dirty="0">
                <a:latin typeface="Titillium Web" panose="00000500000000000000" pitchFamily="2" charset="0"/>
                <a:ea typeface="Arial MT"/>
                <a:cs typeface="Arial MT"/>
              </a:rPr>
              <a:t> </a:t>
            </a:r>
            <a:r>
              <a:rPr lang="en-US" sz="3200" dirty="0">
                <a:latin typeface="Titillium Web" panose="00000500000000000000" pitchFamily="2" charset="0"/>
                <a:ea typeface="Arial MT"/>
                <a:cs typeface="Arial MT"/>
              </a:rPr>
              <a:t>poisonous=p</a:t>
            </a:r>
            <a:endParaRPr lang="en-IN" sz="3200" dirty="0">
              <a:latin typeface="Titillium Web" panose="00000500000000000000" pitchFamily="2" charset="0"/>
              <a:ea typeface="Arial MT"/>
              <a:cs typeface="Arial MT"/>
            </a:endParaRPr>
          </a:p>
          <a:p>
            <a:pPr marL="457189" indent="-457189">
              <a:spcBef>
                <a:spcPts val="853"/>
              </a:spcBef>
              <a:buClr>
                <a:srgbClr val="FFFFFF"/>
              </a:buClr>
              <a:buSzPts val="1000"/>
              <a:buFont typeface="Symbol" panose="05050102010706020507" pitchFamily="18" charset="2"/>
              <a:buChar char=""/>
              <a:tabLst>
                <a:tab pos="578259" algn="l"/>
                <a:tab pos="579106" algn="l"/>
              </a:tabLst>
            </a:pPr>
            <a:r>
              <a:rPr lang="en-US" sz="3200" dirty="0">
                <a:latin typeface="Titillium Web" panose="00000500000000000000" pitchFamily="2" charset="0"/>
                <a:ea typeface="Symbol" panose="05050102010706020507" pitchFamily="18" charset="2"/>
                <a:cs typeface="Symbol" panose="05050102010706020507" pitchFamily="18" charset="2"/>
              </a:rPr>
              <a:t>cap-shape:</a:t>
            </a:r>
            <a:r>
              <a:rPr lang="en-US" sz="3200" spc="-7" dirty="0">
                <a:latin typeface="Titillium Web" panose="00000500000000000000" pitchFamily="2" charset="0"/>
                <a:ea typeface="Symbol" panose="05050102010706020507" pitchFamily="18" charset="2"/>
                <a:cs typeface="Symbol" panose="05050102010706020507" pitchFamily="18" charset="2"/>
              </a:rPr>
              <a:t> </a:t>
            </a:r>
            <a:r>
              <a:rPr lang="en-US" sz="3200" dirty="0">
                <a:latin typeface="Titillium Web" panose="00000500000000000000" pitchFamily="2" charset="0"/>
                <a:ea typeface="Symbol" panose="05050102010706020507" pitchFamily="18" charset="2"/>
                <a:cs typeface="Symbol" panose="05050102010706020507" pitchFamily="18" charset="2"/>
              </a:rPr>
              <a:t>bell</a:t>
            </a:r>
            <a:r>
              <a:rPr lang="en-US" sz="3200" dirty="0">
                <a:latin typeface="Titillium Web" panose="00000500000000000000" pitchFamily="2" charset="0"/>
                <a:ea typeface="Symbol" panose="05050102010706020507" pitchFamily="18" charset="2"/>
                <a:cs typeface="Symbol" panose="05050102010706020507" pitchFamily="18" charset="2"/>
              </a:rPr>
              <a:t>= b, conical= c, convex=x , flat=f</a:t>
            </a:r>
            <a:r>
              <a:rPr lang="en-US" sz="3200" dirty="0">
                <a:latin typeface="Titillium Web" panose="00000500000000000000" pitchFamily="2" charset="0"/>
                <a:ea typeface="Symbol" panose="05050102010706020507" pitchFamily="18" charset="2"/>
                <a:cs typeface="Symbol" panose="05050102010706020507" pitchFamily="18" charset="2"/>
              </a:rPr>
              <a:t>,</a:t>
            </a:r>
            <a:r>
              <a:rPr lang="en-US" sz="3200" spc="27" dirty="0">
                <a:latin typeface="Titillium Web" panose="00000500000000000000" pitchFamily="2" charset="0"/>
                <a:ea typeface="Symbol" panose="05050102010706020507" pitchFamily="18" charset="2"/>
                <a:cs typeface="Symbol" panose="05050102010706020507" pitchFamily="18" charset="2"/>
              </a:rPr>
              <a:t> </a:t>
            </a:r>
            <a:r>
              <a:rPr lang="en-US" sz="3200" dirty="0">
                <a:latin typeface="Titillium Web" panose="00000500000000000000" pitchFamily="2" charset="0"/>
                <a:ea typeface="Symbol" panose="05050102010706020507" pitchFamily="18" charset="2"/>
                <a:cs typeface="Symbol" panose="05050102010706020507" pitchFamily="18" charset="2"/>
              </a:rPr>
              <a:t>knobbed=k</a:t>
            </a:r>
            <a:r>
              <a:rPr lang="en-US" sz="3200" dirty="0">
                <a:latin typeface="Titillium Web" panose="00000500000000000000" pitchFamily="2" charset="0"/>
                <a:ea typeface="Symbol" panose="05050102010706020507" pitchFamily="18" charset="2"/>
                <a:cs typeface="Symbol" panose="05050102010706020507" pitchFamily="18" charset="2"/>
              </a:rPr>
              <a:t>, sunken=s</a:t>
            </a:r>
            <a:endParaRPr lang="en-IN" sz="3200" dirty="0">
              <a:latin typeface="Titillium Web" panose="00000500000000000000" pitchFamily="2" charset="0"/>
              <a:ea typeface="Symbol" panose="05050102010706020507" pitchFamily="18" charset="2"/>
              <a:cs typeface="Symbol" panose="05050102010706020507" pitchFamily="18" charset="2"/>
            </a:endParaRPr>
          </a:p>
          <a:p>
            <a:pPr marL="457189" indent="-457189">
              <a:spcBef>
                <a:spcPts val="853"/>
              </a:spcBef>
              <a:buClr>
                <a:srgbClr val="FFFFFF"/>
              </a:buClr>
              <a:buSzPts val="1000"/>
              <a:buFont typeface="Symbol" panose="05050102010706020507" pitchFamily="18" charset="2"/>
              <a:buChar char=""/>
              <a:tabLst>
                <a:tab pos="578259" algn="l"/>
                <a:tab pos="579106" algn="l"/>
              </a:tabLst>
            </a:pPr>
            <a:r>
              <a:rPr lang="en-US" sz="3200" dirty="0">
                <a:latin typeface="Titillium Web" panose="00000500000000000000" pitchFamily="2" charset="0"/>
                <a:ea typeface="Symbol" panose="05050102010706020507" pitchFamily="18" charset="2"/>
                <a:cs typeface="Symbol" panose="05050102010706020507" pitchFamily="18" charset="2"/>
              </a:rPr>
              <a:t>cap-surface:</a:t>
            </a:r>
            <a:r>
              <a:rPr lang="en-US" sz="3200" spc="-120" dirty="0">
                <a:latin typeface="Titillium Web" panose="00000500000000000000" pitchFamily="2" charset="0"/>
                <a:ea typeface="Symbol" panose="05050102010706020507" pitchFamily="18" charset="2"/>
                <a:cs typeface="Symbol" panose="05050102010706020507" pitchFamily="18" charset="2"/>
              </a:rPr>
              <a:t> </a:t>
            </a:r>
            <a:r>
              <a:rPr lang="en-US" sz="3200" dirty="0">
                <a:latin typeface="Titillium Web" panose="00000500000000000000" pitchFamily="2" charset="0"/>
                <a:ea typeface="Symbol" panose="05050102010706020507" pitchFamily="18" charset="2"/>
                <a:cs typeface="Symbol" panose="05050102010706020507" pitchFamily="18" charset="2"/>
              </a:rPr>
              <a:t>fibrous= f, grooves= g, scaly=y , smooth=s</a:t>
            </a:r>
            <a:endParaRPr lang="en-IN" sz="3200" dirty="0">
              <a:latin typeface="Titillium Web" panose="00000500000000000000" pitchFamily="2" charset="0"/>
              <a:ea typeface="Symbol" panose="05050102010706020507" pitchFamily="18" charset="2"/>
              <a:cs typeface="Symbol" panose="05050102010706020507" pitchFamily="18" charset="2"/>
            </a:endParaRPr>
          </a:p>
          <a:p>
            <a:pPr marL="457189" marR="1483323" indent="-457189">
              <a:lnSpc>
                <a:spcPct val="125000"/>
              </a:lnSpc>
              <a:spcBef>
                <a:spcPts val="853"/>
              </a:spcBef>
              <a:buClr>
                <a:srgbClr val="FFFFFF"/>
              </a:buClr>
              <a:buSzPts val="1000"/>
              <a:buFont typeface="Symbol" panose="05050102010706020507" pitchFamily="18" charset="2"/>
              <a:buChar char=""/>
              <a:tabLst>
                <a:tab pos="578259" algn="l"/>
                <a:tab pos="579106" algn="l"/>
              </a:tabLst>
            </a:pPr>
            <a:r>
              <a:rPr lang="en-US" sz="3200" dirty="0">
                <a:latin typeface="Titillium Web" panose="00000500000000000000" pitchFamily="2" charset="0"/>
                <a:ea typeface="Symbol" panose="05050102010706020507" pitchFamily="18" charset="2"/>
                <a:cs typeface="Symbol" panose="05050102010706020507" pitchFamily="18" charset="2"/>
              </a:rPr>
              <a:t>cap-color:</a:t>
            </a:r>
            <a:r>
              <a:rPr lang="en-US" sz="3200" spc="7" dirty="0">
                <a:latin typeface="Titillium Web" panose="00000500000000000000" pitchFamily="2" charset="0"/>
                <a:ea typeface="Symbol" panose="05050102010706020507" pitchFamily="18" charset="2"/>
                <a:cs typeface="Symbol" panose="05050102010706020507" pitchFamily="18" charset="2"/>
              </a:rPr>
              <a:t> </a:t>
            </a:r>
            <a:r>
              <a:rPr lang="en-US" sz="3200" spc="-7" dirty="0">
                <a:latin typeface="Titillium Web" panose="00000500000000000000" pitchFamily="2" charset="0"/>
                <a:ea typeface="Symbol" panose="05050102010706020507" pitchFamily="18" charset="2"/>
                <a:cs typeface="Symbol" panose="05050102010706020507" pitchFamily="18" charset="2"/>
              </a:rPr>
              <a:t>brown=n , buff=b ,cinnamon =c ,gray =g , green =r , pink=p , purple=u , red= e, white=w ,yellow=y </a:t>
            </a:r>
            <a:endParaRPr lang="en-IN" sz="3200" dirty="0">
              <a:latin typeface="Titillium Web" panose="00000500000000000000" pitchFamily="2" charset="0"/>
              <a:ea typeface="Symbol" panose="05050102010706020507" pitchFamily="18" charset="2"/>
              <a:cs typeface="Symbol" panose="05050102010706020507" pitchFamily="18" charset="2"/>
            </a:endParaRPr>
          </a:p>
          <a:p>
            <a:pPr marL="457189" indent="-457189">
              <a:spcBef>
                <a:spcPts val="13"/>
              </a:spcBef>
              <a:buClr>
                <a:srgbClr val="FFFFFF"/>
              </a:buClr>
              <a:buSzPts val="1000"/>
              <a:buFont typeface="Symbol" panose="05050102010706020507" pitchFamily="18" charset="2"/>
              <a:buChar char=""/>
              <a:tabLst>
                <a:tab pos="578259" algn="l"/>
                <a:tab pos="579106" algn="l"/>
              </a:tabLst>
            </a:pPr>
            <a:r>
              <a:rPr lang="en-US" sz="3200" dirty="0">
                <a:latin typeface="Titillium Web" panose="00000500000000000000" pitchFamily="2" charset="0"/>
                <a:ea typeface="Symbol" panose="05050102010706020507" pitchFamily="18" charset="2"/>
                <a:cs typeface="Symbol" panose="05050102010706020507" pitchFamily="18" charset="2"/>
              </a:rPr>
              <a:t>bruises:</a:t>
            </a:r>
            <a:r>
              <a:rPr lang="en-US" sz="3200" spc="-13" dirty="0">
                <a:latin typeface="Titillium Web" panose="00000500000000000000" pitchFamily="2" charset="0"/>
                <a:ea typeface="Symbol" panose="05050102010706020507" pitchFamily="18" charset="2"/>
                <a:cs typeface="Symbol" panose="05050102010706020507" pitchFamily="18" charset="2"/>
              </a:rPr>
              <a:t> </a:t>
            </a:r>
            <a:r>
              <a:rPr lang="en-US" sz="3200" dirty="0">
                <a:latin typeface="Titillium Web" panose="00000500000000000000" pitchFamily="2" charset="0"/>
                <a:ea typeface="Symbol" panose="05050102010706020507" pitchFamily="18" charset="2"/>
                <a:cs typeface="Symbol" panose="05050102010706020507" pitchFamily="18" charset="2"/>
              </a:rPr>
              <a:t>bruises=t ,no = f</a:t>
            </a:r>
            <a:endParaRPr lang="en-IN" sz="3200" dirty="0">
              <a:latin typeface="Titillium Web" panose="00000500000000000000" pitchFamily="2" charset="0"/>
              <a:ea typeface="Symbol" panose="05050102010706020507" pitchFamily="18" charset="2"/>
              <a:cs typeface="Symbol" panose="05050102010706020507" pitchFamily="18" charset="2"/>
            </a:endParaRPr>
          </a:p>
          <a:p>
            <a:endParaRPr lang="en-US" sz="2667" b="1" dirty="0">
              <a:latin typeface="Arial" panose="020B0604020202020204" pitchFamily="34" charset="0"/>
              <a:ea typeface="Microsoft Sans Serif" panose="020B0604020202020204" pitchFamily="34" charset="0"/>
              <a:cs typeface="Microsoft Sans Serif" panose="020B0604020202020204" pitchFamily="34" charset="0"/>
            </a:endParaRPr>
          </a:p>
          <a:p>
            <a:endParaRPr lang="en-IN" sz="2400" dirty="0">
              <a:latin typeface="Microsoft Sans Serif" panose="020B0604020202020204" pitchFamily="34" charset="0"/>
              <a:ea typeface="Microsoft Sans Serif" panose="020B0604020202020204" pitchFamily="34" charset="0"/>
            </a:endParaRPr>
          </a:p>
          <a:p>
            <a:endParaRPr lang="en-IN" sz="2400" dirty="0"/>
          </a:p>
        </p:txBody>
      </p:sp>
    </p:spTree>
    <p:extLst>
      <p:ext uri="{BB962C8B-B14F-4D97-AF65-F5344CB8AC3E}">
        <p14:creationId xmlns:p14="http://schemas.microsoft.com/office/powerpoint/2010/main" val="173101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57F75F-902A-2C72-DACF-F507BCA21F6D}"/>
              </a:ext>
            </a:extLst>
          </p:cNvPr>
          <p:cNvSpPr>
            <a:spLocks noGrp="1"/>
          </p:cNvSpPr>
          <p:nvPr>
            <p:ph type="sldNum" sz="quarter" idx="12"/>
          </p:nvPr>
        </p:nvSpPr>
        <p:spPr/>
        <p:txBody>
          <a:bodyPr/>
          <a:lstStyle/>
          <a:p>
            <a:fld id="{00000000-1234-1234-1234-123412341234}" type="slidenum">
              <a:rPr lang="en" smtClean="0"/>
              <a:pPr/>
              <a:t>4</a:t>
            </a:fld>
            <a:endParaRPr lang="en"/>
          </a:p>
        </p:txBody>
      </p:sp>
      <p:sp>
        <p:nvSpPr>
          <p:cNvPr id="13" name="Rectangle 18">
            <a:extLst>
              <a:ext uri="{FF2B5EF4-FFF2-40B4-BE49-F238E27FC236}">
                <a16:creationId xmlns:a16="http://schemas.microsoft.com/office/drawing/2014/main" id="{C2762303-DA2E-E9A3-86AD-FC7605FA1C7A}"/>
              </a:ext>
            </a:extLst>
          </p:cNvPr>
          <p:cNvSpPr>
            <a:spLocks noChangeArrowheads="1"/>
          </p:cNvSpPr>
          <p:nvPr/>
        </p:nvSpPr>
        <p:spPr bwMode="auto">
          <a:xfrm>
            <a:off x="-579967" y="306504"/>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pPr>
            <a:endParaRPr lang="en-US" altLang="en-US" sz="2400">
              <a:latin typeface="Arial" panose="020B0604020202020204" pitchFamily="34" charset="0"/>
            </a:endParaRPr>
          </a:p>
        </p:txBody>
      </p:sp>
      <p:sp>
        <p:nvSpPr>
          <p:cNvPr id="17" name="TextBox 16">
            <a:extLst>
              <a:ext uri="{FF2B5EF4-FFF2-40B4-BE49-F238E27FC236}">
                <a16:creationId xmlns:a16="http://schemas.microsoft.com/office/drawing/2014/main" id="{A50820A2-53E5-09F1-A42B-80CFFFC63B31}"/>
              </a:ext>
            </a:extLst>
          </p:cNvPr>
          <p:cNvSpPr txBox="1"/>
          <p:nvPr/>
        </p:nvSpPr>
        <p:spPr>
          <a:xfrm>
            <a:off x="37688" y="189509"/>
            <a:ext cx="12192000" cy="5571525"/>
          </a:xfrm>
          <a:prstGeom prst="rect">
            <a:avLst/>
          </a:prstGeom>
          <a:noFill/>
        </p:spPr>
        <p:txBody>
          <a:bodyPr wrap="square" rtlCol="0">
            <a:spAutoFit/>
          </a:bodyPr>
          <a:lstStyle/>
          <a:p>
            <a:pPr marL="457189" indent="-457189" defTabSz="1219170" eaLnBrk="0" fontAlgn="base" hangingPunct="0">
              <a:spcBef>
                <a:spcPct val="0"/>
              </a:spcBef>
              <a:spcAft>
                <a:spcPct val="0"/>
              </a:spcAft>
              <a:buFont typeface="Arial" panose="020B0604020202020204" pitchFamily="34" charset="0"/>
              <a:buChar char="•"/>
              <a:tabLst>
                <a:tab pos="577836" algn="l"/>
                <a:tab pos="579952" algn="l"/>
              </a:tabLst>
            </a:pPr>
            <a:r>
              <a:rPr lang="en-US" altLang="en-US" sz="2667" dirty="0">
                <a:latin typeface="Titillium Web" panose="00000500000000000000" pitchFamily="2" charset="0"/>
                <a:ea typeface="Microsoft Sans Serif" panose="020B0604020202020204" pitchFamily="34" charset="0"/>
              </a:rPr>
              <a:t>odor: </a:t>
            </a:r>
            <a:r>
              <a:rPr lang="en-US" altLang="en-US" sz="2667" dirty="0">
                <a:latin typeface="Titillium Web" panose="00000500000000000000" pitchFamily="2" charset="0"/>
                <a:ea typeface="Microsoft Sans Serif" panose="020B0604020202020204" pitchFamily="34" charset="0"/>
              </a:rPr>
              <a:t>almond=a , anise=l ,creosote =c ,fishy = y ,foul=f ,musty =m ,none =n ,pungent =p , spicy=s</a:t>
            </a:r>
            <a:endParaRPr lang="en-US" altLang="en-US" sz="2667" dirty="0">
              <a:latin typeface="Titillium Web" panose="00000500000000000000" pitchFamily="2" charset="0"/>
            </a:endParaRPr>
          </a:p>
          <a:p>
            <a:pPr marL="457189" indent="-457189" defTabSz="1219170" eaLnBrk="0" fontAlgn="base" hangingPunct="0">
              <a:spcBef>
                <a:spcPct val="0"/>
              </a:spcBef>
              <a:spcAft>
                <a:spcPct val="0"/>
              </a:spcAft>
              <a:buFont typeface="Arial" panose="020B0604020202020204" pitchFamily="34" charset="0"/>
              <a:buChar char="•"/>
              <a:tabLst>
                <a:tab pos="577836" algn="l"/>
                <a:tab pos="579952" algn="l"/>
              </a:tabLst>
            </a:pPr>
            <a:r>
              <a:rPr lang="en-US" altLang="en-US" sz="2667" dirty="0">
                <a:latin typeface="Titillium Web" panose="00000500000000000000" pitchFamily="2" charset="0"/>
                <a:ea typeface="Microsoft Sans Serif" panose="020B0604020202020204" pitchFamily="34" charset="0"/>
              </a:rPr>
              <a:t>gill-attachment: </a:t>
            </a:r>
            <a:r>
              <a:rPr lang="en-US" altLang="en-US" sz="2667" dirty="0">
                <a:latin typeface="Titillium Web" panose="00000500000000000000" pitchFamily="2" charset="0"/>
                <a:ea typeface="Microsoft Sans Serif" panose="020B0604020202020204" pitchFamily="34" charset="0"/>
              </a:rPr>
              <a:t>attached=a ,descending=d ,free=f ,notched =</a:t>
            </a:r>
            <a:r>
              <a:rPr lang="en-US" altLang="en-US" sz="2667" dirty="0">
                <a:latin typeface="Titillium Web" panose="00000500000000000000" pitchFamily="2" charset="0"/>
                <a:ea typeface="Microsoft Sans Serif" panose="020B0604020202020204" pitchFamily="34" charset="0"/>
              </a:rPr>
              <a:t>n</a:t>
            </a:r>
          </a:p>
          <a:p>
            <a:pPr defTabSz="1219170" eaLnBrk="0" fontAlgn="base" hangingPunct="0">
              <a:spcBef>
                <a:spcPct val="0"/>
              </a:spcBef>
              <a:spcAft>
                <a:spcPct val="0"/>
              </a:spcAft>
              <a:tabLst>
                <a:tab pos="577836" algn="l"/>
                <a:tab pos="579952" algn="l"/>
              </a:tabLst>
            </a:pPr>
            <a:endParaRPr lang="en-US" altLang="en-US" sz="2667" dirty="0">
              <a:latin typeface="Titillium Web" panose="00000500000000000000" pitchFamily="2" charset="0"/>
              <a:ea typeface="Microsoft Sans Serif" panose="020B0604020202020204" pitchFamily="34" charset="0"/>
            </a:endParaRPr>
          </a:p>
          <a:p>
            <a:pPr marL="457189" indent="-457189" defTabSz="1219170" eaLnBrk="0" fontAlgn="base" hangingPunct="0">
              <a:spcBef>
                <a:spcPct val="0"/>
              </a:spcBef>
              <a:spcAft>
                <a:spcPct val="0"/>
              </a:spcAft>
              <a:buFont typeface="Arial" panose="020B0604020202020204" pitchFamily="34" charset="0"/>
              <a:buChar char="•"/>
              <a:tabLst>
                <a:tab pos="577836" algn="l"/>
                <a:tab pos="579952" algn="l"/>
              </a:tabLst>
            </a:pPr>
            <a:r>
              <a:rPr lang="en-US" altLang="en-US" sz="2667" dirty="0">
                <a:latin typeface="Titillium Web" panose="00000500000000000000" pitchFamily="2" charset="0"/>
                <a:ea typeface="Microsoft Sans Serif" panose="020B0604020202020204" pitchFamily="34" charset="0"/>
              </a:rPr>
              <a:t>gill-spacing: close</a:t>
            </a:r>
            <a:r>
              <a:rPr lang="en-US" altLang="en-US" sz="2667" dirty="0">
                <a:latin typeface="Titillium Web" panose="00000500000000000000" pitchFamily="2" charset="0"/>
                <a:ea typeface="Microsoft Sans Serif" panose="020B0604020202020204" pitchFamily="34" charset="0"/>
              </a:rPr>
              <a:t>= c, crowded= w, distant=d</a:t>
            </a:r>
            <a:endParaRPr lang="en-US" altLang="en-US" sz="2667" dirty="0">
              <a:latin typeface="Titillium Web" panose="00000500000000000000" pitchFamily="2" charset="0"/>
              <a:ea typeface="Microsoft Sans Serif" panose="020B0604020202020204" pitchFamily="34" charset="0"/>
            </a:endParaRPr>
          </a:p>
          <a:p>
            <a:pPr defTabSz="1219170" eaLnBrk="0" fontAlgn="base" hangingPunct="0">
              <a:spcBef>
                <a:spcPct val="0"/>
              </a:spcBef>
              <a:spcAft>
                <a:spcPct val="0"/>
              </a:spcAft>
              <a:tabLst>
                <a:tab pos="577836" algn="l"/>
                <a:tab pos="579952" algn="l"/>
              </a:tabLst>
            </a:pPr>
            <a:endParaRPr lang="en-US" altLang="en-US" sz="2667" dirty="0">
              <a:latin typeface="Titillium Web" panose="00000500000000000000" pitchFamily="2" charset="0"/>
            </a:endParaRPr>
          </a:p>
          <a:p>
            <a:pPr marL="457189" indent="-457189" defTabSz="1219170" eaLnBrk="0" fontAlgn="base" hangingPunct="0">
              <a:spcBef>
                <a:spcPct val="0"/>
              </a:spcBef>
              <a:spcAft>
                <a:spcPct val="0"/>
              </a:spcAft>
              <a:buFont typeface="Arial" panose="020B0604020202020204" pitchFamily="34" charset="0"/>
              <a:buChar char="•"/>
              <a:tabLst>
                <a:tab pos="577836" algn="l"/>
                <a:tab pos="579952" algn="l"/>
              </a:tabLst>
            </a:pPr>
            <a:r>
              <a:rPr lang="en-US" altLang="en-US" sz="2667" dirty="0">
                <a:latin typeface="Titillium Web" panose="00000500000000000000" pitchFamily="2" charset="0"/>
                <a:ea typeface="Microsoft Sans Serif" panose="020B0604020202020204" pitchFamily="34" charset="0"/>
              </a:rPr>
              <a:t>gill-size: </a:t>
            </a:r>
            <a:r>
              <a:rPr lang="en-US" altLang="en-US" sz="2667" dirty="0">
                <a:latin typeface="Titillium Web" panose="00000500000000000000" pitchFamily="2" charset="0"/>
                <a:ea typeface="Microsoft Sans Serif" panose="020B0604020202020204" pitchFamily="34" charset="0"/>
              </a:rPr>
              <a:t>broad=b , narrow=n</a:t>
            </a:r>
            <a:endParaRPr lang="en-US" altLang="en-US" sz="2667" dirty="0">
              <a:latin typeface="Titillium Web" panose="00000500000000000000" pitchFamily="2" charset="0"/>
              <a:ea typeface="Microsoft Sans Serif" panose="020B0604020202020204" pitchFamily="34" charset="0"/>
            </a:endParaRPr>
          </a:p>
          <a:p>
            <a:pPr defTabSz="1219170" eaLnBrk="0" fontAlgn="base" hangingPunct="0">
              <a:spcBef>
                <a:spcPct val="0"/>
              </a:spcBef>
              <a:spcAft>
                <a:spcPct val="0"/>
              </a:spcAft>
              <a:tabLst>
                <a:tab pos="577836" algn="l"/>
                <a:tab pos="579952" algn="l"/>
              </a:tabLst>
            </a:pPr>
            <a:endParaRPr lang="en-US" altLang="en-US" sz="2667" dirty="0">
              <a:latin typeface="Titillium Web" panose="00000500000000000000" pitchFamily="2" charset="0"/>
            </a:endParaRPr>
          </a:p>
          <a:p>
            <a:pPr marL="457189" indent="-457189" defTabSz="1219170" eaLnBrk="0" fontAlgn="base" hangingPunct="0">
              <a:spcBef>
                <a:spcPct val="0"/>
              </a:spcBef>
              <a:spcAft>
                <a:spcPct val="0"/>
              </a:spcAft>
              <a:buFont typeface="Arial" panose="020B0604020202020204" pitchFamily="34" charset="0"/>
              <a:buChar char="•"/>
              <a:tabLst>
                <a:tab pos="577836" algn="l"/>
                <a:tab pos="579952" algn="l"/>
              </a:tabLst>
            </a:pPr>
            <a:r>
              <a:rPr lang="en-US" altLang="en-US" sz="2667" dirty="0">
                <a:latin typeface="Titillium Web" panose="00000500000000000000" pitchFamily="2" charset="0"/>
                <a:ea typeface="Microsoft Sans Serif" panose="020B0604020202020204" pitchFamily="34" charset="0"/>
              </a:rPr>
              <a:t>gill-color: </a:t>
            </a:r>
            <a:r>
              <a:rPr lang="en-US" altLang="en-US" sz="2667" dirty="0">
                <a:latin typeface="Titillium Web" panose="00000500000000000000" pitchFamily="2" charset="0"/>
                <a:ea typeface="Microsoft Sans Serif" panose="020B0604020202020204" pitchFamily="34" charset="0"/>
              </a:rPr>
              <a:t>black=k ,brown =n ,buff =b ,chocolate =h ,gray =g ,green =r ,orange =</a:t>
            </a:r>
            <a:r>
              <a:rPr lang="en-US" altLang="en-US" sz="2667" dirty="0">
                <a:latin typeface="Titillium Web" panose="00000500000000000000" pitchFamily="2" charset="0"/>
                <a:ea typeface="Microsoft Sans Serif" panose="020B0604020202020204" pitchFamily="34" charset="0"/>
              </a:rPr>
              <a:t>o</a:t>
            </a:r>
            <a:r>
              <a:rPr lang="en-US" altLang="en-US" sz="2667" dirty="0">
                <a:latin typeface="Titillium Web" panose="00000500000000000000" pitchFamily="2" charset="0"/>
                <a:ea typeface="Microsoft Sans Serif" panose="020B0604020202020204" pitchFamily="34" charset="0"/>
              </a:rPr>
              <a:t>, pink=p ,purple = u , red=e</a:t>
            </a:r>
            <a:r>
              <a:rPr lang="en-US" altLang="en-US" sz="2667" dirty="0">
                <a:latin typeface="Titillium Web" panose="00000500000000000000" pitchFamily="2" charset="0"/>
                <a:ea typeface="Microsoft Sans Serif" panose="020B0604020202020204" pitchFamily="34" charset="0"/>
              </a:rPr>
              <a:t>, </a:t>
            </a:r>
            <a:r>
              <a:rPr lang="en-US" altLang="en-US" sz="2667" dirty="0">
                <a:latin typeface="Titillium Web" panose="00000500000000000000" pitchFamily="2" charset="0"/>
                <a:ea typeface="Microsoft Sans Serif" panose="020B0604020202020204" pitchFamily="34" charset="0"/>
              </a:rPr>
              <a:t>white=w ,yellow =</a:t>
            </a:r>
            <a:r>
              <a:rPr lang="en-US" altLang="en-US" sz="2667" dirty="0">
                <a:latin typeface="Titillium Web" panose="00000500000000000000" pitchFamily="2" charset="0"/>
                <a:ea typeface="Microsoft Sans Serif" panose="020B0604020202020204" pitchFamily="34" charset="0"/>
              </a:rPr>
              <a:t>y</a:t>
            </a:r>
            <a:endParaRPr lang="en-US" altLang="en-US" sz="2667" dirty="0">
              <a:latin typeface="Titillium Web" panose="00000500000000000000" pitchFamily="2" charset="0"/>
            </a:endParaRPr>
          </a:p>
          <a:p>
            <a:pPr defTabSz="1219170" eaLnBrk="0" fontAlgn="base" hangingPunct="0">
              <a:spcBef>
                <a:spcPct val="0"/>
              </a:spcBef>
              <a:spcAft>
                <a:spcPct val="0"/>
              </a:spcAft>
              <a:tabLst>
                <a:tab pos="577836" algn="l"/>
                <a:tab pos="579952" algn="l"/>
              </a:tabLst>
            </a:pPr>
            <a:r>
              <a:rPr lang="en-US" altLang="en-US" sz="2667" dirty="0">
                <a:latin typeface="Titillium Web" panose="00000500000000000000" pitchFamily="2" charset="0"/>
                <a:ea typeface="Microsoft Sans Serif" panose="020B0604020202020204" pitchFamily="34" charset="0"/>
              </a:rPr>
              <a:t>     stalk-shape: enlarging</a:t>
            </a:r>
            <a:r>
              <a:rPr lang="en-US" altLang="en-US" sz="2667" dirty="0">
                <a:latin typeface="Titillium Web" panose="00000500000000000000" pitchFamily="2" charset="0"/>
                <a:ea typeface="Microsoft Sans Serif" panose="020B0604020202020204" pitchFamily="34" charset="0"/>
              </a:rPr>
              <a:t>= e, tapering=t</a:t>
            </a:r>
            <a:endParaRPr lang="en-US" altLang="en-US" sz="2667" dirty="0">
              <a:latin typeface="Titillium Web" panose="00000500000000000000" pitchFamily="2" charset="0"/>
            </a:endParaRPr>
          </a:p>
          <a:p>
            <a:pPr defTabSz="1219170" eaLnBrk="0" fontAlgn="base" hangingPunct="0">
              <a:spcBef>
                <a:spcPct val="0"/>
              </a:spcBef>
              <a:spcAft>
                <a:spcPct val="0"/>
              </a:spcAft>
              <a:tabLst>
                <a:tab pos="577836" algn="l"/>
                <a:tab pos="579952" algn="l"/>
              </a:tabLst>
            </a:pPr>
            <a:endParaRPr lang="en-US" altLang="en-US" sz="2400" dirty="0">
              <a:latin typeface="Titillium Web" panose="00000500000000000000" pitchFamily="2" charset="0"/>
              <a:ea typeface="Microsoft Sans Serif" panose="020B0604020202020204" pitchFamily="34" charset="0"/>
            </a:endParaRPr>
          </a:p>
          <a:p>
            <a:pPr defTabSz="1219170" eaLnBrk="0" fontAlgn="base" hangingPunct="0">
              <a:spcBef>
                <a:spcPct val="0"/>
              </a:spcBef>
              <a:spcAft>
                <a:spcPct val="0"/>
              </a:spcAft>
              <a:tabLst>
                <a:tab pos="577836" algn="l"/>
                <a:tab pos="579952" algn="l"/>
              </a:tabLst>
            </a:pPr>
            <a:endParaRPr lang="en-US" altLang="en-US" sz="1467" dirty="0">
              <a:latin typeface="Arial" panose="020B0604020202020204" pitchFamily="34" charset="0"/>
            </a:endParaRPr>
          </a:p>
          <a:p>
            <a:endParaRPr lang="en-IN" sz="2400" dirty="0"/>
          </a:p>
        </p:txBody>
      </p:sp>
      <p:sp>
        <p:nvSpPr>
          <p:cNvPr id="20" name="Rectangle 27">
            <a:extLst>
              <a:ext uri="{FF2B5EF4-FFF2-40B4-BE49-F238E27FC236}">
                <a16:creationId xmlns:a16="http://schemas.microsoft.com/office/drawing/2014/main" id="{A2BEBF11-9DEA-B18F-F23E-11C24293ED22}"/>
              </a:ext>
            </a:extLst>
          </p:cNvPr>
          <p:cNvSpPr>
            <a:spLocks noChangeArrowheads="1"/>
          </p:cNvSpPr>
          <p:nvPr/>
        </p:nvSpPr>
        <p:spPr bwMode="auto">
          <a:xfrm>
            <a:off x="496313" y="1549427"/>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pPr>
            <a:endParaRPr lang="en-US" altLang="en-US" sz="2400">
              <a:latin typeface="Arial" panose="020B0604020202020204" pitchFamily="34" charset="0"/>
            </a:endParaRPr>
          </a:p>
        </p:txBody>
      </p:sp>
    </p:spTree>
    <p:extLst>
      <p:ext uri="{BB962C8B-B14F-4D97-AF65-F5344CB8AC3E}">
        <p14:creationId xmlns:p14="http://schemas.microsoft.com/office/powerpoint/2010/main" val="330794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5F616B-2E25-1A2A-927D-A5367E66A753}"/>
              </a:ext>
            </a:extLst>
          </p:cNvPr>
          <p:cNvSpPr>
            <a:spLocks noGrp="1"/>
          </p:cNvSpPr>
          <p:nvPr>
            <p:ph type="sldNum" sz="quarter" idx="12"/>
          </p:nvPr>
        </p:nvSpPr>
        <p:spPr/>
        <p:txBody>
          <a:bodyPr/>
          <a:lstStyle/>
          <a:p>
            <a:fld id="{00000000-1234-1234-1234-123412341234}" type="slidenum">
              <a:rPr lang="en" smtClean="0"/>
              <a:pPr/>
              <a:t>5</a:t>
            </a:fld>
            <a:endParaRPr lang="en"/>
          </a:p>
        </p:txBody>
      </p:sp>
      <p:sp>
        <p:nvSpPr>
          <p:cNvPr id="3" name="TextBox 2">
            <a:extLst>
              <a:ext uri="{FF2B5EF4-FFF2-40B4-BE49-F238E27FC236}">
                <a16:creationId xmlns:a16="http://schemas.microsoft.com/office/drawing/2014/main" id="{3F154BB3-BD3B-B604-E71F-1A13B7069C2F}"/>
              </a:ext>
            </a:extLst>
          </p:cNvPr>
          <p:cNvSpPr txBox="1"/>
          <p:nvPr/>
        </p:nvSpPr>
        <p:spPr>
          <a:xfrm>
            <a:off x="152955" y="275856"/>
            <a:ext cx="11220956" cy="7478970"/>
          </a:xfrm>
          <a:prstGeom prst="rect">
            <a:avLst/>
          </a:prstGeom>
          <a:noFill/>
        </p:spPr>
        <p:txBody>
          <a:bodyPr wrap="square" rtlCol="0">
            <a:spAutoFit/>
          </a:bodyPr>
          <a:lstStyle/>
          <a:p>
            <a:r>
              <a:rPr lang="en-IN" sz="2400" dirty="0">
                <a:latin typeface="Titillium Web" panose="00000500000000000000" pitchFamily="2" charset="0"/>
              </a:rPr>
              <a:t>•stalk-root: </a:t>
            </a:r>
            <a:r>
              <a:rPr lang="en-IN" sz="2400" dirty="0">
                <a:latin typeface="Titillium Web" panose="00000500000000000000" pitchFamily="2" charset="0"/>
              </a:rPr>
              <a:t>bulbous=b , club= c, cup=u, equal=e , rhizomorphs=z , rooted=r , missing</a:t>
            </a:r>
            <a:r>
              <a:rPr lang="en-IN" sz="2400" dirty="0">
                <a:latin typeface="Titillium Web" panose="00000500000000000000" pitchFamily="2" charset="0"/>
              </a:rPr>
              <a:t>=?</a:t>
            </a:r>
          </a:p>
          <a:p>
            <a:endParaRPr lang="en-IN" sz="2400" dirty="0">
              <a:latin typeface="Titillium Web" panose="00000500000000000000" pitchFamily="2" charset="0"/>
            </a:endParaRPr>
          </a:p>
          <a:p>
            <a:r>
              <a:rPr lang="en-IN" sz="2400" dirty="0">
                <a:latin typeface="Titillium Web" panose="00000500000000000000" pitchFamily="2" charset="0"/>
              </a:rPr>
              <a:t>•stalk-surface-above-ring: </a:t>
            </a:r>
            <a:r>
              <a:rPr lang="en-IN" sz="2400" dirty="0">
                <a:latin typeface="Titillium Web" panose="00000500000000000000" pitchFamily="2" charset="0"/>
              </a:rPr>
              <a:t>fibrous=f , scaly=y , silky=k , smooth=s</a:t>
            </a:r>
            <a:endParaRPr lang="en-IN" sz="2400" dirty="0">
              <a:latin typeface="Titillium Web" panose="00000500000000000000" pitchFamily="2" charset="0"/>
            </a:endParaRPr>
          </a:p>
          <a:p>
            <a:endParaRPr lang="en-IN" sz="2400" dirty="0">
              <a:latin typeface="Titillium Web" panose="00000500000000000000" pitchFamily="2" charset="0"/>
            </a:endParaRPr>
          </a:p>
          <a:p>
            <a:r>
              <a:rPr lang="en-IN" sz="2400" dirty="0">
                <a:latin typeface="Titillium Web" panose="00000500000000000000" pitchFamily="2" charset="0"/>
              </a:rPr>
              <a:t>•stalk-surface-below-ring: </a:t>
            </a:r>
            <a:r>
              <a:rPr lang="en-IN" sz="2400" dirty="0">
                <a:latin typeface="Titillium Web" panose="00000500000000000000" pitchFamily="2" charset="0"/>
              </a:rPr>
              <a:t>fibrous=f , scaly=y , silky= k, smooth=s</a:t>
            </a:r>
            <a:endParaRPr lang="en-IN" sz="2400" dirty="0">
              <a:latin typeface="Titillium Web" panose="00000500000000000000" pitchFamily="2" charset="0"/>
            </a:endParaRPr>
          </a:p>
          <a:p>
            <a:endParaRPr lang="en-IN" sz="2400" dirty="0">
              <a:latin typeface="Titillium Web" panose="00000500000000000000" pitchFamily="2" charset="0"/>
            </a:endParaRPr>
          </a:p>
          <a:p>
            <a:r>
              <a:rPr lang="en-IN" sz="2400" dirty="0">
                <a:latin typeface="Titillium Web" panose="00000500000000000000" pitchFamily="2" charset="0"/>
              </a:rPr>
              <a:t>•</a:t>
            </a:r>
            <a:r>
              <a:rPr lang="en-IN" sz="2400" dirty="0">
                <a:latin typeface="Titillium Web" panose="00000500000000000000" pitchFamily="2" charset="0"/>
              </a:rPr>
              <a:t>stalk- </a:t>
            </a:r>
            <a:r>
              <a:rPr lang="en-IN" sz="2400" dirty="0" err="1">
                <a:latin typeface="Titillium Web" panose="00000500000000000000" pitchFamily="2" charset="0"/>
              </a:rPr>
              <a:t>color</a:t>
            </a:r>
            <a:r>
              <a:rPr lang="en-IN" sz="2400" dirty="0">
                <a:latin typeface="Titillium Web" panose="00000500000000000000" pitchFamily="2" charset="0"/>
              </a:rPr>
              <a:t>-above-ring</a:t>
            </a:r>
            <a:r>
              <a:rPr lang="en-IN" sz="2400" dirty="0">
                <a:latin typeface="Titillium Web" panose="00000500000000000000" pitchFamily="2" charset="0"/>
              </a:rPr>
              <a:t>: </a:t>
            </a:r>
            <a:r>
              <a:rPr lang="en-IN" sz="2400" dirty="0">
                <a:latin typeface="Titillium Web" panose="00000500000000000000" pitchFamily="2" charset="0"/>
              </a:rPr>
              <a:t>brown=n ,buff =b ,cinnamon =c , </a:t>
            </a:r>
            <a:r>
              <a:rPr lang="en-IN" sz="2400" dirty="0" err="1">
                <a:latin typeface="Titillium Web" panose="00000500000000000000" pitchFamily="2" charset="0"/>
              </a:rPr>
              <a:t>gray</a:t>
            </a:r>
            <a:r>
              <a:rPr lang="en-IN" sz="2400" dirty="0">
                <a:latin typeface="Titillium Web" panose="00000500000000000000" pitchFamily="2" charset="0"/>
              </a:rPr>
              <a:t> =g ,orange = o ,pink =p ,red =e ,white =w ,yellow =y</a:t>
            </a:r>
            <a:endParaRPr lang="en-IN" sz="2400" dirty="0">
              <a:latin typeface="Titillium Web" panose="00000500000000000000" pitchFamily="2" charset="0"/>
            </a:endParaRPr>
          </a:p>
          <a:p>
            <a:endParaRPr lang="en-IN" sz="2400" dirty="0">
              <a:latin typeface="Titillium Web" panose="00000500000000000000" pitchFamily="2" charset="0"/>
            </a:endParaRPr>
          </a:p>
          <a:p>
            <a:r>
              <a:rPr lang="en-IN" sz="2400" dirty="0">
                <a:latin typeface="Titillium Web" panose="00000500000000000000" pitchFamily="2" charset="0"/>
              </a:rPr>
              <a:t>•</a:t>
            </a:r>
            <a:r>
              <a:rPr lang="en-IN" sz="2400" dirty="0">
                <a:latin typeface="Titillium Web" panose="00000500000000000000" pitchFamily="2" charset="0"/>
              </a:rPr>
              <a:t>stalk- </a:t>
            </a:r>
            <a:r>
              <a:rPr lang="en-IN" sz="2400" dirty="0" err="1">
                <a:latin typeface="Titillium Web" panose="00000500000000000000" pitchFamily="2" charset="0"/>
              </a:rPr>
              <a:t>color</a:t>
            </a:r>
            <a:r>
              <a:rPr lang="en-IN" sz="2400" dirty="0">
                <a:latin typeface="Titillium Web" panose="00000500000000000000" pitchFamily="2" charset="0"/>
              </a:rPr>
              <a:t> – below –ring : brown=n , buff=b , cinnamon=c , </a:t>
            </a:r>
            <a:r>
              <a:rPr lang="en-IN" sz="2400" dirty="0" err="1">
                <a:latin typeface="Titillium Web" panose="00000500000000000000" pitchFamily="2" charset="0"/>
              </a:rPr>
              <a:t>gray</a:t>
            </a:r>
            <a:r>
              <a:rPr lang="en-IN" sz="2400" dirty="0">
                <a:latin typeface="Titillium Web" panose="00000500000000000000" pitchFamily="2" charset="0"/>
              </a:rPr>
              <a:t> =g , orange=o ,pink =p , red=e , white=w , yellow=y</a:t>
            </a:r>
            <a:endParaRPr lang="en-IN" sz="2400" dirty="0">
              <a:latin typeface="Titillium Web" panose="00000500000000000000" pitchFamily="2" charset="0"/>
            </a:endParaRPr>
          </a:p>
          <a:p>
            <a:endParaRPr lang="en-IN" sz="2400" dirty="0">
              <a:latin typeface="Titillium Web" panose="00000500000000000000" pitchFamily="2" charset="0"/>
            </a:endParaRPr>
          </a:p>
          <a:p>
            <a:r>
              <a:rPr lang="en-IN" sz="2400" dirty="0">
                <a:latin typeface="Titillium Web" panose="00000500000000000000" pitchFamily="2" charset="0"/>
              </a:rPr>
              <a:t>•veil-type: </a:t>
            </a:r>
            <a:r>
              <a:rPr lang="en-IN" sz="2400" dirty="0">
                <a:latin typeface="Titillium Web" panose="00000500000000000000" pitchFamily="2" charset="0"/>
              </a:rPr>
              <a:t>partial=p , universal=u</a:t>
            </a:r>
            <a:endParaRPr lang="en-IN" sz="2400" dirty="0">
              <a:latin typeface="Titillium Web" panose="00000500000000000000" pitchFamily="2" charset="0"/>
            </a:endParaRPr>
          </a:p>
          <a:p>
            <a:endParaRPr lang="en-IN" sz="2400" dirty="0">
              <a:latin typeface="Titillium Web" panose="00000500000000000000" pitchFamily="2" charset="0"/>
            </a:endParaRPr>
          </a:p>
          <a:p>
            <a:r>
              <a:rPr lang="en-IN" sz="2400" dirty="0">
                <a:latin typeface="Titillium Web" panose="00000500000000000000" pitchFamily="2" charset="0"/>
              </a:rPr>
              <a:t>• </a:t>
            </a:r>
            <a:r>
              <a:rPr lang="en-IN" sz="2400" dirty="0">
                <a:latin typeface="Titillium Web" panose="00000500000000000000" pitchFamily="2" charset="0"/>
              </a:rPr>
              <a:t>veil-</a:t>
            </a:r>
            <a:r>
              <a:rPr lang="en-IN" sz="2400" dirty="0" err="1">
                <a:latin typeface="Titillium Web" panose="00000500000000000000" pitchFamily="2" charset="0"/>
              </a:rPr>
              <a:t>color</a:t>
            </a:r>
            <a:r>
              <a:rPr lang="en-IN" sz="2400" dirty="0">
                <a:latin typeface="Titillium Web" panose="00000500000000000000" pitchFamily="2" charset="0"/>
              </a:rPr>
              <a:t> : brown=n ,orange =o , white=w , yellow=y</a:t>
            </a:r>
            <a:endParaRPr lang="en-IN" sz="2400" dirty="0">
              <a:latin typeface="Titillium Web" panose="00000500000000000000" pitchFamily="2" charset="0"/>
            </a:endParaRPr>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197102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C8D5BA-C276-C874-A7E9-91B9D3E68725}"/>
              </a:ext>
            </a:extLst>
          </p:cNvPr>
          <p:cNvSpPr>
            <a:spLocks noGrp="1"/>
          </p:cNvSpPr>
          <p:nvPr>
            <p:ph type="sldNum" sz="quarter" idx="12"/>
          </p:nvPr>
        </p:nvSpPr>
        <p:spPr/>
        <p:txBody>
          <a:bodyPr/>
          <a:lstStyle/>
          <a:p>
            <a:fld id="{00000000-1234-1234-1234-123412341234}" type="slidenum">
              <a:rPr lang="en" smtClean="0"/>
              <a:pPr/>
              <a:t>6</a:t>
            </a:fld>
            <a:endParaRPr lang="en"/>
          </a:p>
        </p:txBody>
      </p:sp>
      <p:sp>
        <p:nvSpPr>
          <p:cNvPr id="4" name="TextBox 3">
            <a:extLst>
              <a:ext uri="{FF2B5EF4-FFF2-40B4-BE49-F238E27FC236}">
                <a16:creationId xmlns:a16="http://schemas.microsoft.com/office/drawing/2014/main" id="{3F149554-639C-A582-6882-C7AAF2312C03}"/>
              </a:ext>
            </a:extLst>
          </p:cNvPr>
          <p:cNvSpPr txBox="1"/>
          <p:nvPr/>
        </p:nvSpPr>
        <p:spPr>
          <a:xfrm>
            <a:off x="334472" y="496313"/>
            <a:ext cx="11361217" cy="5427961"/>
          </a:xfrm>
          <a:prstGeom prst="rect">
            <a:avLst/>
          </a:prstGeom>
          <a:noFill/>
        </p:spPr>
        <p:txBody>
          <a:bodyPr wrap="square" rtlCol="0">
            <a:spAutoFit/>
          </a:bodyPr>
          <a:lstStyle/>
          <a:p>
            <a:r>
              <a:rPr lang="en-IN" sz="2667" dirty="0">
                <a:latin typeface="Titillium Web" panose="00000500000000000000" pitchFamily="2" charset="0"/>
              </a:rPr>
              <a:t>•ring-number: </a:t>
            </a:r>
            <a:r>
              <a:rPr lang="en-IN" sz="2667" dirty="0">
                <a:latin typeface="Titillium Web" panose="00000500000000000000" pitchFamily="2" charset="0"/>
              </a:rPr>
              <a:t>none=n , one=o , two=t</a:t>
            </a:r>
            <a:endParaRPr lang="en-IN" sz="2667" dirty="0">
              <a:latin typeface="Titillium Web" panose="00000500000000000000" pitchFamily="2" charset="0"/>
            </a:endParaRPr>
          </a:p>
          <a:p>
            <a:endParaRPr lang="en-IN" sz="2667" dirty="0">
              <a:latin typeface="Titillium Web" panose="00000500000000000000" pitchFamily="2" charset="0"/>
            </a:endParaRPr>
          </a:p>
          <a:p>
            <a:r>
              <a:rPr lang="en-IN" sz="2667" dirty="0">
                <a:latin typeface="Titillium Web" panose="00000500000000000000" pitchFamily="2" charset="0"/>
              </a:rPr>
              <a:t>•ring-type: </a:t>
            </a:r>
            <a:r>
              <a:rPr lang="en-IN" sz="2667" dirty="0">
                <a:latin typeface="Titillium Web" panose="00000500000000000000" pitchFamily="2" charset="0"/>
              </a:rPr>
              <a:t>cobwebby=c , evanescent=e , flaring=f , large=l, none=n ,pendant=p ,sheathing = s, zone=z</a:t>
            </a:r>
            <a:endParaRPr lang="en-IN" sz="2667" dirty="0">
              <a:latin typeface="Titillium Web" panose="00000500000000000000" pitchFamily="2" charset="0"/>
            </a:endParaRPr>
          </a:p>
          <a:p>
            <a:r>
              <a:rPr lang="en-IN" sz="2667" dirty="0">
                <a:latin typeface="Titillium Web" panose="00000500000000000000" pitchFamily="2" charset="0"/>
              </a:rPr>
              <a:t>•</a:t>
            </a:r>
            <a:r>
              <a:rPr lang="en-IN" sz="2667" dirty="0">
                <a:latin typeface="Titillium Web" panose="00000500000000000000" pitchFamily="2" charset="0"/>
              </a:rPr>
              <a:t>spore-print-</a:t>
            </a:r>
            <a:r>
              <a:rPr lang="en-IN" sz="2667" dirty="0" err="1">
                <a:latin typeface="Titillium Web" panose="00000500000000000000" pitchFamily="2" charset="0"/>
              </a:rPr>
              <a:t>color</a:t>
            </a:r>
            <a:r>
              <a:rPr lang="en-IN" sz="2667" dirty="0">
                <a:latin typeface="Titillium Web" panose="00000500000000000000" pitchFamily="2" charset="0"/>
              </a:rPr>
              <a:t> :</a:t>
            </a:r>
            <a:endParaRPr lang="en-IN" sz="2667" dirty="0">
              <a:latin typeface="Titillium Web" panose="00000500000000000000" pitchFamily="2" charset="0"/>
            </a:endParaRPr>
          </a:p>
          <a:p>
            <a:r>
              <a:rPr lang="en-IN" sz="2667" dirty="0">
                <a:latin typeface="Titillium Web" panose="00000500000000000000" pitchFamily="2" charset="0"/>
              </a:rPr>
              <a:t>black</a:t>
            </a:r>
            <a:r>
              <a:rPr lang="en-IN" sz="2667" dirty="0">
                <a:latin typeface="Titillium Web" panose="00000500000000000000" pitchFamily="2" charset="0"/>
              </a:rPr>
              <a:t>= k, brown=n ,buff = b , chocolate=h , green=r , orange=o ,purple=u ,white=w , yellow=y</a:t>
            </a:r>
            <a:endParaRPr lang="en-IN" sz="2667" dirty="0">
              <a:latin typeface="Titillium Web" panose="00000500000000000000" pitchFamily="2" charset="0"/>
            </a:endParaRPr>
          </a:p>
          <a:p>
            <a:endParaRPr lang="en-IN" sz="2667" dirty="0">
              <a:latin typeface="Titillium Web" panose="00000500000000000000" pitchFamily="2" charset="0"/>
            </a:endParaRPr>
          </a:p>
          <a:p>
            <a:r>
              <a:rPr lang="en-IN" sz="2667" dirty="0">
                <a:latin typeface="Titillium Web" panose="00000500000000000000" pitchFamily="2" charset="0"/>
              </a:rPr>
              <a:t>•population: </a:t>
            </a:r>
            <a:r>
              <a:rPr lang="en-IN" sz="2667" dirty="0">
                <a:latin typeface="Titillium Web" panose="00000500000000000000" pitchFamily="2" charset="0"/>
              </a:rPr>
              <a:t>abundant=a clustered=c, numerous=n ,scattered=s ,several=v ,solitary =y</a:t>
            </a:r>
            <a:endParaRPr lang="en-IN" sz="2667" dirty="0">
              <a:latin typeface="Titillium Web" panose="00000500000000000000" pitchFamily="2" charset="0"/>
            </a:endParaRPr>
          </a:p>
          <a:p>
            <a:endParaRPr lang="en-IN" sz="2667" dirty="0">
              <a:latin typeface="Titillium Web" panose="00000500000000000000" pitchFamily="2" charset="0"/>
            </a:endParaRPr>
          </a:p>
          <a:p>
            <a:r>
              <a:rPr lang="en-IN" sz="2667" dirty="0">
                <a:latin typeface="Titillium Web" panose="00000500000000000000" pitchFamily="2" charset="0"/>
              </a:rPr>
              <a:t>•habitat: </a:t>
            </a:r>
            <a:r>
              <a:rPr lang="en-IN" sz="2667" dirty="0">
                <a:latin typeface="Titillium Web" panose="00000500000000000000" pitchFamily="2" charset="0"/>
              </a:rPr>
              <a:t>grasses=g ,leaves=l ,meadows=m ,paths=p ,urban=u ,waste=w , woods=d</a:t>
            </a:r>
            <a:endParaRPr lang="en-IN" sz="2667" dirty="0">
              <a:latin typeface="Titillium Web" panose="00000500000000000000" pitchFamily="2" charset="0"/>
            </a:endParaRPr>
          </a:p>
        </p:txBody>
      </p:sp>
    </p:spTree>
    <p:extLst>
      <p:ext uri="{BB962C8B-B14F-4D97-AF65-F5344CB8AC3E}">
        <p14:creationId xmlns:p14="http://schemas.microsoft.com/office/powerpoint/2010/main" val="802974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F5D063-E4E8-1DCC-DC97-BA01C41FFE66}"/>
              </a:ext>
            </a:extLst>
          </p:cNvPr>
          <p:cNvSpPr>
            <a:spLocks noGrp="1"/>
          </p:cNvSpPr>
          <p:nvPr>
            <p:ph type="sldNum" sz="quarter" idx="12"/>
          </p:nvPr>
        </p:nvSpPr>
        <p:spPr/>
        <p:txBody>
          <a:bodyPr/>
          <a:lstStyle/>
          <a:p>
            <a:fld id="{00000000-1234-1234-1234-123412341234}" type="slidenum">
              <a:rPr lang="en" smtClean="0"/>
              <a:pPr/>
              <a:t>7</a:t>
            </a:fld>
            <a:endParaRPr lang="en"/>
          </a:p>
        </p:txBody>
      </p:sp>
      <p:sp>
        <p:nvSpPr>
          <p:cNvPr id="3" name="TextBox 2">
            <a:extLst>
              <a:ext uri="{FF2B5EF4-FFF2-40B4-BE49-F238E27FC236}">
                <a16:creationId xmlns:a16="http://schemas.microsoft.com/office/drawing/2014/main" id="{D102F6BA-11E7-A3E2-B01F-D4DA6A0D320C}"/>
              </a:ext>
            </a:extLst>
          </p:cNvPr>
          <p:cNvSpPr txBox="1"/>
          <p:nvPr/>
        </p:nvSpPr>
        <p:spPr>
          <a:xfrm>
            <a:off x="399207" y="453154"/>
            <a:ext cx="11274903" cy="2308324"/>
          </a:xfrm>
          <a:prstGeom prst="rect">
            <a:avLst/>
          </a:prstGeom>
          <a:noFill/>
        </p:spPr>
        <p:txBody>
          <a:bodyPr wrap="square" rtlCol="0">
            <a:spAutoFit/>
          </a:bodyPr>
          <a:lstStyle/>
          <a:p>
            <a:r>
              <a:rPr lang="en-US" sz="4800" dirty="0">
                <a:latin typeface="Microsoft Sans Serif" panose="020B0604020202020204" pitchFamily="34" charset="0"/>
                <a:ea typeface="Microsoft Sans Serif" panose="020B0604020202020204" pitchFamily="34" charset="0"/>
              </a:rPr>
              <a:t>Architecture</a:t>
            </a:r>
            <a:r>
              <a:rPr lang="en-US" sz="4800" dirty="0">
                <a:solidFill>
                  <a:schemeClr val="bg1"/>
                </a:solidFill>
                <a:latin typeface="Microsoft Sans Serif" panose="020B0604020202020204" pitchFamily="34" charset="0"/>
                <a:ea typeface="Microsoft Sans Serif" panose="020B0604020202020204" pitchFamily="34" charset="0"/>
              </a:rPr>
              <a:t>:</a:t>
            </a:r>
          </a:p>
          <a:p>
            <a:endParaRPr lang="en-US" sz="4800" dirty="0">
              <a:solidFill>
                <a:schemeClr val="bg1"/>
              </a:solidFill>
              <a:latin typeface="Microsoft Sans Serif" panose="020B0604020202020204" pitchFamily="34" charset="0"/>
              <a:ea typeface="Microsoft Sans Serif" panose="020B0604020202020204" pitchFamily="34" charset="0"/>
            </a:endParaRPr>
          </a:p>
          <a:p>
            <a:endParaRPr lang="en-IN" sz="4800" dirty="0">
              <a:solidFill>
                <a:schemeClr val="bg1"/>
              </a:solidFill>
            </a:endParaRPr>
          </a:p>
        </p:txBody>
      </p:sp>
      <p:grpSp>
        <p:nvGrpSpPr>
          <p:cNvPr id="5" name="Group 4"/>
          <p:cNvGrpSpPr/>
          <p:nvPr/>
        </p:nvGrpSpPr>
        <p:grpSpPr>
          <a:xfrm>
            <a:off x="1125416" y="1793631"/>
            <a:ext cx="8853854" cy="4352192"/>
            <a:chOff x="0" y="0"/>
            <a:chExt cx="5525168" cy="3584266"/>
          </a:xfrm>
          <a:solidFill>
            <a:schemeClr val="bg1"/>
          </a:solidFill>
        </p:grpSpPr>
        <p:sp>
          <p:nvSpPr>
            <p:cNvPr id="7" name="Shape 436"/>
            <p:cNvSpPr/>
            <p:nvPr/>
          </p:nvSpPr>
          <p:spPr>
            <a:xfrm>
              <a:off x="38100" y="0"/>
              <a:ext cx="1000125" cy="495300"/>
            </a:xfrm>
            <a:custGeom>
              <a:avLst/>
              <a:gdLst/>
              <a:ahLst/>
              <a:cxnLst/>
              <a:rect l="0" t="0" r="0" b="0"/>
              <a:pathLst>
                <a:path w="1000125" h="495300">
                  <a:moveTo>
                    <a:pt x="0" y="82550"/>
                  </a:moveTo>
                  <a:lnTo>
                    <a:pt x="6350" y="50800"/>
                  </a:lnTo>
                  <a:lnTo>
                    <a:pt x="24130" y="24130"/>
                  </a:lnTo>
                  <a:lnTo>
                    <a:pt x="50165" y="6985"/>
                  </a:lnTo>
                  <a:lnTo>
                    <a:pt x="82550" y="0"/>
                  </a:lnTo>
                  <a:lnTo>
                    <a:pt x="917575" y="0"/>
                  </a:lnTo>
                  <a:lnTo>
                    <a:pt x="949960" y="6985"/>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8" name="Shape 437"/>
            <p:cNvSpPr/>
            <p:nvPr/>
          </p:nvSpPr>
          <p:spPr>
            <a:xfrm>
              <a:off x="1485900" y="6985"/>
              <a:ext cx="1000125" cy="495300"/>
            </a:xfrm>
            <a:custGeom>
              <a:avLst/>
              <a:gdLst/>
              <a:ahLst/>
              <a:cxnLst/>
              <a:rect l="0" t="0" r="0" b="0"/>
              <a:pathLst>
                <a:path w="1000125" h="495300">
                  <a:moveTo>
                    <a:pt x="0" y="82550"/>
                  </a:moveTo>
                  <a:lnTo>
                    <a:pt x="6350" y="50800"/>
                  </a:lnTo>
                  <a:lnTo>
                    <a:pt x="24130" y="24130"/>
                  </a:lnTo>
                  <a:lnTo>
                    <a:pt x="50165" y="6985"/>
                  </a:lnTo>
                  <a:lnTo>
                    <a:pt x="82550" y="0"/>
                  </a:lnTo>
                  <a:lnTo>
                    <a:pt x="917575" y="0"/>
                  </a:lnTo>
                  <a:lnTo>
                    <a:pt x="949960" y="6985"/>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9" name="Shape 438"/>
            <p:cNvSpPr/>
            <p:nvPr/>
          </p:nvSpPr>
          <p:spPr>
            <a:xfrm>
              <a:off x="1066800" y="168910"/>
              <a:ext cx="419100" cy="142875"/>
            </a:xfrm>
            <a:custGeom>
              <a:avLst/>
              <a:gdLst/>
              <a:ahLst/>
              <a:cxnLst/>
              <a:rect l="0" t="0" r="0" b="0"/>
              <a:pathLst>
                <a:path w="419100" h="142875">
                  <a:moveTo>
                    <a:pt x="0" y="36195"/>
                  </a:moveTo>
                  <a:lnTo>
                    <a:pt x="347980" y="36195"/>
                  </a:lnTo>
                  <a:lnTo>
                    <a:pt x="347980" y="0"/>
                  </a:lnTo>
                  <a:lnTo>
                    <a:pt x="419100" y="71755"/>
                  </a:lnTo>
                  <a:lnTo>
                    <a:pt x="347980" y="142875"/>
                  </a:lnTo>
                  <a:lnTo>
                    <a:pt x="347980" y="107315"/>
                  </a:lnTo>
                  <a:lnTo>
                    <a:pt x="0" y="107315"/>
                  </a:lnTo>
                  <a:lnTo>
                    <a:pt x="0" y="3619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10" name="Shape 440"/>
            <p:cNvSpPr/>
            <p:nvPr/>
          </p:nvSpPr>
          <p:spPr>
            <a:xfrm>
              <a:off x="2943225" y="11430"/>
              <a:ext cx="1000125" cy="495300"/>
            </a:xfrm>
            <a:custGeom>
              <a:avLst/>
              <a:gdLst/>
              <a:ahLst/>
              <a:cxnLst/>
              <a:rect l="0" t="0" r="0" b="0"/>
              <a:pathLst>
                <a:path w="1000125" h="495300">
                  <a:moveTo>
                    <a:pt x="0" y="82550"/>
                  </a:moveTo>
                  <a:lnTo>
                    <a:pt x="6350" y="50800"/>
                  </a:lnTo>
                  <a:lnTo>
                    <a:pt x="24130" y="24130"/>
                  </a:lnTo>
                  <a:lnTo>
                    <a:pt x="50165" y="6350"/>
                  </a:lnTo>
                  <a:lnTo>
                    <a:pt x="82550" y="0"/>
                  </a:lnTo>
                  <a:lnTo>
                    <a:pt x="917575" y="0"/>
                  </a:lnTo>
                  <a:lnTo>
                    <a:pt x="949960" y="6350"/>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11" name="Shape 441"/>
            <p:cNvSpPr/>
            <p:nvPr/>
          </p:nvSpPr>
          <p:spPr>
            <a:xfrm>
              <a:off x="2514600" y="180975"/>
              <a:ext cx="419100" cy="142875"/>
            </a:xfrm>
            <a:custGeom>
              <a:avLst/>
              <a:gdLst/>
              <a:ahLst/>
              <a:cxnLst/>
              <a:rect l="0" t="0" r="0" b="0"/>
              <a:pathLst>
                <a:path w="419100" h="142875">
                  <a:moveTo>
                    <a:pt x="0" y="36195"/>
                  </a:moveTo>
                  <a:lnTo>
                    <a:pt x="347980" y="36195"/>
                  </a:lnTo>
                  <a:lnTo>
                    <a:pt x="347980" y="0"/>
                  </a:lnTo>
                  <a:lnTo>
                    <a:pt x="419100" y="71755"/>
                  </a:lnTo>
                  <a:lnTo>
                    <a:pt x="347980" y="142875"/>
                  </a:lnTo>
                  <a:lnTo>
                    <a:pt x="347980" y="107315"/>
                  </a:lnTo>
                  <a:lnTo>
                    <a:pt x="0" y="107315"/>
                  </a:lnTo>
                  <a:lnTo>
                    <a:pt x="0" y="3619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12" name="Shape 443"/>
            <p:cNvSpPr/>
            <p:nvPr/>
          </p:nvSpPr>
          <p:spPr>
            <a:xfrm>
              <a:off x="4391025" y="9525"/>
              <a:ext cx="1000125" cy="495300"/>
            </a:xfrm>
            <a:custGeom>
              <a:avLst/>
              <a:gdLst/>
              <a:ahLst/>
              <a:cxnLst/>
              <a:rect l="0" t="0" r="0" b="0"/>
              <a:pathLst>
                <a:path w="1000125" h="495300">
                  <a:moveTo>
                    <a:pt x="0" y="82550"/>
                  </a:moveTo>
                  <a:lnTo>
                    <a:pt x="6350" y="50800"/>
                  </a:lnTo>
                  <a:lnTo>
                    <a:pt x="24130" y="24130"/>
                  </a:lnTo>
                  <a:lnTo>
                    <a:pt x="50165" y="6350"/>
                  </a:lnTo>
                  <a:lnTo>
                    <a:pt x="82550" y="0"/>
                  </a:lnTo>
                  <a:lnTo>
                    <a:pt x="917575" y="0"/>
                  </a:lnTo>
                  <a:lnTo>
                    <a:pt x="949960" y="6350"/>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13" name="Shape 444"/>
            <p:cNvSpPr/>
            <p:nvPr/>
          </p:nvSpPr>
          <p:spPr>
            <a:xfrm>
              <a:off x="3971925" y="197485"/>
              <a:ext cx="419100" cy="133350"/>
            </a:xfrm>
            <a:custGeom>
              <a:avLst/>
              <a:gdLst/>
              <a:ahLst/>
              <a:cxnLst/>
              <a:rect l="0" t="0" r="0" b="0"/>
              <a:pathLst>
                <a:path w="419100" h="133350">
                  <a:moveTo>
                    <a:pt x="0" y="33655"/>
                  </a:moveTo>
                  <a:lnTo>
                    <a:pt x="352425" y="33655"/>
                  </a:lnTo>
                  <a:lnTo>
                    <a:pt x="352425" y="0"/>
                  </a:lnTo>
                  <a:lnTo>
                    <a:pt x="419100" y="66675"/>
                  </a:lnTo>
                  <a:lnTo>
                    <a:pt x="352425" y="133350"/>
                  </a:lnTo>
                  <a:lnTo>
                    <a:pt x="352425" y="100330"/>
                  </a:lnTo>
                  <a:lnTo>
                    <a:pt x="0" y="100330"/>
                  </a:lnTo>
                  <a:lnTo>
                    <a:pt x="0" y="3365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14" name="Shape 445"/>
            <p:cNvSpPr/>
            <p:nvPr/>
          </p:nvSpPr>
          <p:spPr>
            <a:xfrm>
              <a:off x="4848225" y="511810"/>
              <a:ext cx="171450" cy="476250"/>
            </a:xfrm>
            <a:custGeom>
              <a:avLst/>
              <a:gdLst/>
              <a:ahLst/>
              <a:cxnLst/>
              <a:rect l="0" t="0" r="0" b="0"/>
              <a:pathLst>
                <a:path w="171450" h="476250">
                  <a:moveTo>
                    <a:pt x="0" y="390525"/>
                  </a:moveTo>
                  <a:lnTo>
                    <a:pt x="42545" y="390525"/>
                  </a:lnTo>
                  <a:lnTo>
                    <a:pt x="42545" y="0"/>
                  </a:lnTo>
                  <a:lnTo>
                    <a:pt x="128270" y="0"/>
                  </a:lnTo>
                  <a:lnTo>
                    <a:pt x="128270" y="390525"/>
                  </a:lnTo>
                  <a:lnTo>
                    <a:pt x="171450" y="390525"/>
                  </a:lnTo>
                  <a:lnTo>
                    <a:pt x="85725" y="476250"/>
                  </a:lnTo>
                  <a:lnTo>
                    <a:pt x="0" y="39052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15" name="Shape 447"/>
            <p:cNvSpPr/>
            <p:nvPr/>
          </p:nvSpPr>
          <p:spPr>
            <a:xfrm>
              <a:off x="4448175" y="991870"/>
              <a:ext cx="1000125" cy="495300"/>
            </a:xfrm>
            <a:custGeom>
              <a:avLst/>
              <a:gdLst/>
              <a:ahLst/>
              <a:cxnLst/>
              <a:rect l="0" t="0" r="0" b="0"/>
              <a:pathLst>
                <a:path w="1000125" h="495300">
                  <a:moveTo>
                    <a:pt x="0" y="82550"/>
                  </a:moveTo>
                  <a:lnTo>
                    <a:pt x="6350" y="50165"/>
                  </a:lnTo>
                  <a:lnTo>
                    <a:pt x="24130" y="24130"/>
                  </a:lnTo>
                  <a:lnTo>
                    <a:pt x="50165" y="6350"/>
                  </a:lnTo>
                  <a:lnTo>
                    <a:pt x="82550" y="0"/>
                  </a:lnTo>
                  <a:lnTo>
                    <a:pt x="917575" y="0"/>
                  </a:lnTo>
                  <a:lnTo>
                    <a:pt x="949960" y="6350"/>
                  </a:lnTo>
                  <a:lnTo>
                    <a:pt x="975995" y="24130"/>
                  </a:lnTo>
                  <a:lnTo>
                    <a:pt x="993775" y="50165"/>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16" name="Shape 448"/>
            <p:cNvSpPr/>
            <p:nvPr/>
          </p:nvSpPr>
          <p:spPr>
            <a:xfrm>
              <a:off x="4000500" y="1139825"/>
              <a:ext cx="438150" cy="152400"/>
            </a:xfrm>
            <a:custGeom>
              <a:avLst/>
              <a:gdLst/>
              <a:ahLst/>
              <a:cxnLst/>
              <a:rect l="0" t="0" r="0" b="0"/>
              <a:pathLst>
                <a:path w="438150" h="152400">
                  <a:moveTo>
                    <a:pt x="0" y="76200"/>
                  </a:moveTo>
                  <a:lnTo>
                    <a:pt x="76200" y="0"/>
                  </a:lnTo>
                  <a:lnTo>
                    <a:pt x="76200" y="38100"/>
                  </a:lnTo>
                  <a:lnTo>
                    <a:pt x="438150" y="38100"/>
                  </a:lnTo>
                  <a:lnTo>
                    <a:pt x="438150" y="114300"/>
                  </a:lnTo>
                  <a:lnTo>
                    <a:pt x="76200" y="114300"/>
                  </a:lnTo>
                  <a:lnTo>
                    <a:pt x="76200" y="152400"/>
                  </a:lnTo>
                  <a:lnTo>
                    <a:pt x="0" y="76200"/>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17" name="Shape 449"/>
            <p:cNvSpPr/>
            <p:nvPr/>
          </p:nvSpPr>
          <p:spPr>
            <a:xfrm>
              <a:off x="3000375" y="985520"/>
              <a:ext cx="1000125" cy="495300"/>
            </a:xfrm>
            <a:custGeom>
              <a:avLst/>
              <a:gdLst/>
              <a:ahLst/>
              <a:cxnLst/>
              <a:rect l="0" t="0" r="0" b="0"/>
              <a:pathLst>
                <a:path w="1000125" h="495300">
                  <a:moveTo>
                    <a:pt x="82550" y="0"/>
                  </a:moveTo>
                  <a:lnTo>
                    <a:pt x="917575" y="0"/>
                  </a:lnTo>
                  <a:lnTo>
                    <a:pt x="949960" y="6350"/>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lnTo>
                    <a:pt x="6350" y="50800"/>
                  </a:lnTo>
                  <a:lnTo>
                    <a:pt x="24130" y="24130"/>
                  </a:lnTo>
                  <a:lnTo>
                    <a:pt x="50165" y="6350"/>
                  </a:lnTo>
                  <a:lnTo>
                    <a:pt x="82550" y="0"/>
                  </a:lnTo>
                  <a:close/>
                </a:path>
              </a:pathLst>
            </a:custGeom>
            <a:grpFill/>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8" name="Shape 450"/>
            <p:cNvSpPr/>
            <p:nvPr/>
          </p:nvSpPr>
          <p:spPr>
            <a:xfrm>
              <a:off x="3000375" y="985520"/>
              <a:ext cx="1000125" cy="495300"/>
            </a:xfrm>
            <a:custGeom>
              <a:avLst/>
              <a:gdLst/>
              <a:ahLst/>
              <a:cxnLst/>
              <a:rect l="0" t="0" r="0" b="0"/>
              <a:pathLst>
                <a:path w="1000125" h="495300">
                  <a:moveTo>
                    <a:pt x="0" y="82550"/>
                  </a:moveTo>
                  <a:lnTo>
                    <a:pt x="6350" y="50800"/>
                  </a:lnTo>
                  <a:lnTo>
                    <a:pt x="24130" y="24130"/>
                  </a:lnTo>
                  <a:lnTo>
                    <a:pt x="50165" y="6350"/>
                  </a:lnTo>
                  <a:lnTo>
                    <a:pt x="82550" y="0"/>
                  </a:lnTo>
                  <a:lnTo>
                    <a:pt x="917575" y="0"/>
                  </a:lnTo>
                  <a:lnTo>
                    <a:pt x="949960" y="6350"/>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19" name="Shape 451"/>
            <p:cNvSpPr/>
            <p:nvPr/>
          </p:nvSpPr>
          <p:spPr>
            <a:xfrm>
              <a:off x="2543175" y="1163320"/>
              <a:ext cx="438150" cy="152400"/>
            </a:xfrm>
            <a:custGeom>
              <a:avLst/>
              <a:gdLst/>
              <a:ahLst/>
              <a:cxnLst/>
              <a:rect l="0" t="0" r="0" b="0"/>
              <a:pathLst>
                <a:path w="438150" h="152400">
                  <a:moveTo>
                    <a:pt x="0" y="76200"/>
                  </a:moveTo>
                  <a:lnTo>
                    <a:pt x="76200" y="0"/>
                  </a:lnTo>
                  <a:lnTo>
                    <a:pt x="76200" y="38100"/>
                  </a:lnTo>
                  <a:lnTo>
                    <a:pt x="438150" y="38100"/>
                  </a:lnTo>
                  <a:lnTo>
                    <a:pt x="438150" y="114300"/>
                  </a:lnTo>
                  <a:lnTo>
                    <a:pt x="76200" y="114300"/>
                  </a:lnTo>
                  <a:lnTo>
                    <a:pt x="76200" y="152400"/>
                  </a:lnTo>
                  <a:lnTo>
                    <a:pt x="0" y="76200"/>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20" name="Shape 454"/>
            <p:cNvSpPr/>
            <p:nvPr/>
          </p:nvSpPr>
          <p:spPr>
            <a:xfrm>
              <a:off x="1428750" y="930656"/>
              <a:ext cx="1095375" cy="599694"/>
            </a:xfrm>
            <a:custGeom>
              <a:avLst/>
              <a:gdLst/>
              <a:ahLst/>
              <a:cxnLst/>
              <a:rect l="0" t="0" r="0" b="0"/>
              <a:pathLst>
                <a:path w="1095375" h="599694">
                  <a:moveTo>
                    <a:pt x="0" y="99949"/>
                  </a:moveTo>
                  <a:lnTo>
                    <a:pt x="6985" y="60706"/>
                  </a:lnTo>
                  <a:lnTo>
                    <a:pt x="25400" y="29590"/>
                  </a:lnTo>
                  <a:lnTo>
                    <a:pt x="52070" y="8127"/>
                  </a:lnTo>
                  <a:lnTo>
                    <a:pt x="85725" y="0"/>
                  </a:lnTo>
                  <a:lnTo>
                    <a:pt x="1009650" y="0"/>
                  </a:lnTo>
                  <a:lnTo>
                    <a:pt x="1043305" y="8127"/>
                  </a:lnTo>
                  <a:lnTo>
                    <a:pt x="1069975" y="29590"/>
                  </a:lnTo>
                  <a:lnTo>
                    <a:pt x="1088390" y="60706"/>
                  </a:lnTo>
                  <a:lnTo>
                    <a:pt x="1095375" y="99949"/>
                  </a:lnTo>
                  <a:lnTo>
                    <a:pt x="1095375" y="499745"/>
                  </a:lnTo>
                  <a:lnTo>
                    <a:pt x="1088390" y="538988"/>
                  </a:lnTo>
                  <a:lnTo>
                    <a:pt x="1069975" y="570103"/>
                  </a:lnTo>
                  <a:lnTo>
                    <a:pt x="1043305" y="591565"/>
                  </a:lnTo>
                  <a:lnTo>
                    <a:pt x="1009650" y="599694"/>
                  </a:lnTo>
                  <a:lnTo>
                    <a:pt x="85725" y="599694"/>
                  </a:lnTo>
                  <a:lnTo>
                    <a:pt x="52070" y="591565"/>
                  </a:lnTo>
                  <a:lnTo>
                    <a:pt x="25400" y="570103"/>
                  </a:lnTo>
                  <a:lnTo>
                    <a:pt x="6985" y="538988"/>
                  </a:lnTo>
                  <a:lnTo>
                    <a:pt x="0" y="499745"/>
                  </a:lnTo>
                  <a:lnTo>
                    <a:pt x="0" y="99949"/>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21" name="Shape 455"/>
            <p:cNvSpPr/>
            <p:nvPr/>
          </p:nvSpPr>
          <p:spPr>
            <a:xfrm>
              <a:off x="38100" y="914400"/>
              <a:ext cx="1000125" cy="577469"/>
            </a:xfrm>
            <a:custGeom>
              <a:avLst/>
              <a:gdLst/>
              <a:ahLst/>
              <a:cxnLst/>
              <a:rect l="0" t="0" r="0" b="0"/>
              <a:pathLst>
                <a:path w="1000125" h="577469">
                  <a:moveTo>
                    <a:pt x="0" y="96266"/>
                  </a:moveTo>
                  <a:lnTo>
                    <a:pt x="6350" y="58547"/>
                  </a:lnTo>
                  <a:lnTo>
                    <a:pt x="24130" y="28194"/>
                  </a:lnTo>
                  <a:lnTo>
                    <a:pt x="50165" y="7366"/>
                  </a:lnTo>
                  <a:lnTo>
                    <a:pt x="82550" y="0"/>
                  </a:lnTo>
                  <a:lnTo>
                    <a:pt x="917575" y="0"/>
                  </a:lnTo>
                  <a:lnTo>
                    <a:pt x="949960" y="7366"/>
                  </a:lnTo>
                  <a:lnTo>
                    <a:pt x="975995" y="28194"/>
                  </a:lnTo>
                  <a:lnTo>
                    <a:pt x="993775" y="58547"/>
                  </a:lnTo>
                  <a:lnTo>
                    <a:pt x="1000125" y="96266"/>
                  </a:lnTo>
                  <a:lnTo>
                    <a:pt x="1000125" y="481203"/>
                  </a:lnTo>
                  <a:lnTo>
                    <a:pt x="993775" y="518922"/>
                  </a:lnTo>
                  <a:lnTo>
                    <a:pt x="975995" y="549275"/>
                  </a:lnTo>
                  <a:lnTo>
                    <a:pt x="949960" y="570103"/>
                  </a:lnTo>
                  <a:lnTo>
                    <a:pt x="917575" y="577469"/>
                  </a:lnTo>
                  <a:lnTo>
                    <a:pt x="82550" y="577469"/>
                  </a:lnTo>
                  <a:lnTo>
                    <a:pt x="50165" y="570103"/>
                  </a:lnTo>
                  <a:lnTo>
                    <a:pt x="24130" y="549275"/>
                  </a:lnTo>
                  <a:lnTo>
                    <a:pt x="6350" y="518922"/>
                  </a:lnTo>
                  <a:lnTo>
                    <a:pt x="0" y="481203"/>
                  </a:lnTo>
                  <a:lnTo>
                    <a:pt x="0" y="96266"/>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22" name="Shape 456"/>
            <p:cNvSpPr/>
            <p:nvPr/>
          </p:nvSpPr>
          <p:spPr>
            <a:xfrm>
              <a:off x="1047750" y="1149350"/>
              <a:ext cx="371475" cy="152400"/>
            </a:xfrm>
            <a:custGeom>
              <a:avLst/>
              <a:gdLst/>
              <a:ahLst/>
              <a:cxnLst/>
              <a:rect l="0" t="0" r="0" b="0"/>
              <a:pathLst>
                <a:path w="371475" h="152400">
                  <a:moveTo>
                    <a:pt x="0" y="76200"/>
                  </a:moveTo>
                  <a:lnTo>
                    <a:pt x="76200" y="0"/>
                  </a:lnTo>
                  <a:lnTo>
                    <a:pt x="76200" y="38100"/>
                  </a:lnTo>
                  <a:lnTo>
                    <a:pt x="371475" y="38100"/>
                  </a:lnTo>
                  <a:lnTo>
                    <a:pt x="371475" y="114300"/>
                  </a:lnTo>
                  <a:lnTo>
                    <a:pt x="76200" y="114300"/>
                  </a:lnTo>
                  <a:lnTo>
                    <a:pt x="76200" y="152400"/>
                  </a:lnTo>
                  <a:lnTo>
                    <a:pt x="0" y="76200"/>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23" name="Shape 457"/>
            <p:cNvSpPr/>
            <p:nvPr/>
          </p:nvSpPr>
          <p:spPr>
            <a:xfrm>
              <a:off x="409575" y="1506220"/>
              <a:ext cx="171450" cy="476250"/>
            </a:xfrm>
            <a:custGeom>
              <a:avLst/>
              <a:gdLst/>
              <a:ahLst/>
              <a:cxnLst/>
              <a:rect l="0" t="0" r="0" b="0"/>
              <a:pathLst>
                <a:path w="171450" h="476250">
                  <a:moveTo>
                    <a:pt x="0" y="390525"/>
                  </a:moveTo>
                  <a:lnTo>
                    <a:pt x="42545" y="390525"/>
                  </a:lnTo>
                  <a:lnTo>
                    <a:pt x="42545" y="0"/>
                  </a:lnTo>
                  <a:lnTo>
                    <a:pt x="128270" y="0"/>
                  </a:lnTo>
                  <a:lnTo>
                    <a:pt x="128270" y="390525"/>
                  </a:lnTo>
                  <a:lnTo>
                    <a:pt x="171450" y="390525"/>
                  </a:lnTo>
                  <a:lnTo>
                    <a:pt x="85725" y="476250"/>
                  </a:lnTo>
                  <a:lnTo>
                    <a:pt x="0" y="39052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24" name="Shape 462"/>
            <p:cNvSpPr/>
            <p:nvPr/>
          </p:nvSpPr>
          <p:spPr>
            <a:xfrm>
              <a:off x="0" y="1997710"/>
              <a:ext cx="1000125" cy="609727"/>
            </a:xfrm>
            <a:custGeom>
              <a:avLst/>
              <a:gdLst/>
              <a:ahLst/>
              <a:cxnLst/>
              <a:rect l="0" t="0" r="0" b="0"/>
              <a:pathLst>
                <a:path w="1000125" h="609727">
                  <a:moveTo>
                    <a:pt x="0" y="101600"/>
                  </a:moveTo>
                  <a:lnTo>
                    <a:pt x="6350" y="62484"/>
                  </a:lnTo>
                  <a:lnTo>
                    <a:pt x="24130" y="29718"/>
                  </a:lnTo>
                  <a:lnTo>
                    <a:pt x="50165" y="7874"/>
                  </a:lnTo>
                  <a:lnTo>
                    <a:pt x="82550" y="0"/>
                  </a:lnTo>
                  <a:lnTo>
                    <a:pt x="917575" y="0"/>
                  </a:lnTo>
                  <a:lnTo>
                    <a:pt x="949960" y="7874"/>
                  </a:lnTo>
                  <a:lnTo>
                    <a:pt x="975995" y="29718"/>
                  </a:lnTo>
                  <a:lnTo>
                    <a:pt x="993775" y="62484"/>
                  </a:lnTo>
                  <a:lnTo>
                    <a:pt x="1000125" y="101600"/>
                  </a:lnTo>
                  <a:lnTo>
                    <a:pt x="1000125" y="508127"/>
                  </a:lnTo>
                  <a:lnTo>
                    <a:pt x="993775" y="547878"/>
                  </a:lnTo>
                  <a:lnTo>
                    <a:pt x="975995" y="580009"/>
                  </a:lnTo>
                  <a:lnTo>
                    <a:pt x="949960" y="601853"/>
                  </a:lnTo>
                  <a:lnTo>
                    <a:pt x="917575" y="609727"/>
                  </a:lnTo>
                  <a:lnTo>
                    <a:pt x="82550" y="609727"/>
                  </a:lnTo>
                  <a:lnTo>
                    <a:pt x="50165" y="601853"/>
                  </a:lnTo>
                  <a:lnTo>
                    <a:pt x="24130" y="580009"/>
                  </a:lnTo>
                  <a:lnTo>
                    <a:pt x="6350" y="547878"/>
                  </a:lnTo>
                  <a:lnTo>
                    <a:pt x="0" y="508127"/>
                  </a:lnTo>
                  <a:lnTo>
                    <a:pt x="0" y="10160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25" name="Shape 463"/>
            <p:cNvSpPr/>
            <p:nvPr/>
          </p:nvSpPr>
          <p:spPr>
            <a:xfrm>
              <a:off x="1485900" y="2032889"/>
              <a:ext cx="1190625" cy="609727"/>
            </a:xfrm>
            <a:custGeom>
              <a:avLst/>
              <a:gdLst/>
              <a:ahLst/>
              <a:cxnLst/>
              <a:rect l="0" t="0" r="0" b="0"/>
              <a:pathLst>
                <a:path w="1190625" h="609727">
                  <a:moveTo>
                    <a:pt x="0" y="101600"/>
                  </a:moveTo>
                  <a:lnTo>
                    <a:pt x="6350" y="62484"/>
                  </a:lnTo>
                  <a:lnTo>
                    <a:pt x="24130" y="29718"/>
                  </a:lnTo>
                  <a:lnTo>
                    <a:pt x="50165" y="7874"/>
                  </a:lnTo>
                  <a:lnTo>
                    <a:pt x="82550" y="0"/>
                  </a:lnTo>
                  <a:lnTo>
                    <a:pt x="1108075" y="0"/>
                  </a:lnTo>
                  <a:lnTo>
                    <a:pt x="1140460" y="7874"/>
                  </a:lnTo>
                  <a:lnTo>
                    <a:pt x="1166495" y="29718"/>
                  </a:lnTo>
                  <a:lnTo>
                    <a:pt x="1184275" y="62484"/>
                  </a:lnTo>
                  <a:lnTo>
                    <a:pt x="1190625" y="101600"/>
                  </a:lnTo>
                  <a:lnTo>
                    <a:pt x="1190625" y="508127"/>
                  </a:lnTo>
                  <a:lnTo>
                    <a:pt x="1184275" y="547878"/>
                  </a:lnTo>
                  <a:lnTo>
                    <a:pt x="1166495" y="580009"/>
                  </a:lnTo>
                  <a:lnTo>
                    <a:pt x="1140460" y="601853"/>
                  </a:lnTo>
                  <a:lnTo>
                    <a:pt x="1108075" y="609727"/>
                  </a:lnTo>
                  <a:lnTo>
                    <a:pt x="82550" y="609727"/>
                  </a:lnTo>
                  <a:lnTo>
                    <a:pt x="50165" y="601853"/>
                  </a:lnTo>
                  <a:lnTo>
                    <a:pt x="24130" y="580009"/>
                  </a:lnTo>
                  <a:lnTo>
                    <a:pt x="6350" y="547878"/>
                  </a:lnTo>
                  <a:lnTo>
                    <a:pt x="0" y="508127"/>
                  </a:lnTo>
                  <a:lnTo>
                    <a:pt x="0" y="10160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26" name="Shape 464"/>
            <p:cNvSpPr/>
            <p:nvPr/>
          </p:nvSpPr>
          <p:spPr>
            <a:xfrm>
              <a:off x="3076575" y="2068068"/>
              <a:ext cx="1000125" cy="586232"/>
            </a:xfrm>
            <a:custGeom>
              <a:avLst/>
              <a:gdLst/>
              <a:ahLst/>
              <a:cxnLst/>
              <a:rect l="0" t="0" r="0" b="0"/>
              <a:pathLst>
                <a:path w="1000125" h="586232">
                  <a:moveTo>
                    <a:pt x="0" y="97663"/>
                  </a:moveTo>
                  <a:lnTo>
                    <a:pt x="6350" y="60198"/>
                  </a:lnTo>
                  <a:lnTo>
                    <a:pt x="23495" y="28956"/>
                  </a:lnTo>
                  <a:lnTo>
                    <a:pt x="48260" y="7747"/>
                  </a:lnTo>
                  <a:lnTo>
                    <a:pt x="79375" y="0"/>
                  </a:lnTo>
                  <a:lnTo>
                    <a:pt x="920750" y="0"/>
                  </a:lnTo>
                  <a:lnTo>
                    <a:pt x="951865" y="7747"/>
                  </a:lnTo>
                  <a:lnTo>
                    <a:pt x="976630" y="28956"/>
                  </a:lnTo>
                  <a:lnTo>
                    <a:pt x="993775" y="60198"/>
                  </a:lnTo>
                  <a:lnTo>
                    <a:pt x="1000125" y="97663"/>
                  </a:lnTo>
                  <a:lnTo>
                    <a:pt x="1000125" y="488569"/>
                  </a:lnTo>
                  <a:lnTo>
                    <a:pt x="993775" y="526796"/>
                  </a:lnTo>
                  <a:lnTo>
                    <a:pt x="976630" y="558038"/>
                  </a:lnTo>
                  <a:lnTo>
                    <a:pt x="951865" y="578358"/>
                  </a:lnTo>
                  <a:lnTo>
                    <a:pt x="920750" y="586232"/>
                  </a:lnTo>
                  <a:lnTo>
                    <a:pt x="79375" y="586232"/>
                  </a:lnTo>
                  <a:lnTo>
                    <a:pt x="48260" y="578358"/>
                  </a:lnTo>
                  <a:lnTo>
                    <a:pt x="23495" y="558038"/>
                  </a:lnTo>
                  <a:lnTo>
                    <a:pt x="6350" y="526796"/>
                  </a:lnTo>
                  <a:lnTo>
                    <a:pt x="0" y="488569"/>
                  </a:lnTo>
                  <a:lnTo>
                    <a:pt x="0" y="97663"/>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pic>
          <p:nvPicPr>
            <p:cNvPr id="27" name="Picture 26"/>
            <p:cNvPicPr/>
            <p:nvPr/>
          </p:nvPicPr>
          <p:blipFill>
            <a:blip r:embed="rId2"/>
            <a:stretch>
              <a:fillRect/>
            </a:stretch>
          </p:blipFill>
          <p:spPr>
            <a:xfrm>
              <a:off x="400812" y="132080"/>
              <a:ext cx="286512" cy="140208"/>
            </a:xfrm>
            <a:prstGeom prst="rect">
              <a:avLst/>
            </a:prstGeom>
            <a:grpFill/>
          </p:spPr>
        </p:pic>
        <p:sp>
          <p:nvSpPr>
            <p:cNvPr id="28" name="Rectangle 27"/>
            <p:cNvSpPr/>
            <p:nvPr/>
          </p:nvSpPr>
          <p:spPr>
            <a:xfrm>
              <a:off x="401066" y="139953"/>
              <a:ext cx="364935"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Start</a:t>
              </a:r>
            </a:p>
          </p:txBody>
        </p:sp>
        <p:sp>
          <p:nvSpPr>
            <p:cNvPr id="29" name="Rectangle 28"/>
            <p:cNvSpPr/>
            <p:nvPr/>
          </p:nvSpPr>
          <p:spPr>
            <a:xfrm>
              <a:off x="673862" y="139953"/>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0" name="Picture 29"/>
            <p:cNvPicPr/>
            <p:nvPr/>
          </p:nvPicPr>
          <p:blipFill>
            <a:blip r:embed="rId3"/>
            <a:stretch>
              <a:fillRect/>
            </a:stretch>
          </p:blipFill>
          <p:spPr>
            <a:xfrm>
              <a:off x="1702308" y="51308"/>
              <a:ext cx="582168" cy="443484"/>
            </a:xfrm>
            <a:prstGeom prst="rect">
              <a:avLst/>
            </a:prstGeom>
            <a:grpFill/>
          </p:spPr>
        </p:pic>
        <p:sp>
          <p:nvSpPr>
            <p:cNvPr id="31" name="Rectangle 30"/>
            <p:cNvSpPr/>
            <p:nvPr/>
          </p:nvSpPr>
          <p:spPr>
            <a:xfrm>
              <a:off x="1853819" y="59182"/>
              <a:ext cx="356543"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Data</a:t>
              </a:r>
            </a:p>
          </p:txBody>
        </p:sp>
        <p:sp>
          <p:nvSpPr>
            <p:cNvPr id="32" name="Rectangle 31"/>
            <p:cNvSpPr/>
            <p:nvPr/>
          </p:nvSpPr>
          <p:spPr>
            <a:xfrm>
              <a:off x="2120519" y="59182"/>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33" name="Rectangle 32"/>
            <p:cNvSpPr/>
            <p:nvPr/>
          </p:nvSpPr>
          <p:spPr>
            <a:xfrm>
              <a:off x="1704467" y="237489"/>
              <a:ext cx="756349"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Collection</a:t>
              </a:r>
            </a:p>
          </p:txBody>
        </p:sp>
        <p:sp>
          <p:nvSpPr>
            <p:cNvPr id="34" name="Rectangle 33"/>
            <p:cNvSpPr/>
            <p:nvPr/>
          </p:nvSpPr>
          <p:spPr>
            <a:xfrm>
              <a:off x="2271395" y="237489"/>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5" name="Picture 34"/>
            <p:cNvPicPr/>
            <p:nvPr/>
          </p:nvPicPr>
          <p:blipFill>
            <a:blip r:embed="rId4"/>
            <a:stretch>
              <a:fillRect/>
            </a:stretch>
          </p:blipFill>
          <p:spPr>
            <a:xfrm>
              <a:off x="3156125" y="69596"/>
              <a:ext cx="591312" cy="419100"/>
            </a:xfrm>
            <a:prstGeom prst="rect">
              <a:avLst/>
            </a:prstGeom>
            <a:grpFill/>
          </p:spPr>
        </p:pic>
        <p:sp>
          <p:nvSpPr>
            <p:cNvPr id="36" name="Rectangle 35"/>
            <p:cNvSpPr/>
            <p:nvPr/>
          </p:nvSpPr>
          <p:spPr>
            <a:xfrm>
              <a:off x="3311017" y="78994"/>
              <a:ext cx="356544"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Data</a:t>
              </a:r>
            </a:p>
          </p:txBody>
        </p:sp>
        <p:sp>
          <p:nvSpPr>
            <p:cNvPr id="37" name="Rectangle 36"/>
            <p:cNvSpPr/>
            <p:nvPr/>
          </p:nvSpPr>
          <p:spPr>
            <a:xfrm>
              <a:off x="3577717" y="78994"/>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38" name="Rectangle 37"/>
            <p:cNvSpPr/>
            <p:nvPr/>
          </p:nvSpPr>
          <p:spPr>
            <a:xfrm>
              <a:off x="3157093" y="254253"/>
              <a:ext cx="768657"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Validation</a:t>
              </a:r>
            </a:p>
          </p:txBody>
        </p:sp>
        <p:sp>
          <p:nvSpPr>
            <p:cNvPr id="39" name="Rectangle 38"/>
            <p:cNvSpPr/>
            <p:nvPr/>
          </p:nvSpPr>
          <p:spPr>
            <a:xfrm>
              <a:off x="3733165" y="25425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0" name="Picture 39"/>
            <p:cNvPicPr/>
            <p:nvPr/>
          </p:nvPicPr>
          <p:blipFill>
            <a:blip r:embed="rId5"/>
            <a:stretch>
              <a:fillRect/>
            </a:stretch>
          </p:blipFill>
          <p:spPr>
            <a:xfrm>
              <a:off x="4559808" y="69596"/>
              <a:ext cx="736092" cy="419100"/>
            </a:xfrm>
            <a:prstGeom prst="rect">
              <a:avLst/>
            </a:prstGeom>
            <a:grpFill/>
          </p:spPr>
        </p:pic>
        <p:sp>
          <p:nvSpPr>
            <p:cNvPr id="41" name="Rectangle 40"/>
            <p:cNvSpPr/>
            <p:nvPr/>
          </p:nvSpPr>
          <p:spPr>
            <a:xfrm>
              <a:off x="4789678" y="78994"/>
              <a:ext cx="356544"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Data</a:t>
              </a:r>
            </a:p>
          </p:txBody>
        </p:sp>
        <p:sp>
          <p:nvSpPr>
            <p:cNvPr id="42" name="Rectangle 41"/>
            <p:cNvSpPr/>
            <p:nvPr/>
          </p:nvSpPr>
          <p:spPr>
            <a:xfrm>
              <a:off x="5056378" y="78994"/>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43" name="Rectangle 42"/>
            <p:cNvSpPr/>
            <p:nvPr/>
          </p:nvSpPr>
          <p:spPr>
            <a:xfrm>
              <a:off x="4678426" y="257301"/>
              <a:ext cx="649312"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Cleaning</a:t>
              </a:r>
            </a:p>
          </p:txBody>
        </p:sp>
        <p:sp>
          <p:nvSpPr>
            <p:cNvPr id="44" name="Rectangle 43"/>
            <p:cNvSpPr/>
            <p:nvPr/>
          </p:nvSpPr>
          <p:spPr>
            <a:xfrm>
              <a:off x="5166106" y="257301"/>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5" name="Picture 44"/>
            <p:cNvPicPr/>
            <p:nvPr/>
          </p:nvPicPr>
          <p:blipFill>
            <a:blip r:embed="rId6"/>
            <a:stretch>
              <a:fillRect/>
            </a:stretch>
          </p:blipFill>
          <p:spPr>
            <a:xfrm>
              <a:off x="277368" y="1026668"/>
              <a:ext cx="496824" cy="382524"/>
            </a:xfrm>
            <a:prstGeom prst="rect">
              <a:avLst/>
            </a:prstGeom>
            <a:grpFill/>
          </p:spPr>
        </p:pic>
        <p:sp>
          <p:nvSpPr>
            <p:cNvPr id="46" name="Rectangle 45"/>
            <p:cNvSpPr/>
            <p:nvPr/>
          </p:nvSpPr>
          <p:spPr>
            <a:xfrm>
              <a:off x="306873" y="1034923"/>
              <a:ext cx="585029"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Get</a:t>
              </a:r>
              <a:r>
                <a:rPr lang="en-IN" sz="1100" dirty="0">
                  <a:solidFill>
                    <a:srgbClr val="000000"/>
                  </a:solidFill>
                  <a:effectLst/>
                  <a:latin typeface="Calibri" panose="020F0502020204030204" pitchFamily="34" charset="0"/>
                  <a:ea typeface="Calibri" panose="020F0502020204030204" pitchFamily="34" charset="0"/>
                </a:rPr>
                <a:t> </a:t>
              </a:r>
              <a:r>
                <a:rPr lang="en-IN" sz="1100" dirty="0">
                  <a:effectLst/>
                  <a:latin typeface="Calibri" panose="020F0502020204030204" pitchFamily="34" charset="0"/>
                  <a:ea typeface="Calibri" panose="020F0502020204030204" pitchFamily="34" charset="0"/>
                </a:rPr>
                <a:t>Best</a:t>
              </a:r>
            </a:p>
          </p:txBody>
        </p:sp>
        <p:sp>
          <p:nvSpPr>
            <p:cNvPr id="47" name="Rectangle 46"/>
            <p:cNvSpPr/>
            <p:nvPr/>
          </p:nvSpPr>
          <p:spPr>
            <a:xfrm>
              <a:off x="760730" y="1034923"/>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48" name="Rectangle 47"/>
            <p:cNvSpPr/>
            <p:nvPr/>
          </p:nvSpPr>
          <p:spPr>
            <a:xfrm>
              <a:off x="335534" y="1213231"/>
              <a:ext cx="492298"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Model</a:t>
              </a:r>
            </a:p>
          </p:txBody>
        </p:sp>
        <p:sp>
          <p:nvSpPr>
            <p:cNvPr id="49" name="Rectangle 48"/>
            <p:cNvSpPr/>
            <p:nvPr/>
          </p:nvSpPr>
          <p:spPr>
            <a:xfrm>
              <a:off x="704342" y="1213231"/>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effectLst/>
                  <a:latin typeface="Calibri" panose="020F0502020204030204" pitchFamily="34" charset="0"/>
                  <a:ea typeface="Calibri" panose="020F0502020204030204" pitchFamily="34" charset="0"/>
                </a:rPr>
                <a:t> </a:t>
              </a:r>
            </a:p>
          </p:txBody>
        </p:sp>
        <p:pic>
          <p:nvPicPr>
            <p:cNvPr id="50" name="Picture 49"/>
            <p:cNvPicPr/>
            <p:nvPr/>
          </p:nvPicPr>
          <p:blipFill>
            <a:blip r:embed="rId7"/>
            <a:stretch>
              <a:fillRect/>
            </a:stretch>
          </p:blipFill>
          <p:spPr>
            <a:xfrm>
              <a:off x="1565148" y="1016000"/>
              <a:ext cx="809244" cy="426720"/>
            </a:xfrm>
            <a:prstGeom prst="rect">
              <a:avLst/>
            </a:prstGeom>
            <a:grpFill/>
          </p:spPr>
        </p:pic>
        <p:sp>
          <p:nvSpPr>
            <p:cNvPr id="51" name="Rectangle 50"/>
            <p:cNvSpPr/>
            <p:nvPr/>
          </p:nvSpPr>
          <p:spPr>
            <a:xfrm>
              <a:off x="1830959" y="1025779"/>
              <a:ext cx="356543"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Data</a:t>
              </a:r>
            </a:p>
          </p:txBody>
        </p:sp>
        <p:sp>
          <p:nvSpPr>
            <p:cNvPr id="52" name="Rectangle 51"/>
            <p:cNvSpPr/>
            <p:nvPr/>
          </p:nvSpPr>
          <p:spPr>
            <a:xfrm>
              <a:off x="2097659" y="1025779"/>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p>
          </p:txBody>
        </p:sp>
        <p:sp>
          <p:nvSpPr>
            <p:cNvPr id="53" name="Rectangle 52"/>
            <p:cNvSpPr/>
            <p:nvPr/>
          </p:nvSpPr>
          <p:spPr>
            <a:xfrm>
              <a:off x="1565784" y="1204087"/>
              <a:ext cx="901669" cy="248412"/>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Pre-processing</a:t>
              </a:r>
            </a:p>
          </p:txBody>
        </p:sp>
        <p:sp>
          <p:nvSpPr>
            <p:cNvPr id="54" name="Rectangle 53"/>
            <p:cNvSpPr/>
            <p:nvPr/>
          </p:nvSpPr>
          <p:spPr>
            <a:xfrm>
              <a:off x="2361311" y="1204087"/>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55" name="Picture 54"/>
            <p:cNvPicPr/>
            <p:nvPr/>
          </p:nvPicPr>
          <p:blipFill>
            <a:blip r:embed="rId8"/>
            <a:stretch>
              <a:fillRect/>
            </a:stretch>
          </p:blipFill>
          <p:spPr>
            <a:xfrm>
              <a:off x="3166872" y="1118108"/>
              <a:ext cx="682752" cy="140208"/>
            </a:xfrm>
            <a:prstGeom prst="rect">
              <a:avLst/>
            </a:prstGeom>
            <a:grpFill/>
          </p:spPr>
        </p:pic>
        <p:sp>
          <p:nvSpPr>
            <p:cNvPr id="56" name="Rectangle 55"/>
            <p:cNvSpPr/>
            <p:nvPr/>
          </p:nvSpPr>
          <p:spPr>
            <a:xfrm>
              <a:off x="3167761" y="1126363"/>
              <a:ext cx="496214"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Export</a:t>
              </a:r>
            </a:p>
          </p:txBody>
        </p:sp>
        <p:sp>
          <p:nvSpPr>
            <p:cNvPr id="57" name="Rectangle 56"/>
            <p:cNvSpPr/>
            <p:nvPr/>
          </p:nvSpPr>
          <p:spPr>
            <a:xfrm>
              <a:off x="3539617" y="11263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58" name="Rectangle 57"/>
            <p:cNvSpPr/>
            <p:nvPr/>
          </p:nvSpPr>
          <p:spPr>
            <a:xfrm>
              <a:off x="3420132" y="1139825"/>
              <a:ext cx="401472" cy="211455"/>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Data</a:t>
              </a:r>
            </a:p>
          </p:txBody>
        </p:sp>
        <p:sp>
          <p:nvSpPr>
            <p:cNvPr id="59" name="Rectangle 58"/>
            <p:cNvSpPr/>
            <p:nvPr/>
          </p:nvSpPr>
          <p:spPr>
            <a:xfrm>
              <a:off x="3835273" y="11263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60" name="Picture 59"/>
            <p:cNvPicPr/>
            <p:nvPr/>
          </p:nvPicPr>
          <p:blipFill>
            <a:blip r:embed="rId9"/>
            <a:stretch>
              <a:fillRect/>
            </a:stretch>
          </p:blipFill>
          <p:spPr>
            <a:xfrm>
              <a:off x="4610100" y="1022096"/>
              <a:ext cx="768096" cy="397764"/>
            </a:xfrm>
            <a:prstGeom prst="rect">
              <a:avLst/>
            </a:prstGeom>
            <a:grpFill/>
          </p:spPr>
        </p:pic>
        <p:sp>
          <p:nvSpPr>
            <p:cNvPr id="61" name="Rectangle 60"/>
            <p:cNvSpPr/>
            <p:nvPr/>
          </p:nvSpPr>
          <p:spPr>
            <a:xfrm>
              <a:off x="4856734" y="1031875"/>
              <a:ext cx="3565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Data</a:t>
              </a:r>
            </a:p>
          </p:txBody>
        </p:sp>
        <p:sp>
          <p:nvSpPr>
            <p:cNvPr id="62" name="Rectangle 61"/>
            <p:cNvSpPr/>
            <p:nvPr/>
          </p:nvSpPr>
          <p:spPr>
            <a:xfrm>
              <a:off x="5123434" y="1031875"/>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63" name="Rectangle 62"/>
            <p:cNvSpPr/>
            <p:nvPr/>
          </p:nvSpPr>
          <p:spPr>
            <a:xfrm>
              <a:off x="4736338" y="1208659"/>
              <a:ext cx="677283"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Insertion</a:t>
              </a:r>
            </a:p>
          </p:txBody>
        </p:sp>
        <p:sp>
          <p:nvSpPr>
            <p:cNvPr id="64" name="Rectangle 63"/>
            <p:cNvSpPr/>
            <p:nvPr/>
          </p:nvSpPr>
          <p:spPr>
            <a:xfrm>
              <a:off x="5243830" y="1208659"/>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65" name="Picture 64"/>
            <p:cNvPicPr/>
            <p:nvPr/>
          </p:nvPicPr>
          <p:blipFill>
            <a:blip r:embed="rId10"/>
            <a:stretch>
              <a:fillRect/>
            </a:stretch>
          </p:blipFill>
          <p:spPr>
            <a:xfrm>
              <a:off x="228600" y="2088896"/>
              <a:ext cx="697992" cy="470916"/>
            </a:xfrm>
            <a:prstGeom prst="rect">
              <a:avLst/>
            </a:prstGeom>
            <a:grpFill/>
          </p:spPr>
        </p:pic>
        <p:sp>
          <p:nvSpPr>
            <p:cNvPr id="66" name="Rectangle 65"/>
            <p:cNvSpPr/>
            <p:nvPr/>
          </p:nvSpPr>
          <p:spPr>
            <a:xfrm>
              <a:off x="228854" y="2098675"/>
              <a:ext cx="492299"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Model</a:t>
              </a:r>
            </a:p>
          </p:txBody>
        </p:sp>
        <p:sp>
          <p:nvSpPr>
            <p:cNvPr id="67" name="Rectangle 66"/>
            <p:cNvSpPr/>
            <p:nvPr/>
          </p:nvSpPr>
          <p:spPr>
            <a:xfrm>
              <a:off x="597662" y="2098675"/>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68" name="Rectangle 67"/>
            <p:cNvSpPr/>
            <p:nvPr/>
          </p:nvSpPr>
          <p:spPr>
            <a:xfrm>
              <a:off x="230378" y="2275459"/>
              <a:ext cx="487077"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Saving</a:t>
              </a:r>
            </a:p>
          </p:txBody>
        </p:sp>
        <p:sp>
          <p:nvSpPr>
            <p:cNvPr id="69" name="Rectangle 68"/>
            <p:cNvSpPr/>
            <p:nvPr/>
          </p:nvSpPr>
          <p:spPr>
            <a:xfrm>
              <a:off x="596138" y="2275459"/>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0" name="Rectangle 69"/>
            <p:cNvSpPr/>
            <p:nvPr/>
          </p:nvSpPr>
          <p:spPr>
            <a:xfrm>
              <a:off x="1812671" y="2130679"/>
              <a:ext cx="374818"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1" name="Rectangle 70"/>
            <p:cNvSpPr/>
            <p:nvPr/>
          </p:nvSpPr>
          <p:spPr>
            <a:xfrm>
              <a:off x="2094611" y="2130679"/>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2" name="Rectangle 71"/>
            <p:cNvSpPr/>
            <p:nvPr/>
          </p:nvSpPr>
          <p:spPr>
            <a:xfrm>
              <a:off x="2126615" y="2130679"/>
              <a:ext cx="30268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3" name="Rectangle 72"/>
            <p:cNvSpPr/>
            <p:nvPr/>
          </p:nvSpPr>
          <p:spPr>
            <a:xfrm>
              <a:off x="2352167" y="2130679"/>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4" name="Rectangle 73"/>
            <p:cNvSpPr/>
            <p:nvPr/>
          </p:nvSpPr>
          <p:spPr>
            <a:xfrm>
              <a:off x="1643497" y="2307463"/>
              <a:ext cx="647074" cy="45719"/>
            </a:xfrm>
            <a:prstGeom prst="rect">
              <a:avLst/>
            </a:prstGeom>
            <a:grpFill/>
            <a:ln>
              <a:noFill/>
            </a:ln>
          </p:spPr>
          <p:txBody>
            <a:bodyPr vert="horz" lIns="0" tIns="0" rIns="0" bIns="0" rtlCol="0">
              <a:noAutofit/>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endParaRPr>
            </a:p>
          </p:txBody>
        </p:sp>
        <p:sp>
          <p:nvSpPr>
            <p:cNvPr id="75" name="Rectangle 74"/>
            <p:cNvSpPr/>
            <p:nvPr/>
          </p:nvSpPr>
          <p:spPr>
            <a:xfrm>
              <a:off x="2129663" y="23074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6" name="Rectangle 75"/>
            <p:cNvSpPr/>
            <p:nvPr/>
          </p:nvSpPr>
          <p:spPr>
            <a:xfrm>
              <a:off x="1657340" y="2181225"/>
              <a:ext cx="828670" cy="200025"/>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OUTPUT</a:t>
              </a:r>
            </a:p>
          </p:txBody>
        </p:sp>
        <p:sp>
          <p:nvSpPr>
            <p:cNvPr id="77" name="Rectangle 76"/>
            <p:cNvSpPr/>
            <p:nvPr/>
          </p:nvSpPr>
          <p:spPr>
            <a:xfrm>
              <a:off x="2370455" y="23074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8" name="Rectangle 77"/>
            <p:cNvSpPr/>
            <p:nvPr/>
          </p:nvSpPr>
          <p:spPr>
            <a:xfrm>
              <a:off x="2521331" y="23074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79" name="Picture 78"/>
            <p:cNvPicPr/>
            <p:nvPr/>
          </p:nvPicPr>
          <p:blipFill>
            <a:blip r:embed="rId11"/>
            <a:stretch>
              <a:fillRect/>
            </a:stretch>
          </p:blipFill>
          <p:spPr>
            <a:xfrm>
              <a:off x="3285744" y="2261108"/>
              <a:ext cx="595884" cy="140208"/>
            </a:xfrm>
            <a:prstGeom prst="rect">
              <a:avLst/>
            </a:prstGeom>
            <a:grpFill/>
          </p:spPr>
        </p:pic>
        <p:sp>
          <p:nvSpPr>
            <p:cNvPr id="80" name="Rectangle 79"/>
            <p:cNvSpPr/>
            <p:nvPr/>
          </p:nvSpPr>
          <p:spPr>
            <a:xfrm>
              <a:off x="3286633" y="2269363"/>
              <a:ext cx="774624" cy="189937"/>
            </a:xfrm>
            <a:prstGeom prst="rect">
              <a:avLst/>
            </a:prstGeom>
            <a:grpFill/>
            <a:ln>
              <a:noFill/>
            </a:ln>
          </p:spPr>
          <p:txBody>
            <a:bodyPr vert="horz" lIns="0" tIns="0" rIns="0" bIns="0" rtlCol="0">
              <a:noAutofit/>
            </a:bodyPr>
            <a:lstStyle/>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r>
                <a:rPr lang="en-IN" sz="1100" dirty="0">
                  <a:effectLst/>
                  <a:latin typeface="Calibri" panose="020F0502020204030204" pitchFamily="34" charset="0"/>
                  <a:ea typeface="Calibri" panose="020F0502020204030204" pitchFamily="34" charset="0"/>
                </a:rPr>
                <a:t>End</a:t>
              </a:r>
            </a:p>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p>
          </p:txBody>
        </p:sp>
        <p:sp>
          <p:nvSpPr>
            <p:cNvPr id="81" name="Rectangle 80"/>
            <p:cNvSpPr/>
            <p:nvPr/>
          </p:nvSpPr>
          <p:spPr>
            <a:xfrm>
              <a:off x="3867277" y="22693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82" name="Picture 81"/>
            <p:cNvPicPr/>
            <p:nvPr/>
          </p:nvPicPr>
          <p:blipFill>
            <a:blip r:embed="rId12"/>
            <a:stretch>
              <a:fillRect/>
            </a:stretch>
          </p:blipFill>
          <p:spPr>
            <a:xfrm>
              <a:off x="4812792" y="3245612"/>
              <a:ext cx="533400" cy="266700"/>
            </a:xfrm>
            <a:prstGeom prst="rect">
              <a:avLst/>
            </a:prstGeom>
            <a:grpFill/>
          </p:spPr>
        </p:pic>
        <p:sp>
          <p:nvSpPr>
            <p:cNvPr id="83" name="Rectangle 82"/>
            <p:cNvSpPr/>
            <p:nvPr/>
          </p:nvSpPr>
          <p:spPr>
            <a:xfrm>
              <a:off x="4814062" y="3254121"/>
              <a:ext cx="127276"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4" name="Rectangle 83"/>
            <p:cNvSpPr/>
            <p:nvPr/>
          </p:nvSpPr>
          <p:spPr>
            <a:xfrm>
              <a:off x="4814062" y="3394329"/>
              <a:ext cx="640175"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5" name="Rectangle 84"/>
            <p:cNvSpPr/>
            <p:nvPr/>
          </p:nvSpPr>
          <p:spPr>
            <a:xfrm>
              <a:off x="5294122" y="3394329"/>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7" name="Rectangle 86"/>
            <p:cNvSpPr/>
            <p:nvPr/>
          </p:nvSpPr>
          <p:spPr>
            <a:xfrm>
              <a:off x="4737862" y="2155254"/>
              <a:ext cx="694271" cy="169501"/>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8" name="Rectangle 87"/>
            <p:cNvSpPr/>
            <p:nvPr/>
          </p:nvSpPr>
          <p:spPr>
            <a:xfrm>
              <a:off x="5260594" y="2155254"/>
              <a:ext cx="42236" cy="169501"/>
            </a:xfrm>
            <a:prstGeom prst="rect">
              <a:avLst/>
            </a:prstGeom>
            <a:grpFill/>
            <a:ln>
              <a:noFill/>
            </a:ln>
          </p:spPr>
          <p:txBody>
            <a:bodyPr vert="horz" lIns="0" tIns="0" rIns="0" bIns="0" rtlCol="0">
              <a:noAutofit/>
            </a:bodyPr>
            <a:lstStyle/>
            <a:p>
              <a:pPr>
                <a:lnSpc>
                  <a:spcPct val="107000"/>
                </a:lnSpc>
                <a:spcAft>
                  <a:spcPts val="800"/>
                </a:spcAft>
              </a:pPr>
              <a:r>
                <a:rPr lang="en-IN" sz="900">
                  <a:solidFill>
                    <a:srgbClr val="0D0D0D"/>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89" name="Rectangle 88"/>
            <p:cNvSpPr/>
            <p:nvPr/>
          </p:nvSpPr>
          <p:spPr>
            <a:xfrm>
              <a:off x="4737862" y="2287842"/>
              <a:ext cx="787306" cy="169501"/>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90" name="Rectangle 89"/>
            <p:cNvSpPr/>
            <p:nvPr/>
          </p:nvSpPr>
          <p:spPr>
            <a:xfrm>
              <a:off x="5329174" y="2287842"/>
              <a:ext cx="42236" cy="169501"/>
            </a:xfrm>
            <a:prstGeom prst="rect">
              <a:avLst/>
            </a:prstGeom>
            <a:grpFill/>
            <a:ln>
              <a:noFill/>
            </a:ln>
          </p:spPr>
          <p:txBody>
            <a:bodyPr vert="horz" lIns="0" tIns="0" rIns="0" bIns="0" rtlCol="0">
              <a:noAutofit/>
            </a:bodyPr>
            <a:lstStyle/>
            <a:p>
              <a:pPr>
                <a:lnSpc>
                  <a:spcPct val="107000"/>
                </a:lnSpc>
                <a:spcAft>
                  <a:spcPts val="800"/>
                </a:spcAft>
              </a:pPr>
              <a:r>
                <a:rPr lang="en-IN" sz="900">
                  <a:solidFill>
                    <a:srgbClr val="0D0D0D"/>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91" name="Shape 552"/>
            <p:cNvSpPr/>
            <p:nvPr/>
          </p:nvSpPr>
          <p:spPr>
            <a:xfrm>
              <a:off x="1003300" y="2267585"/>
              <a:ext cx="419100" cy="142875"/>
            </a:xfrm>
            <a:custGeom>
              <a:avLst/>
              <a:gdLst/>
              <a:ahLst/>
              <a:cxnLst/>
              <a:rect l="0" t="0" r="0" b="0"/>
              <a:pathLst>
                <a:path w="419100" h="142875">
                  <a:moveTo>
                    <a:pt x="0" y="36195"/>
                  </a:moveTo>
                  <a:lnTo>
                    <a:pt x="347980" y="36195"/>
                  </a:lnTo>
                  <a:lnTo>
                    <a:pt x="347980" y="0"/>
                  </a:lnTo>
                  <a:lnTo>
                    <a:pt x="419100" y="71755"/>
                  </a:lnTo>
                  <a:lnTo>
                    <a:pt x="347980" y="142875"/>
                  </a:lnTo>
                  <a:lnTo>
                    <a:pt x="347980" y="107315"/>
                  </a:lnTo>
                  <a:lnTo>
                    <a:pt x="0" y="107315"/>
                  </a:lnTo>
                  <a:lnTo>
                    <a:pt x="0" y="3619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92" name="Shape 553"/>
            <p:cNvSpPr/>
            <p:nvPr/>
          </p:nvSpPr>
          <p:spPr>
            <a:xfrm>
              <a:off x="2676524" y="2280285"/>
              <a:ext cx="403225" cy="130175"/>
            </a:xfrm>
            <a:custGeom>
              <a:avLst/>
              <a:gdLst/>
              <a:ahLst/>
              <a:cxnLst/>
              <a:rect l="0" t="0" r="0" b="0"/>
              <a:pathLst>
                <a:path w="419100" h="142875">
                  <a:moveTo>
                    <a:pt x="0" y="36195"/>
                  </a:moveTo>
                  <a:lnTo>
                    <a:pt x="347980" y="36195"/>
                  </a:lnTo>
                  <a:lnTo>
                    <a:pt x="347980" y="0"/>
                  </a:lnTo>
                  <a:lnTo>
                    <a:pt x="419100" y="71755"/>
                  </a:lnTo>
                  <a:lnTo>
                    <a:pt x="347980" y="142875"/>
                  </a:lnTo>
                  <a:lnTo>
                    <a:pt x="347980" y="107315"/>
                  </a:lnTo>
                  <a:lnTo>
                    <a:pt x="0" y="107315"/>
                  </a:lnTo>
                  <a:lnTo>
                    <a:pt x="0" y="3619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93" name="Rectangle 92"/>
            <p:cNvSpPr/>
            <p:nvPr/>
          </p:nvSpPr>
          <p:spPr>
            <a:xfrm>
              <a:off x="3493897" y="3392805"/>
              <a:ext cx="127276"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94" name="Rectangle 93"/>
            <p:cNvSpPr/>
            <p:nvPr/>
          </p:nvSpPr>
          <p:spPr>
            <a:xfrm>
              <a:off x="3589909" y="3392805"/>
              <a:ext cx="286801"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95" name="Rectangle 94"/>
            <p:cNvSpPr/>
            <p:nvPr/>
          </p:nvSpPr>
          <p:spPr>
            <a:xfrm>
              <a:off x="3803269" y="3392805"/>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230358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3"/>
          <p:cNvSpPr txBox="1">
            <a:spLocks noGrp="1"/>
          </p:cNvSpPr>
          <p:nvPr>
            <p:ph type="sldNum" sz="quarter"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8</a:t>
            </a:fld>
            <a:endParaRPr/>
          </a:p>
        </p:txBody>
      </p:sp>
      <p:sp>
        <p:nvSpPr>
          <p:cNvPr id="2" name="TextBox 1">
            <a:extLst>
              <a:ext uri="{FF2B5EF4-FFF2-40B4-BE49-F238E27FC236}">
                <a16:creationId xmlns:a16="http://schemas.microsoft.com/office/drawing/2014/main" id="{E40EE327-BC31-4836-69D9-3E3F69513B5F}"/>
              </a:ext>
            </a:extLst>
          </p:cNvPr>
          <p:cNvSpPr txBox="1"/>
          <p:nvPr/>
        </p:nvSpPr>
        <p:spPr>
          <a:xfrm>
            <a:off x="485523" y="442365"/>
            <a:ext cx="11123851" cy="6125331"/>
          </a:xfrm>
          <a:prstGeom prst="rect">
            <a:avLst/>
          </a:prstGeom>
          <a:noFill/>
        </p:spPr>
        <p:txBody>
          <a:bodyPr wrap="square" rtlCol="0">
            <a:spAutoFit/>
          </a:bodyPr>
          <a:lstStyle/>
          <a:p>
            <a:r>
              <a:rPr lang="en-US" sz="3733" b="1" dirty="0">
                <a:latin typeface="Titillium Web" panose="00000500000000000000" pitchFamily="2" charset="0"/>
              </a:rPr>
              <a:t>Data Validation:</a:t>
            </a:r>
          </a:p>
          <a:p>
            <a:endParaRPr lang="en-US" sz="3733" dirty="0">
              <a:latin typeface="Titillium Web" panose="00000500000000000000" pitchFamily="2" charset="0"/>
            </a:endParaRPr>
          </a:p>
          <a:p>
            <a:r>
              <a:rPr lang="en-US" sz="2667" dirty="0">
                <a:latin typeface="Titillium Web" panose="00000500000000000000" pitchFamily="2" charset="0"/>
              </a:rPr>
              <a:t>•File name validation: File name validation as per the Data Sharing Agreement.</a:t>
            </a:r>
          </a:p>
          <a:p>
            <a:endParaRPr lang="en-US" sz="2667" dirty="0">
              <a:latin typeface="Titillium Web" panose="00000500000000000000" pitchFamily="2" charset="0"/>
            </a:endParaRPr>
          </a:p>
          <a:p>
            <a:r>
              <a:rPr lang="en-US" sz="2667" dirty="0">
                <a:latin typeface="Titillium Web" panose="00000500000000000000" pitchFamily="2" charset="0"/>
              </a:rPr>
              <a:t>•Name and number of columns: It will check for name and number of columns.</a:t>
            </a:r>
          </a:p>
          <a:p>
            <a:endParaRPr lang="en-US" sz="2667" dirty="0">
              <a:latin typeface="Titillium Web" panose="00000500000000000000" pitchFamily="2" charset="0"/>
            </a:endParaRPr>
          </a:p>
          <a:p>
            <a:r>
              <a:rPr lang="en-US" sz="2667" dirty="0">
                <a:latin typeface="Titillium Web" panose="00000500000000000000" pitchFamily="2" charset="0"/>
              </a:rPr>
              <a:t>•Data types of columns: The data type of columns are categorical.</a:t>
            </a:r>
          </a:p>
          <a:p>
            <a:endParaRPr lang="en-US" sz="2667" dirty="0">
              <a:latin typeface="Titillium Web" panose="00000500000000000000" pitchFamily="2" charset="0"/>
            </a:endParaRPr>
          </a:p>
          <a:p>
            <a:r>
              <a:rPr lang="en-US" sz="2667" dirty="0">
                <a:latin typeface="Titillium Web" panose="00000500000000000000" pitchFamily="2" charset="0"/>
              </a:rPr>
              <a:t>•Meaningless observation is converted into meaningful.</a:t>
            </a:r>
          </a:p>
          <a:p>
            <a:endParaRPr lang="en-IN" sz="2400" dirty="0"/>
          </a:p>
        </p:txBody>
      </p:sp>
    </p:spTree>
    <p:extLst>
      <p:ext uri="{BB962C8B-B14F-4D97-AF65-F5344CB8AC3E}">
        <p14:creationId xmlns:p14="http://schemas.microsoft.com/office/powerpoint/2010/main" val="28322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8F77E3-9621-E4C2-1049-EAB42643A702}"/>
              </a:ext>
            </a:extLst>
          </p:cNvPr>
          <p:cNvSpPr>
            <a:spLocks noGrp="1"/>
          </p:cNvSpPr>
          <p:nvPr>
            <p:ph type="sldNum" sz="quarter" idx="12"/>
          </p:nvPr>
        </p:nvSpPr>
        <p:spPr/>
        <p:txBody>
          <a:bodyPr/>
          <a:lstStyle/>
          <a:p>
            <a:fld id="{00000000-1234-1234-1234-123412341234}" type="slidenum">
              <a:rPr lang="en" smtClean="0"/>
              <a:pPr/>
              <a:t>9</a:t>
            </a:fld>
            <a:endParaRPr lang="en"/>
          </a:p>
        </p:txBody>
      </p:sp>
      <p:sp>
        <p:nvSpPr>
          <p:cNvPr id="3" name="TextBox 2">
            <a:extLst>
              <a:ext uri="{FF2B5EF4-FFF2-40B4-BE49-F238E27FC236}">
                <a16:creationId xmlns:a16="http://schemas.microsoft.com/office/drawing/2014/main" id="{642C47DF-2E09-A970-374F-1FA3D0636695}"/>
              </a:ext>
            </a:extLst>
          </p:cNvPr>
          <p:cNvSpPr txBox="1"/>
          <p:nvPr/>
        </p:nvSpPr>
        <p:spPr>
          <a:xfrm>
            <a:off x="850458" y="830781"/>
            <a:ext cx="11188588" cy="4319580"/>
          </a:xfrm>
          <a:prstGeom prst="rect">
            <a:avLst/>
          </a:prstGeom>
          <a:noFill/>
        </p:spPr>
        <p:txBody>
          <a:bodyPr wrap="square" rtlCol="0">
            <a:spAutoFit/>
          </a:bodyPr>
          <a:lstStyle/>
          <a:p>
            <a:r>
              <a:rPr lang="en-US" sz="3733" b="1" dirty="0">
                <a:latin typeface="Titillium Web" panose="00000500000000000000" pitchFamily="2" charset="0"/>
              </a:rPr>
              <a:t>Exploratory Data Analysis</a:t>
            </a:r>
          </a:p>
          <a:p>
            <a:endParaRPr lang="en-US" sz="2667" dirty="0">
              <a:latin typeface="Titillium Web" panose="00000500000000000000" pitchFamily="2" charset="0"/>
            </a:endParaRPr>
          </a:p>
          <a:p>
            <a:r>
              <a:rPr lang="en-US" sz="2667" dirty="0">
                <a:latin typeface="Titillium Web" panose="00000500000000000000" pitchFamily="2" charset="0"/>
              </a:rPr>
              <a:t>•Number of rows and columns.</a:t>
            </a:r>
          </a:p>
          <a:p>
            <a:endParaRPr lang="en-US" sz="2667" dirty="0">
              <a:latin typeface="Titillium Web" panose="00000500000000000000" pitchFamily="2" charset="0"/>
            </a:endParaRPr>
          </a:p>
          <a:p>
            <a:r>
              <a:rPr lang="en-US" sz="2667" dirty="0">
                <a:latin typeface="Titillium Web" panose="00000500000000000000" pitchFamily="2" charset="0"/>
              </a:rPr>
              <a:t>•Information about the data.</a:t>
            </a:r>
          </a:p>
          <a:p>
            <a:endParaRPr lang="en-US" sz="2667" dirty="0">
              <a:latin typeface="Titillium Web" panose="00000500000000000000" pitchFamily="2" charset="0"/>
            </a:endParaRPr>
          </a:p>
          <a:p>
            <a:r>
              <a:rPr lang="en-US" sz="2667" dirty="0">
                <a:latin typeface="Titillium Web" panose="00000500000000000000" pitchFamily="2" charset="0"/>
              </a:rPr>
              <a:t>•Describing the data.</a:t>
            </a:r>
          </a:p>
          <a:p>
            <a:endParaRPr lang="en-US" sz="2667" dirty="0">
              <a:latin typeface="Titillium Web" panose="00000500000000000000" pitchFamily="2" charset="0"/>
            </a:endParaRPr>
          </a:p>
          <a:p>
            <a:r>
              <a:rPr lang="en-US" sz="2667" dirty="0">
                <a:latin typeface="Titillium Web" panose="00000500000000000000" pitchFamily="2" charset="0"/>
              </a:rPr>
              <a:t>•Graphical representation and interpretation</a:t>
            </a:r>
            <a:r>
              <a:rPr lang="en-US" sz="2667" dirty="0"/>
              <a:t>.</a:t>
            </a:r>
          </a:p>
          <a:p>
            <a:endParaRPr lang="en-IN" sz="2400" dirty="0"/>
          </a:p>
        </p:txBody>
      </p:sp>
    </p:spTree>
    <p:extLst>
      <p:ext uri="{BB962C8B-B14F-4D97-AF65-F5344CB8AC3E}">
        <p14:creationId xmlns:p14="http://schemas.microsoft.com/office/powerpoint/2010/main" val="5857407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70</TotalTime>
  <Words>1106</Words>
  <Application>Microsoft Office PowerPoint</Application>
  <PresentationFormat>Widescreen</PresentationFormat>
  <Paragraphs>202</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MT</vt:lpstr>
      <vt:lpstr>Calibri</vt:lpstr>
      <vt:lpstr>Century Gothic</vt:lpstr>
      <vt:lpstr>Microsoft Sans Serif</vt:lpstr>
      <vt:lpstr>Symbol</vt:lpstr>
      <vt:lpstr>Titillium Web</vt:lpstr>
      <vt:lpstr>Vapor Trail</vt:lpstr>
      <vt:lpstr>MUSHROOM CLASSIFICATION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CLASSIFICATION</dc:title>
  <dc:creator>Shubhamdeep Keshav</dc:creator>
  <cp:lastModifiedBy>Shubhamdeep Keshav</cp:lastModifiedBy>
  <cp:revision>9</cp:revision>
  <dcterms:created xsi:type="dcterms:W3CDTF">2024-06-07T06:20:22Z</dcterms:created>
  <dcterms:modified xsi:type="dcterms:W3CDTF">2024-06-07T07:30:50Z</dcterms:modified>
</cp:coreProperties>
</file>