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326" r:id="rId2"/>
    <p:sldId id="257" r:id="rId3"/>
    <p:sldId id="327"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8" r:id="rId31"/>
    <p:sldId id="285" r:id="rId32"/>
    <p:sldId id="287" r:id="rId33"/>
    <p:sldId id="288" r:id="rId34"/>
    <p:sldId id="289" r:id="rId35"/>
    <p:sldId id="290" r:id="rId36"/>
    <p:sldId id="291" r:id="rId37"/>
    <p:sldId id="328" r:id="rId38"/>
    <p:sldId id="292" r:id="rId39"/>
    <p:sldId id="293" r:id="rId40"/>
    <p:sldId id="295" r:id="rId41"/>
    <p:sldId id="294" r:id="rId42"/>
    <p:sldId id="286" r:id="rId43"/>
    <p:sldId id="297" r:id="rId44"/>
    <p:sldId id="296" r:id="rId45"/>
    <p:sldId id="299" r:id="rId46"/>
    <p:sldId id="300" r:id="rId47"/>
    <p:sldId id="301" r:id="rId48"/>
    <p:sldId id="302" r:id="rId49"/>
    <p:sldId id="307" r:id="rId50"/>
    <p:sldId id="303" r:id="rId51"/>
    <p:sldId id="304" r:id="rId52"/>
    <p:sldId id="305" r:id="rId53"/>
    <p:sldId id="306" r:id="rId54"/>
    <p:sldId id="308" r:id="rId55"/>
    <p:sldId id="309" r:id="rId56"/>
    <p:sldId id="310" r:id="rId57"/>
    <p:sldId id="311" r:id="rId58"/>
    <p:sldId id="314" r:id="rId59"/>
    <p:sldId id="315" r:id="rId60"/>
    <p:sldId id="316" r:id="rId61"/>
    <p:sldId id="312" r:id="rId62"/>
    <p:sldId id="313" r:id="rId63"/>
    <p:sldId id="317" r:id="rId64"/>
    <p:sldId id="318" r:id="rId65"/>
    <p:sldId id="319" r:id="rId66"/>
    <p:sldId id="320" r:id="rId67"/>
    <p:sldId id="321" r:id="rId68"/>
    <p:sldId id="322" r:id="rId69"/>
    <p:sldId id="323" r:id="rId70"/>
    <p:sldId id="324" r:id="rId71"/>
    <p:sldId id="325" r:id="rId72"/>
    <p:sldId id="331" r:id="rId73"/>
    <p:sldId id="329" r:id="rId74"/>
    <p:sldId id="330" r:id="rId7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E7"/>
    <a:srgbClr val="CDF1FF"/>
    <a:srgbClr val="C9D7F5"/>
    <a:srgbClr val="2FC4FF"/>
    <a:srgbClr val="FF0066"/>
    <a:srgbClr val="CCCC00"/>
    <a:srgbClr val="996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0" autoAdjust="0"/>
    <p:restoredTop sz="94705" autoAdjust="0"/>
  </p:normalViewPr>
  <p:slideViewPr>
    <p:cSldViewPr>
      <p:cViewPr varScale="1">
        <p:scale>
          <a:sx n="68" d="100"/>
          <a:sy n="68" d="100"/>
        </p:scale>
        <p:origin x="264" y="72"/>
      </p:cViewPr>
      <p:guideLst>
        <p:guide orient="horz" pos="2069"/>
        <p:guide pos="2880"/>
      </p:guideLst>
    </p:cSldViewPr>
  </p:slid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16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DD7F51C-C36B-42D9-9327-002A468D26F6}" type="datetimeFigureOut">
              <a:rPr lang="zh-CN" altLang="en-US"/>
              <a:pPr>
                <a:defRPr/>
              </a:pPr>
              <a:t>2014/1/19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AEF3CC6-C72B-413B-BA10-7461095880ED}" type="slidenum">
              <a:rPr lang="zh-CN" altLang="en-US"/>
              <a:pPr>
                <a:defRPr/>
              </a:pPr>
              <a:t>‹#›</a:t>
            </a:fld>
            <a:endParaRPr lang="zh-CN" altLang="en-US"/>
          </a:p>
        </p:txBody>
      </p:sp>
    </p:spTree>
    <p:extLst>
      <p:ext uri="{BB962C8B-B14F-4D97-AF65-F5344CB8AC3E}">
        <p14:creationId xmlns:p14="http://schemas.microsoft.com/office/powerpoint/2010/main" val="4170861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28DE6D-AAC7-4B4B-A3F9-BDB54A171F71}" type="slidenum">
              <a:rPr lang="zh-CN" altLang="en-US" smtClean="0"/>
              <a:pPr fontAlgn="base">
                <a:spcBef>
                  <a:spcPct val="0"/>
                </a:spcBef>
                <a:spcAft>
                  <a:spcPct val="0"/>
                </a:spcAft>
                <a:defRPr/>
              </a:pPr>
              <a:t>64</a:t>
            </a:fld>
            <a:endParaRPr lang="en-US" altLang="zh-CN" smtClean="0"/>
          </a:p>
        </p:txBody>
      </p:sp>
    </p:spTree>
    <p:extLst>
      <p:ext uri="{BB962C8B-B14F-4D97-AF65-F5344CB8AC3E}">
        <p14:creationId xmlns:p14="http://schemas.microsoft.com/office/powerpoint/2010/main" val="1260769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blog.sina.com.cn/changshappt"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blog.sina.com.cn/changshappt"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新思境PPT设计 QQ:43618906">
    <p:spTree>
      <p:nvGrpSpPr>
        <p:cNvPr id="1" name=""/>
        <p:cNvGrpSpPr/>
        <p:nvPr/>
      </p:nvGrpSpPr>
      <p:grpSpPr>
        <a:xfrm>
          <a:off x="0" y="0"/>
          <a:ext cx="0" cy="0"/>
          <a:chOff x="0" y="0"/>
          <a:chExt cx="0" cy="0"/>
        </a:xfrm>
      </p:grpSpPr>
      <p:pic>
        <p:nvPicPr>
          <p:cNvPr id="4" name="图片 7" descr="bg.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ED3990A-789E-4F33-9443-04D6EADAFDCB}" type="datetimeFigureOut">
              <a:rPr lang="zh-CN" altLang="en-US"/>
              <a:pPr>
                <a:defRPr/>
              </a:pPr>
              <a:t>2014/1/19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D32C90-14B2-4C5C-921C-DBEF85ECC8E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872C17C-85D0-451E-8740-BBF8494FA37D}" type="datetimeFigureOut">
              <a:rPr lang="zh-CN" altLang="en-US"/>
              <a:pPr>
                <a:defRPr/>
              </a:pPr>
              <a:t>2014/1/19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DE2819-C1CE-47CC-B305-EF938863EAF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139700" y="735013"/>
            <a:ext cx="8856663" cy="142875"/>
          </a:xfrm>
          <a:prstGeom prst="rect">
            <a:avLst/>
          </a:prstGeom>
          <a:gradFill flip="none" rotWithShape="1">
            <a:gsLst>
              <a:gs pos="0">
                <a:schemeClr val="accent1">
                  <a:lumMod val="50000"/>
                </a:schemeClr>
              </a:gs>
              <a:gs pos="100000">
                <a:schemeClr val="accent2">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同侧圆角矩形 4"/>
          <p:cNvSpPr/>
          <p:nvPr userDrawn="1"/>
        </p:nvSpPr>
        <p:spPr>
          <a:xfrm>
            <a:off x="139700" y="131763"/>
            <a:ext cx="8856663" cy="633412"/>
          </a:xfrm>
          <a:prstGeom prst="round2SameRect">
            <a:avLst>
              <a:gd name="adj1" fmla="val 11156"/>
              <a:gd name="adj2" fmla="val 0"/>
            </a:avLst>
          </a:prstGeom>
          <a:gradFill>
            <a:gsLst>
              <a:gs pos="0">
                <a:schemeClr val="accent1">
                  <a:lumMod val="75000"/>
                </a:schemeClr>
              </a:gs>
              <a:gs pos="24000">
                <a:srgbClr val="2FC4FF"/>
              </a:gs>
              <a:gs pos="49000">
                <a:schemeClr val="accent2">
                  <a:lumMod val="75000"/>
                </a:schemeClr>
              </a:gs>
              <a:gs pos="77000">
                <a:schemeClr val="accent1">
                  <a:lumMod val="75000"/>
                </a:schemeClr>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 </a:t>
            </a:r>
            <a:endParaRPr lang="zh-CN" altLang="en-US" dirty="0"/>
          </a:p>
        </p:txBody>
      </p:sp>
      <p:cxnSp>
        <p:nvCxnSpPr>
          <p:cNvPr id="6" name="直接连接符 5"/>
          <p:cNvCxnSpPr/>
          <p:nvPr userDrawn="1"/>
        </p:nvCxnSpPr>
        <p:spPr>
          <a:xfrm>
            <a:off x="468313" y="6308725"/>
            <a:ext cx="748823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265113" y="131763"/>
            <a:ext cx="203200" cy="633412"/>
          </a:xfrm>
          <a:prstGeom prst="rect">
            <a:avLst/>
          </a:prstGeom>
          <a:gradFill>
            <a:gsLst>
              <a:gs pos="0">
                <a:schemeClr val="accent4">
                  <a:lumMod val="75000"/>
                </a:schemeClr>
              </a:gs>
              <a:gs pos="24000">
                <a:srgbClr val="FFFF00"/>
              </a:gs>
              <a:gs pos="49000">
                <a:srgbClr val="FFC000"/>
              </a:gs>
              <a:gs pos="77000">
                <a:schemeClr val="accent4">
                  <a:lumMod val="75000"/>
                </a:schemeClr>
              </a:gs>
              <a:gs pos="100000">
                <a:schemeClr val="accent4">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矩形 7"/>
          <p:cNvSpPr/>
          <p:nvPr userDrawn="1"/>
        </p:nvSpPr>
        <p:spPr>
          <a:xfrm>
            <a:off x="250825" y="131763"/>
            <a:ext cx="19050" cy="63341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9" name="矩形 8"/>
          <p:cNvSpPr/>
          <p:nvPr userDrawn="1"/>
        </p:nvSpPr>
        <p:spPr>
          <a:xfrm>
            <a:off x="460375" y="130175"/>
            <a:ext cx="17463" cy="635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 name="TextBox 13"/>
          <p:cNvSpPr txBox="1">
            <a:spLocks noChangeArrowheads="1"/>
          </p:cNvSpPr>
          <p:nvPr userDrawn="1"/>
        </p:nvSpPr>
        <p:spPr bwMode="auto">
          <a:xfrm>
            <a:off x="427038" y="6437313"/>
            <a:ext cx="2016125" cy="277812"/>
          </a:xfrm>
          <a:prstGeom prst="rect">
            <a:avLst/>
          </a:prstGeom>
          <a:noFill/>
          <a:ln w="9525">
            <a:noFill/>
            <a:miter lim="800000"/>
            <a:headEnd/>
            <a:tailEnd/>
          </a:ln>
        </p:spPr>
        <p:txBody>
          <a:bodyPr>
            <a:spAutoFit/>
          </a:bodyPr>
          <a:lstStyle/>
          <a:p>
            <a:r>
              <a:rPr lang="zh-CN" altLang="en-US" sz="1200" dirty="0">
                <a:solidFill>
                  <a:schemeClr val="accent2"/>
                </a:solidFill>
                <a:latin typeface="Constantia" pitchFamily="18" charset="0"/>
                <a:ea typeface="微软雅黑" pitchFamily="34" charset="-122"/>
              </a:rPr>
              <a:t>信息提炼：</a:t>
            </a:r>
            <a:r>
              <a:rPr lang="en-US" altLang="zh-CN" sz="1200" b="1" dirty="0" smtClean="0">
                <a:solidFill>
                  <a:schemeClr val="accent2"/>
                </a:solidFill>
                <a:latin typeface="Constantia" pitchFamily="18" charset="0"/>
                <a:ea typeface="微软雅黑" pitchFamily="34" charset="-122"/>
              </a:rPr>
              <a:t>@</a:t>
            </a:r>
            <a:r>
              <a:rPr lang="zh-CN" altLang="en-US" sz="1200" b="1" dirty="0" smtClean="0">
                <a:solidFill>
                  <a:schemeClr val="accent2"/>
                </a:solidFill>
                <a:latin typeface="Constantia" pitchFamily="18" charset="0"/>
                <a:ea typeface="微软雅黑" pitchFamily="34" charset="-122"/>
              </a:rPr>
              <a:t>秋叶</a:t>
            </a:r>
            <a:endParaRPr lang="zh-CN" altLang="en-US" sz="1200" b="1" dirty="0">
              <a:solidFill>
                <a:schemeClr val="accent2"/>
              </a:solidFill>
              <a:latin typeface="Constantia" pitchFamily="18" charset="0"/>
              <a:ea typeface="微软雅黑" pitchFamily="34" charset="-122"/>
            </a:endParaRPr>
          </a:p>
        </p:txBody>
      </p:sp>
      <p:sp>
        <p:nvSpPr>
          <p:cNvPr id="11" name="TextBox 14"/>
          <p:cNvSpPr txBox="1">
            <a:spLocks noChangeArrowheads="1"/>
          </p:cNvSpPr>
          <p:nvPr/>
        </p:nvSpPr>
        <p:spPr bwMode="auto">
          <a:xfrm>
            <a:off x="2090738" y="6429375"/>
            <a:ext cx="2016125" cy="276225"/>
          </a:xfrm>
          <a:prstGeom prst="rect">
            <a:avLst/>
          </a:prstGeom>
          <a:solidFill>
            <a:schemeClr val="bg1"/>
          </a:solidFill>
          <a:ln w="9525">
            <a:noFill/>
            <a:miter lim="800000"/>
            <a:headEnd/>
            <a:tailEnd/>
          </a:ln>
        </p:spPr>
        <p:txBody>
          <a:bodyPr>
            <a:spAutoFit/>
          </a:bodyPr>
          <a:lstStyle/>
          <a:p>
            <a:r>
              <a:rPr lang="en-US" altLang="zh-CN" sz="1200">
                <a:solidFill>
                  <a:schemeClr val="accent2"/>
                </a:solidFill>
                <a:latin typeface="微软雅黑" pitchFamily="34" charset="-122"/>
                <a:ea typeface="微软雅黑" pitchFamily="34" charset="-122"/>
              </a:rPr>
              <a:t>PPT</a:t>
            </a:r>
            <a:r>
              <a:rPr lang="zh-CN" altLang="en-US" sz="1200">
                <a:solidFill>
                  <a:schemeClr val="accent2"/>
                </a:solidFill>
                <a:latin typeface="微软雅黑" pitchFamily="34" charset="-122"/>
                <a:ea typeface="微软雅黑" pitchFamily="34" charset="-122"/>
              </a:rPr>
              <a:t>美化：　　　　　　　　</a:t>
            </a:r>
          </a:p>
        </p:txBody>
      </p:sp>
      <p:grpSp>
        <p:nvGrpSpPr>
          <p:cNvPr id="12" name="组合 17"/>
          <p:cNvGrpSpPr/>
          <p:nvPr/>
        </p:nvGrpSpPr>
        <p:grpSpPr>
          <a:xfrm>
            <a:off x="2884772" y="6465491"/>
            <a:ext cx="576064" cy="207782"/>
            <a:chOff x="1728788" y="2403475"/>
            <a:chExt cx="5686426" cy="2051051"/>
          </a:xfrm>
          <a:solidFill>
            <a:schemeClr val="accent2"/>
          </a:solidFill>
          <a:effectLst/>
        </p:grpSpPr>
        <p:sp>
          <p:nvSpPr>
            <p:cNvPr id="13" name="Freeform 25"/>
            <p:cNvSpPr>
              <a:spLocks noEditPoints="1"/>
            </p:cNvSpPr>
            <p:nvPr/>
          </p:nvSpPr>
          <p:spPr bwMode="auto">
            <a:xfrm>
              <a:off x="3671888" y="2403475"/>
              <a:ext cx="1800225" cy="1439863"/>
            </a:xfrm>
            <a:custGeom>
              <a:avLst/>
              <a:gdLst/>
              <a:ahLst/>
              <a:cxnLst>
                <a:cxn ang="0">
                  <a:pos x="5327" y="0"/>
                </a:cxn>
                <a:cxn ang="0">
                  <a:pos x="5395" y="7"/>
                </a:cxn>
                <a:cxn ang="0">
                  <a:pos x="5459" y="27"/>
                </a:cxn>
                <a:cxn ang="0">
                  <a:pos x="5517" y="58"/>
                </a:cxn>
                <a:cxn ang="0">
                  <a:pos x="5568" y="100"/>
                </a:cxn>
                <a:cxn ang="0">
                  <a:pos x="5609" y="150"/>
                </a:cxn>
                <a:cxn ang="0">
                  <a:pos x="5640" y="207"/>
                </a:cxn>
                <a:cxn ang="0">
                  <a:pos x="5660" y="271"/>
                </a:cxn>
                <a:cxn ang="0">
                  <a:pos x="5667" y="339"/>
                </a:cxn>
                <a:cxn ang="0">
                  <a:pos x="906" y="2266"/>
                </a:cxn>
                <a:cxn ang="0">
                  <a:pos x="906" y="2266"/>
                </a:cxn>
                <a:cxn ang="0">
                  <a:pos x="906" y="340"/>
                </a:cxn>
                <a:cxn ang="0">
                  <a:pos x="4420" y="1473"/>
                </a:cxn>
                <a:cxn ang="0">
                  <a:pos x="4760" y="2168"/>
                </a:cxn>
                <a:cxn ang="0">
                  <a:pos x="4760" y="1771"/>
                </a:cxn>
                <a:cxn ang="0">
                  <a:pos x="4760" y="1374"/>
                </a:cxn>
                <a:cxn ang="0">
                  <a:pos x="4760" y="977"/>
                </a:cxn>
                <a:cxn ang="0">
                  <a:pos x="4759" y="637"/>
                </a:cxn>
                <a:cxn ang="0">
                  <a:pos x="4748" y="543"/>
                </a:cxn>
                <a:cxn ang="0">
                  <a:pos x="4728" y="481"/>
                </a:cxn>
                <a:cxn ang="0">
                  <a:pos x="4697" y="431"/>
                </a:cxn>
                <a:cxn ang="0">
                  <a:pos x="4654" y="393"/>
                </a:cxn>
                <a:cxn ang="0">
                  <a:pos x="4599" y="365"/>
                </a:cxn>
                <a:cxn ang="0">
                  <a:pos x="4529" y="348"/>
                </a:cxn>
                <a:cxn ang="0">
                  <a:pos x="4444" y="340"/>
                </a:cxn>
                <a:cxn ang="0">
                  <a:pos x="0" y="4123"/>
                </a:cxn>
                <a:cxn ang="0">
                  <a:pos x="906" y="4194"/>
                </a:cxn>
                <a:cxn ang="0">
                  <a:pos x="900" y="4262"/>
                </a:cxn>
                <a:cxn ang="0">
                  <a:pos x="881" y="4326"/>
                </a:cxn>
                <a:cxn ang="0">
                  <a:pos x="849" y="4384"/>
                </a:cxn>
                <a:cxn ang="0">
                  <a:pos x="807" y="4434"/>
                </a:cxn>
                <a:cxn ang="0">
                  <a:pos x="758" y="4476"/>
                </a:cxn>
                <a:cxn ang="0">
                  <a:pos x="699" y="4507"/>
                </a:cxn>
                <a:cxn ang="0">
                  <a:pos x="636" y="4526"/>
                </a:cxn>
                <a:cxn ang="0">
                  <a:pos x="567" y="4534"/>
                </a:cxn>
                <a:cxn ang="0">
                  <a:pos x="0" y="4123"/>
                </a:cxn>
                <a:cxn ang="0">
                  <a:pos x="4421" y="4194"/>
                </a:cxn>
                <a:cxn ang="0">
                  <a:pos x="3515" y="4534"/>
                </a:cxn>
                <a:cxn ang="0">
                  <a:pos x="1474" y="4534"/>
                </a:cxn>
                <a:cxn ang="0">
                  <a:pos x="1406" y="4526"/>
                </a:cxn>
                <a:cxn ang="0">
                  <a:pos x="1342" y="4507"/>
                </a:cxn>
                <a:cxn ang="0">
                  <a:pos x="1284" y="4476"/>
                </a:cxn>
                <a:cxn ang="0">
                  <a:pos x="1233" y="4434"/>
                </a:cxn>
                <a:cxn ang="0">
                  <a:pos x="1192" y="4384"/>
                </a:cxn>
                <a:cxn ang="0">
                  <a:pos x="1161" y="4326"/>
                </a:cxn>
                <a:cxn ang="0">
                  <a:pos x="1140" y="4262"/>
                </a:cxn>
                <a:cxn ang="0">
                  <a:pos x="1134" y="4194"/>
                </a:cxn>
                <a:cxn ang="0">
                  <a:pos x="3515" y="4195"/>
                </a:cxn>
                <a:cxn ang="0">
                  <a:pos x="4762" y="3287"/>
                </a:cxn>
                <a:cxn ang="0">
                  <a:pos x="2381" y="2947"/>
                </a:cxn>
                <a:cxn ang="0">
                  <a:pos x="5666" y="4228"/>
                </a:cxn>
                <a:cxn ang="0">
                  <a:pos x="5653" y="4294"/>
                </a:cxn>
                <a:cxn ang="0">
                  <a:pos x="5627" y="4356"/>
                </a:cxn>
                <a:cxn ang="0">
                  <a:pos x="5590" y="4410"/>
                </a:cxn>
                <a:cxn ang="0">
                  <a:pos x="5544" y="4456"/>
                </a:cxn>
                <a:cxn ang="0">
                  <a:pos x="5490" y="4492"/>
                </a:cxn>
                <a:cxn ang="0">
                  <a:pos x="5429" y="4518"/>
                </a:cxn>
                <a:cxn ang="0">
                  <a:pos x="5363" y="4532"/>
                </a:cxn>
              </a:cxnLst>
              <a:rect l="0" t="0" r="r" b="b"/>
              <a:pathLst>
                <a:path w="5668" h="4534">
                  <a:moveTo>
                    <a:pt x="0" y="2607"/>
                  </a:moveTo>
                  <a:lnTo>
                    <a:pt x="0" y="1"/>
                  </a:lnTo>
                  <a:lnTo>
                    <a:pt x="5327" y="0"/>
                  </a:lnTo>
                  <a:lnTo>
                    <a:pt x="5327" y="0"/>
                  </a:lnTo>
                  <a:lnTo>
                    <a:pt x="5345" y="0"/>
                  </a:lnTo>
                  <a:lnTo>
                    <a:pt x="5362" y="2"/>
                  </a:lnTo>
                  <a:lnTo>
                    <a:pt x="5378" y="3"/>
                  </a:lnTo>
                  <a:lnTo>
                    <a:pt x="5395" y="7"/>
                  </a:lnTo>
                  <a:lnTo>
                    <a:pt x="5412" y="11"/>
                  </a:lnTo>
                  <a:lnTo>
                    <a:pt x="5428" y="16"/>
                  </a:lnTo>
                  <a:lnTo>
                    <a:pt x="5443" y="20"/>
                  </a:lnTo>
                  <a:lnTo>
                    <a:pt x="5459" y="27"/>
                  </a:lnTo>
                  <a:lnTo>
                    <a:pt x="5475" y="34"/>
                  </a:lnTo>
                  <a:lnTo>
                    <a:pt x="5489" y="41"/>
                  </a:lnTo>
                  <a:lnTo>
                    <a:pt x="5504" y="49"/>
                  </a:lnTo>
                  <a:lnTo>
                    <a:pt x="5517" y="58"/>
                  </a:lnTo>
                  <a:lnTo>
                    <a:pt x="5531" y="67"/>
                  </a:lnTo>
                  <a:lnTo>
                    <a:pt x="5543" y="77"/>
                  </a:lnTo>
                  <a:lnTo>
                    <a:pt x="5555" y="88"/>
                  </a:lnTo>
                  <a:lnTo>
                    <a:pt x="5568" y="100"/>
                  </a:lnTo>
                  <a:lnTo>
                    <a:pt x="5579" y="111"/>
                  </a:lnTo>
                  <a:lnTo>
                    <a:pt x="5589" y="123"/>
                  </a:lnTo>
                  <a:lnTo>
                    <a:pt x="5599" y="137"/>
                  </a:lnTo>
                  <a:lnTo>
                    <a:pt x="5609" y="150"/>
                  </a:lnTo>
                  <a:lnTo>
                    <a:pt x="5618" y="163"/>
                  </a:lnTo>
                  <a:lnTo>
                    <a:pt x="5626" y="178"/>
                  </a:lnTo>
                  <a:lnTo>
                    <a:pt x="5634" y="193"/>
                  </a:lnTo>
                  <a:lnTo>
                    <a:pt x="5640" y="207"/>
                  </a:lnTo>
                  <a:lnTo>
                    <a:pt x="5646" y="223"/>
                  </a:lnTo>
                  <a:lnTo>
                    <a:pt x="5651" y="238"/>
                  </a:lnTo>
                  <a:lnTo>
                    <a:pt x="5656" y="254"/>
                  </a:lnTo>
                  <a:lnTo>
                    <a:pt x="5660" y="271"/>
                  </a:lnTo>
                  <a:lnTo>
                    <a:pt x="5663" y="288"/>
                  </a:lnTo>
                  <a:lnTo>
                    <a:pt x="5665" y="304"/>
                  </a:lnTo>
                  <a:lnTo>
                    <a:pt x="5667" y="321"/>
                  </a:lnTo>
                  <a:lnTo>
                    <a:pt x="5667" y="339"/>
                  </a:lnTo>
                  <a:lnTo>
                    <a:pt x="5668" y="340"/>
                  </a:lnTo>
                  <a:lnTo>
                    <a:pt x="5668" y="2605"/>
                  </a:lnTo>
                  <a:lnTo>
                    <a:pt x="0" y="2607"/>
                  </a:lnTo>
                  <a:close/>
                  <a:moveTo>
                    <a:pt x="906" y="2266"/>
                  </a:moveTo>
                  <a:lnTo>
                    <a:pt x="2381" y="2266"/>
                  </a:lnTo>
                  <a:lnTo>
                    <a:pt x="2381" y="1473"/>
                  </a:lnTo>
                  <a:lnTo>
                    <a:pt x="906" y="1473"/>
                  </a:lnTo>
                  <a:lnTo>
                    <a:pt x="906" y="2266"/>
                  </a:lnTo>
                  <a:close/>
                  <a:moveTo>
                    <a:pt x="906" y="1134"/>
                  </a:moveTo>
                  <a:lnTo>
                    <a:pt x="2381" y="1134"/>
                  </a:lnTo>
                  <a:lnTo>
                    <a:pt x="2381" y="340"/>
                  </a:lnTo>
                  <a:lnTo>
                    <a:pt x="906" y="340"/>
                  </a:lnTo>
                  <a:lnTo>
                    <a:pt x="906" y="1134"/>
                  </a:lnTo>
                  <a:close/>
                  <a:moveTo>
                    <a:pt x="3312" y="1134"/>
                  </a:moveTo>
                  <a:lnTo>
                    <a:pt x="4420" y="1134"/>
                  </a:lnTo>
                  <a:lnTo>
                    <a:pt x="4420" y="1473"/>
                  </a:lnTo>
                  <a:lnTo>
                    <a:pt x="3312" y="1473"/>
                  </a:lnTo>
                  <a:lnTo>
                    <a:pt x="3312" y="2266"/>
                  </a:lnTo>
                  <a:lnTo>
                    <a:pt x="4760" y="2266"/>
                  </a:lnTo>
                  <a:lnTo>
                    <a:pt x="4760" y="2168"/>
                  </a:lnTo>
                  <a:lnTo>
                    <a:pt x="4760" y="2068"/>
                  </a:lnTo>
                  <a:lnTo>
                    <a:pt x="4760" y="1969"/>
                  </a:lnTo>
                  <a:lnTo>
                    <a:pt x="4760" y="1870"/>
                  </a:lnTo>
                  <a:lnTo>
                    <a:pt x="4760" y="1771"/>
                  </a:lnTo>
                  <a:lnTo>
                    <a:pt x="4760" y="1672"/>
                  </a:lnTo>
                  <a:lnTo>
                    <a:pt x="4760" y="1572"/>
                  </a:lnTo>
                  <a:lnTo>
                    <a:pt x="4760" y="1473"/>
                  </a:lnTo>
                  <a:lnTo>
                    <a:pt x="4760" y="1374"/>
                  </a:lnTo>
                  <a:lnTo>
                    <a:pt x="4760" y="1275"/>
                  </a:lnTo>
                  <a:lnTo>
                    <a:pt x="4760" y="1176"/>
                  </a:lnTo>
                  <a:lnTo>
                    <a:pt x="4760" y="1077"/>
                  </a:lnTo>
                  <a:lnTo>
                    <a:pt x="4760" y="977"/>
                  </a:lnTo>
                  <a:lnTo>
                    <a:pt x="4760" y="879"/>
                  </a:lnTo>
                  <a:lnTo>
                    <a:pt x="4760" y="779"/>
                  </a:lnTo>
                  <a:lnTo>
                    <a:pt x="4760" y="680"/>
                  </a:lnTo>
                  <a:lnTo>
                    <a:pt x="4759" y="637"/>
                  </a:lnTo>
                  <a:lnTo>
                    <a:pt x="4756" y="597"/>
                  </a:lnTo>
                  <a:lnTo>
                    <a:pt x="4754" y="579"/>
                  </a:lnTo>
                  <a:lnTo>
                    <a:pt x="4751" y="560"/>
                  </a:lnTo>
                  <a:lnTo>
                    <a:pt x="4748" y="543"/>
                  </a:lnTo>
                  <a:lnTo>
                    <a:pt x="4744" y="526"/>
                  </a:lnTo>
                  <a:lnTo>
                    <a:pt x="4739" y="510"/>
                  </a:lnTo>
                  <a:lnTo>
                    <a:pt x="4734" y="496"/>
                  </a:lnTo>
                  <a:lnTo>
                    <a:pt x="4728" y="481"/>
                  </a:lnTo>
                  <a:lnTo>
                    <a:pt x="4721" y="468"/>
                  </a:lnTo>
                  <a:lnTo>
                    <a:pt x="4713" y="454"/>
                  </a:lnTo>
                  <a:lnTo>
                    <a:pt x="4706" y="443"/>
                  </a:lnTo>
                  <a:lnTo>
                    <a:pt x="4697" y="431"/>
                  </a:lnTo>
                  <a:lnTo>
                    <a:pt x="4688" y="421"/>
                  </a:lnTo>
                  <a:lnTo>
                    <a:pt x="4678" y="411"/>
                  </a:lnTo>
                  <a:lnTo>
                    <a:pt x="4666" y="402"/>
                  </a:lnTo>
                  <a:lnTo>
                    <a:pt x="4654" y="393"/>
                  </a:lnTo>
                  <a:lnTo>
                    <a:pt x="4642" y="385"/>
                  </a:lnTo>
                  <a:lnTo>
                    <a:pt x="4628" y="377"/>
                  </a:lnTo>
                  <a:lnTo>
                    <a:pt x="4614" y="370"/>
                  </a:lnTo>
                  <a:lnTo>
                    <a:pt x="4599" y="365"/>
                  </a:lnTo>
                  <a:lnTo>
                    <a:pt x="4582" y="359"/>
                  </a:lnTo>
                  <a:lnTo>
                    <a:pt x="4566" y="355"/>
                  </a:lnTo>
                  <a:lnTo>
                    <a:pt x="4548" y="351"/>
                  </a:lnTo>
                  <a:lnTo>
                    <a:pt x="4529" y="348"/>
                  </a:lnTo>
                  <a:lnTo>
                    <a:pt x="4510" y="345"/>
                  </a:lnTo>
                  <a:lnTo>
                    <a:pt x="4488" y="342"/>
                  </a:lnTo>
                  <a:lnTo>
                    <a:pt x="4467" y="341"/>
                  </a:lnTo>
                  <a:lnTo>
                    <a:pt x="4444" y="340"/>
                  </a:lnTo>
                  <a:lnTo>
                    <a:pt x="4420" y="340"/>
                  </a:lnTo>
                  <a:lnTo>
                    <a:pt x="3312" y="340"/>
                  </a:lnTo>
                  <a:lnTo>
                    <a:pt x="3312" y="1134"/>
                  </a:lnTo>
                  <a:close/>
                  <a:moveTo>
                    <a:pt x="0" y="4123"/>
                  </a:moveTo>
                  <a:lnTo>
                    <a:pt x="0" y="2947"/>
                  </a:lnTo>
                  <a:lnTo>
                    <a:pt x="906" y="2947"/>
                  </a:lnTo>
                  <a:lnTo>
                    <a:pt x="906" y="4194"/>
                  </a:lnTo>
                  <a:lnTo>
                    <a:pt x="906" y="4194"/>
                  </a:lnTo>
                  <a:lnTo>
                    <a:pt x="906" y="4210"/>
                  </a:lnTo>
                  <a:lnTo>
                    <a:pt x="905" y="4228"/>
                  </a:lnTo>
                  <a:lnTo>
                    <a:pt x="903" y="4245"/>
                  </a:lnTo>
                  <a:lnTo>
                    <a:pt x="900" y="4262"/>
                  </a:lnTo>
                  <a:lnTo>
                    <a:pt x="896" y="4279"/>
                  </a:lnTo>
                  <a:lnTo>
                    <a:pt x="892" y="4294"/>
                  </a:lnTo>
                  <a:lnTo>
                    <a:pt x="886" y="4310"/>
                  </a:lnTo>
                  <a:lnTo>
                    <a:pt x="881" y="4326"/>
                  </a:lnTo>
                  <a:lnTo>
                    <a:pt x="874" y="4340"/>
                  </a:lnTo>
                  <a:lnTo>
                    <a:pt x="866" y="4356"/>
                  </a:lnTo>
                  <a:lnTo>
                    <a:pt x="858" y="4369"/>
                  </a:lnTo>
                  <a:lnTo>
                    <a:pt x="849" y="4384"/>
                  </a:lnTo>
                  <a:lnTo>
                    <a:pt x="839" y="4396"/>
                  </a:lnTo>
                  <a:lnTo>
                    <a:pt x="829" y="4410"/>
                  </a:lnTo>
                  <a:lnTo>
                    <a:pt x="819" y="4422"/>
                  </a:lnTo>
                  <a:lnTo>
                    <a:pt x="807" y="4434"/>
                  </a:lnTo>
                  <a:lnTo>
                    <a:pt x="796" y="4445"/>
                  </a:lnTo>
                  <a:lnTo>
                    <a:pt x="783" y="4456"/>
                  </a:lnTo>
                  <a:lnTo>
                    <a:pt x="770" y="4466"/>
                  </a:lnTo>
                  <a:lnTo>
                    <a:pt x="758" y="4476"/>
                  </a:lnTo>
                  <a:lnTo>
                    <a:pt x="743" y="4485"/>
                  </a:lnTo>
                  <a:lnTo>
                    <a:pt x="728" y="4492"/>
                  </a:lnTo>
                  <a:lnTo>
                    <a:pt x="714" y="4500"/>
                  </a:lnTo>
                  <a:lnTo>
                    <a:pt x="699" y="4507"/>
                  </a:lnTo>
                  <a:lnTo>
                    <a:pt x="684" y="4513"/>
                  </a:lnTo>
                  <a:lnTo>
                    <a:pt x="668" y="4518"/>
                  </a:lnTo>
                  <a:lnTo>
                    <a:pt x="652" y="4523"/>
                  </a:lnTo>
                  <a:lnTo>
                    <a:pt x="636" y="4526"/>
                  </a:lnTo>
                  <a:lnTo>
                    <a:pt x="619" y="4529"/>
                  </a:lnTo>
                  <a:lnTo>
                    <a:pt x="602" y="4532"/>
                  </a:lnTo>
                  <a:lnTo>
                    <a:pt x="584" y="4533"/>
                  </a:lnTo>
                  <a:lnTo>
                    <a:pt x="567" y="4534"/>
                  </a:lnTo>
                  <a:lnTo>
                    <a:pt x="567" y="4534"/>
                  </a:lnTo>
                  <a:lnTo>
                    <a:pt x="567" y="4534"/>
                  </a:lnTo>
                  <a:lnTo>
                    <a:pt x="0" y="4534"/>
                  </a:lnTo>
                  <a:lnTo>
                    <a:pt x="0" y="4123"/>
                  </a:lnTo>
                  <a:close/>
                  <a:moveTo>
                    <a:pt x="3515" y="3626"/>
                  </a:moveTo>
                  <a:lnTo>
                    <a:pt x="4421" y="3626"/>
                  </a:lnTo>
                  <a:lnTo>
                    <a:pt x="4421" y="4194"/>
                  </a:lnTo>
                  <a:lnTo>
                    <a:pt x="4421" y="4194"/>
                  </a:lnTo>
                  <a:lnTo>
                    <a:pt x="4421" y="4534"/>
                  </a:lnTo>
                  <a:lnTo>
                    <a:pt x="4421" y="4534"/>
                  </a:lnTo>
                  <a:lnTo>
                    <a:pt x="4421" y="4534"/>
                  </a:lnTo>
                  <a:lnTo>
                    <a:pt x="3515" y="4534"/>
                  </a:lnTo>
                  <a:lnTo>
                    <a:pt x="3515" y="4534"/>
                  </a:lnTo>
                  <a:lnTo>
                    <a:pt x="1474" y="4534"/>
                  </a:lnTo>
                  <a:lnTo>
                    <a:pt x="1474" y="4533"/>
                  </a:lnTo>
                  <a:lnTo>
                    <a:pt x="1474" y="4534"/>
                  </a:lnTo>
                  <a:lnTo>
                    <a:pt x="1456" y="4533"/>
                  </a:lnTo>
                  <a:lnTo>
                    <a:pt x="1439" y="4532"/>
                  </a:lnTo>
                  <a:lnTo>
                    <a:pt x="1422" y="4529"/>
                  </a:lnTo>
                  <a:lnTo>
                    <a:pt x="1406" y="4526"/>
                  </a:lnTo>
                  <a:lnTo>
                    <a:pt x="1389" y="4523"/>
                  </a:lnTo>
                  <a:lnTo>
                    <a:pt x="1372" y="4518"/>
                  </a:lnTo>
                  <a:lnTo>
                    <a:pt x="1356" y="4513"/>
                  </a:lnTo>
                  <a:lnTo>
                    <a:pt x="1342" y="4507"/>
                  </a:lnTo>
                  <a:lnTo>
                    <a:pt x="1326" y="4500"/>
                  </a:lnTo>
                  <a:lnTo>
                    <a:pt x="1312" y="4492"/>
                  </a:lnTo>
                  <a:lnTo>
                    <a:pt x="1297" y="4485"/>
                  </a:lnTo>
                  <a:lnTo>
                    <a:pt x="1284" y="4476"/>
                  </a:lnTo>
                  <a:lnTo>
                    <a:pt x="1270" y="4466"/>
                  </a:lnTo>
                  <a:lnTo>
                    <a:pt x="1258" y="4456"/>
                  </a:lnTo>
                  <a:lnTo>
                    <a:pt x="1246" y="4445"/>
                  </a:lnTo>
                  <a:lnTo>
                    <a:pt x="1233" y="4434"/>
                  </a:lnTo>
                  <a:lnTo>
                    <a:pt x="1222" y="4422"/>
                  </a:lnTo>
                  <a:lnTo>
                    <a:pt x="1211" y="4410"/>
                  </a:lnTo>
                  <a:lnTo>
                    <a:pt x="1201" y="4396"/>
                  </a:lnTo>
                  <a:lnTo>
                    <a:pt x="1192" y="4384"/>
                  </a:lnTo>
                  <a:lnTo>
                    <a:pt x="1183" y="4369"/>
                  </a:lnTo>
                  <a:lnTo>
                    <a:pt x="1175" y="4356"/>
                  </a:lnTo>
                  <a:lnTo>
                    <a:pt x="1167" y="4340"/>
                  </a:lnTo>
                  <a:lnTo>
                    <a:pt x="1161" y="4326"/>
                  </a:lnTo>
                  <a:lnTo>
                    <a:pt x="1154" y="4310"/>
                  </a:lnTo>
                  <a:lnTo>
                    <a:pt x="1149" y="4294"/>
                  </a:lnTo>
                  <a:lnTo>
                    <a:pt x="1145" y="4279"/>
                  </a:lnTo>
                  <a:lnTo>
                    <a:pt x="1140" y="4262"/>
                  </a:lnTo>
                  <a:lnTo>
                    <a:pt x="1138" y="4245"/>
                  </a:lnTo>
                  <a:lnTo>
                    <a:pt x="1136" y="4228"/>
                  </a:lnTo>
                  <a:lnTo>
                    <a:pt x="1134" y="4210"/>
                  </a:lnTo>
                  <a:lnTo>
                    <a:pt x="1134" y="4194"/>
                  </a:lnTo>
                  <a:lnTo>
                    <a:pt x="1137" y="2947"/>
                  </a:lnTo>
                  <a:lnTo>
                    <a:pt x="2040" y="2947"/>
                  </a:lnTo>
                  <a:lnTo>
                    <a:pt x="2040" y="4196"/>
                  </a:lnTo>
                  <a:lnTo>
                    <a:pt x="3515" y="4195"/>
                  </a:lnTo>
                  <a:lnTo>
                    <a:pt x="3515" y="3626"/>
                  </a:lnTo>
                  <a:close/>
                  <a:moveTo>
                    <a:pt x="5328" y="4534"/>
                  </a:moveTo>
                  <a:lnTo>
                    <a:pt x="4762" y="4534"/>
                  </a:lnTo>
                  <a:lnTo>
                    <a:pt x="4762" y="3287"/>
                  </a:lnTo>
                  <a:lnTo>
                    <a:pt x="3287" y="3287"/>
                  </a:lnTo>
                  <a:lnTo>
                    <a:pt x="3287" y="3853"/>
                  </a:lnTo>
                  <a:lnTo>
                    <a:pt x="2381" y="3853"/>
                  </a:lnTo>
                  <a:lnTo>
                    <a:pt x="2381" y="2947"/>
                  </a:lnTo>
                  <a:lnTo>
                    <a:pt x="5668" y="2947"/>
                  </a:lnTo>
                  <a:lnTo>
                    <a:pt x="5668" y="4194"/>
                  </a:lnTo>
                  <a:lnTo>
                    <a:pt x="5667" y="4210"/>
                  </a:lnTo>
                  <a:lnTo>
                    <a:pt x="5666" y="4228"/>
                  </a:lnTo>
                  <a:lnTo>
                    <a:pt x="5664" y="4245"/>
                  </a:lnTo>
                  <a:lnTo>
                    <a:pt x="5660" y="4262"/>
                  </a:lnTo>
                  <a:lnTo>
                    <a:pt x="5657" y="4279"/>
                  </a:lnTo>
                  <a:lnTo>
                    <a:pt x="5653" y="4294"/>
                  </a:lnTo>
                  <a:lnTo>
                    <a:pt x="5647" y="4310"/>
                  </a:lnTo>
                  <a:lnTo>
                    <a:pt x="5641" y="4326"/>
                  </a:lnTo>
                  <a:lnTo>
                    <a:pt x="5635" y="4340"/>
                  </a:lnTo>
                  <a:lnTo>
                    <a:pt x="5627" y="4356"/>
                  </a:lnTo>
                  <a:lnTo>
                    <a:pt x="5619" y="4369"/>
                  </a:lnTo>
                  <a:lnTo>
                    <a:pt x="5610" y="4384"/>
                  </a:lnTo>
                  <a:lnTo>
                    <a:pt x="5600" y="4396"/>
                  </a:lnTo>
                  <a:lnTo>
                    <a:pt x="5590" y="4410"/>
                  </a:lnTo>
                  <a:lnTo>
                    <a:pt x="5580" y="4422"/>
                  </a:lnTo>
                  <a:lnTo>
                    <a:pt x="5569" y="4434"/>
                  </a:lnTo>
                  <a:lnTo>
                    <a:pt x="5556" y="4445"/>
                  </a:lnTo>
                  <a:lnTo>
                    <a:pt x="5544" y="4456"/>
                  </a:lnTo>
                  <a:lnTo>
                    <a:pt x="5532" y="4466"/>
                  </a:lnTo>
                  <a:lnTo>
                    <a:pt x="5518" y="4476"/>
                  </a:lnTo>
                  <a:lnTo>
                    <a:pt x="5504" y="4485"/>
                  </a:lnTo>
                  <a:lnTo>
                    <a:pt x="5490" y="4492"/>
                  </a:lnTo>
                  <a:lnTo>
                    <a:pt x="5476" y="4500"/>
                  </a:lnTo>
                  <a:lnTo>
                    <a:pt x="5460" y="4507"/>
                  </a:lnTo>
                  <a:lnTo>
                    <a:pt x="5444" y="4513"/>
                  </a:lnTo>
                  <a:lnTo>
                    <a:pt x="5429" y="4518"/>
                  </a:lnTo>
                  <a:lnTo>
                    <a:pt x="5413" y="4523"/>
                  </a:lnTo>
                  <a:lnTo>
                    <a:pt x="5396" y="4526"/>
                  </a:lnTo>
                  <a:lnTo>
                    <a:pt x="5379" y="4529"/>
                  </a:lnTo>
                  <a:lnTo>
                    <a:pt x="5363" y="4532"/>
                  </a:lnTo>
                  <a:lnTo>
                    <a:pt x="5345" y="4533"/>
                  </a:lnTo>
                  <a:lnTo>
                    <a:pt x="5328" y="453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4" name="Freeform 26"/>
            <p:cNvSpPr>
              <a:spLocks noEditPoints="1"/>
            </p:cNvSpPr>
            <p:nvPr/>
          </p:nvSpPr>
          <p:spPr bwMode="auto">
            <a:xfrm>
              <a:off x="5616576" y="2403475"/>
              <a:ext cx="1798638" cy="1439863"/>
            </a:xfrm>
            <a:custGeom>
              <a:avLst/>
              <a:gdLst/>
              <a:ahLst/>
              <a:cxnLst>
                <a:cxn ang="0">
                  <a:pos x="453" y="0"/>
                </a:cxn>
                <a:cxn ang="0">
                  <a:pos x="1360" y="679"/>
                </a:cxn>
                <a:cxn ang="0">
                  <a:pos x="0" y="4534"/>
                </a:cxn>
                <a:cxn ang="0">
                  <a:pos x="453" y="3598"/>
                </a:cxn>
                <a:cxn ang="0">
                  <a:pos x="453" y="2607"/>
                </a:cxn>
                <a:cxn ang="0">
                  <a:pos x="453" y="1614"/>
                </a:cxn>
                <a:cxn ang="0">
                  <a:pos x="448" y="939"/>
                </a:cxn>
                <a:cxn ang="0">
                  <a:pos x="433" y="854"/>
                </a:cxn>
                <a:cxn ang="0">
                  <a:pos x="400" y="786"/>
                </a:cxn>
                <a:cxn ang="0">
                  <a:pos x="350" y="734"/>
                </a:cxn>
                <a:cxn ang="0">
                  <a:pos x="278" y="699"/>
                </a:cxn>
                <a:cxn ang="0">
                  <a:pos x="182" y="682"/>
                </a:cxn>
                <a:cxn ang="0">
                  <a:pos x="3190" y="0"/>
                </a:cxn>
                <a:cxn ang="0">
                  <a:pos x="1926" y="679"/>
                </a:cxn>
                <a:cxn ang="0">
                  <a:pos x="1926" y="4534"/>
                </a:cxn>
                <a:cxn ang="0">
                  <a:pos x="5327" y="1586"/>
                </a:cxn>
                <a:cxn ang="0">
                  <a:pos x="5395" y="1593"/>
                </a:cxn>
                <a:cxn ang="0">
                  <a:pos x="5474" y="1619"/>
                </a:cxn>
                <a:cxn ang="0">
                  <a:pos x="5543" y="1663"/>
                </a:cxn>
                <a:cxn ang="0">
                  <a:pos x="5600" y="1722"/>
                </a:cxn>
                <a:cxn ang="0">
                  <a:pos x="5640" y="1793"/>
                </a:cxn>
                <a:cxn ang="0">
                  <a:pos x="5663" y="1874"/>
                </a:cxn>
                <a:cxn ang="0">
                  <a:pos x="4873" y="3286"/>
                </a:cxn>
                <a:cxn ang="0">
                  <a:pos x="4873" y="3711"/>
                </a:cxn>
                <a:cxn ang="0">
                  <a:pos x="4877" y="4015"/>
                </a:cxn>
                <a:cxn ang="0">
                  <a:pos x="4907" y="4106"/>
                </a:cxn>
                <a:cxn ang="0">
                  <a:pos x="4939" y="4144"/>
                </a:cxn>
                <a:cxn ang="0">
                  <a:pos x="4984" y="4172"/>
                </a:cxn>
                <a:cxn ang="0">
                  <a:pos x="5044" y="4189"/>
                </a:cxn>
                <a:cxn ang="0">
                  <a:pos x="5667" y="4194"/>
                </a:cxn>
                <a:cxn ang="0">
                  <a:pos x="4289" y="4533"/>
                </a:cxn>
                <a:cxn ang="0">
                  <a:pos x="4206" y="4518"/>
                </a:cxn>
                <a:cxn ang="0">
                  <a:pos x="4132" y="4485"/>
                </a:cxn>
                <a:cxn ang="0">
                  <a:pos x="4069" y="4435"/>
                </a:cxn>
                <a:cxn ang="0">
                  <a:pos x="4018" y="4373"/>
                </a:cxn>
                <a:cxn ang="0">
                  <a:pos x="3983" y="4299"/>
                </a:cxn>
                <a:cxn ang="0">
                  <a:pos x="3968" y="4216"/>
                </a:cxn>
                <a:cxn ang="0">
                  <a:pos x="2833" y="1926"/>
                </a:cxn>
                <a:cxn ang="0">
                  <a:pos x="2833" y="2946"/>
                </a:cxn>
                <a:cxn ang="0">
                  <a:pos x="4756" y="2214"/>
                </a:cxn>
                <a:cxn ang="0">
                  <a:pos x="4733" y="2133"/>
                </a:cxn>
                <a:cxn ang="0">
                  <a:pos x="4693" y="2063"/>
                </a:cxn>
                <a:cxn ang="0">
                  <a:pos x="4636" y="2003"/>
                </a:cxn>
                <a:cxn ang="0">
                  <a:pos x="4568" y="1960"/>
                </a:cxn>
                <a:cxn ang="0">
                  <a:pos x="4488" y="1933"/>
                </a:cxn>
                <a:cxn ang="0">
                  <a:pos x="4420" y="1926"/>
                </a:cxn>
                <a:cxn ang="0">
                  <a:pos x="1926" y="1133"/>
                </a:cxn>
                <a:cxn ang="0">
                  <a:pos x="5106" y="779"/>
                </a:cxn>
                <a:cxn ang="0">
                  <a:pos x="4216" y="853"/>
                </a:cxn>
                <a:cxn ang="0">
                  <a:pos x="4170" y="936"/>
                </a:cxn>
                <a:cxn ang="0">
                  <a:pos x="4110" y="1007"/>
                </a:cxn>
                <a:cxn ang="0">
                  <a:pos x="4035" y="1064"/>
                </a:cxn>
                <a:cxn ang="0">
                  <a:pos x="3950" y="1106"/>
                </a:cxn>
                <a:cxn ang="0">
                  <a:pos x="3856" y="1128"/>
                </a:cxn>
                <a:cxn ang="0">
                  <a:pos x="3756" y="1130"/>
                </a:cxn>
                <a:cxn ang="0">
                  <a:pos x="3661" y="1111"/>
                </a:cxn>
                <a:cxn ang="0">
                  <a:pos x="3574" y="1074"/>
                </a:cxn>
                <a:cxn ang="0">
                  <a:pos x="3497" y="1020"/>
                </a:cxn>
                <a:cxn ang="0">
                  <a:pos x="3433" y="951"/>
                </a:cxn>
                <a:cxn ang="0">
                  <a:pos x="3385" y="870"/>
                </a:cxn>
                <a:cxn ang="0">
                  <a:pos x="3353" y="779"/>
                </a:cxn>
              </a:cxnLst>
              <a:rect l="0" t="0" r="r" b="b"/>
              <a:pathLst>
                <a:path w="5667" h="4534">
                  <a:moveTo>
                    <a:pt x="113" y="679"/>
                  </a:moveTo>
                  <a:lnTo>
                    <a:pt x="0" y="679"/>
                  </a:lnTo>
                  <a:lnTo>
                    <a:pt x="0" y="339"/>
                  </a:lnTo>
                  <a:lnTo>
                    <a:pt x="453" y="339"/>
                  </a:lnTo>
                  <a:lnTo>
                    <a:pt x="453" y="0"/>
                  </a:lnTo>
                  <a:lnTo>
                    <a:pt x="1360" y="0"/>
                  </a:lnTo>
                  <a:lnTo>
                    <a:pt x="1360" y="339"/>
                  </a:lnTo>
                  <a:lnTo>
                    <a:pt x="1813" y="339"/>
                  </a:lnTo>
                  <a:lnTo>
                    <a:pt x="1813" y="679"/>
                  </a:lnTo>
                  <a:lnTo>
                    <a:pt x="1360" y="679"/>
                  </a:lnTo>
                  <a:lnTo>
                    <a:pt x="1360" y="4194"/>
                  </a:lnTo>
                  <a:lnTo>
                    <a:pt x="1813" y="4194"/>
                  </a:lnTo>
                  <a:lnTo>
                    <a:pt x="1813" y="4534"/>
                  </a:lnTo>
                  <a:lnTo>
                    <a:pt x="453" y="4534"/>
                  </a:lnTo>
                  <a:lnTo>
                    <a:pt x="0" y="4534"/>
                  </a:lnTo>
                  <a:lnTo>
                    <a:pt x="0" y="4194"/>
                  </a:lnTo>
                  <a:lnTo>
                    <a:pt x="453" y="4194"/>
                  </a:lnTo>
                  <a:lnTo>
                    <a:pt x="453" y="3994"/>
                  </a:lnTo>
                  <a:lnTo>
                    <a:pt x="453" y="3796"/>
                  </a:lnTo>
                  <a:lnTo>
                    <a:pt x="453" y="3598"/>
                  </a:lnTo>
                  <a:lnTo>
                    <a:pt x="453" y="3400"/>
                  </a:lnTo>
                  <a:lnTo>
                    <a:pt x="453" y="3201"/>
                  </a:lnTo>
                  <a:lnTo>
                    <a:pt x="453" y="3003"/>
                  </a:lnTo>
                  <a:lnTo>
                    <a:pt x="453" y="2805"/>
                  </a:lnTo>
                  <a:lnTo>
                    <a:pt x="453" y="2607"/>
                  </a:lnTo>
                  <a:lnTo>
                    <a:pt x="453" y="2407"/>
                  </a:lnTo>
                  <a:lnTo>
                    <a:pt x="453" y="2209"/>
                  </a:lnTo>
                  <a:lnTo>
                    <a:pt x="453" y="2011"/>
                  </a:lnTo>
                  <a:lnTo>
                    <a:pt x="453" y="1812"/>
                  </a:lnTo>
                  <a:lnTo>
                    <a:pt x="453" y="1614"/>
                  </a:lnTo>
                  <a:lnTo>
                    <a:pt x="453" y="1416"/>
                  </a:lnTo>
                  <a:lnTo>
                    <a:pt x="453" y="1218"/>
                  </a:lnTo>
                  <a:lnTo>
                    <a:pt x="453" y="1018"/>
                  </a:lnTo>
                  <a:lnTo>
                    <a:pt x="452" y="977"/>
                  </a:lnTo>
                  <a:lnTo>
                    <a:pt x="448" y="939"/>
                  </a:lnTo>
                  <a:lnTo>
                    <a:pt x="447" y="921"/>
                  </a:lnTo>
                  <a:lnTo>
                    <a:pt x="444" y="903"/>
                  </a:lnTo>
                  <a:lnTo>
                    <a:pt x="441" y="886"/>
                  </a:lnTo>
                  <a:lnTo>
                    <a:pt x="437" y="870"/>
                  </a:lnTo>
                  <a:lnTo>
                    <a:pt x="433" y="854"/>
                  </a:lnTo>
                  <a:lnTo>
                    <a:pt x="427" y="839"/>
                  </a:lnTo>
                  <a:lnTo>
                    <a:pt x="422" y="825"/>
                  </a:lnTo>
                  <a:lnTo>
                    <a:pt x="415" y="811"/>
                  </a:lnTo>
                  <a:lnTo>
                    <a:pt x="408" y="798"/>
                  </a:lnTo>
                  <a:lnTo>
                    <a:pt x="400" y="786"/>
                  </a:lnTo>
                  <a:lnTo>
                    <a:pt x="391" y="774"/>
                  </a:lnTo>
                  <a:lnTo>
                    <a:pt x="382" y="763"/>
                  </a:lnTo>
                  <a:lnTo>
                    <a:pt x="372" y="753"/>
                  </a:lnTo>
                  <a:lnTo>
                    <a:pt x="361" y="743"/>
                  </a:lnTo>
                  <a:lnTo>
                    <a:pt x="350" y="734"/>
                  </a:lnTo>
                  <a:lnTo>
                    <a:pt x="338" y="726"/>
                  </a:lnTo>
                  <a:lnTo>
                    <a:pt x="324" y="719"/>
                  </a:lnTo>
                  <a:lnTo>
                    <a:pt x="310" y="712"/>
                  </a:lnTo>
                  <a:lnTo>
                    <a:pt x="294" y="705"/>
                  </a:lnTo>
                  <a:lnTo>
                    <a:pt x="278" y="699"/>
                  </a:lnTo>
                  <a:lnTo>
                    <a:pt x="260" y="695"/>
                  </a:lnTo>
                  <a:lnTo>
                    <a:pt x="243" y="691"/>
                  </a:lnTo>
                  <a:lnTo>
                    <a:pt x="223" y="687"/>
                  </a:lnTo>
                  <a:lnTo>
                    <a:pt x="203" y="684"/>
                  </a:lnTo>
                  <a:lnTo>
                    <a:pt x="182" y="682"/>
                  </a:lnTo>
                  <a:lnTo>
                    <a:pt x="161" y="680"/>
                  </a:lnTo>
                  <a:lnTo>
                    <a:pt x="137" y="679"/>
                  </a:lnTo>
                  <a:lnTo>
                    <a:pt x="113" y="679"/>
                  </a:lnTo>
                  <a:close/>
                  <a:moveTo>
                    <a:pt x="3190" y="339"/>
                  </a:moveTo>
                  <a:lnTo>
                    <a:pt x="3190" y="0"/>
                  </a:lnTo>
                  <a:lnTo>
                    <a:pt x="4305" y="0"/>
                  </a:lnTo>
                  <a:lnTo>
                    <a:pt x="4305" y="339"/>
                  </a:lnTo>
                  <a:lnTo>
                    <a:pt x="5667" y="339"/>
                  </a:lnTo>
                  <a:lnTo>
                    <a:pt x="5667" y="679"/>
                  </a:lnTo>
                  <a:lnTo>
                    <a:pt x="1926" y="679"/>
                  </a:lnTo>
                  <a:lnTo>
                    <a:pt x="1926" y="339"/>
                  </a:lnTo>
                  <a:lnTo>
                    <a:pt x="3190" y="339"/>
                  </a:lnTo>
                  <a:close/>
                  <a:moveTo>
                    <a:pt x="3688" y="3286"/>
                  </a:moveTo>
                  <a:lnTo>
                    <a:pt x="2940" y="4534"/>
                  </a:lnTo>
                  <a:lnTo>
                    <a:pt x="1926" y="4534"/>
                  </a:lnTo>
                  <a:lnTo>
                    <a:pt x="2650" y="3286"/>
                  </a:lnTo>
                  <a:lnTo>
                    <a:pt x="1926" y="3286"/>
                  </a:lnTo>
                  <a:lnTo>
                    <a:pt x="1926" y="1586"/>
                  </a:lnTo>
                  <a:lnTo>
                    <a:pt x="5327" y="1586"/>
                  </a:lnTo>
                  <a:lnTo>
                    <a:pt x="5327" y="1586"/>
                  </a:lnTo>
                  <a:lnTo>
                    <a:pt x="5327" y="1586"/>
                  </a:lnTo>
                  <a:lnTo>
                    <a:pt x="5345" y="1586"/>
                  </a:lnTo>
                  <a:lnTo>
                    <a:pt x="5361" y="1587"/>
                  </a:lnTo>
                  <a:lnTo>
                    <a:pt x="5378" y="1589"/>
                  </a:lnTo>
                  <a:lnTo>
                    <a:pt x="5395" y="1593"/>
                  </a:lnTo>
                  <a:lnTo>
                    <a:pt x="5412" y="1596"/>
                  </a:lnTo>
                  <a:lnTo>
                    <a:pt x="5429" y="1602"/>
                  </a:lnTo>
                  <a:lnTo>
                    <a:pt x="5444" y="1606"/>
                  </a:lnTo>
                  <a:lnTo>
                    <a:pt x="5459" y="1613"/>
                  </a:lnTo>
                  <a:lnTo>
                    <a:pt x="5474" y="1619"/>
                  </a:lnTo>
                  <a:lnTo>
                    <a:pt x="5489" y="1627"/>
                  </a:lnTo>
                  <a:lnTo>
                    <a:pt x="5504" y="1635"/>
                  </a:lnTo>
                  <a:lnTo>
                    <a:pt x="5517" y="1644"/>
                  </a:lnTo>
                  <a:lnTo>
                    <a:pt x="5530" y="1653"/>
                  </a:lnTo>
                  <a:lnTo>
                    <a:pt x="5543" y="1663"/>
                  </a:lnTo>
                  <a:lnTo>
                    <a:pt x="5555" y="1674"/>
                  </a:lnTo>
                  <a:lnTo>
                    <a:pt x="5567" y="1686"/>
                  </a:lnTo>
                  <a:lnTo>
                    <a:pt x="5579" y="1697"/>
                  </a:lnTo>
                  <a:lnTo>
                    <a:pt x="5590" y="1709"/>
                  </a:lnTo>
                  <a:lnTo>
                    <a:pt x="5600" y="1722"/>
                  </a:lnTo>
                  <a:lnTo>
                    <a:pt x="5609" y="1736"/>
                  </a:lnTo>
                  <a:lnTo>
                    <a:pt x="5618" y="1749"/>
                  </a:lnTo>
                  <a:lnTo>
                    <a:pt x="5626" y="1764"/>
                  </a:lnTo>
                  <a:lnTo>
                    <a:pt x="5633" y="1778"/>
                  </a:lnTo>
                  <a:lnTo>
                    <a:pt x="5640" y="1793"/>
                  </a:lnTo>
                  <a:lnTo>
                    <a:pt x="5647" y="1809"/>
                  </a:lnTo>
                  <a:lnTo>
                    <a:pt x="5651" y="1824"/>
                  </a:lnTo>
                  <a:lnTo>
                    <a:pt x="5656" y="1841"/>
                  </a:lnTo>
                  <a:lnTo>
                    <a:pt x="5660" y="1858"/>
                  </a:lnTo>
                  <a:lnTo>
                    <a:pt x="5663" y="1874"/>
                  </a:lnTo>
                  <a:lnTo>
                    <a:pt x="5665" y="1891"/>
                  </a:lnTo>
                  <a:lnTo>
                    <a:pt x="5667" y="1908"/>
                  </a:lnTo>
                  <a:lnTo>
                    <a:pt x="5667" y="1926"/>
                  </a:lnTo>
                  <a:lnTo>
                    <a:pt x="5667" y="3286"/>
                  </a:lnTo>
                  <a:lnTo>
                    <a:pt x="4873" y="3286"/>
                  </a:lnTo>
                  <a:lnTo>
                    <a:pt x="4873" y="3371"/>
                  </a:lnTo>
                  <a:lnTo>
                    <a:pt x="4873" y="3456"/>
                  </a:lnTo>
                  <a:lnTo>
                    <a:pt x="4873" y="3541"/>
                  </a:lnTo>
                  <a:lnTo>
                    <a:pt x="4873" y="3626"/>
                  </a:lnTo>
                  <a:lnTo>
                    <a:pt x="4873" y="3711"/>
                  </a:lnTo>
                  <a:lnTo>
                    <a:pt x="4873" y="3796"/>
                  </a:lnTo>
                  <a:lnTo>
                    <a:pt x="4873" y="3881"/>
                  </a:lnTo>
                  <a:lnTo>
                    <a:pt x="4873" y="3966"/>
                  </a:lnTo>
                  <a:lnTo>
                    <a:pt x="4874" y="3991"/>
                  </a:lnTo>
                  <a:lnTo>
                    <a:pt x="4877" y="4015"/>
                  </a:lnTo>
                  <a:lnTo>
                    <a:pt x="4880" y="4037"/>
                  </a:lnTo>
                  <a:lnTo>
                    <a:pt x="4886" y="4058"/>
                  </a:lnTo>
                  <a:lnTo>
                    <a:pt x="4892" y="4078"/>
                  </a:lnTo>
                  <a:lnTo>
                    <a:pt x="4901" y="4097"/>
                  </a:lnTo>
                  <a:lnTo>
                    <a:pt x="4907" y="4106"/>
                  </a:lnTo>
                  <a:lnTo>
                    <a:pt x="4913" y="4114"/>
                  </a:lnTo>
                  <a:lnTo>
                    <a:pt x="4918" y="4123"/>
                  </a:lnTo>
                  <a:lnTo>
                    <a:pt x="4925" y="4130"/>
                  </a:lnTo>
                  <a:lnTo>
                    <a:pt x="4932" y="4138"/>
                  </a:lnTo>
                  <a:lnTo>
                    <a:pt x="4939" y="4144"/>
                  </a:lnTo>
                  <a:lnTo>
                    <a:pt x="4947" y="4151"/>
                  </a:lnTo>
                  <a:lnTo>
                    <a:pt x="4956" y="4157"/>
                  </a:lnTo>
                  <a:lnTo>
                    <a:pt x="4965" y="4162"/>
                  </a:lnTo>
                  <a:lnTo>
                    <a:pt x="4974" y="4168"/>
                  </a:lnTo>
                  <a:lnTo>
                    <a:pt x="4984" y="4172"/>
                  </a:lnTo>
                  <a:lnTo>
                    <a:pt x="4995" y="4177"/>
                  </a:lnTo>
                  <a:lnTo>
                    <a:pt x="5007" y="4180"/>
                  </a:lnTo>
                  <a:lnTo>
                    <a:pt x="5018" y="4184"/>
                  </a:lnTo>
                  <a:lnTo>
                    <a:pt x="5030" y="4187"/>
                  </a:lnTo>
                  <a:lnTo>
                    <a:pt x="5044" y="4189"/>
                  </a:lnTo>
                  <a:lnTo>
                    <a:pt x="5057" y="4191"/>
                  </a:lnTo>
                  <a:lnTo>
                    <a:pt x="5070" y="4193"/>
                  </a:lnTo>
                  <a:lnTo>
                    <a:pt x="5085" y="4193"/>
                  </a:lnTo>
                  <a:lnTo>
                    <a:pt x="5101" y="4194"/>
                  </a:lnTo>
                  <a:lnTo>
                    <a:pt x="5667" y="4194"/>
                  </a:lnTo>
                  <a:lnTo>
                    <a:pt x="5667" y="4534"/>
                  </a:lnTo>
                  <a:lnTo>
                    <a:pt x="4308" y="4534"/>
                  </a:lnTo>
                  <a:lnTo>
                    <a:pt x="4307" y="4532"/>
                  </a:lnTo>
                  <a:lnTo>
                    <a:pt x="4307" y="4534"/>
                  </a:lnTo>
                  <a:lnTo>
                    <a:pt x="4289" y="4533"/>
                  </a:lnTo>
                  <a:lnTo>
                    <a:pt x="4272" y="4532"/>
                  </a:lnTo>
                  <a:lnTo>
                    <a:pt x="4255" y="4529"/>
                  </a:lnTo>
                  <a:lnTo>
                    <a:pt x="4239" y="4526"/>
                  </a:lnTo>
                  <a:lnTo>
                    <a:pt x="4223" y="4523"/>
                  </a:lnTo>
                  <a:lnTo>
                    <a:pt x="4206" y="4518"/>
                  </a:lnTo>
                  <a:lnTo>
                    <a:pt x="4191" y="4513"/>
                  </a:lnTo>
                  <a:lnTo>
                    <a:pt x="4176" y="4507"/>
                  </a:lnTo>
                  <a:lnTo>
                    <a:pt x="4160" y="4500"/>
                  </a:lnTo>
                  <a:lnTo>
                    <a:pt x="4146" y="4494"/>
                  </a:lnTo>
                  <a:lnTo>
                    <a:pt x="4132" y="4485"/>
                  </a:lnTo>
                  <a:lnTo>
                    <a:pt x="4118" y="4477"/>
                  </a:lnTo>
                  <a:lnTo>
                    <a:pt x="4105" y="4467"/>
                  </a:lnTo>
                  <a:lnTo>
                    <a:pt x="4092" y="4457"/>
                  </a:lnTo>
                  <a:lnTo>
                    <a:pt x="4080" y="4447"/>
                  </a:lnTo>
                  <a:lnTo>
                    <a:pt x="4069" y="4435"/>
                  </a:lnTo>
                  <a:lnTo>
                    <a:pt x="4057" y="4424"/>
                  </a:lnTo>
                  <a:lnTo>
                    <a:pt x="4046" y="4412"/>
                  </a:lnTo>
                  <a:lnTo>
                    <a:pt x="4036" y="4400"/>
                  </a:lnTo>
                  <a:lnTo>
                    <a:pt x="4026" y="4386"/>
                  </a:lnTo>
                  <a:lnTo>
                    <a:pt x="4018" y="4373"/>
                  </a:lnTo>
                  <a:lnTo>
                    <a:pt x="4009" y="4358"/>
                  </a:lnTo>
                  <a:lnTo>
                    <a:pt x="4001" y="4344"/>
                  </a:lnTo>
                  <a:lnTo>
                    <a:pt x="3995" y="4329"/>
                  </a:lnTo>
                  <a:lnTo>
                    <a:pt x="3989" y="4313"/>
                  </a:lnTo>
                  <a:lnTo>
                    <a:pt x="3983" y="4299"/>
                  </a:lnTo>
                  <a:lnTo>
                    <a:pt x="3979" y="4282"/>
                  </a:lnTo>
                  <a:lnTo>
                    <a:pt x="3975" y="4266"/>
                  </a:lnTo>
                  <a:lnTo>
                    <a:pt x="3971" y="4250"/>
                  </a:lnTo>
                  <a:lnTo>
                    <a:pt x="3969" y="4233"/>
                  </a:lnTo>
                  <a:lnTo>
                    <a:pt x="3968" y="4216"/>
                  </a:lnTo>
                  <a:lnTo>
                    <a:pt x="3967" y="4198"/>
                  </a:lnTo>
                  <a:lnTo>
                    <a:pt x="3967" y="4198"/>
                  </a:lnTo>
                  <a:lnTo>
                    <a:pt x="3967" y="3286"/>
                  </a:lnTo>
                  <a:lnTo>
                    <a:pt x="3688" y="3286"/>
                  </a:lnTo>
                  <a:close/>
                  <a:moveTo>
                    <a:pt x="2833" y="1926"/>
                  </a:moveTo>
                  <a:lnTo>
                    <a:pt x="2833" y="2266"/>
                  </a:lnTo>
                  <a:lnTo>
                    <a:pt x="4420" y="2266"/>
                  </a:lnTo>
                  <a:lnTo>
                    <a:pt x="4420" y="2607"/>
                  </a:lnTo>
                  <a:lnTo>
                    <a:pt x="2833" y="2607"/>
                  </a:lnTo>
                  <a:lnTo>
                    <a:pt x="2833" y="2946"/>
                  </a:lnTo>
                  <a:lnTo>
                    <a:pt x="4760" y="2946"/>
                  </a:lnTo>
                  <a:lnTo>
                    <a:pt x="4760" y="2266"/>
                  </a:lnTo>
                  <a:lnTo>
                    <a:pt x="4759" y="2248"/>
                  </a:lnTo>
                  <a:lnTo>
                    <a:pt x="4758" y="2232"/>
                  </a:lnTo>
                  <a:lnTo>
                    <a:pt x="4756" y="2214"/>
                  </a:lnTo>
                  <a:lnTo>
                    <a:pt x="4754" y="2197"/>
                  </a:lnTo>
                  <a:lnTo>
                    <a:pt x="4749" y="2181"/>
                  </a:lnTo>
                  <a:lnTo>
                    <a:pt x="4745" y="2165"/>
                  </a:lnTo>
                  <a:lnTo>
                    <a:pt x="4739" y="2149"/>
                  </a:lnTo>
                  <a:lnTo>
                    <a:pt x="4733" y="2133"/>
                  </a:lnTo>
                  <a:lnTo>
                    <a:pt x="4727" y="2119"/>
                  </a:lnTo>
                  <a:lnTo>
                    <a:pt x="4719" y="2104"/>
                  </a:lnTo>
                  <a:lnTo>
                    <a:pt x="4711" y="2090"/>
                  </a:lnTo>
                  <a:lnTo>
                    <a:pt x="4702" y="2076"/>
                  </a:lnTo>
                  <a:lnTo>
                    <a:pt x="4693" y="2063"/>
                  </a:lnTo>
                  <a:lnTo>
                    <a:pt x="4682" y="2049"/>
                  </a:lnTo>
                  <a:lnTo>
                    <a:pt x="4672" y="2037"/>
                  </a:lnTo>
                  <a:lnTo>
                    <a:pt x="4661" y="2026"/>
                  </a:lnTo>
                  <a:lnTo>
                    <a:pt x="4648" y="2015"/>
                  </a:lnTo>
                  <a:lnTo>
                    <a:pt x="4636" y="2003"/>
                  </a:lnTo>
                  <a:lnTo>
                    <a:pt x="4624" y="1993"/>
                  </a:lnTo>
                  <a:lnTo>
                    <a:pt x="4610" y="1984"/>
                  </a:lnTo>
                  <a:lnTo>
                    <a:pt x="4597" y="1975"/>
                  </a:lnTo>
                  <a:lnTo>
                    <a:pt x="4582" y="1966"/>
                  </a:lnTo>
                  <a:lnTo>
                    <a:pt x="4568" y="1960"/>
                  </a:lnTo>
                  <a:lnTo>
                    <a:pt x="4552" y="1953"/>
                  </a:lnTo>
                  <a:lnTo>
                    <a:pt x="4538" y="1946"/>
                  </a:lnTo>
                  <a:lnTo>
                    <a:pt x="4521" y="1941"/>
                  </a:lnTo>
                  <a:lnTo>
                    <a:pt x="4505" y="1936"/>
                  </a:lnTo>
                  <a:lnTo>
                    <a:pt x="4488" y="1933"/>
                  </a:lnTo>
                  <a:lnTo>
                    <a:pt x="4472" y="1929"/>
                  </a:lnTo>
                  <a:lnTo>
                    <a:pt x="4455" y="1927"/>
                  </a:lnTo>
                  <a:lnTo>
                    <a:pt x="4438" y="1926"/>
                  </a:lnTo>
                  <a:lnTo>
                    <a:pt x="4420" y="1926"/>
                  </a:lnTo>
                  <a:lnTo>
                    <a:pt x="4420" y="1926"/>
                  </a:lnTo>
                  <a:lnTo>
                    <a:pt x="4420" y="1926"/>
                  </a:lnTo>
                  <a:lnTo>
                    <a:pt x="2833" y="1926"/>
                  </a:lnTo>
                  <a:close/>
                  <a:moveTo>
                    <a:pt x="2504" y="779"/>
                  </a:moveTo>
                  <a:lnTo>
                    <a:pt x="2632" y="1133"/>
                  </a:lnTo>
                  <a:lnTo>
                    <a:pt x="1926" y="1133"/>
                  </a:lnTo>
                  <a:lnTo>
                    <a:pt x="1926" y="1473"/>
                  </a:lnTo>
                  <a:lnTo>
                    <a:pt x="5667" y="1473"/>
                  </a:lnTo>
                  <a:lnTo>
                    <a:pt x="5667" y="1133"/>
                  </a:lnTo>
                  <a:lnTo>
                    <a:pt x="4920" y="1133"/>
                  </a:lnTo>
                  <a:lnTo>
                    <a:pt x="5106" y="779"/>
                  </a:lnTo>
                  <a:lnTo>
                    <a:pt x="4239" y="779"/>
                  </a:lnTo>
                  <a:lnTo>
                    <a:pt x="4234" y="798"/>
                  </a:lnTo>
                  <a:lnTo>
                    <a:pt x="4229" y="817"/>
                  </a:lnTo>
                  <a:lnTo>
                    <a:pt x="4223" y="835"/>
                  </a:lnTo>
                  <a:lnTo>
                    <a:pt x="4216" y="853"/>
                  </a:lnTo>
                  <a:lnTo>
                    <a:pt x="4208" y="870"/>
                  </a:lnTo>
                  <a:lnTo>
                    <a:pt x="4199" y="888"/>
                  </a:lnTo>
                  <a:lnTo>
                    <a:pt x="4191" y="903"/>
                  </a:lnTo>
                  <a:lnTo>
                    <a:pt x="4180" y="920"/>
                  </a:lnTo>
                  <a:lnTo>
                    <a:pt x="4170" y="936"/>
                  </a:lnTo>
                  <a:lnTo>
                    <a:pt x="4159" y="951"/>
                  </a:lnTo>
                  <a:lnTo>
                    <a:pt x="4148" y="966"/>
                  </a:lnTo>
                  <a:lnTo>
                    <a:pt x="4136" y="980"/>
                  </a:lnTo>
                  <a:lnTo>
                    <a:pt x="4123" y="994"/>
                  </a:lnTo>
                  <a:lnTo>
                    <a:pt x="4110" y="1007"/>
                  </a:lnTo>
                  <a:lnTo>
                    <a:pt x="4095" y="1020"/>
                  </a:lnTo>
                  <a:lnTo>
                    <a:pt x="4081" y="1032"/>
                  </a:lnTo>
                  <a:lnTo>
                    <a:pt x="4066" y="1043"/>
                  </a:lnTo>
                  <a:lnTo>
                    <a:pt x="4051" y="1054"/>
                  </a:lnTo>
                  <a:lnTo>
                    <a:pt x="4035" y="1064"/>
                  </a:lnTo>
                  <a:lnTo>
                    <a:pt x="4019" y="1074"/>
                  </a:lnTo>
                  <a:lnTo>
                    <a:pt x="4002" y="1083"/>
                  </a:lnTo>
                  <a:lnTo>
                    <a:pt x="3986" y="1091"/>
                  </a:lnTo>
                  <a:lnTo>
                    <a:pt x="3968" y="1099"/>
                  </a:lnTo>
                  <a:lnTo>
                    <a:pt x="3950" y="1106"/>
                  </a:lnTo>
                  <a:lnTo>
                    <a:pt x="3932" y="1111"/>
                  </a:lnTo>
                  <a:lnTo>
                    <a:pt x="3913" y="1117"/>
                  </a:lnTo>
                  <a:lnTo>
                    <a:pt x="3895" y="1121"/>
                  </a:lnTo>
                  <a:lnTo>
                    <a:pt x="3875" y="1126"/>
                  </a:lnTo>
                  <a:lnTo>
                    <a:pt x="3856" y="1128"/>
                  </a:lnTo>
                  <a:lnTo>
                    <a:pt x="3836" y="1130"/>
                  </a:lnTo>
                  <a:lnTo>
                    <a:pt x="3817" y="1132"/>
                  </a:lnTo>
                  <a:lnTo>
                    <a:pt x="3797" y="1133"/>
                  </a:lnTo>
                  <a:lnTo>
                    <a:pt x="3776" y="1132"/>
                  </a:lnTo>
                  <a:lnTo>
                    <a:pt x="3756" y="1130"/>
                  </a:lnTo>
                  <a:lnTo>
                    <a:pt x="3736" y="1128"/>
                  </a:lnTo>
                  <a:lnTo>
                    <a:pt x="3717" y="1126"/>
                  </a:lnTo>
                  <a:lnTo>
                    <a:pt x="3698" y="1121"/>
                  </a:lnTo>
                  <a:lnTo>
                    <a:pt x="3679" y="1117"/>
                  </a:lnTo>
                  <a:lnTo>
                    <a:pt x="3661" y="1111"/>
                  </a:lnTo>
                  <a:lnTo>
                    <a:pt x="3642" y="1106"/>
                  </a:lnTo>
                  <a:lnTo>
                    <a:pt x="3624" y="1099"/>
                  </a:lnTo>
                  <a:lnTo>
                    <a:pt x="3607" y="1091"/>
                  </a:lnTo>
                  <a:lnTo>
                    <a:pt x="3589" y="1083"/>
                  </a:lnTo>
                  <a:lnTo>
                    <a:pt x="3574" y="1074"/>
                  </a:lnTo>
                  <a:lnTo>
                    <a:pt x="3557" y="1064"/>
                  </a:lnTo>
                  <a:lnTo>
                    <a:pt x="3541" y="1054"/>
                  </a:lnTo>
                  <a:lnTo>
                    <a:pt x="3526" y="1043"/>
                  </a:lnTo>
                  <a:lnTo>
                    <a:pt x="3511" y="1032"/>
                  </a:lnTo>
                  <a:lnTo>
                    <a:pt x="3497" y="1020"/>
                  </a:lnTo>
                  <a:lnTo>
                    <a:pt x="3483" y="1007"/>
                  </a:lnTo>
                  <a:lnTo>
                    <a:pt x="3470" y="994"/>
                  </a:lnTo>
                  <a:lnTo>
                    <a:pt x="3456" y="980"/>
                  </a:lnTo>
                  <a:lnTo>
                    <a:pt x="3445" y="966"/>
                  </a:lnTo>
                  <a:lnTo>
                    <a:pt x="3433" y="951"/>
                  </a:lnTo>
                  <a:lnTo>
                    <a:pt x="3422" y="936"/>
                  </a:lnTo>
                  <a:lnTo>
                    <a:pt x="3411" y="920"/>
                  </a:lnTo>
                  <a:lnTo>
                    <a:pt x="3401" y="903"/>
                  </a:lnTo>
                  <a:lnTo>
                    <a:pt x="3392" y="888"/>
                  </a:lnTo>
                  <a:lnTo>
                    <a:pt x="3385" y="870"/>
                  </a:lnTo>
                  <a:lnTo>
                    <a:pt x="3377" y="853"/>
                  </a:lnTo>
                  <a:lnTo>
                    <a:pt x="3370" y="835"/>
                  </a:lnTo>
                  <a:lnTo>
                    <a:pt x="3363" y="817"/>
                  </a:lnTo>
                  <a:lnTo>
                    <a:pt x="3358" y="798"/>
                  </a:lnTo>
                  <a:lnTo>
                    <a:pt x="3353" y="779"/>
                  </a:lnTo>
                  <a:lnTo>
                    <a:pt x="2504" y="77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5" name="Freeform 27"/>
            <p:cNvSpPr>
              <a:spLocks noEditPoints="1"/>
            </p:cNvSpPr>
            <p:nvPr/>
          </p:nvSpPr>
          <p:spPr bwMode="auto">
            <a:xfrm>
              <a:off x="1728788" y="2403475"/>
              <a:ext cx="1798638" cy="1439863"/>
            </a:xfrm>
            <a:custGeom>
              <a:avLst/>
              <a:gdLst/>
              <a:ahLst/>
              <a:cxnLst>
                <a:cxn ang="0">
                  <a:pos x="2957" y="2607"/>
                </a:cxn>
                <a:cxn ang="0">
                  <a:pos x="1069" y="2607"/>
                </a:cxn>
                <a:cxn ang="0">
                  <a:pos x="1134" y="339"/>
                </a:cxn>
                <a:cxn ang="0">
                  <a:pos x="3173" y="339"/>
                </a:cxn>
                <a:cxn ang="0">
                  <a:pos x="293" y="779"/>
                </a:cxn>
                <a:cxn ang="0">
                  <a:pos x="3173" y="1473"/>
                </a:cxn>
                <a:cxn ang="0">
                  <a:pos x="2029" y="779"/>
                </a:cxn>
                <a:cxn ang="0">
                  <a:pos x="2006" y="853"/>
                </a:cxn>
                <a:cxn ang="0">
                  <a:pos x="1971" y="920"/>
                </a:cxn>
                <a:cxn ang="0">
                  <a:pos x="1926" y="980"/>
                </a:cxn>
                <a:cxn ang="0">
                  <a:pos x="1872" y="1032"/>
                </a:cxn>
                <a:cxn ang="0">
                  <a:pos x="1809" y="1074"/>
                </a:cxn>
                <a:cxn ang="0">
                  <a:pos x="1741" y="1106"/>
                </a:cxn>
                <a:cxn ang="0">
                  <a:pos x="1666" y="1126"/>
                </a:cxn>
                <a:cxn ang="0">
                  <a:pos x="1586" y="1133"/>
                </a:cxn>
                <a:cxn ang="0">
                  <a:pos x="1508" y="1126"/>
                </a:cxn>
                <a:cxn ang="0">
                  <a:pos x="1433" y="1106"/>
                </a:cxn>
                <a:cxn ang="0">
                  <a:pos x="1363" y="1074"/>
                </a:cxn>
                <a:cxn ang="0">
                  <a:pos x="1302" y="1032"/>
                </a:cxn>
                <a:cxn ang="0">
                  <a:pos x="1247" y="980"/>
                </a:cxn>
                <a:cxn ang="0">
                  <a:pos x="1202" y="920"/>
                </a:cxn>
                <a:cxn ang="0">
                  <a:pos x="1168" y="853"/>
                </a:cxn>
                <a:cxn ang="0">
                  <a:pos x="1144" y="779"/>
                </a:cxn>
                <a:cxn ang="0">
                  <a:pos x="2041" y="4194"/>
                </a:cxn>
                <a:cxn ang="0">
                  <a:pos x="2036" y="4245"/>
                </a:cxn>
                <a:cxn ang="0">
                  <a:pos x="2019" y="4310"/>
                </a:cxn>
                <a:cxn ang="0">
                  <a:pos x="1991" y="4369"/>
                </a:cxn>
                <a:cxn ang="0">
                  <a:pos x="1952" y="4422"/>
                </a:cxn>
                <a:cxn ang="0">
                  <a:pos x="1904" y="4466"/>
                </a:cxn>
                <a:cxn ang="0">
                  <a:pos x="1848" y="4500"/>
                </a:cxn>
                <a:cxn ang="0">
                  <a:pos x="1785" y="4523"/>
                </a:cxn>
                <a:cxn ang="0">
                  <a:pos x="1718" y="4533"/>
                </a:cxn>
                <a:cxn ang="0">
                  <a:pos x="990" y="4534"/>
                </a:cxn>
                <a:cxn ang="0">
                  <a:pos x="0" y="2266"/>
                </a:cxn>
                <a:cxn ang="0">
                  <a:pos x="2041" y="1586"/>
                </a:cxn>
                <a:cxn ang="0">
                  <a:pos x="2041" y="2266"/>
                </a:cxn>
                <a:cxn ang="0">
                  <a:pos x="4535" y="1473"/>
                </a:cxn>
                <a:cxn ang="0">
                  <a:pos x="4194" y="4194"/>
                </a:cxn>
                <a:cxn ang="0">
                  <a:pos x="4188" y="4260"/>
                </a:cxn>
                <a:cxn ang="0">
                  <a:pos x="4169" y="4321"/>
                </a:cxn>
                <a:cxn ang="0">
                  <a:pos x="4139" y="4378"/>
                </a:cxn>
                <a:cxn ang="0">
                  <a:pos x="4100" y="4428"/>
                </a:cxn>
                <a:cxn ang="0">
                  <a:pos x="4053" y="4469"/>
                </a:cxn>
                <a:cxn ang="0">
                  <a:pos x="3998" y="4501"/>
                </a:cxn>
                <a:cxn ang="0">
                  <a:pos x="3937" y="4523"/>
                </a:cxn>
                <a:cxn ang="0">
                  <a:pos x="3872" y="4533"/>
                </a:cxn>
                <a:cxn ang="0">
                  <a:pos x="3854" y="4534"/>
                </a:cxn>
                <a:cxn ang="0">
                  <a:pos x="5667" y="339"/>
                </a:cxn>
                <a:cxn ang="0">
                  <a:pos x="5667" y="1473"/>
                </a:cxn>
                <a:cxn ang="0">
                  <a:pos x="5441" y="1940"/>
                </a:cxn>
                <a:cxn ang="0">
                  <a:pos x="5441" y="2564"/>
                </a:cxn>
                <a:cxn ang="0">
                  <a:pos x="5441" y="3187"/>
                </a:cxn>
                <a:cxn ang="0">
                  <a:pos x="5441" y="3811"/>
                </a:cxn>
                <a:cxn ang="0">
                  <a:pos x="5448" y="4047"/>
                </a:cxn>
                <a:cxn ang="0">
                  <a:pos x="5466" y="4101"/>
                </a:cxn>
                <a:cxn ang="0">
                  <a:pos x="5487" y="4133"/>
                </a:cxn>
                <a:cxn ang="0">
                  <a:pos x="5517" y="4159"/>
                </a:cxn>
                <a:cxn ang="0">
                  <a:pos x="5554" y="4177"/>
                </a:cxn>
                <a:cxn ang="0">
                  <a:pos x="5638" y="4193"/>
                </a:cxn>
              </a:cxnLst>
              <a:rect l="0" t="0" r="r" b="b"/>
              <a:pathLst>
                <a:path w="5667" h="4534">
                  <a:moveTo>
                    <a:pt x="3173" y="4534"/>
                  </a:moveTo>
                  <a:lnTo>
                    <a:pt x="2370" y="4534"/>
                  </a:lnTo>
                  <a:lnTo>
                    <a:pt x="2175" y="2607"/>
                  </a:lnTo>
                  <a:lnTo>
                    <a:pt x="2957" y="2607"/>
                  </a:lnTo>
                  <a:lnTo>
                    <a:pt x="3173" y="4534"/>
                  </a:lnTo>
                  <a:close/>
                  <a:moveTo>
                    <a:pt x="0" y="4534"/>
                  </a:moveTo>
                  <a:lnTo>
                    <a:pt x="285" y="2607"/>
                  </a:lnTo>
                  <a:lnTo>
                    <a:pt x="1069" y="2607"/>
                  </a:lnTo>
                  <a:lnTo>
                    <a:pt x="833" y="4534"/>
                  </a:lnTo>
                  <a:lnTo>
                    <a:pt x="0" y="4534"/>
                  </a:lnTo>
                  <a:close/>
                  <a:moveTo>
                    <a:pt x="0" y="339"/>
                  </a:moveTo>
                  <a:lnTo>
                    <a:pt x="1134" y="339"/>
                  </a:lnTo>
                  <a:lnTo>
                    <a:pt x="1134" y="0"/>
                  </a:lnTo>
                  <a:lnTo>
                    <a:pt x="2041" y="0"/>
                  </a:lnTo>
                  <a:lnTo>
                    <a:pt x="2041" y="339"/>
                  </a:lnTo>
                  <a:lnTo>
                    <a:pt x="3173" y="339"/>
                  </a:lnTo>
                  <a:lnTo>
                    <a:pt x="3173" y="679"/>
                  </a:lnTo>
                  <a:lnTo>
                    <a:pt x="0" y="679"/>
                  </a:lnTo>
                  <a:lnTo>
                    <a:pt x="0" y="339"/>
                  </a:lnTo>
                  <a:close/>
                  <a:moveTo>
                    <a:pt x="293" y="779"/>
                  </a:moveTo>
                  <a:lnTo>
                    <a:pt x="422" y="1133"/>
                  </a:lnTo>
                  <a:lnTo>
                    <a:pt x="0" y="1133"/>
                  </a:lnTo>
                  <a:lnTo>
                    <a:pt x="0" y="1473"/>
                  </a:lnTo>
                  <a:lnTo>
                    <a:pt x="3173" y="1473"/>
                  </a:lnTo>
                  <a:lnTo>
                    <a:pt x="3173" y="1133"/>
                  </a:lnTo>
                  <a:lnTo>
                    <a:pt x="2710" y="1133"/>
                  </a:lnTo>
                  <a:lnTo>
                    <a:pt x="2897" y="779"/>
                  </a:lnTo>
                  <a:lnTo>
                    <a:pt x="2029" y="779"/>
                  </a:lnTo>
                  <a:lnTo>
                    <a:pt x="2025" y="798"/>
                  </a:lnTo>
                  <a:lnTo>
                    <a:pt x="2019" y="817"/>
                  </a:lnTo>
                  <a:lnTo>
                    <a:pt x="2013" y="835"/>
                  </a:lnTo>
                  <a:lnTo>
                    <a:pt x="2006" y="853"/>
                  </a:lnTo>
                  <a:lnTo>
                    <a:pt x="1998" y="870"/>
                  </a:lnTo>
                  <a:lnTo>
                    <a:pt x="1990" y="888"/>
                  </a:lnTo>
                  <a:lnTo>
                    <a:pt x="1981" y="903"/>
                  </a:lnTo>
                  <a:lnTo>
                    <a:pt x="1971" y="920"/>
                  </a:lnTo>
                  <a:lnTo>
                    <a:pt x="1961" y="936"/>
                  </a:lnTo>
                  <a:lnTo>
                    <a:pt x="1950" y="951"/>
                  </a:lnTo>
                  <a:lnTo>
                    <a:pt x="1938" y="966"/>
                  </a:lnTo>
                  <a:lnTo>
                    <a:pt x="1926" y="980"/>
                  </a:lnTo>
                  <a:lnTo>
                    <a:pt x="1913" y="994"/>
                  </a:lnTo>
                  <a:lnTo>
                    <a:pt x="1900" y="1007"/>
                  </a:lnTo>
                  <a:lnTo>
                    <a:pt x="1886" y="1020"/>
                  </a:lnTo>
                  <a:lnTo>
                    <a:pt x="1872" y="1032"/>
                  </a:lnTo>
                  <a:lnTo>
                    <a:pt x="1857" y="1043"/>
                  </a:lnTo>
                  <a:lnTo>
                    <a:pt x="1841" y="1054"/>
                  </a:lnTo>
                  <a:lnTo>
                    <a:pt x="1826" y="1064"/>
                  </a:lnTo>
                  <a:lnTo>
                    <a:pt x="1809" y="1074"/>
                  </a:lnTo>
                  <a:lnTo>
                    <a:pt x="1793" y="1083"/>
                  </a:lnTo>
                  <a:lnTo>
                    <a:pt x="1775" y="1091"/>
                  </a:lnTo>
                  <a:lnTo>
                    <a:pt x="1759" y="1099"/>
                  </a:lnTo>
                  <a:lnTo>
                    <a:pt x="1741" y="1106"/>
                  </a:lnTo>
                  <a:lnTo>
                    <a:pt x="1723" y="1111"/>
                  </a:lnTo>
                  <a:lnTo>
                    <a:pt x="1704" y="1117"/>
                  </a:lnTo>
                  <a:lnTo>
                    <a:pt x="1685" y="1121"/>
                  </a:lnTo>
                  <a:lnTo>
                    <a:pt x="1666" y="1126"/>
                  </a:lnTo>
                  <a:lnTo>
                    <a:pt x="1647" y="1128"/>
                  </a:lnTo>
                  <a:lnTo>
                    <a:pt x="1626" y="1130"/>
                  </a:lnTo>
                  <a:lnTo>
                    <a:pt x="1606" y="1132"/>
                  </a:lnTo>
                  <a:lnTo>
                    <a:pt x="1586" y="1133"/>
                  </a:lnTo>
                  <a:lnTo>
                    <a:pt x="1566" y="1132"/>
                  </a:lnTo>
                  <a:lnTo>
                    <a:pt x="1547" y="1130"/>
                  </a:lnTo>
                  <a:lnTo>
                    <a:pt x="1527" y="1128"/>
                  </a:lnTo>
                  <a:lnTo>
                    <a:pt x="1508" y="1126"/>
                  </a:lnTo>
                  <a:lnTo>
                    <a:pt x="1489" y="1121"/>
                  </a:lnTo>
                  <a:lnTo>
                    <a:pt x="1470" y="1117"/>
                  </a:lnTo>
                  <a:lnTo>
                    <a:pt x="1451" y="1111"/>
                  </a:lnTo>
                  <a:lnTo>
                    <a:pt x="1433" y="1106"/>
                  </a:lnTo>
                  <a:lnTo>
                    <a:pt x="1415" y="1099"/>
                  </a:lnTo>
                  <a:lnTo>
                    <a:pt x="1397" y="1091"/>
                  </a:lnTo>
                  <a:lnTo>
                    <a:pt x="1380" y="1083"/>
                  </a:lnTo>
                  <a:lnTo>
                    <a:pt x="1363" y="1074"/>
                  </a:lnTo>
                  <a:lnTo>
                    <a:pt x="1348" y="1064"/>
                  </a:lnTo>
                  <a:lnTo>
                    <a:pt x="1332" y="1054"/>
                  </a:lnTo>
                  <a:lnTo>
                    <a:pt x="1316" y="1043"/>
                  </a:lnTo>
                  <a:lnTo>
                    <a:pt x="1302" y="1032"/>
                  </a:lnTo>
                  <a:lnTo>
                    <a:pt x="1287" y="1020"/>
                  </a:lnTo>
                  <a:lnTo>
                    <a:pt x="1273" y="1007"/>
                  </a:lnTo>
                  <a:lnTo>
                    <a:pt x="1259" y="994"/>
                  </a:lnTo>
                  <a:lnTo>
                    <a:pt x="1247" y="980"/>
                  </a:lnTo>
                  <a:lnTo>
                    <a:pt x="1235" y="966"/>
                  </a:lnTo>
                  <a:lnTo>
                    <a:pt x="1223" y="951"/>
                  </a:lnTo>
                  <a:lnTo>
                    <a:pt x="1212" y="936"/>
                  </a:lnTo>
                  <a:lnTo>
                    <a:pt x="1202" y="920"/>
                  </a:lnTo>
                  <a:lnTo>
                    <a:pt x="1192" y="903"/>
                  </a:lnTo>
                  <a:lnTo>
                    <a:pt x="1183" y="888"/>
                  </a:lnTo>
                  <a:lnTo>
                    <a:pt x="1174" y="870"/>
                  </a:lnTo>
                  <a:lnTo>
                    <a:pt x="1168" y="853"/>
                  </a:lnTo>
                  <a:lnTo>
                    <a:pt x="1160" y="835"/>
                  </a:lnTo>
                  <a:lnTo>
                    <a:pt x="1154" y="817"/>
                  </a:lnTo>
                  <a:lnTo>
                    <a:pt x="1148" y="798"/>
                  </a:lnTo>
                  <a:lnTo>
                    <a:pt x="1144" y="779"/>
                  </a:lnTo>
                  <a:lnTo>
                    <a:pt x="293" y="779"/>
                  </a:lnTo>
                  <a:close/>
                  <a:moveTo>
                    <a:pt x="2041" y="2266"/>
                  </a:moveTo>
                  <a:lnTo>
                    <a:pt x="2041" y="4193"/>
                  </a:lnTo>
                  <a:lnTo>
                    <a:pt x="2041" y="4194"/>
                  </a:lnTo>
                  <a:lnTo>
                    <a:pt x="2041" y="4194"/>
                  </a:lnTo>
                  <a:lnTo>
                    <a:pt x="2040" y="4210"/>
                  </a:lnTo>
                  <a:lnTo>
                    <a:pt x="2038" y="4228"/>
                  </a:lnTo>
                  <a:lnTo>
                    <a:pt x="2036" y="4245"/>
                  </a:lnTo>
                  <a:lnTo>
                    <a:pt x="2034" y="4262"/>
                  </a:lnTo>
                  <a:lnTo>
                    <a:pt x="2029" y="4279"/>
                  </a:lnTo>
                  <a:lnTo>
                    <a:pt x="2025" y="4294"/>
                  </a:lnTo>
                  <a:lnTo>
                    <a:pt x="2019" y="4310"/>
                  </a:lnTo>
                  <a:lnTo>
                    <a:pt x="2014" y="4326"/>
                  </a:lnTo>
                  <a:lnTo>
                    <a:pt x="2007" y="4340"/>
                  </a:lnTo>
                  <a:lnTo>
                    <a:pt x="1999" y="4355"/>
                  </a:lnTo>
                  <a:lnTo>
                    <a:pt x="1991" y="4369"/>
                  </a:lnTo>
                  <a:lnTo>
                    <a:pt x="1982" y="4384"/>
                  </a:lnTo>
                  <a:lnTo>
                    <a:pt x="1972" y="4396"/>
                  </a:lnTo>
                  <a:lnTo>
                    <a:pt x="1962" y="4410"/>
                  </a:lnTo>
                  <a:lnTo>
                    <a:pt x="1952" y="4422"/>
                  </a:lnTo>
                  <a:lnTo>
                    <a:pt x="1941" y="4434"/>
                  </a:lnTo>
                  <a:lnTo>
                    <a:pt x="1929" y="4445"/>
                  </a:lnTo>
                  <a:lnTo>
                    <a:pt x="1916" y="4456"/>
                  </a:lnTo>
                  <a:lnTo>
                    <a:pt x="1904" y="4466"/>
                  </a:lnTo>
                  <a:lnTo>
                    <a:pt x="1891" y="4476"/>
                  </a:lnTo>
                  <a:lnTo>
                    <a:pt x="1877" y="4485"/>
                  </a:lnTo>
                  <a:lnTo>
                    <a:pt x="1863" y="4492"/>
                  </a:lnTo>
                  <a:lnTo>
                    <a:pt x="1848" y="4500"/>
                  </a:lnTo>
                  <a:lnTo>
                    <a:pt x="1832" y="4507"/>
                  </a:lnTo>
                  <a:lnTo>
                    <a:pt x="1817" y="4513"/>
                  </a:lnTo>
                  <a:lnTo>
                    <a:pt x="1801" y="4518"/>
                  </a:lnTo>
                  <a:lnTo>
                    <a:pt x="1785" y="4523"/>
                  </a:lnTo>
                  <a:lnTo>
                    <a:pt x="1769" y="4526"/>
                  </a:lnTo>
                  <a:lnTo>
                    <a:pt x="1752" y="4529"/>
                  </a:lnTo>
                  <a:lnTo>
                    <a:pt x="1735" y="4532"/>
                  </a:lnTo>
                  <a:lnTo>
                    <a:pt x="1718" y="4533"/>
                  </a:lnTo>
                  <a:lnTo>
                    <a:pt x="1700" y="4534"/>
                  </a:lnTo>
                  <a:lnTo>
                    <a:pt x="1700" y="4532"/>
                  </a:lnTo>
                  <a:lnTo>
                    <a:pt x="1698" y="4534"/>
                  </a:lnTo>
                  <a:lnTo>
                    <a:pt x="990" y="4534"/>
                  </a:lnTo>
                  <a:lnTo>
                    <a:pt x="990" y="4194"/>
                  </a:lnTo>
                  <a:lnTo>
                    <a:pt x="1134" y="4194"/>
                  </a:lnTo>
                  <a:lnTo>
                    <a:pt x="1134" y="2266"/>
                  </a:lnTo>
                  <a:lnTo>
                    <a:pt x="0" y="2266"/>
                  </a:lnTo>
                  <a:lnTo>
                    <a:pt x="0" y="1925"/>
                  </a:lnTo>
                  <a:lnTo>
                    <a:pt x="1134" y="1925"/>
                  </a:lnTo>
                  <a:lnTo>
                    <a:pt x="1134" y="1586"/>
                  </a:lnTo>
                  <a:lnTo>
                    <a:pt x="2041" y="1586"/>
                  </a:lnTo>
                  <a:lnTo>
                    <a:pt x="2041" y="1926"/>
                  </a:lnTo>
                  <a:lnTo>
                    <a:pt x="3173" y="1926"/>
                  </a:lnTo>
                  <a:lnTo>
                    <a:pt x="3173" y="2266"/>
                  </a:lnTo>
                  <a:lnTo>
                    <a:pt x="2041" y="2266"/>
                  </a:lnTo>
                  <a:close/>
                  <a:moveTo>
                    <a:pt x="5667" y="4194"/>
                  </a:moveTo>
                  <a:lnTo>
                    <a:pt x="5667" y="4534"/>
                  </a:lnTo>
                  <a:lnTo>
                    <a:pt x="4535" y="4534"/>
                  </a:lnTo>
                  <a:lnTo>
                    <a:pt x="4535" y="1473"/>
                  </a:lnTo>
                  <a:lnTo>
                    <a:pt x="4194" y="1473"/>
                  </a:lnTo>
                  <a:lnTo>
                    <a:pt x="4194" y="4193"/>
                  </a:lnTo>
                  <a:lnTo>
                    <a:pt x="4194" y="4194"/>
                  </a:lnTo>
                  <a:lnTo>
                    <a:pt x="4194" y="4194"/>
                  </a:lnTo>
                  <a:lnTo>
                    <a:pt x="4193" y="4210"/>
                  </a:lnTo>
                  <a:lnTo>
                    <a:pt x="4192" y="4227"/>
                  </a:lnTo>
                  <a:lnTo>
                    <a:pt x="4191" y="4243"/>
                  </a:lnTo>
                  <a:lnTo>
                    <a:pt x="4188" y="4260"/>
                  </a:lnTo>
                  <a:lnTo>
                    <a:pt x="4184" y="4275"/>
                  </a:lnTo>
                  <a:lnTo>
                    <a:pt x="4180" y="4291"/>
                  </a:lnTo>
                  <a:lnTo>
                    <a:pt x="4175" y="4307"/>
                  </a:lnTo>
                  <a:lnTo>
                    <a:pt x="4169" y="4321"/>
                  </a:lnTo>
                  <a:lnTo>
                    <a:pt x="4163" y="4337"/>
                  </a:lnTo>
                  <a:lnTo>
                    <a:pt x="4155" y="4350"/>
                  </a:lnTo>
                  <a:lnTo>
                    <a:pt x="4147" y="4365"/>
                  </a:lnTo>
                  <a:lnTo>
                    <a:pt x="4139" y="4378"/>
                  </a:lnTo>
                  <a:lnTo>
                    <a:pt x="4130" y="4392"/>
                  </a:lnTo>
                  <a:lnTo>
                    <a:pt x="4122" y="4404"/>
                  </a:lnTo>
                  <a:lnTo>
                    <a:pt x="4111" y="4416"/>
                  </a:lnTo>
                  <a:lnTo>
                    <a:pt x="4100" y="4428"/>
                  </a:lnTo>
                  <a:lnTo>
                    <a:pt x="4089" y="4439"/>
                  </a:lnTo>
                  <a:lnTo>
                    <a:pt x="4078" y="4450"/>
                  </a:lnTo>
                  <a:lnTo>
                    <a:pt x="4066" y="4460"/>
                  </a:lnTo>
                  <a:lnTo>
                    <a:pt x="4053" y="4469"/>
                  </a:lnTo>
                  <a:lnTo>
                    <a:pt x="4040" y="4478"/>
                  </a:lnTo>
                  <a:lnTo>
                    <a:pt x="4026" y="4487"/>
                  </a:lnTo>
                  <a:lnTo>
                    <a:pt x="4012" y="4495"/>
                  </a:lnTo>
                  <a:lnTo>
                    <a:pt x="3998" y="4501"/>
                  </a:lnTo>
                  <a:lnTo>
                    <a:pt x="3984" y="4508"/>
                  </a:lnTo>
                  <a:lnTo>
                    <a:pt x="3968" y="4514"/>
                  </a:lnTo>
                  <a:lnTo>
                    <a:pt x="3953" y="4518"/>
                  </a:lnTo>
                  <a:lnTo>
                    <a:pt x="3937" y="4523"/>
                  </a:lnTo>
                  <a:lnTo>
                    <a:pt x="3921" y="4527"/>
                  </a:lnTo>
                  <a:lnTo>
                    <a:pt x="3905" y="4529"/>
                  </a:lnTo>
                  <a:lnTo>
                    <a:pt x="3889" y="4532"/>
                  </a:lnTo>
                  <a:lnTo>
                    <a:pt x="3872" y="4533"/>
                  </a:lnTo>
                  <a:lnTo>
                    <a:pt x="3872" y="4534"/>
                  </a:lnTo>
                  <a:lnTo>
                    <a:pt x="3856" y="4534"/>
                  </a:lnTo>
                  <a:lnTo>
                    <a:pt x="3854" y="4534"/>
                  </a:lnTo>
                  <a:lnTo>
                    <a:pt x="3854" y="4534"/>
                  </a:lnTo>
                  <a:lnTo>
                    <a:pt x="3288" y="4534"/>
                  </a:lnTo>
                  <a:lnTo>
                    <a:pt x="3288" y="0"/>
                  </a:lnTo>
                  <a:lnTo>
                    <a:pt x="5667" y="0"/>
                  </a:lnTo>
                  <a:lnTo>
                    <a:pt x="5667" y="339"/>
                  </a:lnTo>
                  <a:lnTo>
                    <a:pt x="4194" y="339"/>
                  </a:lnTo>
                  <a:lnTo>
                    <a:pt x="4194" y="1133"/>
                  </a:lnTo>
                  <a:lnTo>
                    <a:pt x="5667" y="1133"/>
                  </a:lnTo>
                  <a:lnTo>
                    <a:pt x="5667" y="1473"/>
                  </a:lnTo>
                  <a:lnTo>
                    <a:pt x="5441" y="1473"/>
                  </a:lnTo>
                  <a:lnTo>
                    <a:pt x="5441" y="1628"/>
                  </a:lnTo>
                  <a:lnTo>
                    <a:pt x="5441" y="1784"/>
                  </a:lnTo>
                  <a:lnTo>
                    <a:pt x="5441" y="1940"/>
                  </a:lnTo>
                  <a:lnTo>
                    <a:pt x="5441" y="2096"/>
                  </a:lnTo>
                  <a:lnTo>
                    <a:pt x="5441" y="2252"/>
                  </a:lnTo>
                  <a:lnTo>
                    <a:pt x="5441" y="2407"/>
                  </a:lnTo>
                  <a:lnTo>
                    <a:pt x="5441" y="2564"/>
                  </a:lnTo>
                  <a:lnTo>
                    <a:pt x="5441" y="2720"/>
                  </a:lnTo>
                  <a:lnTo>
                    <a:pt x="5441" y="2875"/>
                  </a:lnTo>
                  <a:lnTo>
                    <a:pt x="5441" y="3031"/>
                  </a:lnTo>
                  <a:lnTo>
                    <a:pt x="5441" y="3187"/>
                  </a:lnTo>
                  <a:lnTo>
                    <a:pt x="5441" y="3343"/>
                  </a:lnTo>
                  <a:lnTo>
                    <a:pt x="5441" y="3499"/>
                  </a:lnTo>
                  <a:lnTo>
                    <a:pt x="5441" y="3655"/>
                  </a:lnTo>
                  <a:lnTo>
                    <a:pt x="5441" y="3811"/>
                  </a:lnTo>
                  <a:lnTo>
                    <a:pt x="5441" y="3966"/>
                  </a:lnTo>
                  <a:lnTo>
                    <a:pt x="5441" y="3996"/>
                  </a:lnTo>
                  <a:lnTo>
                    <a:pt x="5445" y="4022"/>
                  </a:lnTo>
                  <a:lnTo>
                    <a:pt x="5448" y="4047"/>
                  </a:lnTo>
                  <a:lnTo>
                    <a:pt x="5454" y="4071"/>
                  </a:lnTo>
                  <a:lnTo>
                    <a:pt x="5457" y="4081"/>
                  </a:lnTo>
                  <a:lnTo>
                    <a:pt x="5461" y="4091"/>
                  </a:lnTo>
                  <a:lnTo>
                    <a:pt x="5466" y="4101"/>
                  </a:lnTo>
                  <a:lnTo>
                    <a:pt x="5470" y="4110"/>
                  </a:lnTo>
                  <a:lnTo>
                    <a:pt x="5476" y="4118"/>
                  </a:lnTo>
                  <a:lnTo>
                    <a:pt x="5482" y="4125"/>
                  </a:lnTo>
                  <a:lnTo>
                    <a:pt x="5487" y="4133"/>
                  </a:lnTo>
                  <a:lnTo>
                    <a:pt x="5494" y="4141"/>
                  </a:lnTo>
                  <a:lnTo>
                    <a:pt x="5502" y="4147"/>
                  </a:lnTo>
                  <a:lnTo>
                    <a:pt x="5508" y="4153"/>
                  </a:lnTo>
                  <a:lnTo>
                    <a:pt x="5517" y="4159"/>
                  </a:lnTo>
                  <a:lnTo>
                    <a:pt x="5525" y="4165"/>
                  </a:lnTo>
                  <a:lnTo>
                    <a:pt x="5534" y="4169"/>
                  </a:lnTo>
                  <a:lnTo>
                    <a:pt x="5544" y="4173"/>
                  </a:lnTo>
                  <a:lnTo>
                    <a:pt x="5554" y="4177"/>
                  </a:lnTo>
                  <a:lnTo>
                    <a:pt x="5564" y="4180"/>
                  </a:lnTo>
                  <a:lnTo>
                    <a:pt x="5587" y="4186"/>
                  </a:lnTo>
                  <a:lnTo>
                    <a:pt x="5611" y="4190"/>
                  </a:lnTo>
                  <a:lnTo>
                    <a:pt x="5638" y="4193"/>
                  </a:lnTo>
                  <a:lnTo>
                    <a:pt x="5667" y="419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6" name="Freeform 28"/>
            <p:cNvSpPr>
              <a:spLocks/>
            </p:cNvSpPr>
            <p:nvPr/>
          </p:nvSpPr>
          <p:spPr bwMode="auto">
            <a:xfrm>
              <a:off x="2846388" y="3986213"/>
              <a:ext cx="681038" cy="468313"/>
            </a:xfrm>
            <a:custGeom>
              <a:avLst/>
              <a:gdLst/>
              <a:ahLst/>
              <a:cxnLst>
                <a:cxn ang="0">
                  <a:pos x="1665" y="1473"/>
                </a:cxn>
                <a:cxn ang="0">
                  <a:pos x="1744" y="1469"/>
                </a:cxn>
                <a:cxn ang="0">
                  <a:pos x="1819" y="1457"/>
                </a:cxn>
                <a:cxn ang="0">
                  <a:pos x="1889" y="1441"/>
                </a:cxn>
                <a:cxn ang="0">
                  <a:pos x="1950" y="1417"/>
                </a:cxn>
                <a:cxn ang="0">
                  <a:pos x="2005" y="1385"/>
                </a:cxn>
                <a:cxn ang="0">
                  <a:pos x="2052" y="1343"/>
                </a:cxn>
                <a:cxn ang="0">
                  <a:pos x="2091" y="1293"/>
                </a:cxn>
                <a:cxn ang="0">
                  <a:pos x="2120" y="1232"/>
                </a:cxn>
                <a:cxn ang="0">
                  <a:pos x="2140" y="1162"/>
                </a:cxn>
                <a:cxn ang="0">
                  <a:pos x="2149" y="1079"/>
                </a:cxn>
                <a:cxn ang="0">
                  <a:pos x="1707" y="0"/>
                </a:cxn>
                <a:cxn ang="0">
                  <a:pos x="1705" y="950"/>
                </a:cxn>
                <a:cxn ang="0">
                  <a:pos x="1693" y="1009"/>
                </a:cxn>
                <a:cxn ang="0">
                  <a:pos x="1671" y="1052"/>
                </a:cxn>
                <a:cxn ang="0">
                  <a:pos x="1642" y="1086"/>
                </a:cxn>
                <a:cxn ang="0">
                  <a:pos x="1605" y="1109"/>
                </a:cxn>
                <a:cxn ang="0">
                  <a:pos x="1562" y="1125"/>
                </a:cxn>
                <a:cxn ang="0">
                  <a:pos x="1514" y="1134"/>
                </a:cxn>
                <a:cxn ang="0">
                  <a:pos x="1368" y="1138"/>
                </a:cxn>
                <a:cxn ang="0">
                  <a:pos x="844" y="0"/>
                </a:cxn>
                <a:cxn ang="0">
                  <a:pos x="695" y="1136"/>
                </a:cxn>
                <a:cxn ang="0">
                  <a:pos x="611" y="1126"/>
                </a:cxn>
                <a:cxn ang="0">
                  <a:pos x="568" y="1114"/>
                </a:cxn>
                <a:cxn ang="0">
                  <a:pos x="529" y="1095"/>
                </a:cxn>
                <a:cxn ang="0">
                  <a:pos x="496" y="1068"/>
                </a:cxn>
                <a:cxn ang="0">
                  <a:pos x="471" y="1032"/>
                </a:cxn>
                <a:cxn ang="0">
                  <a:pos x="454" y="985"/>
                </a:cxn>
                <a:cxn ang="0">
                  <a:pos x="446" y="927"/>
                </a:cxn>
                <a:cxn ang="0">
                  <a:pos x="0" y="0"/>
                </a:cxn>
                <a:cxn ang="0">
                  <a:pos x="5" y="1122"/>
                </a:cxn>
                <a:cxn ang="0">
                  <a:pos x="20" y="1204"/>
                </a:cxn>
                <a:cxn ang="0">
                  <a:pos x="36" y="1249"/>
                </a:cxn>
                <a:cxn ang="0">
                  <a:pos x="56" y="1291"/>
                </a:cxn>
                <a:cxn ang="0">
                  <a:pos x="82" y="1328"/>
                </a:cxn>
                <a:cxn ang="0">
                  <a:pos x="112" y="1361"/>
                </a:cxn>
                <a:cxn ang="0">
                  <a:pos x="149" y="1390"/>
                </a:cxn>
                <a:cxn ang="0">
                  <a:pos x="192" y="1415"/>
                </a:cxn>
                <a:cxn ang="0">
                  <a:pos x="239" y="1435"/>
                </a:cxn>
                <a:cxn ang="0">
                  <a:pos x="300" y="1453"/>
                </a:cxn>
                <a:cxn ang="0">
                  <a:pos x="386" y="1466"/>
                </a:cxn>
                <a:cxn ang="0">
                  <a:pos x="485" y="1473"/>
                </a:cxn>
              </a:cxnLst>
              <a:rect l="0" t="0" r="r" b="b"/>
              <a:pathLst>
                <a:path w="2149" h="1473">
                  <a:moveTo>
                    <a:pt x="1331" y="1473"/>
                  </a:moveTo>
                  <a:lnTo>
                    <a:pt x="1637" y="1473"/>
                  </a:lnTo>
                  <a:lnTo>
                    <a:pt x="1665" y="1473"/>
                  </a:lnTo>
                  <a:lnTo>
                    <a:pt x="1692" y="1472"/>
                  </a:lnTo>
                  <a:lnTo>
                    <a:pt x="1718" y="1471"/>
                  </a:lnTo>
                  <a:lnTo>
                    <a:pt x="1744" y="1469"/>
                  </a:lnTo>
                  <a:lnTo>
                    <a:pt x="1770" y="1465"/>
                  </a:lnTo>
                  <a:lnTo>
                    <a:pt x="1796" y="1462"/>
                  </a:lnTo>
                  <a:lnTo>
                    <a:pt x="1819" y="1457"/>
                  </a:lnTo>
                  <a:lnTo>
                    <a:pt x="1843" y="1453"/>
                  </a:lnTo>
                  <a:lnTo>
                    <a:pt x="1866" y="1447"/>
                  </a:lnTo>
                  <a:lnTo>
                    <a:pt x="1889" y="1441"/>
                  </a:lnTo>
                  <a:lnTo>
                    <a:pt x="1910" y="1434"/>
                  </a:lnTo>
                  <a:lnTo>
                    <a:pt x="1930" y="1426"/>
                  </a:lnTo>
                  <a:lnTo>
                    <a:pt x="1950" y="1417"/>
                  </a:lnTo>
                  <a:lnTo>
                    <a:pt x="1969" y="1407"/>
                  </a:lnTo>
                  <a:lnTo>
                    <a:pt x="1988" y="1396"/>
                  </a:lnTo>
                  <a:lnTo>
                    <a:pt x="2005" y="1385"/>
                  </a:lnTo>
                  <a:lnTo>
                    <a:pt x="2022" y="1371"/>
                  </a:lnTo>
                  <a:lnTo>
                    <a:pt x="2037" y="1358"/>
                  </a:lnTo>
                  <a:lnTo>
                    <a:pt x="2052" y="1343"/>
                  </a:lnTo>
                  <a:lnTo>
                    <a:pt x="2067" y="1328"/>
                  </a:lnTo>
                  <a:lnTo>
                    <a:pt x="2079" y="1311"/>
                  </a:lnTo>
                  <a:lnTo>
                    <a:pt x="2091" y="1293"/>
                  </a:lnTo>
                  <a:lnTo>
                    <a:pt x="2101" y="1274"/>
                  </a:lnTo>
                  <a:lnTo>
                    <a:pt x="2111" y="1254"/>
                  </a:lnTo>
                  <a:lnTo>
                    <a:pt x="2120" y="1232"/>
                  </a:lnTo>
                  <a:lnTo>
                    <a:pt x="2128" y="1210"/>
                  </a:lnTo>
                  <a:lnTo>
                    <a:pt x="2135" y="1186"/>
                  </a:lnTo>
                  <a:lnTo>
                    <a:pt x="2140" y="1162"/>
                  </a:lnTo>
                  <a:lnTo>
                    <a:pt x="2144" y="1135"/>
                  </a:lnTo>
                  <a:lnTo>
                    <a:pt x="2147" y="1108"/>
                  </a:lnTo>
                  <a:lnTo>
                    <a:pt x="2149" y="1079"/>
                  </a:lnTo>
                  <a:lnTo>
                    <a:pt x="2149" y="1049"/>
                  </a:lnTo>
                  <a:lnTo>
                    <a:pt x="2149" y="0"/>
                  </a:lnTo>
                  <a:lnTo>
                    <a:pt x="1707" y="0"/>
                  </a:lnTo>
                  <a:lnTo>
                    <a:pt x="1707" y="904"/>
                  </a:lnTo>
                  <a:lnTo>
                    <a:pt x="1707" y="928"/>
                  </a:lnTo>
                  <a:lnTo>
                    <a:pt x="1705" y="950"/>
                  </a:lnTo>
                  <a:lnTo>
                    <a:pt x="1703" y="972"/>
                  </a:lnTo>
                  <a:lnTo>
                    <a:pt x="1698" y="991"/>
                  </a:lnTo>
                  <a:lnTo>
                    <a:pt x="1693" y="1009"/>
                  </a:lnTo>
                  <a:lnTo>
                    <a:pt x="1687" y="1024"/>
                  </a:lnTo>
                  <a:lnTo>
                    <a:pt x="1679" y="1039"/>
                  </a:lnTo>
                  <a:lnTo>
                    <a:pt x="1671" y="1052"/>
                  </a:lnTo>
                  <a:lnTo>
                    <a:pt x="1662" y="1064"/>
                  </a:lnTo>
                  <a:lnTo>
                    <a:pt x="1652" y="1076"/>
                  </a:lnTo>
                  <a:lnTo>
                    <a:pt x="1642" y="1086"/>
                  </a:lnTo>
                  <a:lnTo>
                    <a:pt x="1630" y="1095"/>
                  </a:lnTo>
                  <a:lnTo>
                    <a:pt x="1618" y="1103"/>
                  </a:lnTo>
                  <a:lnTo>
                    <a:pt x="1605" y="1109"/>
                  </a:lnTo>
                  <a:lnTo>
                    <a:pt x="1591" y="1116"/>
                  </a:lnTo>
                  <a:lnTo>
                    <a:pt x="1576" y="1120"/>
                  </a:lnTo>
                  <a:lnTo>
                    <a:pt x="1562" y="1125"/>
                  </a:lnTo>
                  <a:lnTo>
                    <a:pt x="1546" y="1128"/>
                  </a:lnTo>
                  <a:lnTo>
                    <a:pt x="1530" y="1132"/>
                  </a:lnTo>
                  <a:lnTo>
                    <a:pt x="1514" y="1134"/>
                  </a:lnTo>
                  <a:lnTo>
                    <a:pt x="1479" y="1137"/>
                  </a:lnTo>
                  <a:lnTo>
                    <a:pt x="1443" y="1138"/>
                  </a:lnTo>
                  <a:lnTo>
                    <a:pt x="1368" y="1138"/>
                  </a:lnTo>
                  <a:lnTo>
                    <a:pt x="1291" y="1137"/>
                  </a:lnTo>
                  <a:lnTo>
                    <a:pt x="1291" y="0"/>
                  </a:lnTo>
                  <a:lnTo>
                    <a:pt x="844" y="0"/>
                  </a:lnTo>
                  <a:lnTo>
                    <a:pt x="844" y="1137"/>
                  </a:lnTo>
                  <a:lnTo>
                    <a:pt x="768" y="1138"/>
                  </a:lnTo>
                  <a:lnTo>
                    <a:pt x="695" y="1136"/>
                  </a:lnTo>
                  <a:lnTo>
                    <a:pt x="661" y="1134"/>
                  </a:lnTo>
                  <a:lnTo>
                    <a:pt x="628" y="1129"/>
                  </a:lnTo>
                  <a:lnTo>
                    <a:pt x="611" y="1126"/>
                  </a:lnTo>
                  <a:lnTo>
                    <a:pt x="597" y="1123"/>
                  </a:lnTo>
                  <a:lnTo>
                    <a:pt x="582" y="1119"/>
                  </a:lnTo>
                  <a:lnTo>
                    <a:pt x="568" y="1114"/>
                  </a:lnTo>
                  <a:lnTo>
                    <a:pt x="554" y="1108"/>
                  </a:lnTo>
                  <a:lnTo>
                    <a:pt x="541" y="1103"/>
                  </a:lnTo>
                  <a:lnTo>
                    <a:pt x="529" y="1095"/>
                  </a:lnTo>
                  <a:lnTo>
                    <a:pt x="517" y="1087"/>
                  </a:lnTo>
                  <a:lnTo>
                    <a:pt x="506" y="1078"/>
                  </a:lnTo>
                  <a:lnTo>
                    <a:pt x="496" y="1068"/>
                  </a:lnTo>
                  <a:lnTo>
                    <a:pt x="487" y="1058"/>
                  </a:lnTo>
                  <a:lnTo>
                    <a:pt x="478" y="1045"/>
                  </a:lnTo>
                  <a:lnTo>
                    <a:pt x="471" y="1032"/>
                  </a:lnTo>
                  <a:lnTo>
                    <a:pt x="465" y="1017"/>
                  </a:lnTo>
                  <a:lnTo>
                    <a:pt x="458" y="1002"/>
                  </a:lnTo>
                  <a:lnTo>
                    <a:pt x="454" y="985"/>
                  </a:lnTo>
                  <a:lnTo>
                    <a:pt x="450" y="967"/>
                  </a:lnTo>
                  <a:lnTo>
                    <a:pt x="447" y="948"/>
                  </a:lnTo>
                  <a:lnTo>
                    <a:pt x="446" y="927"/>
                  </a:lnTo>
                  <a:lnTo>
                    <a:pt x="445" y="904"/>
                  </a:lnTo>
                  <a:lnTo>
                    <a:pt x="445" y="0"/>
                  </a:lnTo>
                  <a:lnTo>
                    <a:pt x="0" y="0"/>
                  </a:lnTo>
                  <a:lnTo>
                    <a:pt x="0" y="1049"/>
                  </a:lnTo>
                  <a:lnTo>
                    <a:pt x="1" y="1086"/>
                  </a:lnTo>
                  <a:lnTo>
                    <a:pt x="5" y="1122"/>
                  </a:lnTo>
                  <a:lnTo>
                    <a:pt x="9" y="1155"/>
                  </a:lnTo>
                  <a:lnTo>
                    <a:pt x="16" y="1189"/>
                  </a:lnTo>
                  <a:lnTo>
                    <a:pt x="20" y="1204"/>
                  </a:lnTo>
                  <a:lnTo>
                    <a:pt x="25" y="1219"/>
                  </a:lnTo>
                  <a:lnTo>
                    <a:pt x="29" y="1235"/>
                  </a:lnTo>
                  <a:lnTo>
                    <a:pt x="36" y="1249"/>
                  </a:lnTo>
                  <a:lnTo>
                    <a:pt x="42" y="1264"/>
                  </a:lnTo>
                  <a:lnTo>
                    <a:pt x="48" y="1277"/>
                  </a:lnTo>
                  <a:lnTo>
                    <a:pt x="56" y="1291"/>
                  </a:lnTo>
                  <a:lnTo>
                    <a:pt x="64" y="1303"/>
                  </a:lnTo>
                  <a:lnTo>
                    <a:pt x="73" y="1315"/>
                  </a:lnTo>
                  <a:lnTo>
                    <a:pt x="82" y="1328"/>
                  </a:lnTo>
                  <a:lnTo>
                    <a:pt x="92" y="1340"/>
                  </a:lnTo>
                  <a:lnTo>
                    <a:pt x="102" y="1351"/>
                  </a:lnTo>
                  <a:lnTo>
                    <a:pt x="112" y="1361"/>
                  </a:lnTo>
                  <a:lnTo>
                    <a:pt x="124" y="1371"/>
                  </a:lnTo>
                  <a:lnTo>
                    <a:pt x="137" y="1381"/>
                  </a:lnTo>
                  <a:lnTo>
                    <a:pt x="149" y="1390"/>
                  </a:lnTo>
                  <a:lnTo>
                    <a:pt x="163" y="1399"/>
                  </a:lnTo>
                  <a:lnTo>
                    <a:pt x="176" y="1407"/>
                  </a:lnTo>
                  <a:lnTo>
                    <a:pt x="192" y="1415"/>
                  </a:lnTo>
                  <a:lnTo>
                    <a:pt x="206" y="1423"/>
                  </a:lnTo>
                  <a:lnTo>
                    <a:pt x="223" y="1429"/>
                  </a:lnTo>
                  <a:lnTo>
                    <a:pt x="239" y="1435"/>
                  </a:lnTo>
                  <a:lnTo>
                    <a:pt x="257" y="1442"/>
                  </a:lnTo>
                  <a:lnTo>
                    <a:pt x="274" y="1446"/>
                  </a:lnTo>
                  <a:lnTo>
                    <a:pt x="300" y="1453"/>
                  </a:lnTo>
                  <a:lnTo>
                    <a:pt x="327" y="1458"/>
                  </a:lnTo>
                  <a:lnTo>
                    <a:pt x="356" y="1463"/>
                  </a:lnTo>
                  <a:lnTo>
                    <a:pt x="386" y="1466"/>
                  </a:lnTo>
                  <a:lnTo>
                    <a:pt x="418" y="1470"/>
                  </a:lnTo>
                  <a:lnTo>
                    <a:pt x="450" y="1472"/>
                  </a:lnTo>
                  <a:lnTo>
                    <a:pt x="485" y="1473"/>
                  </a:lnTo>
                  <a:lnTo>
                    <a:pt x="521" y="1473"/>
                  </a:lnTo>
                  <a:lnTo>
                    <a:pt x="1331" y="1473"/>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7" name="Freeform 29"/>
            <p:cNvSpPr>
              <a:spLocks/>
            </p:cNvSpPr>
            <p:nvPr/>
          </p:nvSpPr>
          <p:spPr bwMode="auto">
            <a:xfrm>
              <a:off x="2286001" y="3986213"/>
              <a:ext cx="534988" cy="468313"/>
            </a:xfrm>
            <a:custGeom>
              <a:avLst/>
              <a:gdLst/>
              <a:ahLst/>
              <a:cxnLst>
                <a:cxn ang="0">
                  <a:pos x="443" y="563"/>
                </a:cxn>
                <a:cxn ang="0">
                  <a:pos x="446" y="517"/>
                </a:cxn>
                <a:cxn ang="0">
                  <a:pos x="455" y="478"/>
                </a:cxn>
                <a:cxn ang="0">
                  <a:pos x="468" y="443"/>
                </a:cxn>
                <a:cxn ang="0">
                  <a:pos x="487" y="414"/>
                </a:cxn>
                <a:cxn ang="0">
                  <a:pos x="511" y="391"/>
                </a:cxn>
                <a:cxn ang="0">
                  <a:pos x="538" y="372"/>
                </a:cxn>
                <a:cxn ang="0">
                  <a:pos x="581" y="353"/>
                </a:cxn>
                <a:cxn ang="0">
                  <a:pos x="657" y="338"/>
                </a:cxn>
                <a:cxn ang="0">
                  <a:pos x="1681" y="335"/>
                </a:cxn>
                <a:cxn ang="0">
                  <a:pos x="495" y="0"/>
                </a:cxn>
                <a:cxn ang="0">
                  <a:pos x="418" y="5"/>
                </a:cxn>
                <a:cxn ang="0">
                  <a:pos x="345" y="15"/>
                </a:cxn>
                <a:cxn ang="0">
                  <a:pos x="276" y="30"/>
                </a:cxn>
                <a:cxn ang="0">
                  <a:pos x="213" y="55"/>
                </a:cxn>
                <a:cxn ang="0">
                  <a:pos x="156" y="86"/>
                </a:cxn>
                <a:cxn ang="0">
                  <a:pos x="107" y="128"/>
                </a:cxn>
                <a:cxn ang="0">
                  <a:pos x="65" y="178"/>
                </a:cxn>
                <a:cxn ang="0">
                  <a:pos x="33" y="239"/>
                </a:cxn>
                <a:cxn ang="0">
                  <a:pos x="12" y="310"/>
                </a:cxn>
                <a:cxn ang="0">
                  <a:pos x="2" y="393"/>
                </a:cxn>
                <a:cxn ang="0">
                  <a:pos x="2" y="1079"/>
                </a:cxn>
                <a:cxn ang="0">
                  <a:pos x="12" y="1163"/>
                </a:cxn>
                <a:cxn ang="0">
                  <a:pos x="33" y="1235"/>
                </a:cxn>
                <a:cxn ang="0">
                  <a:pos x="65" y="1295"/>
                </a:cxn>
                <a:cxn ang="0">
                  <a:pos x="107" y="1345"/>
                </a:cxn>
                <a:cxn ang="0">
                  <a:pos x="156" y="1386"/>
                </a:cxn>
                <a:cxn ang="0">
                  <a:pos x="213" y="1418"/>
                </a:cxn>
                <a:cxn ang="0">
                  <a:pos x="276" y="1442"/>
                </a:cxn>
                <a:cxn ang="0">
                  <a:pos x="345" y="1458"/>
                </a:cxn>
                <a:cxn ang="0">
                  <a:pos x="418" y="1469"/>
                </a:cxn>
                <a:cxn ang="0">
                  <a:pos x="495" y="1473"/>
                </a:cxn>
                <a:cxn ang="0">
                  <a:pos x="1681" y="1137"/>
                </a:cxn>
                <a:cxn ang="0">
                  <a:pos x="657" y="1135"/>
                </a:cxn>
                <a:cxn ang="0">
                  <a:pos x="591" y="1124"/>
                </a:cxn>
                <a:cxn ang="0">
                  <a:pos x="558" y="1111"/>
                </a:cxn>
                <a:cxn ang="0">
                  <a:pos x="527" y="1095"/>
                </a:cxn>
                <a:cxn ang="0">
                  <a:pos x="501" y="1073"/>
                </a:cxn>
                <a:cxn ang="0">
                  <a:pos x="480" y="1047"/>
                </a:cxn>
                <a:cxn ang="0">
                  <a:pos x="463" y="1014"/>
                </a:cxn>
                <a:cxn ang="0">
                  <a:pos x="450" y="976"/>
                </a:cxn>
                <a:cxn ang="0">
                  <a:pos x="444" y="932"/>
                </a:cxn>
                <a:cxn ang="0">
                  <a:pos x="1681" y="899"/>
                </a:cxn>
              </a:cxnLst>
              <a:rect l="0" t="0" r="r" b="b"/>
              <a:pathLst>
                <a:path w="1681" h="1473">
                  <a:moveTo>
                    <a:pt x="1681" y="899"/>
                  </a:moveTo>
                  <a:lnTo>
                    <a:pt x="1681" y="563"/>
                  </a:lnTo>
                  <a:lnTo>
                    <a:pt x="443" y="563"/>
                  </a:lnTo>
                  <a:lnTo>
                    <a:pt x="444" y="547"/>
                  </a:lnTo>
                  <a:lnTo>
                    <a:pt x="444" y="532"/>
                  </a:lnTo>
                  <a:lnTo>
                    <a:pt x="446" y="517"/>
                  </a:lnTo>
                  <a:lnTo>
                    <a:pt x="448" y="504"/>
                  </a:lnTo>
                  <a:lnTo>
                    <a:pt x="450" y="490"/>
                  </a:lnTo>
                  <a:lnTo>
                    <a:pt x="455" y="478"/>
                  </a:lnTo>
                  <a:lnTo>
                    <a:pt x="458" y="466"/>
                  </a:lnTo>
                  <a:lnTo>
                    <a:pt x="463" y="455"/>
                  </a:lnTo>
                  <a:lnTo>
                    <a:pt x="468" y="443"/>
                  </a:lnTo>
                  <a:lnTo>
                    <a:pt x="474" y="433"/>
                  </a:lnTo>
                  <a:lnTo>
                    <a:pt x="481" y="423"/>
                  </a:lnTo>
                  <a:lnTo>
                    <a:pt x="487" y="414"/>
                  </a:lnTo>
                  <a:lnTo>
                    <a:pt x="494" y="406"/>
                  </a:lnTo>
                  <a:lnTo>
                    <a:pt x="502" y="399"/>
                  </a:lnTo>
                  <a:lnTo>
                    <a:pt x="511" y="391"/>
                  </a:lnTo>
                  <a:lnTo>
                    <a:pt x="519" y="384"/>
                  </a:lnTo>
                  <a:lnTo>
                    <a:pt x="529" y="377"/>
                  </a:lnTo>
                  <a:lnTo>
                    <a:pt x="538" y="372"/>
                  </a:lnTo>
                  <a:lnTo>
                    <a:pt x="549" y="366"/>
                  </a:lnTo>
                  <a:lnTo>
                    <a:pt x="559" y="362"/>
                  </a:lnTo>
                  <a:lnTo>
                    <a:pt x="581" y="353"/>
                  </a:lnTo>
                  <a:lnTo>
                    <a:pt x="606" y="346"/>
                  </a:lnTo>
                  <a:lnTo>
                    <a:pt x="631" y="341"/>
                  </a:lnTo>
                  <a:lnTo>
                    <a:pt x="657" y="338"/>
                  </a:lnTo>
                  <a:lnTo>
                    <a:pt x="687" y="336"/>
                  </a:lnTo>
                  <a:lnTo>
                    <a:pt x="716" y="335"/>
                  </a:lnTo>
                  <a:lnTo>
                    <a:pt x="1681" y="335"/>
                  </a:lnTo>
                  <a:lnTo>
                    <a:pt x="1681" y="0"/>
                  </a:lnTo>
                  <a:lnTo>
                    <a:pt x="521" y="0"/>
                  </a:lnTo>
                  <a:lnTo>
                    <a:pt x="495" y="0"/>
                  </a:lnTo>
                  <a:lnTo>
                    <a:pt x="469" y="1"/>
                  </a:lnTo>
                  <a:lnTo>
                    <a:pt x="444" y="2"/>
                  </a:lnTo>
                  <a:lnTo>
                    <a:pt x="418" y="5"/>
                  </a:lnTo>
                  <a:lnTo>
                    <a:pt x="393" y="7"/>
                  </a:lnTo>
                  <a:lnTo>
                    <a:pt x="369" y="10"/>
                  </a:lnTo>
                  <a:lnTo>
                    <a:pt x="345" y="15"/>
                  </a:lnTo>
                  <a:lnTo>
                    <a:pt x="322" y="19"/>
                  </a:lnTo>
                  <a:lnTo>
                    <a:pt x="298" y="25"/>
                  </a:lnTo>
                  <a:lnTo>
                    <a:pt x="276" y="30"/>
                  </a:lnTo>
                  <a:lnTo>
                    <a:pt x="255" y="38"/>
                  </a:lnTo>
                  <a:lnTo>
                    <a:pt x="233" y="46"/>
                  </a:lnTo>
                  <a:lnTo>
                    <a:pt x="213" y="55"/>
                  </a:lnTo>
                  <a:lnTo>
                    <a:pt x="193" y="64"/>
                  </a:lnTo>
                  <a:lnTo>
                    <a:pt x="174" y="75"/>
                  </a:lnTo>
                  <a:lnTo>
                    <a:pt x="156" y="86"/>
                  </a:lnTo>
                  <a:lnTo>
                    <a:pt x="138" y="100"/>
                  </a:lnTo>
                  <a:lnTo>
                    <a:pt x="122" y="113"/>
                  </a:lnTo>
                  <a:lnTo>
                    <a:pt x="107" y="128"/>
                  </a:lnTo>
                  <a:lnTo>
                    <a:pt x="92" y="143"/>
                  </a:lnTo>
                  <a:lnTo>
                    <a:pt x="78" y="160"/>
                  </a:lnTo>
                  <a:lnTo>
                    <a:pt x="65" y="178"/>
                  </a:lnTo>
                  <a:lnTo>
                    <a:pt x="53" y="197"/>
                  </a:lnTo>
                  <a:lnTo>
                    <a:pt x="43" y="217"/>
                  </a:lnTo>
                  <a:lnTo>
                    <a:pt x="33" y="239"/>
                  </a:lnTo>
                  <a:lnTo>
                    <a:pt x="25" y="261"/>
                  </a:lnTo>
                  <a:lnTo>
                    <a:pt x="17" y="284"/>
                  </a:lnTo>
                  <a:lnTo>
                    <a:pt x="12" y="310"/>
                  </a:lnTo>
                  <a:lnTo>
                    <a:pt x="7" y="336"/>
                  </a:lnTo>
                  <a:lnTo>
                    <a:pt x="4" y="364"/>
                  </a:lnTo>
                  <a:lnTo>
                    <a:pt x="2" y="393"/>
                  </a:lnTo>
                  <a:lnTo>
                    <a:pt x="0" y="424"/>
                  </a:lnTo>
                  <a:lnTo>
                    <a:pt x="0" y="1049"/>
                  </a:lnTo>
                  <a:lnTo>
                    <a:pt x="2" y="1079"/>
                  </a:lnTo>
                  <a:lnTo>
                    <a:pt x="4" y="1108"/>
                  </a:lnTo>
                  <a:lnTo>
                    <a:pt x="7" y="1136"/>
                  </a:lnTo>
                  <a:lnTo>
                    <a:pt x="12" y="1163"/>
                  </a:lnTo>
                  <a:lnTo>
                    <a:pt x="17" y="1188"/>
                  </a:lnTo>
                  <a:lnTo>
                    <a:pt x="25" y="1212"/>
                  </a:lnTo>
                  <a:lnTo>
                    <a:pt x="33" y="1235"/>
                  </a:lnTo>
                  <a:lnTo>
                    <a:pt x="43" y="1256"/>
                  </a:lnTo>
                  <a:lnTo>
                    <a:pt x="53" y="1276"/>
                  </a:lnTo>
                  <a:lnTo>
                    <a:pt x="65" y="1295"/>
                  </a:lnTo>
                  <a:lnTo>
                    <a:pt x="78" y="1313"/>
                  </a:lnTo>
                  <a:lnTo>
                    <a:pt x="91" y="1330"/>
                  </a:lnTo>
                  <a:lnTo>
                    <a:pt x="107" y="1345"/>
                  </a:lnTo>
                  <a:lnTo>
                    <a:pt x="122" y="1360"/>
                  </a:lnTo>
                  <a:lnTo>
                    <a:pt x="138" y="1373"/>
                  </a:lnTo>
                  <a:lnTo>
                    <a:pt x="156" y="1386"/>
                  </a:lnTo>
                  <a:lnTo>
                    <a:pt x="174" y="1398"/>
                  </a:lnTo>
                  <a:lnTo>
                    <a:pt x="193" y="1408"/>
                  </a:lnTo>
                  <a:lnTo>
                    <a:pt x="213" y="1418"/>
                  </a:lnTo>
                  <a:lnTo>
                    <a:pt x="233" y="1427"/>
                  </a:lnTo>
                  <a:lnTo>
                    <a:pt x="255" y="1435"/>
                  </a:lnTo>
                  <a:lnTo>
                    <a:pt x="276" y="1442"/>
                  </a:lnTo>
                  <a:lnTo>
                    <a:pt x="298" y="1448"/>
                  </a:lnTo>
                  <a:lnTo>
                    <a:pt x="322" y="1454"/>
                  </a:lnTo>
                  <a:lnTo>
                    <a:pt x="345" y="1458"/>
                  </a:lnTo>
                  <a:lnTo>
                    <a:pt x="369" y="1463"/>
                  </a:lnTo>
                  <a:lnTo>
                    <a:pt x="393" y="1466"/>
                  </a:lnTo>
                  <a:lnTo>
                    <a:pt x="418" y="1469"/>
                  </a:lnTo>
                  <a:lnTo>
                    <a:pt x="444" y="1471"/>
                  </a:lnTo>
                  <a:lnTo>
                    <a:pt x="469" y="1472"/>
                  </a:lnTo>
                  <a:lnTo>
                    <a:pt x="495" y="1473"/>
                  </a:lnTo>
                  <a:lnTo>
                    <a:pt x="521" y="1473"/>
                  </a:lnTo>
                  <a:lnTo>
                    <a:pt x="1681" y="1473"/>
                  </a:lnTo>
                  <a:lnTo>
                    <a:pt x="1681" y="1137"/>
                  </a:lnTo>
                  <a:lnTo>
                    <a:pt x="716" y="1137"/>
                  </a:lnTo>
                  <a:lnTo>
                    <a:pt x="685" y="1137"/>
                  </a:lnTo>
                  <a:lnTo>
                    <a:pt x="657" y="1135"/>
                  </a:lnTo>
                  <a:lnTo>
                    <a:pt x="630" y="1132"/>
                  </a:lnTo>
                  <a:lnTo>
                    <a:pt x="604" y="1126"/>
                  </a:lnTo>
                  <a:lnTo>
                    <a:pt x="591" y="1124"/>
                  </a:lnTo>
                  <a:lnTo>
                    <a:pt x="580" y="1119"/>
                  </a:lnTo>
                  <a:lnTo>
                    <a:pt x="568" y="1116"/>
                  </a:lnTo>
                  <a:lnTo>
                    <a:pt x="558" y="1111"/>
                  </a:lnTo>
                  <a:lnTo>
                    <a:pt x="547" y="1106"/>
                  </a:lnTo>
                  <a:lnTo>
                    <a:pt x="537" y="1100"/>
                  </a:lnTo>
                  <a:lnTo>
                    <a:pt x="527" y="1095"/>
                  </a:lnTo>
                  <a:lnTo>
                    <a:pt x="518" y="1088"/>
                  </a:lnTo>
                  <a:lnTo>
                    <a:pt x="510" y="1080"/>
                  </a:lnTo>
                  <a:lnTo>
                    <a:pt x="501" y="1073"/>
                  </a:lnTo>
                  <a:lnTo>
                    <a:pt x="493" y="1064"/>
                  </a:lnTo>
                  <a:lnTo>
                    <a:pt x="486" y="1056"/>
                  </a:lnTo>
                  <a:lnTo>
                    <a:pt x="480" y="1047"/>
                  </a:lnTo>
                  <a:lnTo>
                    <a:pt x="473" y="1037"/>
                  </a:lnTo>
                  <a:lnTo>
                    <a:pt x="467" y="1025"/>
                  </a:lnTo>
                  <a:lnTo>
                    <a:pt x="463" y="1014"/>
                  </a:lnTo>
                  <a:lnTo>
                    <a:pt x="458" y="1003"/>
                  </a:lnTo>
                  <a:lnTo>
                    <a:pt x="454" y="990"/>
                  </a:lnTo>
                  <a:lnTo>
                    <a:pt x="450" y="976"/>
                  </a:lnTo>
                  <a:lnTo>
                    <a:pt x="448" y="963"/>
                  </a:lnTo>
                  <a:lnTo>
                    <a:pt x="446" y="948"/>
                  </a:lnTo>
                  <a:lnTo>
                    <a:pt x="444" y="932"/>
                  </a:lnTo>
                  <a:lnTo>
                    <a:pt x="444" y="916"/>
                  </a:lnTo>
                  <a:lnTo>
                    <a:pt x="443" y="899"/>
                  </a:lnTo>
                  <a:lnTo>
                    <a:pt x="1681" y="89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8" name="Freeform 30"/>
            <p:cNvSpPr>
              <a:spLocks/>
            </p:cNvSpPr>
            <p:nvPr/>
          </p:nvSpPr>
          <p:spPr bwMode="auto">
            <a:xfrm>
              <a:off x="1728788" y="3986213"/>
              <a:ext cx="531813" cy="468313"/>
            </a:xfrm>
            <a:custGeom>
              <a:avLst/>
              <a:gdLst/>
              <a:ahLst/>
              <a:cxnLst>
                <a:cxn ang="0">
                  <a:pos x="440" y="635"/>
                </a:cxn>
                <a:cxn ang="0">
                  <a:pos x="1232" y="1473"/>
                </a:cxn>
                <a:cxn ang="0">
                  <a:pos x="1677" y="1473"/>
                </a:cxn>
                <a:cxn ang="0">
                  <a:pos x="1677" y="0"/>
                </a:cxn>
                <a:cxn ang="0">
                  <a:pos x="1232" y="0"/>
                </a:cxn>
                <a:cxn ang="0">
                  <a:pos x="1232" y="823"/>
                </a:cxn>
                <a:cxn ang="0">
                  <a:pos x="440" y="0"/>
                </a:cxn>
                <a:cxn ang="0">
                  <a:pos x="0" y="0"/>
                </a:cxn>
                <a:cxn ang="0">
                  <a:pos x="0" y="1473"/>
                </a:cxn>
                <a:cxn ang="0">
                  <a:pos x="440" y="1473"/>
                </a:cxn>
                <a:cxn ang="0">
                  <a:pos x="440" y="635"/>
                </a:cxn>
              </a:cxnLst>
              <a:rect l="0" t="0" r="r" b="b"/>
              <a:pathLst>
                <a:path w="1677" h="1473">
                  <a:moveTo>
                    <a:pt x="440" y="635"/>
                  </a:moveTo>
                  <a:lnTo>
                    <a:pt x="1232" y="1473"/>
                  </a:lnTo>
                  <a:lnTo>
                    <a:pt x="1677" y="1473"/>
                  </a:lnTo>
                  <a:lnTo>
                    <a:pt x="1677" y="0"/>
                  </a:lnTo>
                  <a:lnTo>
                    <a:pt x="1232" y="0"/>
                  </a:lnTo>
                  <a:lnTo>
                    <a:pt x="1232" y="823"/>
                  </a:lnTo>
                  <a:lnTo>
                    <a:pt x="440" y="0"/>
                  </a:lnTo>
                  <a:lnTo>
                    <a:pt x="0" y="0"/>
                  </a:lnTo>
                  <a:lnTo>
                    <a:pt x="0" y="1473"/>
                  </a:lnTo>
                  <a:lnTo>
                    <a:pt x="440" y="1473"/>
                  </a:lnTo>
                  <a:lnTo>
                    <a:pt x="440" y="635"/>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9" name="Freeform 31"/>
            <p:cNvSpPr>
              <a:spLocks/>
            </p:cNvSpPr>
            <p:nvPr/>
          </p:nvSpPr>
          <p:spPr bwMode="auto">
            <a:xfrm>
              <a:off x="3671888" y="3986213"/>
              <a:ext cx="544513" cy="468313"/>
            </a:xfrm>
            <a:custGeom>
              <a:avLst/>
              <a:gdLst/>
              <a:ahLst/>
              <a:cxnLst>
                <a:cxn ang="0">
                  <a:pos x="620" y="335"/>
                </a:cxn>
                <a:cxn ang="0">
                  <a:pos x="0" y="335"/>
                </a:cxn>
                <a:cxn ang="0">
                  <a:pos x="0" y="0"/>
                </a:cxn>
                <a:cxn ang="0">
                  <a:pos x="1716" y="0"/>
                </a:cxn>
                <a:cxn ang="0">
                  <a:pos x="1716" y="335"/>
                </a:cxn>
                <a:cxn ang="0">
                  <a:pos x="1070" y="335"/>
                </a:cxn>
                <a:cxn ang="0">
                  <a:pos x="1070" y="1473"/>
                </a:cxn>
                <a:cxn ang="0">
                  <a:pos x="620" y="1473"/>
                </a:cxn>
                <a:cxn ang="0">
                  <a:pos x="620" y="335"/>
                </a:cxn>
              </a:cxnLst>
              <a:rect l="0" t="0" r="r" b="b"/>
              <a:pathLst>
                <a:path w="1716" h="1473">
                  <a:moveTo>
                    <a:pt x="620" y="335"/>
                  </a:moveTo>
                  <a:lnTo>
                    <a:pt x="0" y="335"/>
                  </a:lnTo>
                  <a:lnTo>
                    <a:pt x="0" y="0"/>
                  </a:lnTo>
                  <a:lnTo>
                    <a:pt x="1716" y="0"/>
                  </a:lnTo>
                  <a:lnTo>
                    <a:pt x="1716" y="335"/>
                  </a:lnTo>
                  <a:lnTo>
                    <a:pt x="1070" y="335"/>
                  </a:lnTo>
                  <a:lnTo>
                    <a:pt x="1070" y="1473"/>
                  </a:lnTo>
                  <a:lnTo>
                    <a:pt x="620" y="1473"/>
                  </a:lnTo>
                  <a:lnTo>
                    <a:pt x="620" y="335"/>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20" name="Freeform 32"/>
            <p:cNvSpPr>
              <a:spLocks/>
            </p:cNvSpPr>
            <p:nvPr/>
          </p:nvSpPr>
          <p:spPr bwMode="auto">
            <a:xfrm>
              <a:off x="4243388" y="3986213"/>
              <a:ext cx="544513" cy="468313"/>
            </a:xfrm>
            <a:custGeom>
              <a:avLst/>
              <a:gdLst/>
              <a:ahLst/>
              <a:cxnLst>
                <a:cxn ang="0">
                  <a:pos x="450" y="899"/>
                </a:cxn>
                <a:cxn ang="0">
                  <a:pos x="450" y="1473"/>
                </a:cxn>
                <a:cxn ang="0">
                  <a:pos x="0" y="1473"/>
                </a:cxn>
                <a:cxn ang="0">
                  <a:pos x="0" y="0"/>
                </a:cxn>
                <a:cxn ang="0">
                  <a:pos x="450" y="0"/>
                </a:cxn>
                <a:cxn ang="0">
                  <a:pos x="450" y="563"/>
                </a:cxn>
                <a:cxn ang="0">
                  <a:pos x="1261" y="563"/>
                </a:cxn>
                <a:cxn ang="0">
                  <a:pos x="1261" y="0"/>
                </a:cxn>
                <a:cxn ang="0">
                  <a:pos x="1716" y="0"/>
                </a:cxn>
                <a:cxn ang="0">
                  <a:pos x="1716" y="1473"/>
                </a:cxn>
                <a:cxn ang="0">
                  <a:pos x="1261" y="1473"/>
                </a:cxn>
                <a:cxn ang="0">
                  <a:pos x="1261" y="899"/>
                </a:cxn>
                <a:cxn ang="0">
                  <a:pos x="450" y="899"/>
                </a:cxn>
              </a:cxnLst>
              <a:rect l="0" t="0" r="r" b="b"/>
              <a:pathLst>
                <a:path w="1716" h="1473">
                  <a:moveTo>
                    <a:pt x="450" y="899"/>
                  </a:moveTo>
                  <a:lnTo>
                    <a:pt x="450" y="1473"/>
                  </a:lnTo>
                  <a:lnTo>
                    <a:pt x="0" y="1473"/>
                  </a:lnTo>
                  <a:lnTo>
                    <a:pt x="0" y="0"/>
                  </a:lnTo>
                  <a:lnTo>
                    <a:pt x="450" y="0"/>
                  </a:lnTo>
                  <a:lnTo>
                    <a:pt x="450" y="563"/>
                  </a:lnTo>
                  <a:lnTo>
                    <a:pt x="1261" y="563"/>
                  </a:lnTo>
                  <a:lnTo>
                    <a:pt x="1261" y="0"/>
                  </a:lnTo>
                  <a:lnTo>
                    <a:pt x="1716" y="0"/>
                  </a:lnTo>
                  <a:lnTo>
                    <a:pt x="1716" y="1473"/>
                  </a:lnTo>
                  <a:lnTo>
                    <a:pt x="1261" y="1473"/>
                  </a:lnTo>
                  <a:lnTo>
                    <a:pt x="1261" y="899"/>
                  </a:lnTo>
                  <a:lnTo>
                    <a:pt x="450" y="89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21" name="Rectangle 33"/>
            <p:cNvSpPr>
              <a:spLocks noChangeArrowheads="1"/>
            </p:cNvSpPr>
            <p:nvPr/>
          </p:nvSpPr>
          <p:spPr bwMode="auto">
            <a:xfrm>
              <a:off x="4814888" y="3986213"/>
              <a:ext cx="142875" cy="468313"/>
            </a:xfrm>
            <a:prstGeom prst="rect">
              <a:avLst/>
            </a:prstGeom>
            <a:grpFill/>
            <a:ln w="9525">
              <a:no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22" name="Freeform 34"/>
            <p:cNvSpPr>
              <a:spLocks/>
            </p:cNvSpPr>
            <p:nvPr/>
          </p:nvSpPr>
          <p:spPr bwMode="auto">
            <a:xfrm>
              <a:off x="4984751" y="3986213"/>
              <a:ext cx="546100" cy="468313"/>
            </a:xfrm>
            <a:custGeom>
              <a:avLst/>
              <a:gdLst/>
              <a:ahLst/>
              <a:cxnLst>
                <a:cxn ang="0">
                  <a:pos x="1717" y="393"/>
                </a:cxn>
                <a:cxn ang="0">
                  <a:pos x="1711" y="337"/>
                </a:cxn>
                <a:cxn ang="0">
                  <a:pos x="1701" y="284"/>
                </a:cxn>
                <a:cxn ang="0">
                  <a:pos x="1687" y="239"/>
                </a:cxn>
                <a:cxn ang="0">
                  <a:pos x="1668" y="197"/>
                </a:cxn>
                <a:cxn ang="0">
                  <a:pos x="1644" y="160"/>
                </a:cxn>
                <a:cxn ang="0">
                  <a:pos x="1616" y="128"/>
                </a:cxn>
                <a:cxn ang="0">
                  <a:pos x="1585" y="100"/>
                </a:cxn>
                <a:cxn ang="0">
                  <a:pos x="1550" y="75"/>
                </a:cxn>
                <a:cxn ang="0">
                  <a:pos x="1511" y="55"/>
                </a:cxn>
                <a:cxn ang="0">
                  <a:pos x="1469" y="38"/>
                </a:cxn>
                <a:cxn ang="0">
                  <a:pos x="1425" y="25"/>
                </a:cxn>
                <a:cxn ang="0">
                  <a:pos x="1378" y="15"/>
                </a:cxn>
                <a:cxn ang="0">
                  <a:pos x="1327" y="7"/>
                </a:cxn>
                <a:cxn ang="0">
                  <a:pos x="1275" y="2"/>
                </a:cxn>
                <a:cxn ang="0">
                  <a:pos x="1221" y="0"/>
                </a:cxn>
                <a:cxn ang="0">
                  <a:pos x="531" y="0"/>
                </a:cxn>
                <a:cxn ang="0">
                  <a:pos x="481" y="1"/>
                </a:cxn>
                <a:cxn ang="0">
                  <a:pos x="431" y="6"/>
                </a:cxn>
                <a:cxn ang="0">
                  <a:pos x="381" y="12"/>
                </a:cxn>
                <a:cxn ang="0">
                  <a:pos x="334" y="24"/>
                </a:cxn>
                <a:cxn ang="0">
                  <a:pos x="289" y="37"/>
                </a:cxn>
                <a:cxn ang="0">
                  <a:pos x="245" y="54"/>
                </a:cxn>
                <a:cxn ang="0">
                  <a:pos x="203" y="74"/>
                </a:cxn>
                <a:cxn ang="0">
                  <a:pos x="165" y="98"/>
                </a:cxn>
                <a:cxn ang="0">
                  <a:pos x="130" y="124"/>
                </a:cxn>
                <a:cxn ang="0">
                  <a:pos x="98" y="156"/>
                </a:cxn>
                <a:cxn ang="0">
                  <a:pos x="70" y="190"/>
                </a:cxn>
                <a:cxn ang="0">
                  <a:pos x="46" y="230"/>
                </a:cxn>
                <a:cxn ang="0">
                  <a:pos x="27" y="272"/>
                </a:cxn>
                <a:cxn ang="0">
                  <a:pos x="12" y="318"/>
                </a:cxn>
                <a:cxn ang="0">
                  <a:pos x="3" y="369"/>
                </a:cxn>
                <a:cxn ang="0">
                  <a:pos x="0" y="424"/>
                </a:cxn>
                <a:cxn ang="0">
                  <a:pos x="454" y="1473"/>
                </a:cxn>
                <a:cxn ang="0">
                  <a:pos x="454" y="552"/>
                </a:cxn>
                <a:cxn ang="0">
                  <a:pos x="456" y="522"/>
                </a:cxn>
                <a:cxn ang="0">
                  <a:pos x="462" y="493"/>
                </a:cxn>
                <a:cxn ang="0">
                  <a:pos x="469" y="468"/>
                </a:cxn>
                <a:cxn ang="0">
                  <a:pos x="479" y="444"/>
                </a:cxn>
                <a:cxn ang="0">
                  <a:pos x="491" y="424"/>
                </a:cxn>
                <a:cxn ang="0">
                  <a:pos x="505" y="406"/>
                </a:cxn>
                <a:cxn ang="0">
                  <a:pos x="520" y="391"/>
                </a:cxn>
                <a:cxn ang="0">
                  <a:pos x="539" y="377"/>
                </a:cxn>
                <a:cxn ang="0">
                  <a:pos x="558" y="366"/>
                </a:cxn>
                <a:cxn ang="0">
                  <a:pos x="592" y="353"/>
                </a:cxn>
                <a:cxn ang="0">
                  <a:pos x="643" y="341"/>
                </a:cxn>
                <a:cxn ang="0">
                  <a:pos x="699" y="336"/>
                </a:cxn>
                <a:cxn ang="0">
                  <a:pos x="984" y="335"/>
                </a:cxn>
                <a:cxn ang="0">
                  <a:pos x="1047" y="337"/>
                </a:cxn>
                <a:cxn ang="0">
                  <a:pos x="1103" y="345"/>
                </a:cxn>
                <a:cxn ang="0">
                  <a:pos x="1152" y="358"/>
                </a:cxn>
                <a:cxn ang="0">
                  <a:pos x="1173" y="367"/>
                </a:cxn>
                <a:cxn ang="0">
                  <a:pos x="1192" y="380"/>
                </a:cxn>
                <a:cxn ang="0">
                  <a:pos x="1209" y="393"/>
                </a:cxn>
                <a:cxn ang="0">
                  <a:pos x="1223" y="410"/>
                </a:cxn>
                <a:cxn ang="0">
                  <a:pos x="1236" y="429"/>
                </a:cxn>
                <a:cxn ang="0">
                  <a:pos x="1247" y="451"/>
                </a:cxn>
                <a:cxn ang="0">
                  <a:pos x="1255" y="476"/>
                </a:cxn>
                <a:cxn ang="0">
                  <a:pos x="1260" y="503"/>
                </a:cxn>
                <a:cxn ang="0">
                  <a:pos x="1263" y="534"/>
                </a:cxn>
                <a:cxn ang="0">
                  <a:pos x="1265" y="569"/>
                </a:cxn>
                <a:cxn ang="0">
                  <a:pos x="1717" y="1473"/>
                </a:cxn>
              </a:cxnLst>
              <a:rect l="0" t="0" r="r" b="b"/>
              <a:pathLst>
                <a:path w="1717" h="1473">
                  <a:moveTo>
                    <a:pt x="1717" y="424"/>
                  </a:moveTo>
                  <a:lnTo>
                    <a:pt x="1717" y="393"/>
                  </a:lnTo>
                  <a:lnTo>
                    <a:pt x="1715" y="364"/>
                  </a:lnTo>
                  <a:lnTo>
                    <a:pt x="1711" y="337"/>
                  </a:lnTo>
                  <a:lnTo>
                    <a:pt x="1707" y="310"/>
                  </a:lnTo>
                  <a:lnTo>
                    <a:pt x="1701" y="284"/>
                  </a:lnTo>
                  <a:lnTo>
                    <a:pt x="1694" y="261"/>
                  </a:lnTo>
                  <a:lnTo>
                    <a:pt x="1687" y="239"/>
                  </a:lnTo>
                  <a:lnTo>
                    <a:pt x="1678" y="217"/>
                  </a:lnTo>
                  <a:lnTo>
                    <a:pt x="1668" y="197"/>
                  </a:lnTo>
                  <a:lnTo>
                    <a:pt x="1656" y="178"/>
                  </a:lnTo>
                  <a:lnTo>
                    <a:pt x="1644" y="160"/>
                  </a:lnTo>
                  <a:lnTo>
                    <a:pt x="1631" y="143"/>
                  </a:lnTo>
                  <a:lnTo>
                    <a:pt x="1616" y="128"/>
                  </a:lnTo>
                  <a:lnTo>
                    <a:pt x="1600" y="113"/>
                  </a:lnTo>
                  <a:lnTo>
                    <a:pt x="1585" y="100"/>
                  </a:lnTo>
                  <a:lnTo>
                    <a:pt x="1568" y="87"/>
                  </a:lnTo>
                  <a:lnTo>
                    <a:pt x="1550" y="75"/>
                  </a:lnTo>
                  <a:lnTo>
                    <a:pt x="1531" y="65"/>
                  </a:lnTo>
                  <a:lnTo>
                    <a:pt x="1511" y="55"/>
                  </a:lnTo>
                  <a:lnTo>
                    <a:pt x="1491" y="46"/>
                  </a:lnTo>
                  <a:lnTo>
                    <a:pt x="1469" y="38"/>
                  </a:lnTo>
                  <a:lnTo>
                    <a:pt x="1447" y="31"/>
                  </a:lnTo>
                  <a:lnTo>
                    <a:pt x="1425" y="25"/>
                  </a:lnTo>
                  <a:lnTo>
                    <a:pt x="1401" y="19"/>
                  </a:lnTo>
                  <a:lnTo>
                    <a:pt x="1378" y="15"/>
                  </a:lnTo>
                  <a:lnTo>
                    <a:pt x="1353" y="10"/>
                  </a:lnTo>
                  <a:lnTo>
                    <a:pt x="1327" y="7"/>
                  </a:lnTo>
                  <a:lnTo>
                    <a:pt x="1302" y="5"/>
                  </a:lnTo>
                  <a:lnTo>
                    <a:pt x="1275" y="2"/>
                  </a:lnTo>
                  <a:lnTo>
                    <a:pt x="1248" y="1"/>
                  </a:lnTo>
                  <a:lnTo>
                    <a:pt x="1221" y="0"/>
                  </a:lnTo>
                  <a:lnTo>
                    <a:pt x="1193" y="0"/>
                  </a:lnTo>
                  <a:lnTo>
                    <a:pt x="531" y="0"/>
                  </a:lnTo>
                  <a:lnTo>
                    <a:pt x="506" y="0"/>
                  </a:lnTo>
                  <a:lnTo>
                    <a:pt x="481" y="1"/>
                  </a:lnTo>
                  <a:lnTo>
                    <a:pt x="455" y="2"/>
                  </a:lnTo>
                  <a:lnTo>
                    <a:pt x="431" y="6"/>
                  </a:lnTo>
                  <a:lnTo>
                    <a:pt x="406" y="9"/>
                  </a:lnTo>
                  <a:lnTo>
                    <a:pt x="381" y="12"/>
                  </a:lnTo>
                  <a:lnTo>
                    <a:pt x="358" y="18"/>
                  </a:lnTo>
                  <a:lnTo>
                    <a:pt x="334" y="24"/>
                  </a:lnTo>
                  <a:lnTo>
                    <a:pt x="311" y="29"/>
                  </a:lnTo>
                  <a:lnTo>
                    <a:pt x="289" y="37"/>
                  </a:lnTo>
                  <a:lnTo>
                    <a:pt x="266" y="45"/>
                  </a:lnTo>
                  <a:lnTo>
                    <a:pt x="245" y="54"/>
                  </a:lnTo>
                  <a:lnTo>
                    <a:pt x="224" y="63"/>
                  </a:lnTo>
                  <a:lnTo>
                    <a:pt x="203" y="74"/>
                  </a:lnTo>
                  <a:lnTo>
                    <a:pt x="184" y="85"/>
                  </a:lnTo>
                  <a:lnTo>
                    <a:pt x="165" y="98"/>
                  </a:lnTo>
                  <a:lnTo>
                    <a:pt x="147" y="111"/>
                  </a:lnTo>
                  <a:lnTo>
                    <a:pt x="130" y="124"/>
                  </a:lnTo>
                  <a:lnTo>
                    <a:pt x="113" y="140"/>
                  </a:lnTo>
                  <a:lnTo>
                    <a:pt x="98" y="156"/>
                  </a:lnTo>
                  <a:lnTo>
                    <a:pt x="84" y="172"/>
                  </a:lnTo>
                  <a:lnTo>
                    <a:pt x="70" y="190"/>
                  </a:lnTo>
                  <a:lnTo>
                    <a:pt x="57" y="209"/>
                  </a:lnTo>
                  <a:lnTo>
                    <a:pt x="46" y="230"/>
                  </a:lnTo>
                  <a:lnTo>
                    <a:pt x="36" y="250"/>
                  </a:lnTo>
                  <a:lnTo>
                    <a:pt x="27" y="272"/>
                  </a:lnTo>
                  <a:lnTo>
                    <a:pt x="19" y="294"/>
                  </a:lnTo>
                  <a:lnTo>
                    <a:pt x="12" y="318"/>
                  </a:lnTo>
                  <a:lnTo>
                    <a:pt x="6" y="343"/>
                  </a:lnTo>
                  <a:lnTo>
                    <a:pt x="3" y="369"/>
                  </a:lnTo>
                  <a:lnTo>
                    <a:pt x="1" y="396"/>
                  </a:lnTo>
                  <a:lnTo>
                    <a:pt x="0" y="424"/>
                  </a:lnTo>
                  <a:lnTo>
                    <a:pt x="0" y="1473"/>
                  </a:lnTo>
                  <a:lnTo>
                    <a:pt x="454" y="1473"/>
                  </a:lnTo>
                  <a:lnTo>
                    <a:pt x="454" y="569"/>
                  </a:lnTo>
                  <a:lnTo>
                    <a:pt x="454" y="552"/>
                  </a:lnTo>
                  <a:lnTo>
                    <a:pt x="455" y="536"/>
                  </a:lnTo>
                  <a:lnTo>
                    <a:pt x="456" y="522"/>
                  </a:lnTo>
                  <a:lnTo>
                    <a:pt x="459" y="507"/>
                  </a:lnTo>
                  <a:lnTo>
                    <a:pt x="462" y="493"/>
                  </a:lnTo>
                  <a:lnTo>
                    <a:pt x="465" y="480"/>
                  </a:lnTo>
                  <a:lnTo>
                    <a:pt x="469" y="468"/>
                  </a:lnTo>
                  <a:lnTo>
                    <a:pt x="473" y="456"/>
                  </a:lnTo>
                  <a:lnTo>
                    <a:pt x="479" y="444"/>
                  </a:lnTo>
                  <a:lnTo>
                    <a:pt x="484" y="434"/>
                  </a:lnTo>
                  <a:lnTo>
                    <a:pt x="491" y="424"/>
                  </a:lnTo>
                  <a:lnTo>
                    <a:pt x="498" y="415"/>
                  </a:lnTo>
                  <a:lnTo>
                    <a:pt x="505" y="406"/>
                  </a:lnTo>
                  <a:lnTo>
                    <a:pt x="512" y="399"/>
                  </a:lnTo>
                  <a:lnTo>
                    <a:pt x="520" y="391"/>
                  </a:lnTo>
                  <a:lnTo>
                    <a:pt x="529" y="384"/>
                  </a:lnTo>
                  <a:lnTo>
                    <a:pt x="539" y="377"/>
                  </a:lnTo>
                  <a:lnTo>
                    <a:pt x="548" y="372"/>
                  </a:lnTo>
                  <a:lnTo>
                    <a:pt x="558" y="366"/>
                  </a:lnTo>
                  <a:lnTo>
                    <a:pt x="569" y="362"/>
                  </a:lnTo>
                  <a:lnTo>
                    <a:pt x="592" y="353"/>
                  </a:lnTo>
                  <a:lnTo>
                    <a:pt x="616" y="346"/>
                  </a:lnTo>
                  <a:lnTo>
                    <a:pt x="643" y="341"/>
                  </a:lnTo>
                  <a:lnTo>
                    <a:pt x="670" y="338"/>
                  </a:lnTo>
                  <a:lnTo>
                    <a:pt x="699" y="336"/>
                  </a:lnTo>
                  <a:lnTo>
                    <a:pt x="731" y="335"/>
                  </a:lnTo>
                  <a:lnTo>
                    <a:pt x="984" y="335"/>
                  </a:lnTo>
                  <a:lnTo>
                    <a:pt x="1016" y="336"/>
                  </a:lnTo>
                  <a:lnTo>
                    <a:pt x="1047" y="337"/>
                  </a:lnTo>
                  <a:lnTo>
                    <a:pt x="1075" y="340"/>
                  </a:lnTo>
                  <a:lnTo>
                    <a:pt x="1103" y="345"/>
                  </a:lnTo>
                  <a:lnTo>
                    <a:pt x="1128" y="350"/>
                  </a:lnTo>
                  <a:lnTo>
                    <a:pt x="1152" y="358"/>
                  </a:lnTo>
                  <a:lnTo>
                    <a:pt x="1162" y="363"/>
                  </a:lnTo>
                  <a:lnTo>
                    <a:pt x="1173" y="367"/>
                  </a:lnTo>
                  <a:lnTo>
                    <a:pt x="1182" y="373"/>
                  </a:lnTo>
                  <a:lnTo>
                    <a:pt x="1192" y="380"/>
                  </a:lnTo>
                  <a:lnTo>
                    <a:pt x="1200" y="386"/>
                  </a:lnTo>
                  <a:lnTo>
                    <a:pt x="1209" y="393"/>
                  </a:lnTo>
                  <a:lnTo>
                    <a:pt x="1216" y="401"/>
                  </a:lnTo>
                  <a:lnTo>
                    <a:pt x="1223" y="410"/>
                  </a:lnTo>
                  <a:lnTo>
                    <a:pt x="1230" y="419"/>
                  </a:lnTo>
                  <a:lnTo>
                    <a:pt x="1236" y="429"/>
                  </a:lnTo>
                  <a:lnTo>
                    <a:pt x="1241" y="440"/>
                  </a:lnTo>
                  <a:lnTo>
                    <a:pt x="1247" y="451"/>
                  </a:lnTo>
                  <a:lnTo>
                    <a:pt x="1251" y="462"/>
                  </a:lnTo>
                  <a:lnTo>
                    <a:pt x="1255" y="476"/>
                  </a:lnTo>
                  <a:lnTo>
                    <a:pt x="1258" y="489"/>
                  </a:lnTo>
                  <a:lnTo>
                    <a:pt x="1260" y="503"/>
                  </a:lnTo>
                  <a:lnTo>
                    <a:pt x="1262" y="518"/>
                  </a:lnTo>
                  <a:lnTo>
                    <a:pt x="1263" y="534"/>
                  </a:lnTo>
                  <a:lnTo>
                    <a:pt x="1265" y="551"/>
                  </a:lnTo>
                  <a:lnTo>
                    <a:pt x="1265" y="569"/>
                  </a:lnTo>
                  <a:lnTo>
                    <a:pt x="1265" y="1473"/>
                  </a:lnTo>
                  <a:lnTo>
                    <a:pt x="1717" y="1473"/>
                  </a:lnTo>
                  <a:lnTo>
                    <a:pt x="1717" y="42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23" name="Freeform 35"/>
            <p:cNvSpPr>
              <a:spLocks/>
            </p:cNvSpPr>
            <p:nvPr/>
          </p:nvSpPr>
          <p:spPr bwMode="auto">
            <a:xfrm>
              <a:off x="5557838" y="3986213"/>
              <a:ext cx="544513" cy="468313"/>
            </a:xfrm>
            <a:custGeom>
              <a:avLst/>
              <a:gdLst/>
              <a:ahLst/>
              <a:cxnLst>
                <a:cxn ang="0">
                  <a:pos x="857" y="899"/>
                </a:cxn>
                <a:cxn ang="0">
                  <a:pos x="1260" y="1473"/>
                </a:cxn>
                <a:cxn ang="0">
                  <a:pos x="1715" y="1473"/>
                </a:cxn>
                <a:cxn ang="0">
                  <a:pos x="1250" y="737"/>
                </a:cxn>
                <a:cxn ang="0">
                  <a:pos x="1715" y="0"/>
                </a:cxn>
                <a:cxn ang="0">
                  <a:pos x="1260" y="0"/>
                </a:cxn>
                <a:cxn ang="0">
                  <a:pos x="855" y="559"/>
                </a:cxn>
                <a:cxn ang="0">
                  <a:pos x="450" y="559"/>
                </a:cxn>
                <a:cxn ang="0">
                  <a:pos x="450" y="0"/>
                </a:cxn>
                <a:cxn ang="0">
                  <a:pos x="0" y="0"/>
                </a:cxn>
                <a:cxn ang="0">
                  <a:pos x="0" y="1473"/>
                </a:cxn>
                <a:cxn ang="0">
                  <a:pos x="450" y="1473"/>
                </a:cxn>
                <a:cxn ang="0">
                  <a:pos x="450" y="899"/>
                </a:cxn>
                <a:cxn ang="0">
                  <a:pos x="857" y="899"/>
                </a:cxn>
              </a:cxnLst>
              <a:rect l="0" t="0" r="r" b="b"/>
              <a:pathLst>
                <a:path w="1715" h="1473">
                  <a:moveTo>
                    <a:pt x="857" y="899"/>
                  </a:moveTo>
                  <a:lnTo>
                    <a:pt x="1260" y="1473"/>
                  </a:lnTo>
                  <a:lnTo>
                    <a:pt x="1715" y="1473"/>
                  </a:lnTo>
                  <a:lnTo>
                    <a:pt x="1250" y="737"/>
                  </a:lnTo>
                  <a:lnTo>
                    <a:pt x="1715" y="0"/>
                  </a:lnTo>
                  <a:lnTo>
                    <a:pt x="1260" y="0"/>
                  </a:lnTo>
                  <a:lnTo>
                    <a:pt x="855" y="559"/>
                  </a:lnTo>
                  <a:lnTo>
                    <a:pt x="450" y="559"/>
                  </a:lnTo>
                  <a:lnTo>
                    <a:pt x="450" y="0"/>
                  </a:lnTo>
                  <a:lnTo>
                    <a:pt x="0" y="0"/>
                  </a:lnTo>
                  <a:lnTo>
                    <a:pt x="0" y="1473"/>
                  </a:lnTo>
                  <a:lnTo>
                    <a:pt x="450" y="1473"/>
                  </a:lnTo>
                  <a:lnTo>
                    <a:pt x="450" y="899"/>
                  </a:lnTo>
                  <a:lnTo>
                    <a:pt x="857" y="89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24" name="Rectangle 36"/>
            <p:cNvSpPr>
              <a:spLocks noChangeArrowheads="1"/>
            </p:cNvSpPr>
            <p:nvPr/>
          </p:nvSpPr>
          <p:spPr bwMode="auto">
            <a:xfrm>
              <a:off x="6129338" y="3986213"/>
              <a:ext cx="142875" cy="468313"/>
            </a:xfrm>
            <a:prstGeom prst="rect">
              <a:avLst/>
            </a:prstGeom>
            <a:grpFill/>
            <a:ln w="9525">
              <a:no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25" name="Freeform 37"/>
            <p:cNvSpPr>
              <a:spLocks/>
            </p:cNvSpPr>
            <p:nvPr/>
          </p:nvSpPr>
          <p:spPr bwMode="auto">
            <a:xfrm>
              <a:off x="6297613" y="3986213"/>
              <a:ext cx="546100" cy="468313"/>
            </a:xfrm>
            <a:custGeom>
              <a:avLst/>
              <a:gdLst/>
              <a:ahLst/>
              <a:cxnLst>
                <a:cxn ang="0">
                  <a:pos x="1717" y="393"/>
                </a:cxn>
                <a:cxn ang="0">
                  <a:pos x="1712" y="337"/>
                </a:cxn>
                <a:cxn ang="0">
                  <a:pos x="1702" y="284"/>
                </a:cxn>
                <a:cxn ang="0">
                  <a:pos x="1688" y="239"/>
                </a:cxn>
                <a:cxn ang="0">
                  <a:pos x="1668" y="197"/>
                </a:cxn>
                <a:cxn ang="0">
                  <a:pos x="1644" y="160"/>
                </a:cxn>
                <a:cxn ang="0">
                  <a:pos x="1617" y="128"/>
                </a:cxn>
                <a:cxn ang="0">
                  <a:pos x="1585" y="100"/>
                </a:cxn>
                <a:cxn ang="0">
                  <a:pos x="1550" y="75"/>
                </a:cxn>
                <a:cxn ang="0">
                  <a:pos x="1512" y="55"/>
                </a:cxn>
                <a:cxn ang="0">
                  <a:pos x="1470" y="38"/>
                </a:cxn>
                <a:cxn ang="0">
                  <a:pos x="1426" y="25"/>
                </a:cxn>
                <a:cxn ang="0">
                  <a:pos x="1378" y="15"/>
                </a:cxn>
                <a:cxn ang="0">
                  <a:pos x="1329" y="7"/>
                </a:cxn>
                <a:cxn ang="0">
                  <a:pos x="1276" y="2"/>
                </a:cxn>
                <a:cxn ang="0">
                  <a:pos x="1221" y="0"/>
                </a:cxn>
                <a:cxn ang="0">
                  <a:pos x="533" y="0"/>
                </a:cxn>
                <a:cxn ang="0">
                  <a:pos x="481" y="1"/>
                </a:cxn>
                <a:cxn ang="0">
                  <a:pos x="432" y="6"/>
                </a:cxn>
                <a:cxn ang="0">
                  <a:pos x="383" y="12"/>
                </a:cxn>
                <a:cxn ang="0">
                  <a:pos x="334" y="24"/>
                </a:cxn>
                <a:cxn ang="0">
                  <a:pos x="290" y="37"/>
                </a:cxn>
                <a:cxn ang="0">
                  <a:pos x="246" y="54"/>
                </a:cxn>
                <a:cxn ang="0">
                  <a:pos x="205" y="74"/>
                </a:cxn>
                <a:cxn ang="0">
                  <a:pos x="165" y="98"/>
                </a:cxn>
                <a:cxn ang="0">
                  <a:pos x="131" y="124"/>
                </a:cxn>
                <a:cxn ang="0">
                  <a:pos x="98" y="156"/>
                </a:cxn>
                <a:cxn ang="0">
                  <a:pos x="70" y="190"/>
                </a:cxn>
                <a:cxn ang="0">
                  <a:pos x="47" y="230"/>
                </a:cxn>
                <a:cxn ang="0">
                  <a:pos x="28" y="272"/>
                </a:cxn>
                <a:cxn ang="0">
                  <a:pos x="13" y="318"/>
                </a:cxn>
                <a:cxn ang="0">
                  <a:pos x="3" y="369"/>
                </a:cxn>
                <a:cxn ang="0">
                  <a:pos x="0" y="424"/>
                </a:cxn>
                <a:cxn ang="0">
                  <a:pos x="454" y="1473"/>
                </a:cxn>
                <a:cxn ang="0">
                  <a:pos x="455" y="552"/>
                </a:cxn>
                <a:cxn ang="0">
                  <a:pos x="458" y="522"/>
                </a:cxn>
                <a:cxn ang="0">
                  <a:pos x="462" y="493"/>
                </a:cxn>
                <a:cxn ang="0">
                  <a:pos x="470" y="468"/>
                </a:cxn>
                <a:cxn ang="0">
                  <a:pos x="480" y="444"/>
                </a:cxn>
                <a:cxn ang="0">
                  <a:pos x="491" y="424"/>
                </a:cxn>
                <a:cxn ang="0">
                  <a:pos x="506" y="406"/>
                </a:cxn>
                <a:cxn ang="0">
                  <a:pos x="521" y="391"/>
                </a:cxn>
                <a:cxn ang="0">
                  <a:pos x="539" y="377"/>
                </a:cxn>
                <a:cxn ang="0">
                  <a:pos x="559" y="366"/>
                </a:cxn>
                <a:cxn ang="0">
                  <a:pos x="593" y="353"/>
                </a:cxn>
                <a:cxn ang="0">
                  <a:pos x="643" y="341"/>
                </a:cxn>
                <a:cxn ang="0">
                  <a:pos x="701" y="336"/>
                </a:cxn>
                <a:cxn ang="0">
                  <a:pos x="984" y="335"/>
                </a:cxn>
                <a:cxn ang="0">
                  <a:pos x="1048" y="337"/>
                </a:cxn>
                <a:cxn ang="0">
                  <a:pos x="1104" y="345"/>
                </a:cxn>
                <a:cxn ang="0">
                  <a:pos x="1152" y="358"/>
                </a:cxn>
                <a:cxn ang="0">
                  <a:pos x="1173" y="367"/>
                </a:cxn>
                <a:cxn ang="0">
                  <a:pos x="1192" y="380"/>
                </a:cxn>
                <a:cxn ang="0">
                  <a:pos x="1209" y="393"/>
                </a:cxn>
                <a:cxn ang="0">
                  <a:pos x="1224" y="410"/>
                </a:cxn>
                <a:cxn ang="0">
                  <a:pos x="1237" y="429"/>
                </a:cxn>
                <a:cxn ang="0">
                  <a:pos x="1247" y="451"/>
                </a:cxn>
                <a:cxn ang="0">
                  <a:pos x="1255" y="476"/>
                </a:cxn>
                <a:cxn ang="0">
                  <a:pos x="1261" y="503"/>
                </a:cxn>
                <a:cxn ang="0">
                  <a:pos x="1265" y="534"/>
                </a:cxn>
                <a:cxn ang="0">
                  <a:pos x="1266" y="569"/>
                </a:cxn>
                <a:cxn ang="0">
                  <a:pos x="1718" y="1473"/>
                </a:cxn>
              </a:cxnLst>
              <a:rect l="0" t="0" r="r" b="b"/>
              <a:pathLst>
                <a:path w="1718" h="1473">
                  <a:moveTo>
                    <a:pt x="1718" y="424"/>
                  </a:moveTo>
                  <a:lnTo>
                    <a:pt x="1717" y="393"/>
                  </a:lnTo>
                  <a:lnTo>
                    <a:pt x="1716" y="364"/>
                  </a:lnTo>
                  <a:lnTo>
                    <a:pt x="1712" y="337"/>
                  </a:lnTo>
                  <a:lnTo>
                    <a:pt x="1708" y="310"/>
                  </a:lnTo>
                  <a:lnTo>
                    <a:pt x="1702" y="284"/>
                  </a:lnTo>
                  <a:lnTo>
                    <a:pt x="1696" y="261"/>
                  </a:lnTo>
                  <a:lnTo>
                    <a:pt x="1688" y="239"/>
                  </a:lnTo>
                  <a:lnTo>
                    <a:pt x="1678" y="217"/>
                  </a:lnTo>
                  <a:lnTo>
                    <a:pt x="1668" y="197"/>
                  </a:lnTo>
                  <a:lnTo>
                    <a:pt x="1656" y="178"/>
                  </a:lnTo>
                  <a:lnTo>
                    <a:pt x="1644" y="160"/>
                  </a:lnTo>
                  <a:lnTo>
                    <a:pt x="1631" y="143"/>
                  </a:lnTo>
                  <a:lnTo>
                    <a:pt x="1617" y="128"/>
                  </a:lnTo>
                  <a:lnTo>
                    <a:pt x="1602" y="113"/>
                  </a:lnTo>
                  <a:lnTo>
                    <a:pt x="1585" y="100"/>
                  </a:lnTo>
                  <a:lnTo>
                    <a:pt x="1568" y="87"/>
                  </a:lnTo>
                  <a:lnTo>
                    <a:pt x="1550" y="75"/>
                  </a:lnTo>
                  <a:lnTo>
                    <a:pt x="1531" y="65"/>
                  </a:lnTo>
                  <a:lnTo>
                    <a:pt x="1512" y="55"/>
                  </a:lnTo>
                  <a:lnTo>
                    <a:pt x="1491" y="46"/>
                  </a:lnTo>
                  <a:lnTo>
                    <a:pt x="1470" y="38"/>
                  </a:lnTo>
                  <a:lnTo>
                    <a:pt x="1448" y="31"/>
                  </a:lnTo>
                  <a:lnTo>
                    <a:pt x="1426" y="25"/>
                  </a:lnTo>
                  <a:lnTo>
                    <a:pt x="1402" y="19"/>
                  </a:lnTo>
                  <a:lnTo>
                    <a:pt x="1378" y="15"/>
                  </a:lnTo>
                  <a:lnTo>
                    <a:pt x="1353" y="10"/>
                  </a:lnTo>
                  <a:lnTo>
                    <a:pt x="1329" y="7"/>
                  </a:lnTo>
                  <a:lnTo>
                    <a:pt x="1302" y="5"/>
                  </a:lnTo>
                  <a:lnTo>
                    <a:pt x="1276" y="2"/>
                  </a:lnTo>
                  <a:lnTo>
                    <a:pt x="1249" y="1"/>
                  </a:lnTo>
                  <a:lnTo>
                    <a:pt x="1221" y="0"/>
                  </a:lnTo>
                  <a:lnTo>
                    <a:pt x="1193" y="0"/>
                  </a:lnTo>
                  <a:lnTo>
                    <a:pt x="533" y="0"/>
                  </a:lnTo>
                  <a:lnTo>
                    <a:pt x="507" y="0"/>
                  </a:lnTo>
                  <a:lnTo>
                    <a:pt x="481" y="1"/>
                  </a:lnTo>
                  <a:lnTo>
                    <a:pt x="457" y="2"/>
                  </a:lnTo>
                  <a:lnTo>
                    <a:pt x="432" y="6"/>
                  </a:lnTo>
                  <a:lnTo>
                    <a:pt x="407" y="9"/>
                  </a:lnTo>
                  <a:lnTo>
                    <a:pt x="383" y="12"/>
                  </a:lnTo>
                  <a:lnTo>
                    <a:pt x="359" y="18"/>
                  </a:lnTo>
                  <a:lnTo>
                    <a:pt x="334" y="24"/>
                  </a:lnTo>
                  <a:lnTo>
                    <a:pt x="312" y="29"/>
                  </a:lnTo>
                  <a:lnTo>
                    <a:pt x="290" y="37"/>
                  </a:lnTo>
                  <a:lnTo>
                    <a:pt x="267" y="45"/>
                  </a:lnTo>
                  <a:lnTo>
                    <a:pt x="246" y="54"/>
                  </a:lnTo>
                  <a:lnTo>
                    <a:pt x="225" y="63"/>
                  </a:lnTo>
                  <a:lnTo>
                    <a:pt x="205" y="74"/>
                  </a:lnTo>
                  <a:lnTo>
                    <a:pt x="185" y="85"/>
                  </a:lnTo>
                  <a:lnTo>
                    <a:pt x="165" y="98"/>
                  </a:lnTo>
                  <a:lnTo>
                    <a:pt x="148" y="111"/>
                  </a:lnTo>
                  <a:lnTo>
                    <a:pt x="131" y="124"/>
                  </a:lnTo>
                  <a:lnTo>
                    <a:pt x="114" y="140"/>
                  </a:lnTo>
                  <a:lnTo>
                    <a:pt x="98" y="156"/>
                  </a:lnTo>
                  <a:lnTo>
                    <a:pt x="84" y="172"/>
                  </a:lnTo>
                  <a:lnTo>
                    <a:pt x="70" y="190"/>
                  </a:lnTo>
                  <a:lnTo>
                    <a:pt x="58" y="209"/>
                  </a:lnTo>
                  <a:lnTo>
                    <a:pt x="47" y="230"/>
                  </a:lnTo>
                  <a:lnTo>
                    <a:pt x="37" y="250"/>
                  </a:lnTo>
                  <a:lnTo>
                    <a:pt x="28" y="272"/>
                  </a:lnTo>
                  <a:lnTo>
                    <a:pt x="20" y="294"/>
                  </a:lnTo>
                  <a:lnTo>
                    <a:pt x="13" y="318"/>
                  </a:lnTo>
                  <a:lnTo>
                    <a:pt x="8" y="343"/>
                  </a:lnTo>
                  <a:lnTo>
                    <a:pt x="3" y="369"/>
                  </a:lnTo>
                  <a:lnTo>
                    <a:pt x="1" y="396"/>
                  </a:lnTo>
                  <a:lnTo>
                    <a:pt x="0" y="424"/>
                  </a:lnTo>
                  <a:lnTo>
                    <a:pt x="0" y="1473"/>
                  </a:lnTo>
                  <a:lnTo>
                    <a:pt x="454" y="1473"/>
                  </a:lnTo>
                  <a:lnTo>
                    <a:pt x="454" y="569"/>
                  </a:lnTo>
                  <a:lnTo>
                    <a:pt x="455" y="552"/>
                  </a:lnTo>
                  <a:lnTo>
                    <a:pt x="455" y="536"/>
                  </a:lnTo>
                  <a:lnTo>
                    <a:pt x="458" y="522"/>
                  </a:lnTo>
                  <a:lnTo>
                    <a:pt x="460" y="507"/>
                  </a:lnTo>
                  <a:lnTo>
                    <a:pt x="462" y="493"/>
                  </a:lnTo>
                  <a:lnTo>
                    <a:pt x="465" y="480"/>
                  </a:lnTo>
                  <a:lnTo>
                    <a:pt x="470" y="468"/>
                  </a:lnTo>
                  <a:lnTo>
                    <a:pt x="474" y="456"/>
                  </a:lnTo>
                  <a:lnTo>
                    <a:pt x="480" y="444"/>
                  </a:lnTo>
                  <a:lnTo>
                    <a:pt x="486" y="434"/>
                  </a:lnTo>
                  <a:lnTo>
                    <a:pt x="491" y="424"/>
                  </a:lnTo>
                  <a:lnTo>
                    <a:pt x="498" y="415"/>
                  </a:lnTo>
                  <a:lnTo>
                    <a:pt x="506" y="406"/>
                  </a:lnTo>
                  <a:lnTo>
                    <a:pt x="514" y="399"/>
                  </a:lnTo>
                  <a:lnTo>
                    <a:pt x="521" y="391"/>
                  </a:lnTo>
                  <a:lnTo>
                    <a:pt x="530" y="384"/>
                  </a:lnTo>
                  <a:lnTo>
                    <a:pt x="539" y="377"/>
                  </a:lnTo>
                  <a:lnTo>
                    <a:pt x="549" y="372"/>
                  </a:lnTo>
                  <a:lnTo>
                    <a:pt x="559" y="366"/>
                  </a:lnTo>
                  <a:lnTo>
                    <a:pt x="571" y="362"/>
                  </a:lnTo>
                  <a:lnTo>
                    <a:pt x="593" y="353"/>
                  </a:lnTo>
                  <a:lnTo>
                    <a:pt x="618" y="346"/>
                  </a:lnTo>
                  <a:lnTo>
                    <a:pt x="643" y="341"/>
                  </a:lnTo>
                  <a:lnTo>
                    <a:pt x="671" y="338"/>
                  </a:lnTo>
                  <a:lnTo>
                    <a:pt x="701" y="336"/>
                  </a:lnTo>
                  <a:lnTo>
                    <a:pt x="731" y="335"/>
                  </a:lnTo>
                  <a:lnTo>
                    <a:pt x="984" y="335"/>
                  </a:lnTo>
                  <a:lnTo>
                    <a:pt x="1017" y="336"/>
                  </a:lnTo>
                  <a:lnTo>
                    <a:pt x="1048" y="337"/>
                  </a:lnTo>
                  <a:lnTo>
                    <a:pt x="1077" y="340"/>
                  </a:lnTo>
                  <a:lnTo>
                    <a:pt x="1104" y="345"/>
                  </a:lnTo>
                  <a:lnTo>
                    <a:pt x="1129" y="350"/>
                  </a:lnTo>
                  <a:lnTo>
                    <a:pt x="1152" y="358"/>
                  </a:lnTo>
                  <a:lnTo>
                    <a:pt x="1163" y="363"/>
                  </a:lnTo>
                  <a:lnTo>
                    <a:pt x="1173" y="367"/>
                  </a:lnTo>
                  <a:lnTo>
                    <a:pt x="1183" y="373"/>
                  </a:lnTo>
                  <a:lnTo>
                    <a:pt x="1192" y="380"/>
                  </a:lnTo>
                  <a:lnTo>
                    <a:pt x="1201" y="386"/>
                  </a:lnTo>
                  <a:lnTo>
                    <a:pt x="1209" y="393"/>
                  </a:lnTo>
                  <a:lnTo>
                    <a:pt x="1217" y="401"/>
                  </a:lnTo>
                  <a:lnTo>
                    <a:pt x="1224" y="410"/>
                  </a:lnTo>
                  <a:lnTo>
                    <a:pt x="1230" y="419"/>
                  </a:lnTo>
                  <a:lnTo>
                    <a:pt x="1237" y="429"/>
                  </a:lnTo>
                  <a:lnTo>
                    <a:pt x="1242" y="440"/>
                  </a:lnTo>
                  <a:lnTo>
                    <a:pt x="1247" y="451"/>
                  </a:lnTo>
                  <a:lnTo>
                    <a:pt x="1251" y="462"/>
                  </a:lnTo>
                  <a:lnTo>
                    <a:pt x="1255" y="476"/>
                  </a:lnTo>
                  <a:lnTo>
                    <a:pt x="1258" y="489"/>
                  </a:lnTo>
                  <a:lnTo>
                    <a:pt x="1261" y="503"/>
                  </a:lnTo>
                  <a:lnTo>
                    <a:pt x="1264" y="518"/>
                  </a:lnTo>
                  <a:lnTo>
                    <a:pt x="1265" y="534"/>
                  </a:lnTo>
                  <a:lnTo>
                    <a:pt x="1266" y="551"/>
                  </a:lnTo>
                  <a:lnTo>
                    <a:pt x="1266" y="569"/>
                  </a:lnTo>
                  <a:lnTo>
                    <a:pt x="1266" y="1473"/>
                  </a:lnTo>
                  <a:lnTo>
                    <a:pt x="1718" y="1473"/>
                  </a:lnTo>
                  <a:lnTo>
                    <a:pt x="1718" y="42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26" name="Freeform 38"/>
            <p:cNvSpPr>
              <a:spLocks/>
            </p:cNvSpPr>
            <p:nvPr/>
          </p:nvSpPr>
          <p:spPr bwMode="auto">
            <a:xfrm>
              <a:off x="6870701" y="3986213"/>
              <a:ext cx="544513" cy="468313"/>
            </a:xfrm>
            <a:custGeom>
              <a:avLst/>
              <a:gdLst/>
              <a:ahLst/>
              <a:cxnLst>
                <a:cxn ang="0">
                  <a:pos x="1715" y="1473"/>
                </a:cxn>
                <a:cxn ang="0">
                  <a:pos x="504" y="1473"/>
                </a:cxn>
                <a:cxn ang="0">
                  <a:pos x="449" y="1471"/>
                </a:cxn>
                <a:cxn ang="0">
                  <a:pos x="395" y="1466"/>
                </a:cxn>
                <a:cxn ang="0">
                  <a:pos x="345" y="1458"/>
                </a:cxn>
                <a:cxn ang="0">
                  <a:pos x="297" y="1448"/>
                </a:cxn>
                <a:cxn ang="0">
                  <a:pos x="252" y="1435"/>
                </a:cxn>
                <a:cxn ang="0">
                  <a:pos x="209" y="1419"/>
                </a:cxn>
                <a:cxn ang="0">
                  <a:pos x="170" y="1398"/>
                </a:cxn>
                <a:cxn ang="0">
                  <a:pos x="134" y="1375"/>
                </a:cxn>
                <a:cxn ang="0">
                  <a:pos x="103" y="1347"/>
                </a:cxn>
                <a:cxn ang="0">
                  <a:pos x="75" y="1314"/>
                </a:cxn>
                <a:cxn ang="0">
                  <a:pos x="50" y="1277"/>
                </a:cxn>
                <a:cxn ang="0">
                  <a:pos x="30" y="1236"/>
                </a:cxn>
                <a:cxn ang="0">
                  <a:pos x="16" y="1189"/>
                </a:cxn>
                <a:cxn ang="0">
                  <a:pos x="6" y="1137"/>
                </a:cxn>
                <a:cxn ang="0">
                  <a:pos x="0" y="1079"/>
                </a:cxn>
                <a:cxn ang="0">
                  <a:pos x="0" y="424"/>
                </a:cxn>
                <a:cxn ang="0">
                  <a:pos x="2" y="364"/>
                </a:cxn>
                <a:cxn ang="0">
                  <a:pos x="10" y="309"/>
                </a:cxn>
                <a:cxn ang="0">
                  <a:pos x="23" y="260"/>
                </a:cxn>
                <a:cxn ang="0">
                  <a:pos x="40" y="216"/>
                </a:cxn>
                <a:cxn ang="0">
                  <a:pos x="62" y="177"/>
                </a:cxn>
                <a:cxn ang="0">
                  <a:pos x="89" y="142"/>
                </a:cxn>
                <a:cxn ang="0">
                  <a:pos x="119" y="112"/>
                </a:cxn>
                <a:cxn ang="0">
                  <a:pos x="152" y="85"/>
                </a:cxn>
                <a:cxn ang="0">
                  <a:pos x="189" y="64"/>
                </a:cxn>
                <a:cxn ang="0">
                  <a:pos x="231" y="45"/>
                </a:cxn>
                <a:cxn ang="0">
                  <a:pos x="274" y="30"/>
                </a:cxn>
                <a:cxn ang="0">
                  <a:pos x="321" y="19"/>
                </a:cxn>
                <a:cxn ang="0">
                  <a:pos x="371" y="10"/>
                </a:cxn>
                <a:cxn ang="0">
                  <a:pos x="422" y="5"/>
                </a:cxn>
                <a:cxn ang="0">
                  <a:pos x="476" y="1"/>
                </a:cxn>
                <a:cxn ang="0">
                  <a:pos x="532" y="0"/>
                </a:cxn>
                <a:cxn ang="0">
                  <a:pos x="1715" y="335"/>
                </a:cxn>
                <a:cxn ang="0">
                  <a:pos x="700" y="336"/>
                </a:cxn>
                <a:cxn ang="0">
                  <a:pos x="644" y="341"/>
                </a:cxn>
                <a:cxn ang="0">
                  <a:pos x="593" y="353"/>
                </a:cxn>
                <a:cxn ang="0">
                  <a:pos x="560" y="367"/>
                </a:cxn>
                <a:cxn ang="0">
                  <a:pos x="540" y="378"/>
                </a:cxn>
                <a:cxn ang="0">
                  <a:pos x="522" y="392"/>
                </a:cxn>
                <a:cxn ang="0">
                  <a:pos x="505" y="408"/>
                </a:cxn>
                <a:cxn ang="0">
                  <a:pos x="492" y="425"/>
                </a:cxn>
                <a:cxn ang="0">
                  <a:pos x="479" y="446"/>
                </a:cxn>
                <a:cxn ang="0">
                  <a:pos x="469" y="468"/>
                </a:cxn>
                <a:cxn ang="0">
                  <a:pos x="462" y="494"/>
                </a:cxn>
                <a:cxn ang="0">
                  <a:pos x="457" y="522"/>
                </a:cxn>
                <a:cxn ang="0">
                  <a:pos x="455" y="552"/>
                </a:cxn>
                <a:cxn ang="0">
                  <a:pos x="455" y="904"/>
                </a:cxn>
                <a:cxn ang="0">
                  <a:pos x="456" y="936"/>
                </a:cxn>
                <a:cxn ang="0">
                  <a:pos x="459" y="966"/>
                </a:cxn>
                <a:cxn ang="0">
                  <a:pos x="466" y="992"/>
                </a:cxn>
                <a:cxn ang="0">
                  <a:pos x="474" y="1016"/>
                </a:cxn>
                <a:cxn ang="0">
                  <a:pos x="485" y="1038"/>
                </a:cxn>
                <a:cxn ang="0">
                  <a:pos x="498" y="1057"/>
                </a:cxn>
                <a:cxn ang="0">
                  <a:pos x="513" y="1073"/>
                </a:cxn>
                <a:cxn ang="0">
                  <a:pos x="530" y="1088"/>
                </a:cxn>
                <a:cxn ang="0">
                  <a:pos x="549" y="1100"/>
                </a:cxn>
                <a:cxn ang="0">
                  <a:pos x="570" y="1111"/>
                </a:cxn>
                <a:cxn ang="0">
                  <a:pos x="617" y="1126"/>
                </a:cxn>
                <a:cxn ang="0">
                  <a:pos x="671" y="1135"/>
                </a:cxn>
                <a:cxn ang="0">
                  <a:pos x="731" y="1137"/>
                </a:cxn>
                <a:cxn ang="0">
                  <a:pos x="1265" y="655"/>
                </a:cxn>
              </a:cxnLst>
              <a:rect l="0" t="0" r="r" b="b"/>
              <a:pathLst>
                <a:path w="1715" h="1473">
                  <a:moveTo>
                    <a:pt x="1715" y="655"/>
                  </a:moveTo>
                  <a:lnTo>
                    <a:pt x="1715" y="1473"/>
                  </a:lnTo>
                  <a:lnTo>
                    <a:pt x="532" y="1473"/>
                  </a:lnTo>
                  <a:lnTo>
                    <a:pt x="504" y="1473"/>
                  </a:lnTo>
                  <a:lnTo>
                    <a:pt x="476" y="1472"/>
                  </a:lnTo>
                  <a:lnTo>
                    <a:pt x="449" y="1471"/>
                  </a:lnTo>
                  <a:lnTo>
                    <a:pt x="422" y="1469"/>
                  </a:lnTo>
                  <a:lnTo>
                    <a:pt x="395" y="1466"/>
                  </a:lnTo>
                  <a:lnTo>
                    <a:pt x="371" y="1463"/>
                  </a:lnTo>
                  <a:lnTo>
                    <a:pt x="345" y="1458"/>
                  </a:lnTo>
                  <a:lnTo>
                    <a:pt x="321" y="1454"/>
                  </a:lnTo>
                  <a:lnTo>
                    <a:pt x="297" y="1448"/>
                  </a:lnTo>
                  <a:lnTo>
                    <a:pt x="274" y="1443"/>
                  </a:lnTo>
                  <a:lnTo>
                    <a:pt x="252" y="1435"/>
                  </a:lnTo>
                  <a:lnTo>
                    <a:pt x="231" y="1427"/>
                  </a:lnTo>
                  <a:lnTo>
                    <a:pt x="209" y="1419"/>
                  </a:lnTo>
                  <a:lnTo>
                    <a:pt x="189" y="1409"/>
                  </a:lnTo>
                  <a:lnTo>
                    <a:pt x="170" y="1398"/>
                  </a:lnTo>
                  <a:lnTo>
                    <a:pt x="152" y="1387"/>
                  </a:lnTo>
                  <a:lnTo>
                    <a:pt x="134" y="1375"/>
                  </a:lnTo>
                  <a:lnTo>
                    <a:pt x="119" y="1361"/>
                  </a:lnTo>
                  <a:lnTo>
                    <a:pt x="103" y="1347"/>
                  </a:lnTo>
                  <a:lnTo>
                    <a:pt x="89" y="1331"/>
                  </a:lnTo>
                  <a:lnTo>
                    <a:pt x="75" y="1314"/>
                  </a:lnTo>
                  <a:lnTo>
                    <a:pt x="62" y="1296"/>
                  </a:lnTo>
                  <a:lnTo>
                    <a:pt x="50" y="1277"/>
                  </a:lnTo>
                  <a:lnTo>
                    <a:pt x="40" y="1257"/>
                  </a:lnTo>
                  <a:lnTo>
                    <a:pt x="30" y="1236"/>
                  </a:lnTo>
                  <a:lnTo>
                    <a:pt x="23" y="1213"/>
                  </a:lnTo>
                  <a:lnTo>
                    <a:pt x="16" y="1189"/>
                  </a:lnTo>
                  <a:lnTo>
                    <a:pt x="10" y="1164"/>
                  </a:lnTo>
                  <a:lnTo>
                    <a:pt x="6" y="1137"/>
                  </a:lnTo>
                  <a:lnTo>
                    <a:pt x="2" y="1109"/>
                  </a:lnTo>
                  <a:lnTo>
                    <a:pt x="0" y="1079"/>
                  </a:lnTo>
                  <a:lnTo>
                    <a:pt x="0" y="1049"/>
                  </a:lnTo>
                  <a:lnTo>
                    <a:pt x="0" y="424"/>
                  </a:lnTo>
                  <a:lnTo>
                    <a:pt x="0" y="393"/>
                  </a:lnTo>
                  <a:lnTo>
                    <a:pt x="2" y="364"/>
                  </a:lnTo>
                  <a:lnTo>
                    <a:pt x="6" y="336"/>
                  </a:lnTo>
                  <a:lnTo>
                    <a:pt x="10" y="309"/>
                  </a:lnTo>
                  <a:lnTo>
                    <a:pt x="16" y="283"/>
                  </a:lnTo>
                  <a:lnTo>
                    <a:pt x="23" y="260"/>
                  </a:lnTo>
                  <a:lnTo>
                    <a:pt x="30" y="237"/>
                  </a:lnTo>
                  <a:lnTo>
                    <a:pt x="40" y="216"/>
                  </a:lnTo>
                  <a:lnTo>
                    <a:pt x="50" y="196"/>
                  </a:lnTo>
                  <a:lnTo>
                    <a:pt x="62" y="177"/>
                  </a:lnTo>
                  <a:lnTo>
                    <a:pt x="75" y="159"/>
                  </a:lnTo>
                  <a:lnTo>
                    <a:pt x="89" y="142"/>
                  </a:lnTo>
                  <a:lnTo>
                    <a:pt x="103" y="127"/>
                  </a:lnTo>
                  <a:lnTo>
                    <a:pt x="119" y="112"/>
                  </a:lnTo>
                  <a:lnTo>
                    <a:pt x="134" y="99"/>
                  </a:lnTo>
                  <a:lnTo>
                    <a:pt x="152" y="85"/>
                  </a:lnTo>
                  <a:lnTo>
                    <a:pt x="170" y="74"/>
                  </a:lnTo>
                  <a:lnTo>
                    <a:pt x="189" y="64"/>
                  </a:lnTo>
                  <a:lnTo>
                    <a:pt x="209" y="54"/>
                  </a:lnTo>
                  <a:lnTo>
                    <a:pt x="231" y="45"/>
                  </a:lnTo>
                  <a:lnTo>
                    <a:pt x="252" y="37"/>
                  </a:lnTo>
                  <a:lnTo>
                    <a:pt x="274" y="30"/>
                  </a:lnTo>
                  <a:lnTo>
                    <a:pt x="297" y="24"/>
                  </a:lnTo>
                  <a:lnTo>
                    <a:pt x="321" y="19"/>
                  </a:lnTo>
                  <a:lnTo>
                    <a:pt x="345" y="14"/>
                  </a:lnTo>
                  <a:lnTo>
                    <a:pt x="371" y="10"/>
                  </a:lnTo>
                  <a:lnTo>
                    <a:pt x="395" y="7"/>
                  </a:lnTo>
                  <a:lnTo>
                    <a:pt x="422" y="5"/>
                  </a:lnTo>
                  <a:lnTo>
                    <a:pt x="449" y="2"/>
                  </a:lnTo>
                  <a:lnTo>
                    <a:pt x="476" y="1"/>
                  </a:lnTo>
                  <a:lnTo>
                    <a:pt x="504" y="0"/>
                  </a:lnTo>
                  <a:lnTo>
                    <a:pt x="532" y="0"/>
                  </a:lnTo>
                  <a:lnTo>
                    <a:pt x="1715" y="0"/>
                  </a:lnTo>
                  <a:lnTo>
                    <a:pt x="1715" y="335"/>
                  </a:lnTo>
                  <a:lnTo>
                    <a:pt x="731" y="335"/>
                  </a:lnTo>
                  <a:lnTo>
                    <a:pt x="700" y="336"/>
                  </a:lnTo>
                  <a:lnTo>
                    <a:pt x="671" y="338"/>
                  </a:lnTo>
                  <a:lnTo>
                    <a:pt x="644" y="341"/>
                  </a:lnTo>
                  <a:lnTo>
                    <a:pt x="617" y="346"/>
                  </a:lnTo>
                  <a:lnTo>
                    <a:pt x="593" y="353"/>
                  </a:lnTo>
                  <a:lnTo>
                    <a:pt x="570" y="362"/>
                  </a:lnTo>
                  <a:lnTo>
                    <a:pt x="560" y="367"/>
                  </a:lnTo>
                  <a:lnTo>
                    <a:pt x="549" y="372"/>
                  </a:lnTo>
                  <a:lnTo>
                    <a:pt x="540" y="378"/>
                  </a:lnTo>
                  <a:lnTo>
                    <a:pt x="530" y="385"/>
                  </a:lnTo>
                  <a:lnTo>
                    <a:pt x="522" y="392"/>
                  </a:lnTo>
                  <a:lnTo>
                    <a:pt x="513" y="400"/>
                  </a:lnTo>
                  <a:lnTo>
                    <a:pt x="505" y="408"/>
                  </a:lnTo>
                  <a:lnTo>
                    <a:pt x="498" y="416"/>
                  </a:lnTo>
                  <a:lnTo>
                    <a:pt x="492" y="425"/>
                  </a:lnTo>
                  <a:lnTo>
                    <a:pt x="485" y="436"/>
                  </a:lnTo>
                  <a:lnTo>
                    <a:pt x="479" y="446"/>
                  </a:lnTo>
                  <a:lnTo>
                    <a:pt x="474" y="457"/>
                  </a:lnTo>
                  <a:lnTo>
                    <a:pt x="469" y="468"/>
                  </a:lnTo>
                  <a:lnTo>
                    <a:pt x="466" y="480"/>
                  </a:lnTo>
                  <a:lnTo>
                    <a:pt x="462" y="494"/>
                  </a:lnTo>
                  <a:lnTo>
                    <a:pt x="459" y="507"/>
                  </a:lnTo>
                  <a:lnTo>
                    <a:pt x="457" y="522"/>
                  </a:lnTo>
                  <a:lnTo>
                    <a:pt x="456" y="536"/>
                  </a:lnTo>
                  <a:lnTo>
                    <a:pt x="455" y="552"/>
                  </a:lnTo>
                  <a:lnTo>
                    <a:pt x="455" y="569"/>
                  </a:lnTo>
                  <a:lnTo>
                    <a:pt x="455" y="904"/>
                  </a:lnTo>
                  <a:lnTo>
                    <a:pt x="455" y="920"/>
                  </a:lnTo>
                  <a:lnTo>
                    <a:pt x="456" y="936"/>
                  </a:lnTo>
                  <a:lnTo>
                    <a:pt x="457" y="951"/>
                  </a:lnTo>
                  <a:lnTo>
                    <a:pt x="459" y="966"/>
                  </a:lnTo>
                  <a:lnTo>
                    <a:pt x="462" y="979"/>
                  </a:lnTo>
                  <a:lnTo>
                    <a:pt x="466" y="992"/>
                  </a:lnTo>
                  <a:lnTo>
                    <a:pt x="469" y="1004"/>
                  </a:lnTo>
                  <a:lnTo>
                    <a:pt x="474" y="1016"/>
                  </a:lnTo>
                  <a:lnTo>
                    <a:pt x="479" y="1028"/>
                  </a:lnTo>
                  <a:lnTo>
                    <a:pt x="485" y="1038"/>
                  </a:lnTo>
                  <a:lnTo>
                    <a:pt x="492" y="1048"/>
                  </a:lnTo>
                  <a:lnTo>
                    <a:pt x="498" y="1057"/>
                  </a:lnTo>
                  <a:lnTo>
                    <a:pt x="505" y="1066"/>
                  </a:lnTo>
                  <a:lnTo>
                    <a:pt x="513" y="1073"/>
                  </a:lnTo>
                  <a:lnTo>
                    <a:pt x="522" y="1081"/>
                  </a:lnTo>
                  <a:lnTo>
                    <a:pt x="530" y="1088"/>
                  </a:lnTo>
                  <a:lnTo>
                    <a:pt x="540" y="1095"/>
                  </a:lnTo>
                  <a:lnTo>
                    <a:pt x="549" y="1100"/>
                  </a:lnTo>
                  <a:lnTo>
                    <a:pt x="560" y="1106"/>
                  </a:lnTo>
                  <a:lnTo>
                    <a:pt x="570" y="1111"/>
                  </a:lnTo>
                  <a:lnTo>
                    <a:pt x="593" y="1119"/>
                  </a:lnTo>
                  <a:lnTo>
                    <a:pt x="617" y="1126"/>
                  </a:lnTo>
                  <a:lnTo>
                    <a:pt x="644" y="1132"/>
                  </a:lnTo>
                  <a:lnTo>
                    <a:pt x="671" y="1135"/>
                  </a:lnTo>
                  <a:lnTo>
                    <a:pt x="700" y="1137"/>
                  </a:lnTo>
                  <a:lnTo>
                    <a:pt x="731" y="1137"/>
                  </a:lnTo>
                  <a:lnTo>
                    <a:pt x="1265" y="1137"/>
                  </a:lnTo>
                  <a:lnTo>
                    <a:pt x="1265" y="655"/>
                  </a:lnTo>
                  <a:lnTo>
                    <a:pt x="1715" y="655"/>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grpSp>
      <p:sp>
        <p:nvSpPr>
          <p:cNvPr id="27" name="动作按钮: 前进或下一项 26">
            <a:hlinkClick r:id="rId2" highlightClick="1"/>
          </p:cNvPr>
          <p:cNvSpPr/>
          <p:nvPr userDrawn="1"/>
        </p:nvSpPr>
        <p:spPr>
          <a:xfrm>
            <a:off x="3524250" y="6453188"/>
            <a:ext cx="196850" cy="196850"/>
          </a:xfrm>
          <a:prstGeom prst="actionButtonForwardNex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内容占位符 2"/>
          <p:cNvSpPr>
            <a:spLocks noGrp="1"/>
          </p:cNvSpPr>
          <p:nvPr>
            <p:ph idx="1"/>
          </p:nvPr>
        </p:nvSpPr>
        <p:spPr>
          <a:xfrm>
            <a:off x="457200" y="1124744"/>
            <a:ext cx="8229600" cy="500141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 name="标题 1"/>
          <p:cNvSpPr>
            <a:spLocks noGrp="1"/>
          </p:cNvSpPr>
          <p:nvPr>
            <p:ph type="title"/>
          </p:nvPr>
        </p:nvSpPr>
        <p:spPr>
          <a:xfrm>
            <a:off x="467544" y="214040"/>
            <a:ext cx="8208912" cy="490066"/>
          </a:xfrm>
        </p:spPr>
        <p:txBody>
          <a:bodyPr>
            <a:noAutofit/>
          </a:bodyPr>
          <a:lstStyle>
            <a:lvl1pPr>
              <a:defRPr sz="2400" b="1">
                <a:solidFill>
                  <a:schemeClr val="bg1"/>
                </a:solidFill>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28" name="灯片编号占位符 5"/>
          <p:cNvSpPr>
            <a:spLocks noGrp="1"/>
          </p:cNvSpPr>
          <p:nvPr>
            <p:ph type="sldNum" sz="quarter" idx="10"/>
          </p:nvPr>
        </p:nvSpPr>
        <p:spPr>
          <a:xfrm>
            <a:off x="6831013" y="6356350"/>
            <a:ext cx="2133600" cy="365125"/>
          </a:xfrm>
        </p:spPr>
        <p:txBody>
          <a:bodyPr/>
          <a:lstStyle>
            <a:lvl1pPr>
              <a:defRPr sz="1600">
                <a:solidFill>
                  <a:schemeClr val="accent1"/>
                </a:solidFill>
              </a:defRPr>
            </a:lvl1pPr>
          </a:lstStyle>
          <a:p>
            <a:pPr>
              <a:defRPr/>
            </a:pPr>
            <a:fld id="{76E6E4A2-3964-4B7D-8B02-CED8F70D4C82}" type="slidenum">
              <a:rPr lang="zh-CN" altLang="en-US"/>
              <a:pPr>
                <a:defRPr/>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81E4AB2-CBF9-4A25-8EAF-DC5536CB16B0}" type="datetimeFigureOut">
              <a:rPr lang="zh-CN" altLang="en-US"/>
              <a:pPr>
                <a:defRPr/>
              </a:pPr>
              <a:t>2014/1/19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CD4DA2-9539-4B18-AD86-2953CB3639C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04605A1-756F-41BF-899C-D65B3C32A67C}" type="datetimeFigureOut">
              <a:rPr lang="zh-CN" altLang="en-US"/>
              <a:pPr>
                <a:defRPr/>
              </a:pPr>
              <a:t>2014/1/19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65E06AD-D66E-4680-ABE9-1CAB681E509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26124FA-0E04-4282-A89A-0ED6B8A633E5}" type="datetimeFigureOut">
              <a:rPr lang="zh-CN" altLang="en-US"/>
              <a:pPr>
                <a:defRPr/>
              </a:pPr>
              <a:t>2014/1/19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95D47E1-551E-4CBE-848C-434065247D2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FCB1AC44-0CAA-4A6F-BCD4-320A09649D0C}" type="datetimeFigureOut">
              <a:rPr lang="zh-CN" altLang="en-US"/>
              <a:pPr>
                <a:defRPr/>
              </a:pPr>
              <a:t>2014/1/19</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6831013" y="6356350"/>
            <a:ext cx="2133600" cy="365125"/>
          </a:xfrm>
        </p:spPr>
        <p:txBody>
          <a:bodyPr/>
          <a:lstStyle>
            <a:lvl1pPr>
              <a:defRPr sz="1600">
                <a:solidFill>
                  <a:schemeClr val="accent1"/>
                </a:solidFill>
              </a:defRPr>
            </a:lvl1pPr>
          </a:lstStyle>
          <a:p>
            <a:pPr>
              <a:defRPr/>
            </a:pPr>
            <a:fld id="{E5370635-7E49-4391-B294-A6A60B6E686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a:off x="468313" y="6308725"/>
            <a:ext cx="7488237"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Line 12"/>
          <p:cNvSpPr>
            <a:spLocks noChangeShapeType="1"/>
          </p:cNvSpPr>
          <p:nvPr userDrawn="1"/>
        </p:nvSpPr>
        <p:spPr bwMode="auto">
          <a:xfrm>
            <a:off x="1587500" y="6437313"/>
            <a:ext cx="0" cy="252412"/>
          </a:xfrm>
          <a:prstGeom prst="line">
            <a:avLst/>
          </a:prstGeom>
          <a:noFill/>
          <a:ln w="3175">
            <a:solidFill>
              <a:schemeClr val="bg1"/>
            </a:solidFill>
            <a:round/>
            <a:headEnd/>
            <a:tailEnd/>
          </a:ln>
        </p:spPr>
        <p:txBody>
          <a:bodyPr/>
          <a:lstStyle/>
          <a:p>
            <a:endParaRPr lang="zh-CN" altLang="en-US"/>
          </a:p>
        </p:txBody>
      </p:sp>
      <p:sp>
        <p:nvSpPr>
          <p:cNvPr id="4" name="TextBox 9"/>
          <p:cNvSpPr txBox="1">
            <a:spLocks noChangeArrowheads="1"/>
          </p:cNvSpPr>
          <p:nvPr userDrawn="1"/>
        </p:nvSpPr>
        <p:spPr bwMode="auto">
          <a:xfrm>
            <a:off x="427038" y="6437313"/>
            <a:ext cx="2016125" cy="277812"/>
          </a:xfrm>
          <a:prstGeom prst="rect">
            <a:avLst/>
          </a:prstGeom>
          <a:noFill/>
          <a:ln w="9525">
            <a:noFill/>
            <a:miter lim="800000"/>
            <a:headEnd/>
            <a:tailEnd/>
          </a:ln>
        </p:spPr>
        <p:txBody>
          <a:bodyPr>
            <a:spAutoFit/>
          </a:bodyPr>
          <a:lstStyle/>
          <a:p>
            <a:r>
              <a:rPr lang="zh-CN" altLang="en-US" sz="1200" dirty="0">
                <a:solidFill>
                  <a:schemeClr val="accent2"/>
                </a:solidFill>
                <a:latin typeface="Constantia" pitchFamily="18" charset="0"/>
                <a:ea typeface="微软雅黑" pitchFamily="34" charset="-122"/>
              </a:rPr>
              <a:t>信息提炼：</a:t>
            </a:r>
            <a:r>
              <a:rPr lang="en-US" altLang="zh-CN" sz="1200" b="1" dirty="0" smtClean="0">
                <a:solidFill>
                  <a:schemeClr val="accent2"/>
                </a:solidFill>
                <a:latin typeface="Constantia" pitchFamily="18" charset="0"/>
                <a:ea typeface="微软雅黑" pitchFamily="34" charset="-122"/>
              </a:rPr>
              <a:t>@</a:t>
            </a:r>
            <a:r>
              <a:rPr lang="zh-CN" altLang="en-US" sz="1200" b="1" dirty="0" smtClean="0">
                <a:solidFill>
                  <a:schemeClr val="accent2"/>
                </a:solidFill>
                <a:latin typeface="Constantia" pitchFamily="18" charset="0"/>
                <a:ea typeface="微软雅黑" pitchFamily="34" charset="-122"/>
              </a:rPr>
              <a:t>秋叶</a:t>
            </a:r>
            <a:endParaRPr lang="zh-CN" altLang="en-US" sz="1200" b="1" dirty="0">
              <a:solidFill>
                <a:schemeClr val="accent2"/>
              </a:solidFill>
              <a:latin typeface="Constantia" pitchFamily="18" charset="0"/>
              <a:ea typeface="微软雅黑" pitchFamily="34" charset="-122"/>
            </a:endParaRPr>
          </a:p>
        </p:txBody>
      </p:sp>
      <p:sp>
        <p:nvSpPr>
          <p:cNvPr id="5" name="TextBox 10"/>
          <p:cNvSpPr txBox="1">
            <a:spLocks noChangeArrowheads="1"/>
          </p:cNvSpPr>
          <p:nvPr userDrawn="1"/>
        </p:nvSpPr>
        <p:spPr bwMode="auto">
          <a:xfrm>
            <a:off x="2090738" y="6429375"/>
            <a:ext cx="2016125" cy="276225"/>
          </a:xfrm>
          <a:prstGeom prst="rect">
            <a:avLst/>
          </a:prstGeom>
          <a:solidFill>
            <a:schemeClr val="bg1"/>
          </a:solidFill>
          <a:ln w="9525">
            <a:noFill/>
            <a:miter lim="800000"/>
            <a:headEnd/>
            <a:tailEnd/>
          </a:ln>
        </p:spPr>
        <p:txBody>
          <a:bodyPr>
            <a:spAutoFit/>
          </a:bodyPr>
          <a:lstStyle/>
          <a:p>
            <a:r>
              <a:rPr lang="en-US" altLang="zh-CN" sz="1200">
                <a:solidFill>
                  <a:schemeClr val="accent2"/>
                </a:solidFill>
                <a:latin typeface="微软雅黑" pitchFamily="34" charset="-122"/>
                <a:ea typeface="微软雅黑" pitchFamily="34" charset="-122"/>
              </a:rPr>
              <a:t>PPT</a:t>
            </a:r>
            <a:r>
              <a:rPr lang="zh-CN" altLang="en-US" sz="1200">
                <a:solidFill>
                  <a:schemeClr val="accent2"/>
                </a:solidFill>
                <a:latin typeface="微软雅黑" pitchFamily="34" charset="-122"/>
                <a:ea typeface="微软雅黑" pitchFamily="34" charset="-122"/>
              </a:rPr>
              <a:t>美化：　　　　　　　　</a:t>
            </a:r>
          </a:p>
        </p:txBody>
      </p:sp>
      <p:grpSp>
        <p:nvGrpSpPr>
          <p:cNvPr id="6" name="组合 17"/>
          <p:cNvGrpSpPr/>
          <p:nvPr userDrawn="1"/>
        </p:nvGrpSpPr>
        <p:grpSpPr>
          <a:xfrm>
            <a:off x="2884772" y="6465491"/>
            <a:ext cx="576064" cy="207782"/>
            <a:chOff x="1728788" y="2403475"/>
            <a:chExt cx="5686426" cy="2051051"/>
          </a:xfrm>
          <a:solidFill>
            <a:schemeClr val="accent2"/>
          </a:solidFill>
          <a:effectLst/>
        </p:grpSpPr>
        <p:sp>
          <p:nvSpPr>
            <p:cNvPr id="7" name="Freeform 25"/>
            <p:cNvSpPr>
              <a:spLocks noEditPoints="1"/>
            </p:cNvSpPr>
            <p:nvPr/>
          </p:nvSpPr>
          <p:spPr bwMode="auto">
            <a:xfrm>
              <a:off x="3671888" y="2403475"/>
              <a:ext cx="1800225" cy="1439863"/>
            </a:xfrm>
            <a:custGeom>
              <a:avLst/>
              <a:gdLst/>
              <a:ahLst/>
              <a:cxnLst>
                <a:cxn ang="0">
                  <a:pos x="5327" y="0"/>
                </a:cxn>
                <a:cxn ang="0">
                  <a:pos x="5395" y="7"/>
                </a:cxn>
                <a:cxn ang="0">
                  <a:pos x="5459" y="27"/>
                </a:cxn>
                <a:cxn ang="0">
                  <a:pos x="5517" y="58"/>
                </a:cxn>
                <a:cxn ang="0">
                  <a:pos x="5568" y="100"/>
                </a:cxn>
                <a:cxn ang="0">
                  <a:pos x="5609" y="150"/>
                </a:cxn>
                <a:cxn ang="0">
                  <a:pos x="5640" y="207"/>
                </a:cxn>
                <a:cxn ang="0">
                  <a:pos x="5660" y="271"/>
                </a:cxn>
                <a:cxn ang="0">
                  <a:pos x="5667" y="339"/>
                </a:cxn>
                <a:cxn ang="0">
                  <a:pos x="906" y="2266"/>
                </a:cxn>
                <a:cxn ang="0">
                  <a:pos x="906" y="2266"/>
                </a:cxn>
                <a:cxn ang="0">
                  <a:pos x="906" y="340"/>
                </a:cxn>
                <a:cxn ang="0">
                  <a:pos x="4420" y="1473"/>
                </a:cxn>
                <a:cxn ang="0">
                  <a:pos x="4760" y="2168"/>
                </a:cxn>
                <a:cxn ang="0">
                  <a:pos x="4760" y="1771"/>
                </a:cxn>
                <a:cxn ang="0">
                  <a:pos x="4760" y="1374"/>
                </a:cxn>
                <a:cxn ang="0">
                  <a:pos x="4760" y="977"/>
                </a:cxn>
                <a:cxn ang="0">
                  <a:pos x="4759" y="637"/>
                </a:cxn>
                <a:cxn ang="0">
                  <a:pos x="4748" y="543"/>
                </a:cxn>
                <a:cxn ang="0">
                  <a:pos x="4728" y="481"/>
                </a:cxn>
                <a:cxn ang="0">
                  <a:pos x="4697" y="431"/>
                </a:cxn>
                <a:cxn ang="0">
                  <a:pos x="4654" y="393"/>
                </a:cxn>
                <a:cxn ang="0">
                  <a:pos x="4599" y="365"/>
                </a:cxn>
                <a:cxn ang="0">
                  <a:pos x="4529" y="348"/>
                </a:cxn>
                <a:cxn ang="0">
                  <a:pos x="4444" y="340"/>
                </a:cxn>
                <a:cxn ang="0">
                  <a:pos x="0" y="4123"/>
                </a:cxn>
                <a:cxn ang="0">
                  <a:pos x="906" y="4194"/>
                </a:cxn>
                <a:cxn ang="0">
                  <a:pos x="900" y="4262"/>
                </a:cxn>
                <a:cxn ang="0">
                  <a:pos x="881" y="4326"/>
                </a:cxn>
                <a:cxn ang="0">
                  <a:pos x="849" y="4384"/>
                </a:cxn>
                <a:cxn ang="0">
                  <a:pos x="807" y="4434"/>
                </a:cxn>
                <a:cxn ang="0">
                  <a:pos x="758" y="4476"/>
                </a:cxn>
                <a:cxn ang="0">
                  <a:pos x="699" y="4507"/>
                </a:cxn>
                <a:cxn ang="0">
                  <a:pos x="636" y="4526"/>
                </a:cxn>
                <a:cxn ang="0">
                  <a:pos x="567" y="4534"/>
                </a:cxn>
                <a:cxn ang="0">
                  <a:pos x="0" y="4123"/>
                </a:cxn>
                <a:cxn ang="0">
                  <a:pos x="4421" y="4194"/>
                </a:cxn>
                <a:cxn ang="0">
                  <a:pos x="3515" y="4534"/>
                </a:cxn>
                <a:cxn ang="0">
                  <a:pos x="1474" y="4534"/>
                </a:cxn>
                <a:cxn ang="0">
                  <a:pos x="1406" y="4526"/>
                </a:cxn>
                <a:cxn ang="0">
                  <a:pos x="1342" y="4507"/>
                </a:cxn>
                <a:cxn ang="0">
                  <a:pos x="1284" y="4476"/>
                </a:cxn>
                <a:cxn ang="0">
                  <a:pos x="1233" y="4434"/>
                </a:cxn>
                <a:cxn ang="0">
                  <a:pos x="1192" y="4384"/>
                </a:cxn>
                <a:cxn ang="0">
                  <a:pos x="1161" y="4326"/>
                </a:cxn>
                <a:cxn ang="0">
                  <a:pos x="1140" y="4262"/>
                </a:cxn>
                <a:cxn ang="0">
                  <a:pos x="1134" y="4194"/>
                </a:cxn>
                <a:cxn ang="0">
                  <a:pos x="3515" y="4195"/>
                </a:cxn>
                <a:cxn ang="0">
                  <a:pos x="4762" y="3287"/>
                </a:cxn>
                <a:cxn ang="0">
                  <a:pos x="2381" y="2947"/>
                </a:cxn>
                <a:cxn ang="0">
                  <a:pos x="5666" y="4228"/>
                </a:cxn>
                <a:cxn ang="0">
                  <a:pos x="5653" y="4294"/>
                </a:cxn>
                <a:cxn ang="0">
                  <a:pos x="5627" y="4356"/>
                </a:cxn>
                <a:cxn ang="0">
                  <a:pos x="5590" y="4410"/>
                </a:cxn>
                <a:cxn ang="0">
                  <a:pos x="5544" y="4456"/>
                </a:cxn>
                <a:cxn ang="0">
                  <a:pos x="5490" y="4492"/>
                </a:cxn>
                <a:cxn ang="0">
                  <a:pos x="5429" y="4518"/>
                </a:cxn>
                <a:cxn ang="0">
                  <a:pos x="5363" y="4532"/>
                </a:cxn>
              </a:cxnLst>
              <a:rect l="0" t="0" r="r" b="b"/>
              <a:pathLst>
                <a:path w="5668" h="4534">
                  <a:moveTo>
                    <a:pt x="0" y="2607"/>
                  </a:moveTo>
                  <a:lnTo>
                    <a:pt x="0" y="1"/>
                  </a:lnTo>
                  <a:lnTo>
                    <a:pt x="5327" y="0"/>
                  </a:lnTo>
                  <a:lnTo>
                    <a:pt x="5327" y="0"/>
                  </a:lnTo>
                  <a:lnTo>
                    <a:pt x="5345" y="0"/>
                  </a:lnTo>
                  <a:lnTo>
                    <a:pt x="5362" y="2"/>
                  </a:lnTo>
                  <a:lnTo>
                    <a:pt x="5378" y="3"/>
                  </a:lnTo>
                  <a:lnTo>
                    <a:pt x="5395" y="7"/>
                  </a:lnTo>
                  <a:lnTo>
                    <a:pt x="5412" y="11"/>
                  </a:lnTo>
                  <a:lnTo>
                    <a:pt x="5428" y="16"/>
                  </a:lnTo>
                  <a:lnTo>
                    <a:pt x="5443" y="20"/>
                  </a:lnTo>
                  <a:lnTo>
                    <a:pt x="5459" y="27"/>
                  </a:lnTo>
                  <a:lnTo>
                    <a:pt x="5475" y="34"/>
                  </a:lnTo>
                  <a:lnTo>
                    <a:pt x="5489" y="41"/>
                  </a:lnTo>
                  <a:lnTo>
                    <a:pt x="5504" y="49"/>
                  </a:lnTo>
                  <a:lnTo>
                    <a:pt x="5517" y="58"/>
                  </a:lnTo>
                  <a:lnTo>
                    <a:pt x="5531" y="67"/>
                  </a:lnTo>
                  <a:lnTo>
                    <a:pt x="5543" y="77"/>
                  </a:lnTo>
                  <a:lnTo>
                    <a:pt x="5555" y="88"/>
                  </a:lnTo>
                  <a:lnTo>
                    <a:pt x="5568" y="100"/>
                  </a:lnTo>
                  <a:lnTo>
                    <a:pt x="5579" y="111"/>
                  </a:lnTo>
                  <a:lnTo>
                    <a:pt x="5589" y="123"/>
                  </a:lnTo>
                  <a:lnTo>
                    <a:pt x="5599" y="137"/>
                  </a:lnTo>
                  <a:lnTo>
                    <a:pt x="5609" y="150"/>
                  </a:lnTo>
                  <a:lnTo>
                    <a:pt x="5618" y="163"/>
                  </a:lnTo>
                  <a:lnTo>
                    <a:pt x="5626" y="178"/>
                  </a:lnTo>
                  <a:lnTo>
                    <a:pt x="5634" y="193"/>
                  </a:lnTo>
                  <a:lnTo>
                    <a:pt x="5640" y="207"/>
                  </a:lnTo>
                  <a:lnTo>
                    <a:pt x="5646" y="223"/>
                  </a:lnTo>
                  <a:lnTo>
                    <a:pt x="5651" y="238"/>
                  </a:lnTo>
                  <a:lnTo>
                    <a:pt x="5656" y="254"/>
                  </a:lnTo>
                  <a:lnTo>
                    <a:pt x="5660" y="271"/>
                  </a:lnTo>
                  <a:lnTo>
                    <a:pt x="5663" y="288"/>
                  </a:lnTo>
                  <a:lnTo>
                    <a:pt x="5665" y="304"/>
                  </a:lnTo>
                  <a:lnTo>
                    <a:pt x="5667" y="321"/>
                  </a:lnTo>
                  <a:lnTo>
                    <a:pt x="5667" y="339"/>
                  </a:lnTo>
                  <a:lnTo>
                    <a:pt x="5668" y="340"/>
                  </a:lnTo>
                  <a:lnTo>
                    <a:pt x="5668" y="2605"/>
                  </a:lnTo>
                  <a:lnTo>
                    <a:pt x="0" y="2607"/>
                  </a:lnTo>
                  <a:close/>
                  <a:moveTo>
                    <a:pt x="906" y="2266"/>
                  </a:moveTo>
                  <a:lnTo>
                    <a:pt x="2381" y="2266"/>
                  </a:lnTo>
                  <a:lnTo>
                    <a:pt x="2381" y="1473"/>
                  </a:lnTo>
                  <a:lnTo>
                    <a:pt x="906" y="1473"/>
                  </a:lnTo>
                  <a:lnTo>
                    <a:pt x="906" y="2266"/>
                  </a:lnTo>
                  <a:close/>
                  <a:moveTo>
                    <a:pt x="906" y="1134"/>
                  </a:moveTo>
                  <a:lnTo>
                    <a:pt x="2381" y="1134"/>
                  </a:lnTo>
                  <a:lnTo>
                    <a:pt x="2381" y="340"/>
                  </a:lnTo>
                  <a:lnTo>
                    <a:pt x="906" y="340"/>
                  </a:lnTo>
                  <a:lnTo>
                    <a:pt x="906" y="1134"/>
                  </a:lnTo>
                  <a:close/>
                  <a:moveTo>
                    <a:pt x="3312" y="1134"/>
                  </a:moveTo>
                  <a:lnTo>
                    <a:pt x="4420" y="1134"/>
                  </a:lnTo>
                  <a:lnTo>
                    <a:pt x="4420" y="1473"/>
                  </a:lnTo>
                  <a:lnTo>
                    <a:pt x="3312" y="1473"/>
                  </a:lnTo>
                  <a:lnTo>
                    <a:pt x="3312" y="2266"/>
                  </a:lnTo>
                  <a:lnTo>
                    <a:pt x="4760" y="2266"/>
                  </a:lnTo>
                  <a:lnTo>
                    <a:pt x="4760" y="2168"/>
                  </a:lnTo>
                  <a:lnTo>
                    <a:pt x="4760" y="2068"/>
                  </a:lnTo>
                  <a:lnTo>
                    <a:pt x="4760" y="1969"/>
                  </a:lnTo>
                  <a:lnTo>
                    <a:pt x="4760" y="1870"/>
                  </a:lnTo>
                  <a:lnTo>
                    <a:pt x="4760" y="1771"/>
                  </a:lnTo>
                  <a:lnTo>
                    <a:pt x="4760" y="1672"/>
                  </a:lnTo>
                  <a:lnTo>
                    <a:pt x="4760" y="1572"/>
                  </a:lnTo>
                  <a:lnTo>
                    <a:pt x="4760" y="1473"/>
                  </a:lnTo>
                  <a:lnTo>
                    <a:pt x="4760" y="1374"/>
                  </a:lnTo>
                  <a:lnTo>
                    <a:pt x="4760" y="1275"/>
                  </a:lnTo>
                  <a:lnTo>
                    <a:pt x="4760" y="1176"/>
                  </a:lnTo>
                  <a:lnTo>
                    <a:pt x="4760" y="1077"/>
                  </a:lnTo>
                  <a:lnTo>
                    <a:pt x="4760" y="977"/>
                  </a:lnTo>
                  <a:lnTo>
                    <a:pt x="4760" y="879"/>
                  </a:lnTo>
                  <a:lnTo>
                    <a:pt x="4760" y="779"/>
                  </a:lnTo>
                  <a:lnTo>
                    <a:pt x="4760" y="680"/>
                  </a:lnTo>
                  <a:lnTo>
                    <a:pt x="4759" y="637"/>
                  </a:lnTo>
                  <a:lnTo>
                    <a:pt x="4756" y="597"/>
                  </a:lnTo>
                  <a:lnTo>
                    <a:pt x="4754" y="579"/>
                  </a:lnTo>
                  <a:lnTo>
                    <a:pt x="4751" y="560"/>
                  </a:lnTo>
                  <a:lnTo>
                    <a:pt x="4748" y="543"/>
                  </a:lnTo>
                  <a:lnTo>
                    <a:pt x="4744" y="526"/>
                  </a:lnTo>
                  <a:lnTo>
                    <a:pt x="4739" y="510"/>
                  </a:lnTo>
                  <a:lnTo>
                    <a:pt x="4734" y="496"/>
                  </a:lnTo>
                  <a:lnTo>
                    <a:pt x="4728" y="481"/>
                  </a:lnTo>
                  <a:lnTo>
                    <a:pt x="4721" y="468"/>
                  </a:lnTo>
                  <a:lnTo>
                    <a:pt x="4713" y="454"/>
                  </a:lnTo>
                  <a:lnTo>
                    <a:pt x="4706" y="443"/>
                  </a:lnTo>
                  <a:lnTo>
                    <a:pt x="4697" y="431"/>
                  </a:lnTo>
                  <a:lnTo>
                    <a:pt x="4688" y="421"/>
                  </a:lnTo>
                  <a:lnTo>
                    <a:pt x="4678" y="411"/>
                  </a:lnTo>
                  <a:lnTo>
                    <a:pt x="4666" y="402"/>
                  </a:lnTo>
                  <a:lnTo>
                    <a:pt x="4654" y="393"/>
                  </a:lnTo>
                  <a:lnTo>
                    <a:pt x="4642" y="385"/>
                  </a:lnTo>
                  <a:lnTo>
                    <a:pt x="4628" y="377"/>
                  </a:lnTo>
                  <a:lnTo>
                    <a:pt x="4614" y="370"/>
                  </a:lnTo>
                  <a:lnTo>
                    <a:pt x="4599" y="365"/>
                  </a:lnTo>
                  <a:lnTo>
                    <a:pt x="4582" y="359"/>
                  </a:lnTo>
                  <a:lnTo>
                    <a:pt x="4566" y="355"/>
                  </a:lnTo>
                  <a:lnTo>
                    <a:pt x="4548" y="351"/>
                  </a:lnTo>
                  <a:lnTo>
                    <a:pt x="4529" y="348"/>
                  </a:lnTo>
                  <a:lnTo>
                    <a:pt x="4510" y="345"/>
                  </a:lnTo>
                  <a:lnTo>
                    <a:pt x="4488" y="342"/>
                  </a:lnTo>
                  <a:lnTo>
                    <a:pt x="4467" y="341"/>
                  </a:lnTo>
                  <a:lnTo>
                    <a:pt x="4444" y="340"/>
                  </a:lnTo>
                  <a:lnTo>
                    <a:pt x="4420" y="340"/>
                  </a:lnTo>
                  <a:lnTo>
                    <a:pt x="3312" y="340"/>
                  </a:lnTo>
                  <a:lnTo>
                    <a:pt x="3312" y="1134"/>
                  </a:lnTo>
                  <a:close/>
                  <a:moveTo>
                    <a:pt x="0" y="4123"/>
                  </a:moveTo>
                  <a:lnTo>
                    <a:pt x="0" y="2947"/>
                  </a:lnTo>
                  <a:lnTo>
                    <a:pt x="906" y="2947"/>
                  </a:lnTo>
                  <a:lnTo>
                    <a:pt x="906" y="4194"/>
                  </a:lnTo>
                  <a:lnTo>
                    <a:pt x="906" y="4194"/>
                  </a:lnTo>
                  <a:lnTo>
                    <a:pt x="906" y="4210"/>
                  </a:lnTo>
                  <a:lnTo>
                    <a:pt x="905" y="4228"/>
                  </a:lnTo>
                  <a:lnTo>
                    <a:pt x="903" y="4245"/>
                  </a:lnTo>
                  <a:lnTo>
                    <a:pt x="900" y="4262"/>
                  </a:lnTo>
                  <a:lnTo>
                    <a:pt x="896" y="4279"/>
                  </a:lnTo>
                  <a:lnTo>
                    <a:pt x="892" y="4294"/>
                  </a:lnTo>
                  <a:lnTo>
                    <a:pt x="886" y="4310"/>
                  </a:lnTo>
                  <a:lnTo>
                    <a:pt x="881" y="4326"/>
                  </a:lnTo>
                  <a:lnTo>
                    <a:pt x="874" y="4340"/>
                  </a:lnTo>
                  <a:lnTo>
                    <a:pt x="866" y="4356"/>
                  </a:lnTo>
                  <a:lnTo>
                    <a:pt x="858" y="4369"/>
                  </a:lnTo>
                  <a:lnTo>
                    <a:pt x="849" y="4384"/>
                  </a:lnTo>
                  <a:lnTo>
                    <a:pt x="839" y="4396"/>
                  </a:lnTo>
                  <a:lnTo>
                    <a:pt x="829" y="4410"/>
                  </a:lnTo>
                  <a:lnTo>
                    <a:pt x="819" y="4422"/>
                  </a:lnTo>
                  <a:lnTo>
                    <a:pt x="807" y="4434"/>
                  </a:lnTo>
                  <a:lnTo>
                    <a:pt x="796" y="4445"/>
                  </a:lnTo>
                  <a:lnTo>
                    <a:pt x="783" y="4456"/>
                  </a:lnTo>
                  <a:lnTo>
                    <a:pt x="770" y="4466"/>
                  </a:lnTo>
                  <a:lnTo>
                    <a:pt x="758" y="4476"/>
                  </a:lnTo>
                  <a:lnTo>
                    <a:pt x="743" y="4485"/>
                  </a:lnTo>
                  <a:lnTo>
                    <a:pt x="728" y="4492"/>
                  </a:lnTo>
                  <a:lnTo>
                    <a:pt x="714" y="4500"/>
                  </a:lnTo>
                  <a:lnTo>
                    <a:pt x="699" y="4507"/>
                  </a:lnTo>
                  <a:lnTo>
                    <a:pt x="684" y="4513"/>
                  </a:lnTo>
                  <a:lnTo>
                    <a:pt x="668" y="4518"/>
                  </a:lnTo>
                  <a:lnTo>
                    <a:pt x="652" y="4523"/>
                  </a:lnTo>
                  <a:lnTo>
                    <a:pt x="636" y="4526"/>
                  </a:lnTo>
                  <a:lnTo>
                    <a:pt x="619" y="4529"/>
                  </a:lnTo>
                  <a:lnTo>
                    <a:pt x="602" y="4532"/>
                  </a:lnTo>
                  <a:lnTo>
                    <a:pt x="584" y="4533"/>
                  </a:lnTo>
                  <a:lnTo>
                    <a:pt x="567" y="4534"/>
                  </a:lnTo>
                  <a:lnTo>
                    <a:pt x="567" y="4534"/>
                  </a:lnTo>
                  <a:lnTo>
                    <a:pt x="567" y="4534"/>
                  </a:lnTo>
                  <a:lnTo>
                    <a:pt x="0" y="4534"/>
                  </a:lnTo>
                  <a:lnTo>
                    <a:pt x="0" y="4123"/>
                  </a:lnTo>
                  <a:close/>
                  <a:moveTo>
                    <a:pt x="3515" y="3626"/>
                  </a:moveTo>
                  <a:lnTo>
                    <a:pt x="4421" y="3626"/>
                  </a:lnTo>
                  <a:lnTo>
                    <a:pt x="4421" y="4194"/>
                  </a:lnTo>
                  <a:lnTo>
                    <a:pt x="4421" y="4194"/>
                  </a:lnTo>
                  <a:lnTo>
                    <a:pt x="4421" y="4534"/>
                  </a:lnTo>
                  <a:lnTo>
                    <a:pt x="4421" y="4534"/>
                  </a:lnTo>
                  <a:lnTo>
                    <a:pt x="4421" y="4534"/>
                  </a:lnTo>
                  <a:lnTo>
                    <a:pt x="3515" y="4534"/>
                  </a:lnTo>
                  <a:lnTo>
                    <a:pt x="3515" y="4534"/>
                  </a:lnTo>
                  <a:lnTo>
                    <a:pt x="1474" y="4534"/>
                  </a:lnTo>
                  <a:lnTo>
                    <a:pt x="1474" y="4533"/>
                  </a:lnTo>
                  <a:lnTo>
                    <a:pt x="1474" y="4534"/>
                  </a:lnTo>
                  <a:lnTo>
                    <a:pt x="1456" y="4533"/>
                  </a:lnTo>
                  <a:lnTo>
                    <a:pt x="1439" y="4532"/>
                  </a:lnTo>
                  <a:lnTo>
                    <a:pt x="1422" y="4529"/>
                  </a:lnTo>
                  <a:lnTo>
                    <a:pt x="1406" y="4526"/>
                  </a:lnTo>
                  <a:lnTo>
                    <a:pt x="1389" y="4523"/>
                  </a:lnTo>
                  <a:lnTo>
                    <a:pt x="1372" y="4518"/>
                  </a:lnTo>
                  <a:lnTo>
                    <a:pt x="1356" y="4513"/>
                  </a:lnTo>
                  <a:lnTo>
                    <a:pt x="1342" y="4507"/>
                  </a:lnTo>
                  <a:lnTo>
                    <a:pt x="1326" y="4500"/>
                  </a:lnTo>
                  <a:lnTo>
                    <a:pt x="1312" y="4492"/>
                  </a:lnTo>
                  <a:lnTo>
                    <a:pt x="1297" y="4485"/>
                  </a:lnTo>
                  <a:lnTo>
                    <a:pt x="1284" y="4476"/>
                  </a:lnTo>
                  <a:lnTo>
                    <a:pt x="1270" y="4466"/>
                  </a:lnTo>
                  <a:lnTo>
                    <a:pt x="1258" y="4456"/>
                  </a:lnTo>
                  <a:lnTo>
                    <a:pt x="1246" y="4445"/>
                  </a:lnTo>
                  <a:lnTo>
                    <a:pt x="1233" y="4434"/>
                  </a:lnTo>
                  <a:lnTo>
                    <a:pt x="1222" y="4422"/>
                  </a:lnTo>
                  <a:lnTo>
                    <a:pt x="1211" y="4410"/>
                  </a:lnTo>
                  <a:lnTo>
                    <a:pt x="1201" y="4396"/>
                  </a:lnTo>
                  <a:lnTo>
                    <a:pt x="1192" y="4384"/>
                  </a:lnTo>
                  <a:lnTo>
                    <a:pt x="1183" y="4369"/>
                  </a:lnTo>
                  <a:lnTo>
                    <a:pt x="1175" y="4356"/>
                  </a:lnTo>
                  <a:lnTo>
                    <a:pt x="1167" y="4340"/>
                  </a:lnTo>
                  <a:lnTo>
                    <a:pt x="1161" y="4326"/>
                  </a:lnTo>
                  <a:lnTo>
                    <a:pt x="1154" y="4310"/>
                  </a:lnTo>
                  <a:lnTo>
                    <a:pt x="1149" y="4294"/>
                  </a:lnTo>
                  <a:lnTo>
                    <a:pt x="1145" y="4279"/>
                  </a:lnTo>
                  <a:lnTo>
                    <a:pt x="1140" y="4262"/>
                  </a:lnTo>
                  <a:lnTo>
                    <a:pt x="1138" y="4245"/>
                  </a:lnTo>
                  <a:lnTo>
                    <a:pt x="1136" y="4228"/>
                  </a:lnTo>
                  <a:lnTo>
                    <a:pt x="1134" y="4210"/>
                  </a:lnTo>
                  <a:lnTo>
                    <a:pt x="1134" y="4194"/>
                  </a:lnTo>
                  <a:lnTo>
                    <a:pt x="1137" y="2947"/>
                  </a:lnTo>
                  <a:lnTo>
                    <a:pt x="2040" y="2947"/>
                  </a:lnTo>
                  <a:lnTo>
                    <a:pt x="2040" y="4196"/>
                  </a:lnTo>
                  <a:lnTo>
                    <a:pt x="3515" y="4195"/>
                  </a:lnTo>
                  <a:lnTo>
                    <a:pt x="3515" y="3626"/>
                  </a:lnTo>
                  <a:close/>
                  <a:moveTo>
                    <a:pt x="5328" y="4534"/>
                  </a:moveTo>
                  <a:lnTo>
                    <a:pt x="4762" y="4534"/>
                  </a:lnTo>
                  <a:lnTo>
                    <a:pt x="4762" y="3287"/>
                  </a:lnTo>
                  <a:lnTo>
                    <a:pt x="3287" y="3287"/>
                  </a:lnTo>
                  <a:lnTo>
                    <a:pt x="3287" y="3853"/>
                  </a:lnTo>
                  <a:lnTo>
                    <a:pt x="2381" y="3853"/>
                  </a:lnTo>
                  <a:lnTo>
                    <a:pt x="2381" y="2947"/>
                  </a:lnTo>
                  <a:lnTo>
                    <a:pt x="5668" y="2947"/>
                  </a:lnTo>
                  <a:lnTo>
                    <a:pt x="5668" y="4194"/>
                  </a:lnTo>
                  <a:lnTo>
                    <a:pt x="5667" y="4210"/>
                  </a:lnTo>
                  <a:lnTo>
                    <a:pt x="5666" y="4228"/>
                  </a:lnTo>
                  <a:lnTo>
                    <a:pt x="5664" y="4245"/>
                  </a:lnTo>
                  <a:lnTo>
                    <a:pt x="5660" y="4262"/>
                  </a:lnTo>
                  <a:lnTo>
                    <a:pt x="5657" y="4279"/>
                  </a:lnTo>
                  <a:lnTo>
                    <a:pt x="5653" y="4294"/>
                  </a:lnTo>
                  <a:lnTo>
                    <a:pt x="5647" y="4310"/>
                  </a:lnTo>
                  <a:lnTo>
                    <a:pt x="5641" y="4326"/>
                  </a:lnTo>
                  <a:lnTo>
                    <a:pt x="5635" y="4340"/>
                  </a:lnTo>
                  <a:lnTo>
                    <a:pt x="5627" y="4356"/>
                  </a:lnTo>
                  <a:lnTo>
                    <a:pt x="5619" y="4369"/>
                  </a:lnTo>
                  <a:lnTo>
                    <a:pt x="5610" y="4384"/>
                  </a:lnTo>
                  <a:lnTo>
                    <a:pt x="5600" y="4396"/>
                  </a:lnTo>
                  <a:lnTo>
                    <a:pt x="5590" y="4410"/>
                  </a:lnTo>
                  <a:lnTo>
                    <a:pt x="5580" y="4422"/>
                  </a:lnTo>
                  <a:lnTo>
                    <a:pt x="5569" y="4434"/>
                  </a:lnTo>
                  <a:lnTo>
                    <a:pt x="5556" y="4445"/>
                  </a:lnTo>
                  <a:lnTo>
                    <a:pt x="5544" y="4456"/>
                  </a:lnTo>
                  <a:lnTo>
                    <a:pt x="5532" y="4466"/>
                  </a:lnTo>
                  <a:lnTo>
                    <a:pt x="5518" y="4476"/>
                  </a:lnTo>
                  <a:lnTo>
                    <a:pt x="5504" y="4485"/>
                  </a:lnTo>
                  <a:lnTo>
                    <a:pt x="5490" y="4492"/>
                  </a:lnTo>
                  <a:lnTo>
                    <a:pt x="5476" y="4500"/>
                  </a:lnTo>
                  <a:lnTo>
                    <a:pt x="5460" y="4507"/>
                  </a:lnTo>
                  <a:lnTo>
                    <a:pt x="5444" y="4513"/>
                  </a:lnTo>
                  <a:lnTo>
                    <a:pt x="5429" y="4518"/>
                  </a:lnTo>
                  <a:lnTo>
                    <a:pt x="5413" y="4523"/>
                  </a:lnTo>
                  <a:lnTo>
                    <a:pt x="5396" y="4526"/>
                  </a:lnTo>
                  <a:lnTo>
                    <a:pt x="5379" y="4529"/>
                  </a:lnTo>
                  <a:lnTo>
                    <a:pt x="5363" y="4532"/>
                  </a:lnTo>
                  <a:lnTo>
                    <a:pt x="5345" y="4533"/>
                  </a:lnTo>
                  <a:lnTo>
                    <a:pt x="5328" y="453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8" name="Freeform 26"/>
            <p:cNvSpPr>
              <a:spLocks noEditPoints="1"/>
            </p:cNvSpPr>
            <p:nvPr/>
          </p:nvSpPr>
          <p:spPr bwMode="auto">
            <a:xfrm>
              <a:off x="5616576" y="2403475"/>
              <a:ext cx="1798638" cy="1439863"/>
            </a:xfrm>
            <a:custGeom>
              <a:avLst/>
              <a:gdLst/>
              <a:ahLst/>
              <a:cxnLst>
                <a:cxn ang="0">
                  <a:pos x="453" y="0"/>
                </a:cxn>
                <a:cxn ang="0">
                  <a:pos x="1360" y="679"/>
                </a:cxn>
                <a:cxn ang="0">
                  <a:pos x="0" y="4534"/>
                </a:cxn>
                <a:cxn ang="0">
                  <a:pos x="453" y="3598"/>
                </a:cxn>
                <a:cxn ang="0">
                  <a:pos x="453" y="2607"/>
                </a:cxn>
                <a:cxn ang="0">
                  <a:pos x="453" y="1614"/>
                </a:cxn>
                <a:cxn ang="0">
                  <a:pos x="448" y="939"/>
                </a:cxn>
                <a:cxn ang="0">
                  <a:pos x="433" y="854"/>
                </a:cxn>
                <a:cxn ang="0">
                  <a:pos x="400" y="786"/>
                </a:cxn>
                <a:cxn ang="0">
                  <a:pos x="350" y="734"/>
                </a:cxn>
                <a:cxn ang="0">
                  <a:pos x="278" y="699"/>
                </a:cxn>
                <a:cxn ang="0">
                  <a:pos x="182" y="682"/>
                </a:cxn>
                <a:cxn ang="0">
                  <a:pos x="3190" y="0"/>
                </a:cxn>
                <a:cxn ang="0">
                  <a:pos x="1926" y="679"/>
                </a:cxn>
                <a:cxn ang="0">
                  <a:pos x="1926" y="4534"/>
                </a:cxn>
                <a:cxn ang="0">
                  <a:pos x="5327" y="1586"/>
                </a:cxn>
                <a:cxn ang="0">
                  <a:pos x="5395" y="1593"/>
                </a:cxn>
                <a:cxn ang="0">
                  <a:pos x="5474" y="1619"/>
                </a:cxn>
                <a:cxn ang="0">
                  <a:pos x="5543" y="1663"/>
                </a:cxn>
                <a:cxn ang="0">
                  <a:pos x="5600" y="1722"/>
                </a:cxn>
                <a:cxn ang="0">
                  <a:pos x="5640" y="1793"/>
                </a:cxn>
                <a:cxn ang="0">
                  <a:pos x="5663" y="1874"/>
                </a:cxn>
                <a:cxn ang="0">
                  <a:pos x="4873" y="3286"/>
                </a:cxn>
                <a:cxn ang="0">
                  <a:pos x="4873" y="3711"/>
                </a:cxn>
                <a:cxn ang="0">
                  <a:pos x="4877" y="4015"/>
                </a:cxn>
                <a:cxn ang="0">
                  <a:pos x="4907" y="4106"/>
                </a:cxn>
                <a:cxn ang="0">
                  <a:pos x="4939" y="4144"/>
                </a:cxn>
                <a:cxn ang="0">
                  <a:pos x="4984" y="4172"/>
                </a:cxn>
                <a:cxn ang="0">
                  <a:pos x="5044" y="4189"/>
                </a:cxn>
                <a:cxn ang="0">
                  <a:pos x="5667" y="4194"/>
                </a:cxn>
                <a:cxn ang="0">
                  <a:pos x="4289" y="4533"/>
                </a:cxn>
                <a:cxn ang="0">
                  <a:pos x="4206" y="4518"/>
                </a:cxn>
                <a:cxn ang="0">
                  <a:pos x="4132" y="4485"/>
                </a:cxn>
                <a:cxn ang="0">
                  <a:pos x="4069" y="4435"/>
                </a:cxn>
                <a:cxn ang="0">
                  <a:pos x="4018" y="4373"/>
                </a:cxn>
                <a:cxn ang="0">
                  <a:pos x="3983" y="4299"/>
                </a:cxn>
                <a:cxn ang="0">
                  <a:pos x="3968" y="4216"/>
                </a:cxn>
                <a:cxn ang="0">
                  <a:pos x="2833" y="1926"/>
                </a:cxn>
                <a:cxn ang="0">
                  <a:pos x="2833" y="2946"/>
                </a:cxn>
                <a:cxn ang="0">
                  <a:pos x="4756" y="2214"/>
                </a:cxn>
                <a:cxn ang="0">
                  <a:pos x="4733" y="2133"/>
                </a:cxn>
                <a:cxn ang="0">
                  <a:pos x="4693" y="2063"/>
                </a:cxn>
                <a:cxn ang="0">
                  <a:pos x="4636" y="2003"/>
                </a:cxn>
                <a:cxn ang="0">
                  <a:pos x="4568" y="1960"/>
                </a:cxn>
                <a:cxn ang="0">
                  <a:pos x="4488" y="1933"/>
                </a:cxn>
                <a:cxn ang="0">
                  <a:pos x="4420" y="1926"/>
                </a:cxn>
                <a:cxn ang="0">
                  <a:pos x="1926" y="1133"/>
                </a:cxn>
                <a:cxn ang="0">
                  <a:pos x="5106" y="779"/>
                </a:cxn>
                <a:cxn ang="0">
                  <a:pos x="4216" y="853"/>
                </a:cxn>
                <a:cxn ang="0">
                  <a:pos x="4170" y="936"/>
                </a:cxn>
                <a:cxn ang="0">
                  <a:pos x="4110" y="1007"/>
                </a:cxn>
                <a:cxn ang="0">
                  <a:pos x="4035" y="1064"/>
                </a:cxn>
                <a:cxn ang="0">
                  <a:pos x="3950" y="1106"/>
                </a:cxn>
                <a:cxn ang="0">
                  <a:pos x="3856" y="1128"/>
                </a:cxn>
                <a:cxn ang="0">
                  <a:pos x="3756" y="1130"/>
                </a:cxn>
                <a:cxn ang="0">
                  <a:pos x="3661" y="1111"/>
                </a:cxn>
                <a:cxn ang="0">
                  <a:pos x="3574" y="1074"/>
                </a:cxn>
                <a:cxn ang="0">
                  <a:pos x="3497" y="1020"/>
                </a:cxn>
                <a:cxn ang="0">
                  <a:pos x="3433" y="951"/>
                </a:cxn>
                <a:cxn ang="0">
                  <a:pos x="3385" y="870"/>
                </a:cxn>
                <a:cxn ang="0">
                  <a:pos x="3353" y="779"/>
                </a:cxn>
              </a:cxnLst>
              <a:rect l="0" t="0" r="r" b="b"/>
              <a:pathLst>
                <a:path w="5667" h="4534">
                  <a:moveTo>
                    <a:pt x="113" y="679"/>
                  </a:moveTo>
                  <a:lnTo>
                    <a:pt x="0" y="679"/>
                  </a:lnTo>
                  <a:lnTo>
                    <a:pt x="0" y="339"/>
                  </a:lnTo>
                  <a:lnTo>
                    <a:pt x="453" y="339"/>
                  </a:lnTo>
                  <a:lnTo>
                    <a:pt x="453" y="0"/>
                  </a:lnTo>
                  <a:lnTo>
                    <a:pt x="1360" y="0"/>
                  </a:lnTo>
                  <a:lnTo>
                    <a:pt x="1360" y="339"/>
                  </a:lnTo>
                  <a:lnTo>
                    <a:pt x="1813" y="339"/>
                  </a:lnTo>
                  <a:lnTo>
                    <a:pt x="1813" y="679"/>
                  </a:lnTo>
                  <a:lnTo>
                    <a:pt x="1360" y="679"/>
                  </a:lnTo>
                  <a:lnTo>
                    <a:pt x="1360" y="4194"/>
                  </a:lnTo>
                  <a:lnTo>
                    <a:pt x="1813" y="4194"/>
                  </a:lnTo>
                  <a:lnTo>
                    <a:pt x="1813" y="4534"/>
                  </a:lnTo>
                  <a:lnTo>
                    <a:pt x="453" y="4534"/>
                  </a:lnTo>
                  <a:lnTo>
                    <a:pt x="0" y="4534"/>
                  </a:lnTo>
                  <a:lnTo>
                    <a:pt x="0" y="4194"/>
                  </a:lnTo>
                  <a:lnTo>
                    <a:pt x="453" y="4194"/>
                  </a:lnTo>
                  <a:lnTo>
                    <a:pt x="453" y="3994"/>
                  </a:lnTo>
                  <a:lnTo>
                    <a:pt x="453" y="3796"/>
                  </a:lnTo>
                  <a:lnTo>
                    <a:pt x="453" y="3598"/>
                  </a:lnTo>
                  <a:lnTo>
                    <a:pt x="453" y="3400"/>
                  </a:lnTo>
                  <a:lnTo>
                    <a:pt x="453" y="3201"/>
                  </a:lnTo>
                  <a:lnTo>
                    <a:pt x="453" y="3003"/>
                  </a:lnTo>
                  <a:lnTo>
                    <a:pt x="453" y="2805"/>
                  </a:lnTo>
                  <a:lnTo>
                    <a:pt x="453" y="2607"/>
                  </a:lnTo>
                  <a:lnTo>
                    <a:pt x="453" y="2407"/>
                  </a:lnTo>
                  <a:lnTo>
                    <a:pt x="453" y="2209"/>
                  </a:lnTo>
                  <a:lnTo>
                    <a:pt x="453" y="2011"/>
                  </a:lnTo>
                  <a:lnTo>
                    <a:pt x="453" y="1812"/>
                  </a:lnTo>
                  <a:lnTo>
                    <a:pt x="453" y="1614"/>
                  </a:lnTo>
                  <a:lnTo>
                    <a:pt x="453" y="1416"/>
                  </a:lnTo>
                  <a:lnTo>
                    <a:pt x="453" y="1218"/>
                  </a:lnTo>
                  <a:lnTo>
                    <a:pt x="453" y="1018"/>
                  </a:lnTo>
                  <a:lnTo>
                    <a:pt x="452" y="977"/>
                  </a:lnTo>
                  <a:lnTo>
                    <a:pt x="448" y="939"/>
                  </a:lnTo>
                  <a:lnTo>
                    <a:pt x="447" y="921"/>
                  </a:lnTo>
                  <a:lnTo>
                    <a:pt x="444" y="903"/>
                  </a:lnTo>
                  <a:lnTo>
                    <a:pt x="441" y="886"/>
                  </a:lnTo>
                  <a:lnTo>
                    <a:pt x="437" y="870"/>
                  </a:lnTo>
                  <a:lnTo>
                    <a:pt x="433" y="854"/>
                  </a:lnTo>
                  <a:lnTo>
                    <a:pt x="427" y="839"/>
                  </a:lnTo>
                  <a:lnTo>
                    <a:pt x="422" y="825"/>
                  </a:lnTo>
                  <a:lnTo>
                    <a:pt x="415" y="811"/>
                  </a:lnTo>
                  <a:lnTo>
                    <a:pt x="408" y="798"/>
                  </a:lnTo>
                  <a:lnTo>
                    <a:pt x="400" y="786"/>
                  </a:lnTo>
                  <a:lnTo>
                    <a:pt x="391" y="774"/>
                  </a:lnTo>
                  <a:lnTo>
                    <a:pt x="382" y="763"/>
                  </a:lnTo>
                  <a:lnTo>
                    <a:pt x="372" y="753"/>
                  </a:lnTo>
                  <a:lnTo>
                    <a:pt x="361" y="743"/>
                  </a:lnTo>
                  <a:lnTo>
                    <a:pt x="350" y="734"/>
                  </a:lnTo>
                  <a:lnTo>
                    <a:pt x="338" y="726"/>
                  </a:lnTo>
                  <a:lnTo>
                    <a:pt x="324" y="719"/>
                  </a:lnTo>
                  <a:lnTo>
                    <a:pt x="310" y="712"/>
                  </a:lnTo>
                  <a:lnTo>
                    <a:pt x="294" y="705"/>
                  </a:lnTo>
                  <a:lnTo>
                    <a:pt x="278" y="699"/>
                  </a:lnTo>
                  <a:lnTo>
                    <a:pt x="260" y="695"/>
                  </a:lnTo>
                  <a:lnTo>
                    <a:pt x="243" y="691"/>
                  </a:lnTo>
                  <a:lnTo>
                    <a:pt x="223" y="687"/>
                  </a:lnTo>
                  <a:lnTo>
                    <a:pt x="203" y="684"/>
                  </a:lnTo>
                  <a:lnTo>
                    <a:pt x="182" y="682"/>
                  </a:lnTo>
                  <a:lnTo>
                    <a:pt x="161" y="680"/>
                  </a:lnTo>
                  <a:lnTo>
                    <a:pt x="137" y="679"/>
                  </a:lnTo>
                  <a:lnTo>
                    <a:pt x="113" y="679"/>
                  </a:lnTo>
                  <a:close/>
                  <a:moveTo>
                    <a:pt x="3190" y="339"/>
                  </a:moveTo>
                  <a:lnTo>
                    <a:pt x="3190" y="0"/>
                  </a:lnTo>
                  <a:lnTo>
                    <a:pt x="4305" y="0"/>
                  </a:lnTo>
                  <a:lnTo>
                    <a:pt x="4305" y="339"/>
                  </a:lnTo>
                  <a:lnTo>
                    <a:pt x="5667" y="339"/>
                  </a:lnTo>
                  <a:lnTo>
                    <a:pt x="5667" y="679"/>
                  </a:lnTo>
                  <a:lnTo>
                    <a:pt x="1926" y="679"/>
                  </a:lnTo>
                  <a:lnTo>
                    <a:pt x="1926" y="339"/>
                  </a:lnTo>
                  <a:lnTo>
                    <a:pt x="3190" y="339"/>
                  </a:lnTo>
                  <a:close/>
                  <a:moveTo>
                    <a:pt x="3688" y="3286"/>
                  </a:moveTo>
                  <a:lnTo>
                    <a:pt x="2940" y="4534"/>
                  </a:lnTo>
                  <a:lnTo>
                    <a:pt x="1926" y="4534"/>
                  </a:lnTo>
                  <a:lnTo>
                    <a:pt x="2650" y="3286"/>
                  </a:lnTo>
                  <a:lnTo>
                    <a:pt x="1926" y="3286"/>
                  </a:lnTo>
                  <a:lnTo>
                    <a:pt x="1926" y="1586"/>
                  </a:lnTo>
                  <a:lnTo>
                    <a:pt x="5327" y="1586"/>
                  </a:lnTo>
                  <a:lnTo>
                    <a:pt x="5327" y="1586"/>
                  </a:lnTo>
                  <a:lnTo>
                    <a:pt x="5327" y="1586"/>
                  </a:lnTo>
                  <a:lnTo>
                    <a:pt x="5345" y="1586"/>
                  </a:lnTo>
                  <a:lnTo>
                    <a:pt x="5361" y="1587"/>
                  </a:lnTo>
                  <a:lnTo>
                    <a:pt x="5378" y="1589"/>
                  </a:lnTo>
                  <a:lnTo>
                    <a:pt x="5395" y="1593"/>
                  </a:lnTo>
                  <a:lnTo>
                    <a:pt x="5412" y="1596"/>
                  </a:lnTo>
                  <a:lnTo>
                    <a:pt x="5429" y="1602"/>
                  </a:lnTo>
                  <a:lnTo>
                    <a:pt x="5444" y="1606"/>
                  </a:lnTo>
                  <a:lnTo>
                    <a:pt x="5459" y="1613"/>
                  </a:lnTo>
                  <a:lnTo>
                    <a:pt x="5474" y="1619"/>
                  </a:lnTo>
                  <a:lnTo>
                    <a:pt x="5489" y="1627"/>
                  </a:lnTo>
                  <a:lnTo>
                    <a:pt x="5504" y="1635"/>
                  </a:lnTo>
                  <a:lnTo>
                    <a:pt x="5517" y="1644"/>
                  </a:lnTo>
                  <a:lnTo>
                    <a:pt x="5530" y="1653"/>
                  </a:lnTo>
                  <a:lnTo>
                    <a:pt x="5543" y="1663"/>
                  </a:lnTo>
                  <a:lnTo>
                    <a:pt x="5555" y="1674"/>
                  </a:lnTo>
                  <a:lnTo>
                    <a:pt x="5567" y="1686"/>
                  </a:lnTo>
                  <a:lnTo>
                    <a:pt x="5579" y="1697"/>
                  </a:lnTo>
                  <a:lnTo>
                    <a:pt x="5590" y="1709"/>
                  </a:lnTo>
                  <a:lnTo>
                    <a:pt x="5600" y="1722"/>
                  </a:lnTo>
                  <a:lnTo>
                    <a:pt x="5609" y="1736"/>
                  </a:lnTo>
                  <a:lnTo>
                    <a:pt x="5618" y="1749"/>
                  </a:lnTo>
                  <a:lnTo>
                    <a:pt x="5626" y="1764"/>
                  </a:lnTo>
                  <a:lnTo>
                    <a:pt x="5633" y="1778"/>
                  </a:lnTo>
                  <a:lnTo>
                    <a:pt x="5640" y="1793"/>
                  </a:lnTo>
                  <a:lnTo>
                    <a:pt x="5647" y="1809"/>
                  </a:lnTo>
                  <a:lnTo>
                    <a:pt x="5651" y="1824"/>
                  </a:lnTo>
                  <a:lnTo>
                    <a:pt x="5656" y="1841"/>
                  </a:lnTo>
                  <a:lnTo>
                    <a:pt x="5660" y="1858"/>
                  </a:lnTo>
                  <a:lnTo>
                    <a:pt x="5663" y="1874"/>
                  </a:lnTo>
                  <a:lnTo>
                    <a:pt x="5665" y="1891"/>
                  </a:lnTo>
                  <a:lnTo>
                    <a:pt x="5667" y="1908"/>
                  </a:lnTo>
                  <a:lnTo>
                    <a:pt x="5667" y="1926"/>
                  </a:lnTo>
                  <a:lnTo>
                    <a:pt x="5667" y="3286"/>
                  </a:lnTo>
                  <a:lnTo>
                    <a:pt x="4873" y="3286"/>
                  </a:lnTo>
                  <a:lnTo>
                    <a:pt x="4873" y="3371"/>
                  </a:lnTo>
                  <a:lnTo>
                    <a:pt x="4873" y="3456"/>
                  </a:lnTo>
                  <a:lnTo>
                    <a:pt x="4873" y="3541"/>
                  </a:lnTo>
                  <a:lnTo>
                    <a:pt x="4873" y="3626"/>
                  </a:lnTo>
                  <a:lnTo>
                    <a:pt x="4873" y="3711"/>
                  </a:lnTo>
                  <a:lnTo>
                    <a:pt x="4873" y="3796"/>
                  </a:lnTo>
                  <a:lnTo>
                    <a:pt x="4873" y="3881"/>
                  </a:lnTo>
                  <a:lnTo>
                    <a:pt x="4873" y="3966"/>
                  </a:lnTo>
                  <a:lnTo>
                    <a:pt x="4874" y="3991"/>
                  </a:lnTo>
                  <a:lnTo>
                    <a:pt x="4877" y="4015"/>
                  </a:lnTo>
                  <a:lnTo>
                    <a:pt x="4880" y="4037"/>
                  </a:lnTo>
                  <a:lnTo>
                    <a:pt x="4886" y="4058"/>
                  </a:lnTo>
                  <a:lnTo>
                    <a:pt x="4892" y="4078"/>
                  </a:lnTo>
                  <a:lnTo>
                    <a:pt x="4901" y="4097"/>
                  </a:lnTo>
                  <a:lnTo>
                    <a:pt x="4907" y="4106"/>
                  </a:lnTo>
                  <a:lnTo>
                    <a:pt x="4913" y="4114"/>
                  </a:lnTo>
                  <a:lnTo>
                    <a:pt x="4918" y="4123"/>
                  </a:lnTo>
                  <a:lnTo>
                    <a:pt x="4925" y="4130"/>
                  </a:lnTo>
                  <a:lnTo>
                    <a:pt x="4932" y="4138"/>
                  </a:lnTo>
                  <a:lnTo>
                    <a:pt x="4939" y="4144"/>
                  </a:lnTo>
                  <a:lnTo>
                    <a:pt x="4947" y="4151"/>
                  </a:lnTo>
                  <a:lnTo>
                    <a:pt x="4956" y="4157"/>
                  </a:lnTo>
                  <a:lnTo>
                    <a:pt x="4965" y="4162"/>
                  </a:lnTo>
                  <a:lnTo>
                    <a:pt x="4974" y="4168"/>
                  </a:lnTo>
                  <a:lnTo>
                    <a:pt x="4984" y="4172"/>
                  </a:lnTo>
                  <a:lnTo>
                    <a:pt x="4995" y="4177"/>
                  </a:lnTo>
                  <a:lnTo>
                    <a:pt x="5007" y="4180"/>
                  </a:lnTo>
                  <a:lnTo>
                    <a:pt x="5018" y="4184"/>
                  </a:lnTo>
                  <a:lnTo>
                    <a:pt x="5030" y="4187"/>
                  </a:lnTo>
                  <a:lnTo>
                    <a:pt x="5044" y="4189"/>
                  </a:lnTo>
                  <a:lnTo>
                    <a:pt x="5057" y="4191"/>
                  </a:lnTo>
                  <a:lnTo>
                    <a:pt x="5070" y="4193"/>
                  </a:lnTo>
                  <a:lnTo>
                    <a:pt x="5085" y="4193"/>
                  </a:lnTo>
                  <a:lnTo>
                    <a:pt x="5101" y="4194"/>
                  </a:lnTo>
                  <a:lnTo>
                    <a:pt x="5667" y="4194"/>
                  </a:lnTo>
                  <a:lnTo>
                    <a:pt x="5667" y="4534"/>
                  </a:lnTo>
                  <a:lnTo>
                    <a:pt x="4308" y="4534"/>
                  </a:lnTo>
                  <a:lnTo>
                    <a:pt x="4307" y="4532"/>
                  </a:lnTo>
                  <a:lnTo>
                    <a:pt x="4307" y="4534"/>
                  </a:lnTo>
                  <a:lnTo>
                    <a:pt x="4289" y="4533"/>
                  </a:lnTo>
                  <a:lnTo>
                    <a:pt x="4272" y="4532"/>
                  </a:lnTo>
                  <a:lnTo>
                    <a:pt x="4255" y="4529"/>
                  </a:lnTo>
                  <a:lnTo>
                    <a:pt x="4239" y="4526"/>
                  </a:lnTo>
                  <a:lnTo>
                    <a:pt x="4223" y="4523"/>
                  </a:lnTo>
                  <a:lnTo>
                    <a:pt x="4206" y="4518"/>
                  </a:lnTo>
                  <a:lnTo>
                    <a:pt x="4191" y="4513"/>
                  </a:lnTo>
                  <a:lnTo>
                    <a:pt x="4176" y="4507"/>
                  </a:lnTo>
                  <a:lnTo>
                    <a:pt x="4160" y="4500"/>
                  </a:lnTo>
                  <a:lnTo>
                    <a:pt x="4146" y="4494"/>
                  </a:lnTo>
                  <a:lnTo>
                    <a:pt x="4132" y="4485"/>
                  </a:lnTo>
                  <a:lnTo>
                    <a:pt x="4118" y="4477"/>
                  </a:lnTo>
                  <a:lnTo>
                    <a:pt x="4105" y="4467"/>
                  </a:lnTo>
                  <a:lnTo>
                    <a:pt x="4092" y="4457"/>
                  </a:lnTo>
                  <a:lnTo>
                    <a:pt x="4080" y="4447"/>
                  </a:lnTo>
                  <a:lnTo>
                    <a:pt x="4069" y="4435"/>
                  </a:lnTo>
                  <a:lnTo>
                    <a:pt x="4057" y="4424"/>
                  </a:lnTo>
                  <a:lnTo>
                    <a:pt x="4046" y="4412"/>
                  </a:lnTo>
                  <a:lnTo>
                    <a:pt x="4036" y="4400"/>
                  </a:lnTo>
                  <a:lnTo>
                    <a:pt x="4026" y="4386"/>
                  </a:lnTo>
                  <a:lnTo>
                    <a:pt x="4018" y="4373"/>
                  </a:lnTo>
                  <a:lnTo>
                    <a:pt x="4009" y="4358"/>
                  </a:lnTo>
                  <a:lnTo>
                    <a:pt x="4001" y="4344"/>
                  </a:lnTo>
                  <a:lnTo>
                    <a:pt x="3995" y="4329"/>
                  </a:lnTo>
                  <a:lnTo>
                    <a:pt x="3989" y="4313"/>
                  </a:lnTo>
                  <a:lnTo>
                    <a:pt x="3983" y="4299"/>
                  </a:lnTo>
                  <a:lnTo>
                    <a:pt x="3979" y="4282"/>
                  </a:lnTo>
                  <a:lnTo>
                    <a:pt x="3975" y="4266"/>
                  </a:lnTo>
                  <a:lnTo>
                    <a:pt x="3971" y="4250"/>
                  </a:lnTo>
                  <a:lnTo>
                    <a:pt x="3969" y="4233"/>
                  </a:lnTo>
                  <a:lnTo>
                    <a:pt x="3968" y="4216"/>
                  </a:lnTo>
                  <a:lnTo>
                    <a:pt x="3967" y="4198"/>
                  </a:lnTo>
                  <a:lnTo>
                    <a:pt x="3967" y="4198"/>
                  </a:lnTo>
                  <a:lnTo>
                    <a:pt x="3967" y="3286"/>
                  </a:lnTo>
                  <a:lnTo>
                    <a:pt x="3688" y="3286"/>
                  </a:lnTo>
                  <a:close/>
                  <a:moveTo>
                    <a:pt x="2833" y="1926"/>
                  </a:moveTo>
                  <a:lnTo>
                    <a:pt x="2833" y="2266"/>
                  </a:lnTo>
                  <a:lnTo>
                    <a:pt x="4420" y="2266"/>
                  </a:lnTo>
                  <a:lnTo>
                    <a:pt x="4420" y="2607"/>
                  </a:lnTo>
                  <a:lnTo>
                    <a:pt x="2833" y="2607"/>
                  </a:lnTo>
                  <a:lnTo>
                    <a:pt x="2833" y="2946"/>
                  </a:lnTo>
                  <a:lnTo>
                    <a:pt x="4760" y="2946"/>
                  </a:lnTo>
                  <a:lnTo>
                    <a:pt x="4760" y="2266"/>
                  </a:lnTo>
                  <a:lnTo>
                    <a:pt x="4759" y="2248"/>
                  </a:lnTo>
                  <a:lnTo>
                    <a:pt x="4758" y="2232"/>
                  </a:lnTo>
                  <a:lnTo>
                    <a:pt x="4756" y="2214"/>
                  </a:lnTo>
                  <a:lnTo>
                    <a:pt x="4754" y="2197"/>
                  </a:lnTo>
                  <a:lnTo>
                    <a:pt x="4749" y="2181"/>
                  </a:lnTo>
                  <a:lnTo>
                    <a:pt x="4745" y="2165"/>
                  </a:lnTo>
                  <a:lnTo>
                    <a:pt x="4739" y="2149"/>
                  </a:lnTo>
                  <a:lnTo>
                    <a:pt x="4733" y="2133"/>
                  </a:lnTo>
                  <a:lnTo>
                    <a:pt x="4727" y="2119"/>
                  </a:lnTo>
                  <a:lnTo>
                    <a:pt x="4719" y="2104"/>
                  </a:lnTo>
                  <a:lnTo>
                    <a:pt x="4711" y="2090"/>
                  </a:lnTo>
                  <a:lnTo>
                    <a:pt x="4702" y="2076"/>
                  </a:lnTo>
                  <a:lnTo>
                    <a:pt x="4693" y="2063"/>
                  </a:lnTo>
                  <a:lnTo>
                    <a:pt x="4682" y="2049"/>
                  </a:lnTo>
                  <a:lnTo>
                    <a:pt x="4672" y="2037"/>
                  </a:lnTo>
                  <a:lnTo>
                    <a:pt x="4661" y="2026"/>
                  </a:lnTo>
                  <a:lnTo>
                    <a:pt x="4648" y="2015"/>
                  </a:lnTo>
                  <a:lnTo>
                    <a:pt x="4636" y="2003"/>
                  </a:lnTo>
                  <a:lnTo>
                    <a:pt x="4624" y="1993"/>
                  </a:lnTo>
                  <a:lnTo>
                    <a:pt x="4610" y="1984"/>
                  </a:lnTo>
                  <a:lnTo>
                    <a:pt x="4597" y="1975"/>
                  </a:lnTo>
                  <a:lnTo>
                    <a:pt x="4582" y="1966"/>
                  </a:lnTo>
                  <a:lnTo>
                    <a:pt x="4568" y="1960"/>
                  </a:lnTo>
                  <a:lnTo>
                    <a:pt x="4552" y="1953"/>
                  </a:lnTo>
                  <a:lnTo>
                    <a:pt x="4538" y="1946"/>
                  </a:lnTo>
                  <a:lnTo>
                    <a:pt x="4521" y="1941"/>
                  </a:lnTo>
                  <a:lnTo>
                    <a:pt x="4505" y="1936"/>
                  </a:lnTo>
                  <a:lnTo>
                    <a:pt x="4488" y="1933"/>
                  </a:lnTo>
                  <a:lnTo>
                    <a:pt x="4472" y="1929"/>
                  </a:lnTo>
                  <a:lnTo>
                    <a:pt x="4455" y="1927"/>
                  </a:lnTo>
                  <a:lnTo>
                    <a:pt x="4438" y="1926"/>
                  </a:lnTo>
                  <a:lnTo>
                    <a:pt x="4420" y="1926"/>
                  </a:lnTo>
                  <a:lnTo>
                    <a:pt x="4420" y="1926"/>
                  </a:lnTo>
                  <a:lnTo>
                    <a:pt x="4420" y="1926"/>
                  </a:lnTo>
                  <a:lnTo>
                    <a:pt x="2833" y="1926"/>
                  </a:lnTo>
                  <a:close/>
                  <a:moveTo>
                    <a:pt x="2504" y="779"/>
                  </a:moveTo>
                  <a:lnTo>
                    <a:pt x="2632" y="1133"/>
                  </a:lnTo>
                  <a:lnTo>
                    <a:pt x="1926" y="1133"/>
                  </a:lnTo>
                  <a:lnTo>
                    <a:pt x="1926" y="1473"/>
                  </a:lnTo>
                  <a:lnTo>
                    <a:pt x="5667" y="1473"/>
                  </a:lnTo>
                  <a:lnTo>
                    <a:pt x="5667" y="1133"/>
                  </a:lnTo>
                  <a:lnTo>
                    <a:pt x="4920" y="1133"/>
                  </a:lnTo>
                  <a:lnTo>
                    <a:pt x="5106" y="779"/>
                  </a:lnTo>
                  <a:lnTo>
                    <a:pt x="4239" y="779"/>
                  </a:lnTo>
                  <a:lnTo>
                    <a:pt x="4234" y="798"/>
                  </a:lnTo>
                  <a:lnTo>
                    <a:pt x="4229" y="817"/>
                  </a:lnTo>
                  <a:lnTo>
                    <a:pt x="4223" y="835"/>
                  </a:lnTo>
                  <a:lnTo>
                    <a:pt x="4216" y="853"/>
                  </a:lnTo>
                  <a:lnTo>
                    <a:pt x="4208" y="870"/>
                  </a:lnTo>
                  <a:lnTo>
                    <a:pt x="4199" y="888"/>
                  </a:lnTo>
                  <a:lnTo>
                    <a:pt x="4191" y="903"/>
                  </a:lnTo>
                  <a:lnTo>
                    <a:pt x="4180" y="920"/>
                  </a:lnTo>
                  <a:lnTo>
                    <a:pt x="4170" y="936"/>
                  </a:lnTo>
                  <a:lnTo>
                    <a:pt x="4159" y="951"/>
                  </a:lnTo>
                  <a:lnTo>
                    <a:pt x="4148" y="966"/>
                  </a:lnTo>
                  <a:lnTo>
                    <a:pt x="4136" y="980"/>
                  </a:lnTo>
                  <a:lnTo>
                    <a:pt x="4123" y="994"/>
                  </a:lnTo>
                  <a:lnTo>
                    <a:pt x="4110" y="1007"/>
                  </a:lnTo>
                  <a:lnTo>
                    <a:pt x="4095" y="1020"/>
                  </a:lnTo>
                  <a:lnTo>
                    <a:pt x="4081" y="1032"/>
                  </a:lnTo>
                  <a:lnTo>
                    <a:pt x="4066" y="1043"/>
                  </a:lnTo>
                  <a:lnTo>
                    <a:pt x="4051" y="1054"/>
                  </a:lnTo>
                  <a:lnTo>
                    <a:pt x="4035" y="1064"/>
                  </a:lnTo>
                  <a:lnTo>
                    <a:pt x="4019" y="1074"/>
                  </a:lnTo>
                  <a:lnTo>
                    <a:pt x="4002" y="1083"/>
                  </a:lnTo>
                  <a:lnTo>
                    <a:pt x="3986" y="1091"/>
                  </a:lnTo>
                  <a:lnTo>
                    <a:pt x="3968" y="1099"/>
                  </a:lnTo>
                  <a:lnTo>
                    <a:pt x="3950" y="1106"/>
                  </a:lnTo>
                  <a:lnTo>
                    <a:pt x="3932" y="1111"/>
                  </a:lnTo>
                  <a:lnTo>
                    <a:pt x="3913" y="1117"/>
                  </a:lnTo>
                  <a:lnTo>
                    <a:pt x="3895" y="1121"/>
                  </a:lnTo>
                  <a:lnTo>
                    <a:pt x="3875" y="1126"/>
                  </a:lnTo>
                  <a:lnTo>
                    <a:pt x="3856" y="1128"/>
                  </a:lnTo>
                  <a:lnTo>
                    <a:pt x="3836" y="1130"/>
                  </a:lnTo>
                  <a:lnTo>
                    <a:pt x="3817" y="1132"/>
                  </a:lnTo>
                  <a:lnTo>
                    <a:pt x="3797" y="1133"/>
                  </a:lnTo>
                  <a:lnTo>
                    <a:pt x="3776" y="1132"/>
                  </a:lnTo>
                  <a:lnTo>
                    <a:pt x="3756" y="1130"/>
                  </a:lnTo>
                  <a:lnTo>
                    <a:pt x="3736" y="1128"/>
                  </a:lnTo>
                  <a:lnTo>
                    <a:pt x="3717" y="1126"/>
                  </a:lnTo>
                  <a:lnTo>
                    <a:pt x="3698" y="1121"/>
                  </a:lnTo>
                  <a:lnTo>
                    <a:pt x="3679" y="1117"/>
                  </a:lnTo>
                  <a:lnTo>
                    <a:pt x="3661" y="1111"/>
                  </a:lnTo>
                  <a:lnTo>
                    <a:pt x="3642" y="1106"/>
                  </a:lnTo>
                  <a:lnTo>
                    <a:pt x="3624" y="1099"/>
                  </a:lnTo>
                  <a:lnTo>
                    <a:pt x="3607" y="1091"/>
                  </a:lnTo>
                  <a:lnTo>
                    <a:pt x="3589" y="1083"/>
                  </a:lnTo>
                  <a:lnTo>
                    <a:pt x="3574" y="1074"/>
                  </a:lnTo>
                  <a:lnTo>
                    <a:pt x="3557" y="1064"/>
                  </a:lnTo>
                  <a:lnTo>
                    <a:pt x="3541" y="1054"/>
                  </a:lnTo>
                  <a:lnTo>
                    <a:pt x="3526" y="1043"/>
                  </a:lnTo>
                  <a:lnTo>
                    <a:pt x="3511" y="1032"/>
                  </a:lnTo>
                  <a:lnTo>
                    <a:pt x="3497" y="1020"/>
                  </a:lnTo>
                  <a:lnTo>
                    <a:pt x="3483" y="1007"/>
                  </a:lnTo>
                  <a:lnTo>
                    <a:pt x="3470" y="994"/>
                  </a:lnTo>
                  <a:lnTo>
                    <a:pt x="3456" y="980"/>
                  </a:lnTo>
                  <a:lnTo>
                    <a:pt x="3445" y="966"/>
                  </a:lnTo>
                  <a:lnTo>
                    <a:pt x="3433" y="951"/>
                  </a:lnTo>
                  <a:lnTo>
                    <a:pt x="3422" y="936"/>
                  </a:lnTo>
                  <a:lnTo>
                    <a:pt x="3411" y="920"/>
                  </a:lnTo>
                  <a:lnTo>
                    <a:pt x="3401" y="903"/>
                  </a:lnTo>
                  <a:lnTo>
                    <a:pt x="3392" y="888"/>
                  </a:lnTo>
                  <a:lnTo>
                    <a:pt x="3385" y="870"/>
                  </a:lnTo>
                  <a:lnTo>
                    <a:pt x="3377" y="853"/>
                  </a:lnTo>
                  <a:lnTo>
                    <a:pt x="3370" y="835"/>
                  </a:lnTo>
                  <a:lnTo>
                    <a:pt x="3363" y="817"/>
                  </a:lnTo>
                  <a:lnTo>
                    <a:pt x="3358" y="798"/>
                  </a:lnTo>
                  <a:lnTo>
                    <a:pt x="3353" y="779"/>
                  </a:lnTo>
                  <a:lnTo>
                    <a:pt x="2504" y="77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9" name="Freeform 27"/>
            <p:cNvSpPr>
              <a:spLocks noEditPoints="1"/>
            </p:cNvSpPr>
            <p:nvPr/>
          </p:nvSpPr>
          <p:spPr bwMode="auto">
            <a:xfrm>
              <a:off x="1728788" y="2403475"/>
              <a:ext cx="1798638" cy="1439863"/>
            </a:xfrm>
            <a:custGeom>
              <a:avLst/>
              <a:gdLst/>
              <a:ahLst/>
              <a:cxnLst>
                <a:cxn ang="0">
                  <a:pos x="2957" y="2607"/>
                </a:cxn>
                <a:cxn ang="0">
                  <a:pos x="1069" y="2607"/>
                </a:cxn>
                <a:cxn ang="0">
                  <a:pos x="1134" y="339"/>
                </a:cxn>
                <a:cxn ang="0">
                  <a:pos x="3173" y="339"/>
                </a:cxn>
                <a:cxn ang="0">
                  <a:pos x="293" y="779"/>
                </a:cxn>
                <a:cxn ang="0">
                  <a:pos x="3173" y="1473"/>
                </a:cxn>
                <a:cxn ang="0">
                  <a:pos x="2029" y="779"/>
                </a:cxn>
                <a:cxn ang="0">
                  <a:pos x="2006" y="853"/>
                </a:cxn>
                <a:cxn ang="0">
                  <a:pos x="1971" y="920"/>
                </a:cxn>
                <a:cxn ang="0">
                  <a:pos x="1926" y="980"/>
                </a:cxn>
                <a:cxn ang="0">
                  <a:pos x="1872" y="1032"/>
                </a:cxn>
                <a:cxn ang="0">
                  <a:pos x="1809" y="1074"/>
                </a:cxn>
                <a:cxn ang="0">
                  <a:pos x="1741" y="1106"/>
                </a:cxn>
                <a:cxn ang="0">
                  <a:pos x="1666" y="1126"/>
                </a:cxn>
                <a:cxn ang="0">
                  <a:pos x="1586" y="1133"/>
                </a:cxn>
                <a:cxn ang="0">
                  <a:pos x="1508" y="1126"/>
                </a:cxn>
                <a:cxn ang="0">
                  <a:pos x="1433" y="1106"/>
                </a:cxn>
                <a:cxn ang="0">
                  <a:pos x="1363" y="1074"/>
                </a:cxn>
                <a:cxn ang="0">
                  <a:pos x="1302" y="1032"/>
                </a:cxn>
                <a:cxn ang="0">
                  <a:pos x="1247" y="980"/>
                </a:cxn>
                <a:cxn ang="0">
                  <a:pos x="1202" y="920"/>
                </a:cxn>
                <a:cxn ang="0">
                  <a:pos x="1168" y="853"/>
                </a:cxn>
                <a:cxn ang="0">
                  <a:pos x="1144" y="779"/>
                </a:cxn>
                <a:cxn ang="0">
                  <a:pos x="2041" y="4194"/>
                </a:cxn>
                <a:cxn ang="0">
                  <a:pos x="2036" y="4245"/>
                </a:cxn>
                <a:cxn ang="0">
                  <a:pos x="2019" y="4310"/>
                </a:cxn>
                <a:cxn ang="0">
                  <a:pos x="1991" y="4369"/>
                </a:cxn>
                <a:cxn ang="0">
                  <a:pos x="1952" y="4422"/>
                </a:cxn>
                <a:cxn ang="0">
                  <a:pos x="1904" y="4466"/>
                </a:cxn>
                <a:cxn ang="0">
                  <a:pos x="1848" y="4500"/>
                </a:cxn>
                <a:cxn ang="0">
                  <a:pos x="1785" y="4523"/>
                </a:cxn>
                <a:cxn ang="0">
                  <a:pos x="1718" y="4533"/>
                </a:cxn>
                <a:cxn ang="0">
                  <a:pos x="990" y="4534"/>
                </a:cxn>
                <a:cxn ang="0">
                  <a:pos x="0" y="2266"/>
                </a:cxn>
                <a:cxn ang="0">
                  <a:pos x="2041" y="1586"/>
                </a:cxn>
                <a:cxn ang="0">
                  <a:pos x="2041" y="2266"/>
                </a:cxn>
                <a:cxn ang="0">
                  <a:pos x="4535" y="1473"/>
                </a:cxn>
                <a:cxn ang="0">
                  <a:pos x="4194" y="4194"/>
                </a:cxn>
                <a:cxn ang="0">
                  <a:pos x="4188" y="4260"/>
                </a:cxn>
                <a:cxn ang="0">
                  <a:pos x="4169" y="4321"/>
                </a:cxn>
                <a:cxn ang="0">
                  <a:pos x="4139" y="4378"/>
                </a:cxn>
                <a:cxn ang="0">
                  <a:pos x="4100" y="4428"/>
                </a:cxn>
                <a:cxn ang="0">
                  <a:pos x="4053" y="4469"/>
                </a:cxn>
                <a:cxn ang="0">
                  <a:pos x="3998" y="4501"/>
                </a:cxn>
                <a:cxn ang="0">
                  <a:pos x="3937" y="4523"/>
                </a:cxn>
                <a:cxn ang="0">
                  <a:pos x="3872" y="4533"/>
                </a:cxn>
                <a:cxn ang="0">
                  <a:pos x="3854" y="4534"/>
                </a:cxn>
                <a:cxn ang="0">
                  <a:pos x="5667" y="339"/>
                </a:cxn>
                <a:cxn ang="0">
                  <a:pos x="5667" y="1473"/>
                </a:cxn>
                <a:cxn ang="0">
                  <a:pos x="5441" y="1940"/>
                </a:cxn>
                <a:cxn ang="0">
                  <a:pos x="5441" y="2564"/>
                </a:cxn>
                <a:cxn ang="0">
                  <a:pos x="5441" y="3187"/>
                </a:cxn>
                <a:cxn ang="0">
                  <a:pos x="5441" y="3811"/>
                </a:cxn>
                <a:cxn ang="0">
                  <a:pos x="5448" y="4047"/>
                </a:cxn>
                <a:cxn ang="0">
                  <a:pos x="5466" y="4101"/>
                </a:cxn>
                <a:cxn ang="0">
                  <a:pos x="5487" y="4133"/>
                </a:cxn>
                <a:cxn ang="0">
                  <a:pos x="5517" y="4159"/>
                </a:cxn>
                <a:cxn ang="0">
                  <a:pos x="5554" y="4177"/>
                </a:cxn>
                <a:cxn ang="0">
                  <a:pos x="5638" y="4193"/>
                </a:cxn>
              </a:cxnLst>
              <a:rect l="0" t="0" r="r" b="b"/>
              <a:pathLst>
                <a:path w="5667" h="4534">
                  <a:moveTo>
                    <a:pt x="3173" y="4534"/>
                  </a:moveTo>
                  <a:lnTo>
                    <a:pt x="2370" y="4534"/>
                  </a:lnTo>
                  <a:lnTo>
                    <a:pt x="2175" y="2607"/>
                  </a:lnTo>
                  <a:lnTo>
                    <a:pt x="2957" y="2607"/>
                  </a:lnTo>
                  <a:lnTo>
                    <a:pt x="3173" y="4534"/>
                  </a:lnTo>
                  <a:close/>
                  <a:moveTo>
                    <a:pt x="0" y="4534"/>
                  </a:moveTo>
                  <a:lnTo>
                    <a:pt x="285" y="2607"/>
                  </a:lnTo>
                  <a:lnTo>
                    <a:pt x="1069" y="2607"/>
                  </a:lnTo>
                  <a:lnTo>
                    <a:pt x="833" y="4534"/>
                  </a:lnTo>
                  <a:lnTo>
                    <a:pt x="0" y="4534"/>
                  </a:lnTo>
                  <a:close/>
                  <a:moveTo>
                    <a:pt x="0" y="339"/>
                  </a:moveTo>
                  <a:lnTo>
                    <a:pt x="1134" y="339"/>
                  </a:lnTo>
                  <a:lnTo>
                    <a:pt x="1134" y="0"/>
                  </a:lnTo>
                  <a:lnTo>
                    <a:pt x="2041" y="0"/>
                  </a:lnTo>
                  <a:lnTo>
                    <a:pt x="2041" y="339"/>
                  </a:lnTo>
                  <a:lnTo>
                    <a:pt x="3173" y="339"/>
                  </a:lnTo>
                  <a:lnTo>
                    <a:pt x="3173" y="679"/>
                  </a:lnTo>
                  <a:lnTo>
                    <a:pt x="0" y="679"/>
                  </a:lnTo>
                  <a:lnTo>
                    <a:pt x="0" y="339"/>
                  </a:lnTo>
                  <a:close/>
                  <a:moveTo>
                    <a:pt x="293" y="779"/>
                  </a:moveTo>
                  <a:lnTo>
                    <a:pt x="422" y="1133"/>
                  </a:lnTo>
                  <a:lnTo>
                    <a:pt x="0" y="1133"/>
                  </a:lnTo>
                  <a:lnTo>
                    <a:pt x="0" y="1473"/>
                  </a:lnTo>
                  <a:lnTo>
                    <a:pt x="3173" y="1473"/>
                  </a:lnTo>
                  <a:lnTo>
                    <a:pt x="3173" y="1133"/>
                  </a:lnTo>
                  <a:lnTo>
                    <a:pt x="2710" y="1133"/>
                  </a:lnTo>
                  <a:lnTo>
                    <a:pt x="2897" y="779"/>
                  </a:lnTo>
                  <a:lnTo>
                    <a:pt x="2029" y="779"/>
                  </a:lnTo>
                  <a:lnTo>
                    <a:pt x="2025" y="798"/>
                  </a:lnTo>
                  <a:lnTo>
                    <a:pt x="2019" y="817"/>
                  </a:lnTo>
                  <a:lnTo>
                    <a:pt x="2013" y="835"/>
                  </a:lnTo>
                  <a:lnTo>
                    <a:pt x="2006" y="853"/>
                  </a:lnTo>
                  <a:lnTo>
                    <a:pt x="1998" y="870"/>
                  </a:lnTo>
                  <a:lnTo>
                    <a:pt x="1990" y="888"/>
                  </a:lnTo>
                  <a:lnTo>
                    <a:pt x="1981" y="903"/>
                  </a:lnTo>
                  <a:lnTo>
                    <a:pt x="1971" y="920"/>
                  </a:lnTo>
                  <a:lnTo>
                    <a:pt x="1961" y="936"/>
                  </a:lnTo>
                  <a:lnTo>
                    <a:pt x="1950" y="951"/>
                  </a:lnTo>
                  <a:lnTo>
                    <a:pt x="1938" y="966"/>
                  </a:lnTo>
                  <a:lnTo>
                    <a:pt x="1926" y="980"/>
                  </a:lnTo>
                  <a:lnTo>
                    <a:pt x="1913" y="994"/>
                  </a:lnTo>
                  <a:lnTo>
                    <a:pt x="1900" y="1007"/>
                  </a:lnTo>
                  <a:lnTo>
                    <a:pt x="1886" y="1020"/>
                  </a:lnTo>
                  <a:lnTo>
                    <a:pt x="1872" y="1032"/>
                  </a:lnTo>
                  <a:lnTo>
                    <a:pt x="1857" y="1043"/>
                  </a:lnTo>
                  <a:lnTo>
                    <a:pt x="1841" y="1054"/>
                  </a:lnTo>
                  <a:lnTo>
                    <a:pt x="1826" y="1064"/>
                  </a:lnTo>
                  <a:lnTo>
                    <a:pt x="1809" y="1074"/>
                  </a:lnTo>
                  <a:lnTo>
                    <a:pt x="1793" y="1083"/>
                  </a:lnTo>
                  <a:lnTo>
                    <a:pt x="1775" y="1091"/>
                  </a:lnTo>
                  <a:lnTo>
                    <a:pt x="1759" y="1099"/>
                  </a:lnTo>
                  <a:lnTo>
                    <a:pt x="1741" y="1106"/>
                  </a:lnTo>
                  <a:lnTo>
                    <a:pt x="1723" y="1111"/>
                  </a:lnTo>
                  <a:lnTo>
                    <a:pt x="1704" y="1117"/>
                  </a:lnTo>
                  <a:lnTo>
                    <a:pt x="1685" y="1121"/>
                  </a:lnTo>
                  <a:lnTo>
                    <a:pt x="1666" y="1126"/>
                  </a:lnTo>
                  <a:lnTo>
                    <a:pt x="1647" y="1128"/>
                  </a:lnTo>
                  <a:lnTo>
                    <a:pt x="1626" y="1130"/>
                  </a:lnTo>
                  <a:lnTo>
                    <a:pt x="1606" y="1132"/>
                  </a:lnTo>
                  <a:lnTo>
                    <a:pt x="1586" y="1133"/>
                  </a:lnTo>
                  <a:lnTo>
                    <a:pt x="1566" y="1132"/>
                  </a:lnTo>
                  <a:lnTo>
                    <a:pt x="1547" y="1130"/>
                  </a:lnTo>
                  <a:lnTo>
                    <a:pt x="1527" y="1128"/>
                  </a:lnTo>
                  <a:lnTo>
                    <a:pt x="1508" y="1126"/>
                  </a:lnTo>
                  <a:lnTo>
                    <a:pt x="1489" y="1121"/>
                  </a:lnTo>
                  <a:lnTo>
                    <a:pt x="1470" y="1117"/>
                  </a:lnTo>
                  <a:lnTo>
                    <a:pt x="1451" y="1111"/>
                  </a:lnTo>
                  <a:lnTo>
                    <a:pt x="1433" y="1106"/>
                  </a:lnTo>
                  <a:lnTo>
                    <a:pt x="1415" y="1099"/>
                  </a:lnTo>
                  <a:lnTo>
                    <a:pt x="1397" y="1091"/>
                  </a:lnTo>
                  <a:lnTo>
                    <a:pt x="1380" y="1083"/>
                  </a:lnTo>
                  <a:lnTo>
                    <a:pt x="1363" y="1074"/>
                  </a:lnTo>
                  <a:lnTo>
                    <a:pt x="1348" y="1064"/>
                  </a:lnTo>
                  <a:lnTo>
                    <a:pt x="1332" y="1054"/>
                  </a:lnTo>
                  <a:lnTo>
                    <a:pt x="1316" y="1043"/>
                  </a:lnTo>
                  <a:lnTo>
                    <a:pt x="1302" y="1032"/>
                  </a:lnTo>
                  <a:lnTo>
                    <a:pt x="1287" y="1020"/>
                  </a:lnTo>
                  <a:lnTo>
                    <a:pt x="1273" y="1007"/>
                  </a:lnTo>
                  <a:lnTo>
                    <a:pt x="1259" y="994"/>
                  </a:lnTo>
                  <a:lnTo>
                    <a:pt x="1247" y="980"/>
                  </a:lnTo>
                  <a:lnTo>
                    <a:pt x="1235" y="966"/>
                  </a:lnTo>
                  <a:lnTo>
                    <a:pt x="1223" y="951"/>
                  </a:lnTo>
                  <a:lnTo>
                    <a:pt x="1212" y="936"/>
                  </a:lnTo>
                  <a:lnTo>
                    <a:pt x="1202" y="920"/>
                  </a:lnTo>
                  <a:lnTo>
                    <a:pt x="1192" y="903"/>
                  </a:lnTo>
                  <a:lnTo>
                    <a:pt x="1183" y="888"/>
                  </a:lnTo>
                  <a:lnTo>
                    <a:pt x="1174" y="870"/>
                  </a:lnTo>
                  <a:lnTo>
                    <a:pt x="1168" y="853"/>
                  </a:lnTo>
                  <a:lnTo>
                    <a:pt x="1160" y="835"/>
                  </a:lnTo>
                  <a:lnTo>
                    <a:pt x="1154" y="817"/>
                  </a:lnTo>
                  <a:lnTo>
                    <a:pt x="1148" y="798"/>
                  </a:lnTo>
                  <a:lnTo>
                    <a:pt x="1144" y="779"/>
                  </a:lnTo>
                  <a:lnTo>
                    <a:pt x="293" y="779"/>
                  </a:lnTo>
                  <a:close/>
                  <a:moveTo>
                    <a:pt x="2041" y="2266"/>
                  </a:moveTo>
                  <a:lnTo>
                    <a:pt x="2041" y="4193"/>
                  </a:lnTo>
                  <a:lnTo>
                    <a:pt x="2041" y="4194"/>
                  </a:lnTo>
                  <a:lnTo>
                    <a:pt x="2041" y="4194"/>
                  </a:lnTo>
                  <a:lnTo>
                    <a:pt x="2040" y="4210"/>
                  </a:lnTo>
                  <a:lnTo>
                    <a:pt x="2038" y="4228"/>
                  </a:lnTo>
                  <a:lnTo>
                    <a:pt x="2036" y="4245"/>
                  </a:lnTo>
                  <a:lnTo>
                    <a:pt x="2034" y="4262"/>
                  </a:lnTo>
                  <a:lnTo>
                    <a:pt x="2029" y="4279"/>
                  </a:lnTo>
                  <a:lnTo>
                    <a:pt x="2025" y="4294"/>
                  </a:lnTo>
                  <a:lnTo>
                    <a:pt x="2019" y="4310"/>
                  </a:lnTo>
                  <a:lnTo>
                    <a:pt x="2014" y="4326"/>
                  </a:lnTo>
                  <a:lnTo>
                    <a:pt x="2007" y="4340"/>
                  </a:lnTo>
                  <a:lnTo>
                    <a:pt x="1999" y="4355"/>
                  </a:lnTo>
                  <a:lnTo>
                    <a:pt x="1991" y="4369"/>
                  </a:lnTo>
                  <a:lnTo>
                    <a:pt x="1982" y="4384"/>
                  </a:lnTo>
                  <a:lnTo>
                    <a:pt x="1972" y="4396"/>
                  </a:lnTo>
                  <a:lnTo>
                    <a:pt x="1962" y="4410"/>
                  </a:lnTo>
                  <a:lnTo>
                    <a:pt x="1952" y="4422"/>
                  </a:lnTo>
                  <a:lnTo>
                    <a:pt x="1941" y="4434"/>
                  </a:lnTo>
                  <a:lnTo>
                    <a:pt x="1929" y="4445"/>
                  </a:lnTo>
                  <a:lnTo>
                    <a:pt x="1916" y="4456"/>
                  </a:lnTo>
                  <a:lnTo>
                    <a:pt x="1904" y="4466"/>
                  </a:lnTo>
                  <a:lnTo>
                    <a:pt x="1891" y="4476"/>
                  </a:lnTo>
                  <a:lnTo>
                    <a:pt x="1877" y="4485"/>
                  </a:lnTo>
                  <a:lnTo>
                    <a:pt x="1863" y="4492"/>
                  </a:lnTo>
                  <a:lnTo>
                    <a:pt x="1848" y="4500"/>
                  </a:lnTo>
                  <a:lnTo>
                    <a:pt x="1832" y="4507"/>
                  </a:lnTo>
                  <a:lnTo>
                    <a:pt x="1817" y="4513"/>
                  </a:lnTo>
                  <a:lnTo>
                    <a:pt x="1801" y="4518"/>
                  </a:lnTo>
                  <a:lnTo>
                    <a:pt x="1785" y="4523"/>
                  </a:lnTo>
                  <a:lnTo>
                    <a:pt x="1769" y="4526"/>
                  </a:lnTo>
                  <a:lnTo>
                    <a:pt x="1752" y="4529"/>
                  </a:lnTo>
                  <a:lnTo>
                    <a:pt x="1735" y="4532"/>
                  </a:lnTo>
                  <a:lnTo>
                    <a:pt x="1718" y="4533"/>
                  </a:lnTo>
                  <a:lnTo>
                    <a:pt x="1700" y="4534"/>
                  </a:lnTo>
                  <a:lnTo>
                    <a:pt x="1700" y="4532"/>
                  </a:lnTo>
                  <a:lnTo>
                    <a:pt x="1698" y="4534"/>
                  </a:lnTo>
                  <a:lnTo>
                    <a:pt x="990" y="4534"/>
                  </a:lnTo>
                  <a:lnTo>
                    <a:pt x="990" y="4194"/>
                  </a:lnTo>
                  <a:lnTo>
                    <a:pt x="1134" y="4194"/>
                  </a:lnTo>
                  <a:lnTo>
                    <a:pt x="1134" y="2266"/>
                  </a:lnTo>
                  <a:lnTo>
                    <a:pt x="0" y="2266"/>
                  </a:lnTo>
                  <a:lnTo>
                    <a:pt x="0" y="1925"/>
                  </a:lnTo>
                  <a:lnTo>
                    <a:pt x="1134" y="1925"/>
                  </a:lnTo>
                  <a:lnTo>
                    <a:pt x="1134" y="1586"/>
                  </a:lnTo>
                  <a:lnTo>
                    <a:pt x="2041" y="1586"/>
                  </a:lnTo>
                  <a:lnTo>
                    <a:pt x="2041" y="1926"/>
                  </a:lnTo>
                  <a:lnTo>
                    <a:pt x="3173" y="1926"/>
                  </a:lnTo>
                  <a:lnTo>
                    <a:pt x="3173" y="2266"/>
                  </a:lnTo>
                  <a:lnTo>
                    <a:pt x="2041" y="2266"/>
                  </a:lnTo>
                  <a:close/>
                  <a:moveTo>
                    <a:pt x="5667" y="4194"/>
                  </a:moveTo>
                  <a:lnTo>
                    <a:pt x="5667" y="4534"/>
                  </a:lnTo>
                  <a:lnTo>
                    <a:pt x="4535" y="4534"/>
                  </a:lnTo>
                  <a:lnTo>
                    <a:pt x="4535" y="1473"/>
                  </a:lnTo>
                  <a:lnTo>
                    <a:pt x="4194" y="1473"/>
                  </a:lnTo>
                  <a:lnTo>
                    <a:pt x="4194" y="4193"/>
                  </a:lnTo>
                  <a:lnTo>
                    <a:pt x="4194" y="4194"/>
                  </a:lnTo>
                  <a:lnTo>
                    <a:pt x="4194" y="4194"/>
                  </a:lnTo>
                  <a:lnTo>
                    <a:pt x="4193" y="4210"/>
                  </a:lnTo>
                  <a:lnTo>
                    <a:pt x="4192" y="4227"/>
                  </a:lnTo>
                  <a:lnTo>
                    <a:pt x="4191" y="4243"/>
                  </a:lnTo>
                  <a:lnTo>
                    <a:pt x="4188" y="4260"/>
                  </a:lnTo>
                  <a:lnTo>
                    <a:pt x="4184" y="4275"/>
                  </a:lnTo>
                  <a:lnTo>
                    <a:pt x="4180" y="4291"/>
                  </a:lnTo>
                  <a:lnTo>
                    <a:pt x="4175" y="4307"/>
                  </a:lnTo>
                  <a:lnTo>
                    <a:pt x="4169" y="4321"/>
                  </a:lnTo>
                  <a:lnTo>
                    <a:pt x="4163" y="4337"/>
                  </a:lnTo>
                  <a:lnTo>
                    <a:pt x="4155" y="4350"/>
                  </a:lnTo>
                  <a:lnTo>
                    <a:pt x="4147" y="4365"/>
                  </a:lnTo>
                  <a:lnTo>
                    <a:pt x="4139" y="4378"/>
                  </a:lnTo>
                  <a:lnTo>
                    <a:pt x="4130" y="4392"/>
                  </a:lnTo>
                  <a:lnTo>
                    <a:pt x="4122" y="4404"/>
                  </a:lnTo>
                  <a:lnTo>
                    <a:pt x="4111" y="4416"/>
                  </a:lnTo>
                  <a:lnTo>
                    <a:pt x="4100" y="4428"/>
                  </a:lnTo>
                  <a:lnTo>
                    <a:pt x="4089" y="4439"/>
                  </a:lnTo>
                  <a:lnTo>
                    <a:pt x="4078" y="4450"/>
                  </a:lnTo>
                  <a:lnTo>
                    <a:pt x="4066" y="4460"/>
                  </a:lnTo>
                  <a:lnTo>
                    <a:pt x="4053" y="4469"/>
                  </a:lnTo>
                  <a:lnTo>
                    <a:pt x="4040" y="4478"/>
                  </a:lnTo>
                  <a:lnTo>
                    <a:pt x="4026" y="4487"/>
                  </a:lnTo>
                  <a:lnTo>
                    <a:pt x="4012" y="4495"/>
                  </a:lnTo>
                  <a:lnTo>
                    <a:pt x="3998" y="4501"/>
                  </a:lnTo>
                  <a:lnTo>
                    <a:pt x="3984" y="4508"/>
                  </a:lnTo>
                  <a:lnTo>
                    <a:pt x="3968" y="4514"/>
                  </a:lnTo>
                  <a:lnTo>
                    <a:pt x="3953" y="4518"/>
                  </a:lnTo>
                  <a:lnTo>
                    <a:pt x="3937" y="4523"/>
                  </a:lnTo>
                  <a:lnTo>
                    <a:pt x="3921" y="4527"/>
                  </a:lnTo>
                  <a:lnTo>
                    <a:pt x="3905" y="4529"/>
                  </a:lnTo>
                  <a:lnTo>
                    <a:pt x="3889" y="4532"/>
                  </a:lnTo>
                  <a:lnTo>
                    <a:pt x="3872" y="4533"/>
                  </a:lnTo>
                  <a:lnTo>
                    <a:pt x="3872" y="4534"/>
                  </a:lnTo>
                  <a:lnTo>
                    <a:pt x="3856" y="4534"/>
                  </a:lnTo>
                  <a:lnTo>
                    <a:pt x="3854" y="4534"/>
                  </a:lnTo>
                  <a:lnTo>
                    <a:pt x="3854" y="4534"/>
                  </a:lnTo>
                  <a:lnTo>
                    <a:pt x="3288" y="4534"/>
                  </a:lnTo>
                  <a:lnTo>
                    <a:pt x="3288" y="0"/>
                  </a:lnTo>
                  <a:lnTo>
                    <a:pt x="5667" y="0"/>
                  </a:lnTo>
                  <a:lnTo>
                    <a:pt x="5667" y="339"/>
                  </a:lnTo>
                  <a:lnTo>
                    <a:pt x="4194" y="339"/>
                  </a:lnTo>
                  <a:lnTo>
                    <a:pt x="4194" y="1133"/>
                  </a:lnTo>
                  <a:lnTo>
                    <a:pt x="5667" y="1133"/>
                  </a:lnTo>
                  <a:lnTo>
                    <a:pt x="5667" y="1473"/>
                  </a:lnTo>
                  <a:lnTo>
                    <a:pt x="5441" y="1473"/>
                  </a:lnTo>
                  <a:lnTo>
                    <a:pt x="5441" y="1628"/>
                  </a:lnTo>
                  <a:lnTo>
                    <a:pt x="5441" y="1784"/>
                  </a:lnTo>
                  <a:lnTo>
                    <a:pt x="5441" y="1940"/>
                  </a:lnTo>
                  <a:lnTo>
                    <a:pt x="5441" y="2096"/>
                  </a:lnTo>
                  <a:lnTo>
                    <a:pt x="5441" y="2252"/>
                  </a:lnTo>
                  <a:lnTo>
                    <a:pt x="5441" y="2407"/>
                  </a:lnTo>
                  <a:lnTo>
                    <a:pt x="5441" y="2564"/>
                  </a:lnTo>
                  <a:lnTo>
                    <a:pt x="5441" y="2720"/>
                  </a:lnTo>
                  <a:lnTo>
                    <a:pt x="5441" y="2875"/>
                  </a:lnTo>
                  <a:lnTo>
                    <a:pt x="5441" y="3031"/>
                  </a:lnTo>
                  <a:lnTo>
                    <a:pt x="5441" y="3187"/>
                  </a:lnTo>
                  <a:lnTo>
                    <a:pt x="5441" y="3343"/>
                  </a:lnTo>
                  <a:lnTo>
                    <a:pt x="5441" y="3499"/>
                  </a:lnTo>
                  <a:lnTo>
                    <a:pt x="5441" y="3655"/>
                  </a:lnTo>
                  <a:lnTo>
                    <a:pt x="5441" y="3811"/>
                  </a:lnTo>
                  <a:lnTo>
                    <a:pt x="5441" y="3966"/>
                  </a:lnTo>
                  <a:lnTo>
                    <a:pt x="5441" y="3996"/>
                  </a:lnTo>
                  <a:lnTo>
                    <a:pt x="5445" y="4022"/>
                  </a:lnTo>
                  <a:lnTo>
                    <a:pt x="5448" y="4047"/>
                  </a:lnTo>
                  <a:lnTo>
                    <a:pt x="5454" y="4071"/>
                  </a:lnTo>
                  <a:lnTo>
                    <a:pt x="5457" y="4081"/>
                  </a:lnTo>
                  <a:lnTo>
                    <a:pt x="5461" y="4091"/>
                  </a:lnTo>
                  <a:lnTo>
                    <a:pt x="5466" y="4101"/>
                  </a:lnTo>
                  <a:lnTo>
                    <a:pt x="5470" y="4110"/>
                  </a:lnTo>
                  <a:lnTo>
                    <a:pt x="5476" y="4118"/>
                  </a:lnTo>
                  <a:lnTo>
                    <a:pt x="5482" y="4125"/>
                  </a:lnTo>
                  <a:lnTo>
                    <a:pt x="5487" y="4133"/>
                  </a:lnTo>
                  <a:lnTo>
                    <a:pt x="5494" y="4141"/>
                  </a:lnTo>
                  <a:lnTo>
                    <a:pt x="5502" y="4147"/>
                  </a:lnTo>
                  <a:lnTo>
                    <a:pt x="5508" y="4153"/>
                  </a:lnTo>
                  <a:lnTo>
                    <a:pt x="5517" y="4159"/>
                  </a:lnTo>
                  <a:lnTo>
                    <a:pt x="5525" y="4165"/>
                  </a:lnTo>
                  <a:lnTo>
                    <a:pt x="5534" y="4169"/>
                  </a:lnTo>
                  <a:lnTo>
                    <a:pt x="5544" y="4173"/>
                  </a:lnTo>
                  <a:lnTo>
                    <a:pt x="5554" y="4177"/>
                  </a:lnTo>
                  <a:lnTo>
                    <a:pt x="5564" y="4180"/>
                  </a:lnTo>
                  <a:lnTo>
                    <a:pt x="5587" y="4186"/>
                  </a:lnTo>
                  <a:lnTo>
                    <a:pt x="5611" y="4190"/>
                  </a:lnTo>
                  <a:lnTo>
                    <a:pt x="5638" y="4193"/>
                  </a:lnTo>
                  <a:lnTo>
                    <a:pt x="5667" y="419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0" name="Freeform 28"/>
            <p:cNvSpPr>
              <a:spLocks/>
            </p:cNvSpPr>
            <p:nvPr/>
          </p:nvSpPr>
          <p:spPr bwMode="auto">
            <a:xfrm>
              <a:off x="2846388" y="3986213"/>
              <a:ext cx="681038" cy="468313"/>
            </a:xfrm>
            <a:custGeom>
              <a:avLst/>
              <a:gdLst/>
              <a:ahLst/>
              <a:cxnLst>
                <a:cxn ang="0">
                  <a:pos x="1665" y="1473"/>
                </a:cxn>
                <a:cxn ang="0">
                  <a:pos x="1744" y="1469"/>
                </a:cxn>
                <a:cxn ang="0">
                  <a:pos x="1819" y="1457"/>
                </a:cxn>
                <a:cxn ang="0">
                  <a:pos x="1889" y="1441"/>
                </a:cxn>
                <a:cxn ang="0">
                  <a:pos x="1950" y="1417"/>
                </a:cxn>
                <a:cxn ang="0">
                  <a:pos x="2005" y="1385"/>
                </a:cxn>
                <a:cxn ang="0">
                  <a:pos x="2052" y="1343"/>
                </a:cxn>
                <a:cxn ang="0">
                  <a:pos x="2091" y="1293"/>
                </a:cxn>
                <a:cxn ang="0">
                  <a:pos x="2120" y="1232"/>
                </a:cxn>
                <a:cxn ang="0">
                  <a:pos x="2140" y="1162"/>
                </a:cxn>
                <a:cxn ang="0">
                  <a:pos x="2149" y="1079"/>
                </a:cxn>
                <a:cxn ang="0">
                  <a:pos x="1707" y="0"/>
                </a:cxn>
                <a:cxn ang="0">
                  <a:pos x="1705" y="950"/>
                </a:cxn>
                <a:cxn ang="0">
                  <a:pos x="1693" y="1009"/>
                </a:cxn>
                <a:cxn ang="0">
                  <a:pos x="1671" y="1052"/>
                </a:cxn>
                <a:cxn ang="0">
                  <a:pos x="1642" y="1086"/>
                </a:cxn>
                <a:cxn ang="0">
                  <a:pos x="1605" y="1109"/>
                </a:cxn>
                <a:cxn ang="0">
                  <a:pos x="1562" y="1125"/>
                </a:cxn>
                <a:cxn ang="0">
                  <a:pos x="1514" y="1134"/>
                </a:cxn>
                <a:cxn ang="0">
                  <a:pos x="1368" y="1138"/>
                </a:cxn>
                <a:cxn ang="0">
                  <a:pos x="844" y="0"/>
                </a:cxn>
                <a:cxn ang="0">
                  <a:pos x="695" y="1136"/>
                </a:cxn>
                <a:cxn ang="0">
                  <a:pos x="611" y="1126"/>
                </a:cxn>
                <a:cxn ang="0">
                  <a:pos x="568" y="1114"/>
                </a:cxn>
                <a:cxn ang="0">
                  <a:pos x="529" y="1095"/>
                </a:cxn>
                <a:cxn ang="0">
                  <a:pos x="496" y="1068"/>
                </a:cxn>
                <a:cxn ang="0">
                  <a:pos x="471" y="1032"/>
                </a:cxn>
                <a:cxn ang="0">
                  <a:pos x="454" y="985"/>
                </a:cxn>
                <a:cxn ang="0">
                  <a:pos x="446" y="927"/>
                </a:cxn>
                <a:cxn ang="0">
                  <a:pos x="0" y="0"/>
                </a:cxn>
                <a:cxn ang="0">
                  <a:pos x="5" y="1122"/>
                </a:cxn>
                <a:cxn ang="0">
                  <a:pos x="20" y="1204"/>
                </a:cxn>
                <a:cxn ang="0">
                  <a:pos x="36" y="1249"/>
                </a:cxn>
                <a:cxn ang="0">
                  <a:pos x="56" y="1291"/>
                </a:cxn>
                <a:cxn ang="0">
                  <a:pos x="82" y="1328"/>
                </a:cxn>
                <a:cxn ang="0">
                  <a:pos x="112" y="1361"/>
                </a:cxn>
                <a:cxn ang="0">
                  <a:pos x="149" y="1390"/>
                </a:cxn>
                <a:cxn ang="0">
                  <a:pos x="192" y="1415"/>
                </a:cxn>
                <a:cxn ang="0">
                  <a:pos x="239" y="1435"/>
                </a:cxn>
                <a:cxn ang="0">
                  <a:pos x="300" y="1453"/>
                </a:cxn>
                <a:cxn ang="0">
                  <a:pos x="386" y="1466"/>
                </a:cxn>
                <a:cxn ang="0">
                  <a:pos x="485" y="1473"/>
                </a:cxn>
              </a:cxnLst>
              <a:rect l="0" t="0" r="r" b="b"/>
              <a:pathLst>
                <a:path w="2149" h="1473">
                  <a:moveTo>
                    <a:pt x="1331" y="1473"/>
                  </a:moveTo>
                  <a:lnTo>
                    <a:pt x="1637" y="1473"/>
                  </a:lnTo>
                  <a:lnTo>
                    <a:pt x="1665" y="1473"/>
                  </a:lnTo>
                  <a:lnTo>
                    <a:pt x="1692" y="1472"/>
                  </a:lnTo>
                  <a:lnTo>
                    <a:pt x="1718" y="1471"/>
                  </a:lnTo>
                  <a:lnTo>
                    <a:pt x="1744" y="1469"/>
                  </a:lnTo>
                  <a:lnTo>
                    <a:pt x="1770" y="1465"/>
                  </a:lnTo>
                  <a:lnTo>
                    <a:pt x="1796" y="1462"/>
                  </a:lnTo>
                  <a:lnTo>
                    <a:pt x="1819" y="1457"/>
                  </a:lnTo>
                  <a:lnTo>
                    <a:pt x="1843" y="1453"/>
                  </a:lnTo>
                  <a:lnTo>
                    <a:pt x="1866" y="1447"/>
                  </a:lnTo>
                  <a:lnTo>
                    <a:pt x="1889" y="1441"/>
                  </a:lnTo>
                  <a:lnTo>
                    <a:pt x="1910" y="1434"/>
                  </a:lnTo>
                  <a:lnTo>
                    <a:pt x="1930" y="1426"/>
                  </a:lnTo>
                  <a:lnTo>
                    <a:pt x="1950" y="1417"/>
                  </a:lnTo>
                  <a:lnTo>
                    <a:pt x="1969" y="1407"/>
                  </a:lnTo>
                  <a:lnTo>
                    <a:pt x="1988" y="1396"/>
                  </a:lnTo>
                  <a:lnTo>
                    <a:pt x="2005" y="1385"/>
                  </a:lnTo>
                  <a:lnTo>
                    <a:pt x="2022" y="1371"/>
                  </a:lnTo>
                  <a:lnTo>
                    <a:pt x="2037" y="1358"/>
                  </a:lnTo>
                  <a:lnTo>
                    <a:pt x="2052" y="1343"/>
                  </a:lnTo>
                  <a:lnTo>
                    <a:pt x="2067" y="1328"/>
                  </a:lnTo>
                  <a:lnTo>
                    <a:pt x="2079" y="1311"/>
                  </a:lnTo>
                  <a:lnTo>
                    <a:pt x="2091" y="1293"/>
                  </a:lnTo>
                  <a:lnTo>
                    <a:pt x="2101" y="1274"/>
                  </a:lnTo>
                  <a:lnTo>
                    <a:pt x="2111" y="1254"/>
                  </a:lnTo>
                  <a:lnTo>
                    <a:pt x="2120" y="1232"/>
                  </a:lnTo>
                  <a:lnTo>
                    <a:pt x="2128" y="1210"/>
                  </a:lnTo>
                  <a:lnTo>
                    <a:pt x="2135" y="1186"/>
                  </a:lnTo>
                  <a:lnTo>
                    <a:pt x="2140" y="1162"/>
                  </a:lnTo>
                  <a:lnTo>
                    <a:pt x="2144" y="1135"/>
                  </a:lnTo>
                  <a:lnTo>
                    <a:pt x="2147" y="1108"/>
                  </a:lnTo>
                  <a:lnTo>
                    <a:pt x="2149" y="1079"/>
                  </a:lnTo>
                  <a:lnTo>
                    <a:pt x="2149" y="1049"/>
                  </a:lnTo>
                  <a:lnTo>
                    <a:pt x="2149" y="0"/>
                  </a:lnTo>
                  <a:lnTo>
                    <a:pt x="1707" y="0"/>
                  </a:lnTo>
                  <a:lnTo>
                    <a:pt x="1707" y="904"/>
                  </a:lnTo>
                  <a:lnTo>
                    <a:pt x="1707" y="928"/>
                  </a:lnTo>
                  <a:lnTo>
                    <a:pt x="1705" y="950"/>
                  </a:lnTo>
                  <a:lnTo>
                    <a:pt x="1703" y="972"/>
                  </a:lnTo>
                  <a:lnTo>
                    <a:pt x="1698" y="991"/>
                  </a:lnTo>
                  <a:lnTo>
                    <a:pt x="1693" y="1009"/>
                  </a:lnTo>
                  <a:lnTo>
                    <a:pt x="1687" y="1024"/>
                  </a:lnTo>
                  <a:lnTo>
                    <a:pt x="1679" y="1039"/>
                  </a:lnTo>
                  <a:lnTo>
                    <a:pt x="1671" y="1052"/>
                  </a:lnTo>
                  <a:lnTo>
                    <a:pt x="1662" y="1064"/>
                  </a:lnTo>
                  <a:lnTo>
                    <a:pt x="1652" y="1076"/>
                  </a:lnTo>
                  <a:lnTo>
                    <a:pt x="1642" y="1086"/>
                  </a:lnTo>
                  <a:lnTo>
                    <a:pt x="1630" y="1095"/>
                  </a:lnTo>
                  <a:lnTo>
                    <a:pt x="1618" y="1103"/>
                  </a:lnTo>
                  <a:lnTo>
                    <a:pt x="1605" y="1109"/>
                  </a:lnTo>
                  <a:lnTo>
                    <a:pt x="1591" y="1116"/>
                  </a:lnTo>
                  <a:lnTo>
                    <a:pt x="1576" y="1120"/>
                  </a:lnTo>
                  <a:lnTo>
                    <a:pt x="1562" y="1125"/>
                  </a:lnTo>
                  <a:lnTo>
                    <a:pt x="1546" y="1128"/>
                  </a:lnTo>
                  <a:lnTo>
                    <a:pt x="1530" y="1132"/>
                  </a:lnTo>
                  <a:lnTo>
                    <a:pt x="1514" y="1134"/>
                  </a:lnTo>
                  <a:lnTo>
                    <a:pt x="1479" y="1137"/>
                  </a:lnTo>
                  <a:lnTo>
                    <a:pt x="1443" y="1138"/>
                  </a:lnTo>
                  <a:lnTo>
                    <a:pt x="1368" y="1138"/>
                  </a:lnTo>
                  <a:lnTo>
                    <a:pt x="1291" y="1137"/>
                  </a:lnTo>
                  <a:lnTo>
                    <a:pt x="1291" y="0"/>
                  </a:lnTo>
                  <a:lnTo>
                    <a:pt x="844" y="0"/>
                  </a:lnTo>
                  <a:lnTo>
                    <a:pt x="844" y="1137"/>
                  </a:lnTo>
                  <a:lnTo>
                    <a:pt x="768" y="1138"/>
                  </a:lnTo>
                  <a:lnTo>
                    <a:pt x="695" y="1136"/>
                  </a:lnTo>
                  <a:lnTo>
                    <a:pt x="661" y="1134"/>
                  </a:lnTo>
                  <a:lnTo>
                    <a:pt x="628" y="1129"/>
                  </a:lnTo>
                  <a:lnTo>
                    <a:pt x="611" y="1126"/>
                  </a:lnTo>
                  <a:lnTo>
                    <a:pt x="597" y="1123"/>
                  </a:lnTo>
                  <a:lnTo>
                    <a:pt x="582" y="1119"/>
                  </a:lnTo>
                  <a:lnTo>
                    <a:pt x="568" y="1114"/>
                  </a:lnTo>
                  <a:lnTo>
                    <a:pt x="554" y="1108"/>
                  </a:lnTo>
                  <a:lnTo>
                    <a:pt x="541" y="1103"/>
                  </a:lnTo>
                  <a:lnTo>
                    <a:pt x="529" y="1095"/>
                  </a:lnTo>
                  <a:lnTo>
                    <a:pt x="517" y="1087"/>
                  </a:lnTo>
                  <a:lnTo>
                    <a:pt x="506" y="1078"/>
                  </a:lnTo>
                  <a:lnTo>
                    <a:pt x="496" y="1068"/>
                  </a:lnTo>
                  <a:lnTo>
                    <a:pt x="487" y="1058"/>
                  </a:lnTo>
                  <a:lnTo>
                    <a:pt x="478" y="1045"/>
                  </a:lnTo>
                  <a:lnTo>
                    <a:pt x="471" y="1032"/>
                  </a:lnTo>
                  <a:lnTo>
                    <a:pt x="465" y="1017"/>
                  </a:lnTo>
                  <a:lnTo>
                    <a:pt x="458" y="1002"/>
                  </a:lnTo>
                  <a:lnTo>
                    <a:pt x="454" y="985"/>
                  </a:lnTo>
                  <a:lnTo>
                    <a:pt x="450" y="967"/>
                  </a:lnTo>
                  <a:lnTo>
                    <a:pt x="447" y="948"/>
                  </a:lnTo>
                  <a:lnTo>
                    <a:pt x="446" y="927"/>
                  </a:lnTo>
                  <a:lnTo>
                    <a:pt x="445" y="904"/>
                  </a:lnTo>
                  <a:lnTo>
                    <a:pt x="445" y="0"/>
                  </a:lnTo>
                  <a:lnTo>
                    <a:pt x="0" y="0"/>
                  </a:lnTo>
                  <a:lnTo>
                    <a:pt x="0" y="1049"/>
                  </a:lnTo>
                  <a:lnTo>
                    <a:pt x="1" y="1086"/>
                  </a:lnTo>
                  <a:lnTo>
                    <a:pt x="5" y="1122"/>
                  </a:lnTo>
                  <a:lnTo>
                    <a:pt x="9" y="1155"/>
                  </a:lnTo>
                  <a:lnTo>
                    <a:pt x="16" y="1189"/>
                  </a:lnTo>
                  <a:lnTo>
                    <a:pt x="20" y="1204"/>
                  </a:lnTo>
                  <a:lnTo>
                    <a:pt x="25" y="1219"/>
                  </a:lnTo>
                  <a:lnTo>
                    <a:pt x="29" y="1235"/>
                  </a:lnTo>
                  <a:lnTo>
                    <a:pt x="36" y="1249"/>
                  </a:lnTo>
                  <a:lnTo>
                    <a:pt x="42" y="1264"/>
                  </a:lnTo>
                  <a:lnTo>
                    <a:pt x="48" y="1277"/>
                  </a:lnTo>
                  <a:lnTo>
                    <a:pt x="56" y="1291"/>
                  </a:lnTo>
                  <a:lnTo>
                    <a:pt x="64" y="1303"/>
                  </a:lnTo>
                  <a:lnTo>
                    <a:pt x="73" y="1315"/>
                  </a:lnTo>
                  <a:lnTo>
                    <a:pt x="82" y="1328"/>
                  </a:lnTo>
                  <a:lnTo>
                    <a:pt x="92" y="1340"/>
                  </a:lnTo>
                  <a:lnTo>
                    <a:pt x="102" y="1351"/>
                  </a:lnTo>
                  <a:lnTo>
                    <a:pt x="112" y="1361"/>
                  </a:lnTo>
                  <a:lnTo>
                    <a:pt x="124" y="1371"/>
                  </a:lnTo>
                  <a:lnTo>
                    <a:pt x="137" y="1381"/>
                  </a:lnTo>
                  <a:lnTo>
                    <a:pt x="149" y="1390"/>
                  </a:lnTo>
                  <a:lnTo>
                    <a:pt x="163" y="1399"/>
                  </a:lnTo>
                  <a:lnTo>
                    <a:pt x="176" y="1407"/>
                  </a:lnTo>
                  <a:lnTo>
                    <a:pt x="192" y="1415"/>
                  </a:lnTo>
                  <a:lnTo>
                    <a:pt x="206" y="1423"/>
                  </a:lnTo>
                  <a:lnTo>
                    <a:pt x="223" y="1429"/>
                  </a:lnTo>
                  <a:lnTo>
                    <a:pt x="239" y="1435"/>
                  </a:lnTo>
                  <a:lnTo>
                    <a:pt x="257" y="1442"/>
                  </a:lnTo>
                  <a:lnTo>
                    <a:pt x="274" y="1446"/>
                  </a:lnTo>
                  <a:lnTo>
                    <a:pt x="300" y="1453"/>
                  </a:lnTo>
                  <a:lnTo>
                    <a:pt x="327" y="1458"/>
                  </a:lnTo>
                  <a:lnTo>
                    <a:pt x="356" y="1463"/>
                  </a:lnTo>
                  <a:lnTo>
                    <a:pt x="386" y="1466"/>
                  </a:lnTo>
                  <a:lnTo>
                    <a:pt x="418" y="1470"/>
                  </a:lnTo>
                  <a:lnTo>
                    <a:pt x="450" y="1472"/>
                  </a:lnTo>
                  <a:lnTo>
                    <a:pt x="485" y="1473"/>
                  </a:lnTo>
                  <a:lnTo>
                    <a:pt x="521" y="1473"/>
                  </a:lnTo>
                  <a:lnTo>
                    <a:pt x="1331" y="1473"/>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1" name="Freeform 29"/>
            <p:cNvSpPr>
              <a:spLocks/>
            </p:cNvSpPr>
            <p:nvPr/>
          </p:nvSpPr>
          <p:spPr bwMode="auto">
            <a:xfrm>
              <a:off x="2286001" y="3986213"/>
              <a:ext cx="534988" cy="468313"/>
            </a:xfrm>
            <a:custGeom>
              <a:avLst/>
              <a:gdLst/>
              <a:ahLst/>
              <a:cxnLst>
                <a:cxn ang="0">
                  <a:pos x="443" y="563"/>
                </a:cxn>
                <a:cxn ang="0">
                  <a:pos x="446" y="517"/>
                </a:cxn>
                <a:cxn ang="0">
                  <a:pos x="455" y="478"/>
                </a:cxn>
                <a:cxn ang="0">
                  <a:pos x="468" y="443"/>
                </a:cxn>
                <a:cxn ang="0">
                  <a:pos x="487" y="414"/>
                </a:cxn>
                <a:cxn ang="0">
                  <a:pos x="511" y="391"/>
                </a:cxn>
                <a:cxn ang="0">
                  <a:pos x="538" y="372"/>
                </a:cxn>
                <a:cxn ang="0">
                  <a:pos x="581" y="353"/>
                </a:cxn>
                <a:cxn ang="0">
                  <a:pos x="657" y="338"/>
                </a:cxn>
                <a:cxn ang="0">
                  <a:pos x="1681" y="335"/>
                </a:cxn>
                <a:cxn ang="0">
                  <a:pos x="495" y="0"/>
                </a:cxn>
                <a:cxn ang="0">
                  <a:pos x="418" y="5"/>
                </a:cxn>
                <a:cxn ang="0">
                  <a:pos x="345" y="15"/>
                </a:cxn>
                <a:cxn ang="0">
                  <a:pos x="276" y="30"/>
                </a:cxn>
                <a:cxn ang="0">
                  <a:pos x="213" y="55"/>
                </a:cxn>
                <a:cxn ang="0">
                  <a:pos x="156" y="86"/>
                </a:cxn>
                <a:cxn ang="0">
                  <a:pos x="107" y="128"/>
                </a:cxn>
                <a:cxn ang="0">
                  <a:pos x="65" y="178"/>
                </a:cxn>
                <a:cxn ang="0">
                  <a:pos x="33" y="239"/>
                </a:cxn>
                <a:cxn ang="0">
                  <a:pos x="12" y="310"/>
                </a:cxn>
                <a:cxn ang="0">
                  <a:pos x="2" y="393"/>
                </a:cxn>
                <a:cxn ang="0">
                  <a:pos x="2" y="1079"/>
                </a:cxn>
                <a:cxn ang="0">
                  <a:pos x="12" y="1163"/>
                </a:cxn>
                <a:cxn ang="0">
                  <a:pos x="33" y="1235"/>
                </a:cxn>
                <a:cxn ang="0">
                  <a:pos x="65" y="1295"/>
                </a:cxn>
                <a:cxn ang="0">
                  <a:pos x="107" y="1345"/>
                </a:cxn>
                <a:cxn ang="0">
                  <a:pos x="156" y="1386"/>
                </a:cxn>
                <a:cxn ang="0">
                  <a:pos x="213" y="1418"/>
                </a:cxn>
                <a:cxn ang="0">
                  <a:pos x="276" y="1442"/>
                </a:cxn>
                <a:cxn ang="0">
                  <a:pos x="345" y="1458"/>
                </a:cxn>
                <a:cxn ang="0">
                  <a:pos x="418" y="1469"/>
                </a:cxn>
                <a:cxn ang="0">
                  <a:pos x="495" y="1473"/>
                </a:cxn>
                <a:cxn ang="0">
                  <a:pos x="1681" y="1137"/>
                </a:cxn>
                <a:cxn ang="0">
                  <a:pos x="657" y="1135"/>
                </a:cxn>
                <a:cxn ang="0">
                  <a:pos x="591" y="1124"/>
                </a:cxn>
                <a:cxn ang="0">
                  <a:pos x="558" y="1111"/>
                </a:cxn>
                <a:cxn ang="0">
                  <a:pos x="527" y="1095"/>
                </a:cxn>
                <a:cxn ang="0">
                  <a:pos x="501" y="1073"/>
                </a:cxn>
                <a:cxn ang="0">
                  <a:pos x="480" y="1047"/>
                </a:cxn>
                <a:cxn ang="0">
                  <a:pos x="463" y="1014"/>
                </a:cxn>
                <a:cxn ang="0">
                  <a:pos x="450" y="976"/>
                </a:cxn>
                <a:cxn ang="0">
                  <a:pos x="444" y="932"/>
                </a:cxn>
                <a:cxn ang="0">
                  <a:pos x="1681" y="899"/>
                </a:cxn>
              </a:cxnLst>
              <a:rect l="0" t="0" r="r" b="b"/>
              <a:pathLst>
                <a:path w="1681" h="1473">
                  <a:moveTo>
                    <a:pt x="1681" y="899"/>
                  </a:moveTo>
                  <a:lnTo>
                    <a:pt x="1681" y="563"/>
                  </a:lnTo>
                  <a:lnTo>
                    <a:pt x="443" y="563"/>
                  </a:lnTo>
                  <a:lnTo>
                    <a:pt x="444" y="547"/>
                  </a:lnTo>
                  <a:lnTo>
                    <a:pt x="444" y="532"/>
                  </a:lnTo>
                  <a:lnTo>
                    <a:pt x="446" y="517"/>
                  </a:lnTo>
                  <a:lnTo>
                    <a:pt x="448" y="504"/>
                  </a:lnTo>
                  <a:lnTo>
                    <a:pt x="450" y="490"/>
                  </a:lnTo>
                  <a:lnTo>
                    <a:pt x="455" y="478"/>
                  </a:lnTo>
                  <a:lnTo>
                    <a:pt x="458" y="466"/>
                  </a:lnTo>
                  <a:lnTo>
                    <a:pt x="463" y="455"/>
                  </a:lnTo>
                  <a:lnTo>
                    <a:pt x="468" y="443"/>
                  </a:lnTo>
                  <a:lnTo>
                    <a:pt x="474" y="433"/>
                  </a:lnTo>
                  <a:lnTo>
                    <a:pt x="481" y="423"/>
                  </a:lnTo>
                  <a:lnTo>
                    <a:pt x="487" y="414"/>
                  </a:lnTo>
                  <a:lnTo>
                    <a:pt x="494" y="406"/>
                  </a:lnTo>
                  <a:lnTo>
                    <a:pt x="502" y="399"/>
                  </a:lnTo>
                  <a:lnTo>
                    <a:pt x="511" y="391"/>
                  </a:lnTo>
                  <a:lnTo>
                    <a:pt x="519" y="384"/>
                  </a:lnTo>
                  <a:lnTo>
                    <a:pt x="529" y="377"/>
                  </a:lnTo>
                  <a:lnTo>
                    <a:pt x="538" y="372"/>
                  </a:lnTo>
                  <a:lnTo>
                    <a:pt x="549" y="366"/>
                  </a:lnTo>
                  <a:lnTo>
                    <a:pt x="559" y="362"/>
                  </a:lnTo>
                  <a:lnTo>
                    <a:pt x="581" y="353"/>
                  </a:lnTo>
                  <a:lnTo>
                    <a:pt x="606" y="346"/>
                  </a:lnTo>
                  <a:lnTo>
                    <a:pt x="631" y="341"/>
                  </a:lnTo>
                  <a:lnTo>
                    <a:pt x="657" y="338"/>
                  </a:lnTo>
                  <a:lnTo>
                    <a:pt x="687" y="336"/>
                  </a:lnTo>
                  <a:lnTo>
                    <a:pt x="716" y="335"/>
                  </a:lnTo>
                  <a:lnTo>
                    <a:pt x="1681" y="335"/>
                  </a:lnTo>
                  <a:lnTo>
                    <a:pt x="1681" y="0"/>
                  </a:lnTo>
                  <a:lnTo>
                    <a:pt x="521" y="0"/>
                  </a:lnTo>
                  <a:lnTo>
                    <a:pt x="495" y="0"/>
                  </a:lnTo>
                  <a:lnTo>
                    <a:pt x="469" y="1"/>
                  </a:lnTo>
                  <a:lnTo>
                    <a:pt x="444" y="2"/>
                  </a:lnTo>
                  <a:lnTo>
                    <a:pt x="418" y="5"/>
                  </a:lnTo>
                  <a:lnTo>
                    <a:pt x="393" y="7"/>
                  </a:lnTo>
                  <a:lnTo>
                    <a:pt x="369" y="10"/>
                  </a:lnTo>
                  <a:lnTo>
                    <a:pt x="345" y="15"/>
                  </a:lnTo>
                  <a:lnTo>
                    <a:pt x="322" y="19"/>
                  </a:lnTo>
                  <a:lnTo>
                    <a:pt x="298" y="25"/>
                  </a:lnTo>
                  <a:lnTo>
                    <a:pt x="276" y="30"/>
                  </a:lnTo>
                  <a:lnTo>
                    <a:pt x="255" y="38"/>
                  </a:lnTo>
                  <a:lnTo>
                    <a:pt x="233" y="46"/>
                  </a:lnTo>
                  <a:lnTo>
                    <a:pt x="213" y="55"/>
                  </a:lnTo>
                  <a:lnTo>
                    <a:pt x="193" y="64"/>
                  </a:lnTo>
                  <a:lnTo>
                    <a:pt x="174" y="75"/>
                  </a:lnTo>
                  <a:lnTo>
                    <a:pt x="156" y="86"/>
                  </a:lnTo>
                  <a:lnTo>
                    <a:pt x="138" y="100"/>
                  </a:lnTo>
                  <a:lnTo>
                    <a:pt x="122" y="113"/>
                  </a:lnTo>
                  <a:lnTo>
                    <a:pt x="107" y="128"/>
                  </a:lnTo>
                  <a:lnTo>
                    <a:pt x="92" y="143"/>
                  </a:lnTo>
                  <a:lnTo>
                    <a:pt x="78" y="160"/>
                  </a:lnTo>
                  <a:lnTo>
                    <a:pt x="65" y="178"/>
                  </a:lnTo>
                  <a:lnTo>
                    <a:pt x="53" y="197"/>
                  </a:lnTo>
                  <a:lnTo>
                    <a:pt x="43" y="217"/>
                  </a:lnTo>
                  <a:lnTo>
                    <a:pt x="33" y="239"/>
                  </a:lnTo>
                  <a:lnTo>
                    <a:pt x="25" y="261"/>
                  </a:lnTo>
                  <a:lnTo>
                    <a:pt x="17" y="284"/>
                  </a:lnTo>
                  <a:lnTo>
                    <a:pt x="12" y="310"/>
                  </a:lnTo>
                  <a:lnTo>
                    <a:pt x="7" y="336"/>
                  </a:lnTo>
                  <a:lnTo>
                    <a:pt x="4" y="364"/>
                  </a:lnTo>
                  <a:lnTo>
                    <a:pt x="2" y="393"/>
                  </a:lnTo>
                  <a:lnTo>
                    <a:pt x="0" y="424"/>
                  </a:lnTo>
                  <a:lnTo>
                    <a:pt x="0" y="1049"/>
                  </a:lnTo>
                  <a:lnTo>
                    <a:pt x="2" y="1079"/>
                  </a:lnTo>
                  <a:lnTo>
                    <a:pt x="4" y="1108"/>
                  </a:lnTo>
                  <a:lnTo>
                    <a:pt x="7" y="1136"/>
                  </a:lnTo>
                  <a:lnTo>
                    <a:pt x="12" y="1163"/>
                  </a:lnTo>
                  <a:lnTo>
                    <a:pt x="17" y="1188"/>
                  </a:lnTo>
                  <a:lnTo>
                    <a:pt x="25" y="1212"/>
                  </a:lnTo>
                  <a:lnTo>
                    <a:pt x="33" y="1235"/>
                  </a:lnTo>
                  <a:lnTo>
                    <a:pt x="43" y="1256"/>
                  </a:lnTo>
                  <a:lnTo>
                    <a:pt x="53" y="1276"/>
                  </a:lnTo>
                  <a:lnTo>
                    <a:pt x="65" y="1295"/>
                  </a:lnTo>
                  <a:lnTo>
                    <a:pt x="78" y="1313"/>
                  </a:lnTo>
                  <a:lnTo>
                    <a:pt x="91" y="1330"/>
                  </a:lnTo>
                  <a:lnTo>
                    <a:pt x="107" y="1345"/>
                  </a:lnTo>
                  <a:lnTo>
                    <a:pt x="122" y="1360"/>
                  </a:lnTo>
                  <a:lnTo>
                    <a:pt x="138" y="1373"/>
                  </a:lnTo>
                  <a:lnTo>
                    <a:pt x="156" y="1386"/>
                  </a:lnTo>
                  <a:lnTo>
                    <a:pt x="174" y="1398"/>
                  </a:lnTo>
                  <a:lnTo>
                    <a:pt x="193" y="1408"/>
                  </a:lnTo>
                  <a:lnTo>
                    <a:pt x="213" y="1418"/>
                  </a:lnTo>
                  <a:lnTo>
                    <a:pt x="233" y="1427"/>
                  </a:lnTo>
                  <a:lnTo>
                    <a:pt x="255" y="1435"/>
                  </a:lnTo>
                  <a:lnTo>
                    <a:pt x="276" y="1442"/>
                  </a:lnTo>
                  <a:lnTo>
                    <a:pt x="298" y="1448"/>
                  </a:lnTo>
                  <a:lnTo>
                    <a:pt x="322" y="1454"/>
                  </a:lnTo>
                  <a:lnTo>
                    <a:pt x="345" y="1458"/>
                  </a:lnTo>
                  <a:lnTo>
                    <a:pt x="369" y="1463"/>
                  </a:lnTo>
                  <a:lnTo>
                    <a:pt x="393" y="1466"/>
                  </a:lnTo>
                  <a:lnTo>
                    <a:pt x="418" y="1469"/>
                  </a:lnTo>
                  <a:lnTo>
                    <a:pt x="444" y="1471"/>
                  </a:lnTo>
                  <a:lnTo>
                    <a:pt x="469" y="1472"/>
                  </a:lnTo>
                  <a:lnTo>
                    <a:pt x="495" y="1473"/>
                  </a:lnTo>
                  <a:lnTo>
                    <a:pt x="521" y="1473"/>
                  </a:lnTo>
                  <a:lnTo>
                    <a:pt x="1681" y="1473"/>
                  </a:lnTo>
                  <a:lnTo>
                    <a:pt x="1681" y="1137"/>
                  </a:lnTo>
                  <a:lnTo>
                    <a:pt x="716" y="1137"/>
                  </a:lnTo>
                  <a:lnTo>
                    <a:pt x="685" y="1137"/>
                  </a:lnTo>
                  <a:lnTo>
                    <a:pt x="657" y="1135"/>
                  </a:lnTo>
                  <a:lnTo>
                    <a:pt x="630" y="1132"/>
                  </a:lnTo>
                  <a:lnTo>
                    <a:pt x="604" y="1126"/>
                  </a:lnTo>
                  <a:lnTo>
                    <a:pt x="591" y="1124"/>
                  </a:lnTo>
                  <a:lnTo>
                    <a:pt x="580" y="1119"/>
                  </a:lnTo>
                  <a:lnTo>
                    <a:pt x="568" y="1116"/>
                  </a:lnTo>
                  <a:lnTo>
                    <a:pt x="558" y="1111"/>
                  </a:lnTo>
                  <a:lnTo>
                    <a:pt x="547" y="1106"/>
                  </a:lnTo>
                  <a:lnTo>
                    <a:pt x="537" y="1100"/>
                  </a:lnTo>
                  <a:lnTo>
                    <a:pt x="527" y="1095"/>
                  </a:lnTo>
                  <a:lnTo>
                    <a:pt x="518" y="1088"/>
                  </a:lnTo>
                  <a:lnTo>
                    <a:pt x="510" y="1080"/>
                  </a:lnTo>
                  <a:lnTo>
                    <a:pt x="501" y="1073"/>
                  </a:lnTo>
                  <a:lnTo>
                    <a:pt x="493" y="1064"/>
                  </a:lnTo>
                  <a:lnTo>
                    <a:pt x="486" y="1056"/>
                  </a:lnTo>
                  <a:lnTo>
                    <a:pt x="480" y="1047"/>
                  </a:lnTo>
                  <a:lnTo>
                    <a:pt x="473" y="1037"/>
                  </a:lnTo>
                  <a:lnTo>
                    <a:pt x="467" y="1025"/>
                  </a:lnTo>
                  <a:lnTo>
                    <a:pt x="463" y="1014"/>
                  </a:lnTo>
                  <a:lnTo>
                    <a:pt x="458" y="1003"/>
                  </a:lnTo>
                  <a:lnTo>
                    <a:pt x="454" y="990"/>
                  </a:lnTo>
                  <a:lnTo>
                    <a:pt x="450" y="976"/>
                  </a:lnTo>
                  <a:lnTo>
                    <a:pt x="448" y="963"/>
                  </a:lnTo>
                  <a:lnTo>
                    <a:pt x="446" y="948"/>
                  </a:lnTo>
                  <a:lnTo>
                    <a:pt x="444" y="932"/>
                  </a:lnTo>
                  <a:lnTo>
                    <a:pt x="444" y="916"/>
                  </a:lnTo>
                  <a:lnTo>
                    <a:pt x="443" y="899"/>
                  </a:lnTo>
                  <a:lnTo>
                    <a:pt x="1681" y="89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2" name="Freeform 30"/>
            <p:cNvSpPr>
              <a:spLocks/>
            </p:cNvSpPr>
            <p:nvPr/>
          </p:nvSpPr>
          <p:spPr bwMode="auto">
            <a:xfrm>
              <a:off x="1728788" y="3986213"/>
              <a:ext cx="531813" cy="468313"/>
            </a:xfrm>
            <a:custGeom>
              <a:avLst/>
              <a:gdLst/>
              <a:ahLst/>
              <a:cxnLst>
                <a:cxn ang="0">
                  <a:pos x="440" y="635"/>
                </a:cxn>
                <a:cxn ang="0">
                  <a:pos x="1232" y="1473"/>
                </a:cxn>
                <a:cxn ang="0">
                  <a:pos x="1677" y="1473"/>
                </a:cxn>
                <a:cxn ang="0">
                  <a:pos x="1677" y="0"/>
                </a:cxn>
                <a:cxn ang="0">
                  <a:pos x="1232" y="0"/>
                </a:cxn>
                <a:cxn ang="0">
                  <a:pos x="1232" y="823"/>
                </a:cxn>
                <a:cxn ang="0">
                  <a:pos x="440" y="0"/>
                </a:cxn>
                <a:cxn ang="0">
                  <a:pos x="0" y="0"/>
                </a:cxn>
                <a:cxn ang="0">
                  <a:pos x="0" y="1473"/>
                </a:cxn>
                <a:cxn ang="0">
                  <a:pos x="440" y="1473"/>
                </a:cxn>
                <a:cxn ang="0">
                  <a:pos x="440" y="635"/>
                </a:cxn>
              </a:cxnLst>
              <a:rect l="0" t="0" r="r" b="b"/>
              <a:pathLst>
                <a:path w="1677" h="1473">
                  <a:moveTo>
                    <a:pt x="440" y="635"/>
                  </a:moveTo>
                  <a:lnTo>
                    <a:pt x="1232" y="1473"/>
                  </a:lnTo>
                  <a:lnTo>
                    <a:pt x="1677" y="1473"/>
                  </a:lnTo>
                  <a:lnTo>
                    <a:pt x="1677" y="0"/>
                  </a:lnTo>
                  <a:lnTo>
                    <a:pt x="1232" y="0"/>
                  </a:lnTo>
                  <a:lnTo>
                    <a:pt x="1232" y="823"/>
                  </a:lnTo>
                  <a:lnTo>
                    <a:pt x="440" y="0"/>
                  </a:lnTo>
                  <a:lnTo>
                    <a:pt x="0" y="0"/>
                  </a:lnTo>
                  <a:lnTo>
                    <a:pt x="0" y="1473"/>
                  </a:lnTo>
                  <a:lnTo>
                    <a:pt x="440" y="1473"/>
                  </a:lnTo>
                  <a:lnTo>
                    <a:pt x="440" y="635"/>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3" name="Freeform 31"/>
            <p:cNvSpPr>
              <a:spLocks/>
            </p:cNvSpPr>
            <p:nvPr/>
          </p:nvSpPr>
          <p:spPr bwMode="auto">
            <a:xfrm>
              <a:off x="3671888" y="3986213"/>
              <a:ext cx="544513" cy="468313"/>
            </a:xfrm>
            <a:custGeom>
              <a:avLst/>
              <a:gdLst/>
              <a:ahLst/>
              <a:cxnLst>
                <a:cxn ang="0">
                  <a:pos x="620" y="335"/>
                </a:cxn>
                <a:cxn ang="0">
                  <a:pos x="0" y="335"/>
                </a:cxn>
                <a:cxn ang="0">
                  <a:pos x="0" y="0"/>
                </a:cxn>
                <a:cxn ang="0">
                  <a:pos x="1716" y="0"/>
                </a:cxn>
                <a:cxn ang="0">
                  <a:pos x="1716" y="335"/>
                </a:cxn>
                <a:cxn ang="0">
                  <a:pos x="1070" y="335"/>
                </a:cxn>
                <a:cxn ang="0">
                  <a:pos x="1070" y="1473"/>
                </a:cxn>
                <a:cxn ang="0">
                  <a:pos x="620" y="1473"/>
                </a:cxn>
                <a:cxn ang="0">
                  <a:pos x="620" y="335"/>
                </a:cxn>
              </a:cxnLst>
              <a:rect l="0" t="0" r="r" b="b"/>
              <a:pathLst>
                <a:path w="1716" h="1473">
                  <a:moveTo>
                    <a:pt x="620" y="335"/>
                  </a:moveTo>
                  <a:lnTo>
                    <a:pt x="0" y="335"/>
                  </a:lnTo>
                  <a:lnTo>
                    <a:pt x="0" y="0"/>
                  </a:lnTo>
                  <a:lnTo>
                    <a:pt x="1716" y="0"/>
                  </a:lnTo>
                  <a:lnTo>
                    <a:pt x="1716" y="335"/>
                  </a:lnTo>
                  <a:lnTo>
                    <a:pt x="1070" y="335"/>
                  </a:lnTo>
                  <a:lnTo>
                    <a:pt x="1070" y="1473"/>
                  </a:lnTo>
                  <a:lnTo>
                    <a:pt x="620" y="1473"/>
                  </a:lnTo>
                  <a:lnTo>
                    <a:pt x="620" y="335"/>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4" name="Freeform 32"/>
            <p:cNvSpPr>
              <a:spLocks/>
            </p:cNvSpPr>
            <p:nvPr/>
          </p:nvSpPr>
          <p:spPr bwMode="auto">
            <a:xfrm>
              <a:off x="4243388" y="3986213"/>
              <a:ext cx="544513" cy="468313"/>
            </a:xfrm>
            <a:custGeom>
              <a:avLst/>
              <a:gdLst/>
              <a:ahLst/>
              <a:cxnLst>
                <a:cxn ang="0">
                  <a:pos x="450" y="899"/>
                </a:cxn>
                <a:cxn ang="0">
                  <a:pos x="450" y="1473"/>
                </a:cxn>
                <a:cxn ang="0">
                  <a:pos x="0" y="1473"/>
                </a:cxn>
                <a:cxn ang="0">
                  <a:pos x="0" y="0"/>
                </a:cxn>
                <a:cxn ang="0">
                  <a:pos x="450" y="0"/>
                </a:cxn>
                <a:cxn ang="0">
                  <a:pos x="450" y="563"/>
                </a:cxn>
                <a:cxn ang="0">
                  <a:pos x="1261" y="563"/>
                </a:cxn>
                <a:cxn ang="0">
                  <a:pos x="1261" y="0"/>
                </a:cxn>
                <a:cxn ang="0">
                  <a:pos x="1716" y="0"/>
                </a:cxn>
                <a:cxn ang="0">
                  <a:pos x="1716" y="1473"/>
                </a:cxn>
                <a:cxn ang="0">
                  <a:pos x="1261" y="1473"/>
                </a:cxn>
                <a:cxn ang="0">
                  <a:pos x="1261" y="899"/>
                </a:cxn>
                <a:cxn ang="0">
                  <a:pos x="450" y="899"/>
                </a:cxn>
              </a:cxnLst>
              <a:rect l="0" t="0" r="r" b="b"/>
              <a:pathLst>
                <a:path w="1716" h="1473">
                  <a:moveTo>
                    <a:pt x="450" y="899"/>
                  </a:moveTo>
                  <a:lnTo>
                    <a:pt x="450" y="1473"/>
                  </a:lnTo>
                  <a:lnTo>
                    <a:pt x="0" y="1473"/>
                  </a:lnTo>
                  <a:lnTo>
                    <a:pt x="0" y="0"/>
                  </a:lnTo>
                  <a:lnTo>
                    <a:pt x="450" y="0"/>
                  </a:lnTo>
                  <a:lnTo>
                    <a:pt x="450" y="563"/>
                  </a:lnTo>
                  <a:lnTo>
                    <a:pt x="1261" y="563"/>
                  </a:lnTo>
                  <a:lnTo>
                    <a:pt x="1261" y="0"/>
                  </a:lnTo>
                  <a:lnTo>
                    <a:pt x="1716" y="0"/>
                  </a:lnTo>
                  <a:lnTo>
                    <a:pt x="1716" y="1473"/>
                  </a:lnTo>
                  <a:lnTo>
                    <a:pt x="1261" y="1473"/>
                  </a:lnTo>
                  <a:lnTo>
                    <a:pt x="1261" y="899"/>
                  </a:lnTo>
                  <a:lnTo>
                    <a:pt x="450" y="89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5" name="Rectangle 33"/>
            <p:cNvSpPr>
              <a:spLocks noChangeArrowheads="1"/>
            </p:cNvSpPr>
            <p:nvPr/>
          </p:nvSpPr>
          <p:spPr bwMode="auto">
            <a:xfrm>
              <a:off x="4814888" y="3986213"/>
              <a:ext cx="142875" cy="468313"/>
            </a:xfrm>
            <a:prstGeom prst="rect">
              <a:avLst/>
            </a:prstGeom>
            <a:grpFill/>
            <a:ln w="9525">
              <a:no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16" name="Freeform 34"/>
            <p:cNvSpPr>
              <a:spLocks/>
            </p:cNvSpPr>
            <p:nvPr/>
          </p:nvSpPr>
          <p:spPr bwMode="auto">
            <a:xfrm>
              <a:off x="4984751" y="3986213"/>
              <a:ext cx="546100" cy="468313"/>
            </a:xfrm>
            <a:custGeom>
              <a:avLst/>
              <a:gdLst/>
              <a:ahLst/>
              <a:cxnLst>
                <a:cxn ang="0">
                  <a:pos x="1717" y="393"/>
                </a:cxn>
                <a:cxn ang="0">
                  <a:pos x="1711" y="337"/>
                </a:cxn>
                <a:cxn ang="0">
                  <a:pos x="1701" y="284"/>
                </a:cxn>
                <a:cxn ang="0">
                  <a:pos x="1687" y="239"/>
                </a:cxn>
                <a:cxn ang="0">
                  <a:pos x="1668" y="197"/>
                </a:cxn>
                <a:cxn ang="0">
                  <a:pos x="1644" y="160"/>
                </a:cxn>
                <a:cxn ang="0">
                  <a:pos x="1616" y="128"/>
                </a:cxn>
                <a:cxn ang="0">
                  <a:pos x="1585" y="100"/>
                </a:cxn>
                <a:cxn ang="0">
                  <a:pos x="1550" y="75"/>
                </a:cxn>
                <a:cxn ang="0">
                  <a:pos x="1511" y="55"/>
                </a:cxn>
                <a:cxn ang="0">
                  <a:pos x="1469" y="38"/>
                </a:cxn>
                <a:cxn ang="0">
                  <a:pos x="1425" y="25"/>
                </a:cxn>
                <a:cxn ang="0">
                  <a:pos x="1378" y="15"/>
                </a:cxn>
                <a:cxn ang="0">
                  <a:pos x="1327" y="7"/>
                </a:cxn>
                <a:cxn ang="0">
                  <a:pos x="1275" y="2"/>
                </a:cxn>
                <a:cxn ang="0">
                  <a:pos x="1221" y="0"/>
                </a:cxn>
                <a:cxn ang="0">
                  <a:pos x="531" y="0"/>
                </a:cxn>
                <a:cxn ang="0">
                  <a:pos x="481" y="1"/>
                </a:cxn>
                <a:cxn ang="0">
                  <a:pos x="431" y="6"/>
                </a:cxn>
                <a:cxn ang="0">
                  <a:pos x="381" y="12"/>
                </a:cxn>
                <a:cxn ang="0">
                  <a:pos x="334" y="24"/>
                </a:cxn>
                <a:cxn ang="0">
                  <a:pos x="289" y="37"/>
                </a:cxn>
                <a:cxn ang="0">
                  <a:pos x="245" y="54"/>
                </a:cxn>
                <a:cxn ang="0">
                  <a:pos x="203" y="74"/>
                </a:cxn>
                <a:cxn ang="0">
                  <a:pos x="165" y="98"/>
                </a:cxn>
                <a:cxn ang="0">
                  <a:pos x="130" y="124"/>
                </a:cxn>
                <a:cxn ang="0">
                  <a:pos x="98" y="156"/>
                </a:cxn>
                <a:cxn ang="0">
                  <a:pos x="70" y="190"/>
                </a:cxn>
                <a:cxn ang="0">
                  <a:pos x="46" y="230"/>
                </a:cxn>
                <a:cxn ang="0">
                  <a:pos x="27" y="272"/>
                </a:cxn>
                <a:cxn ang="0">
                  <a:pos x="12" y="318"/>
                </a:cxn>
                <a:cxn ang="0">
                  <a:pos x="3" y="369"/>
                </a:cxn>
                <a:cxn ang="0">
                  <a:pos x="0" y="424"/>
                </a:cxn>
                <a:cxn ang="0">
                  <a:pos x="454" y="1473"/>
                </a:cxn>
                <a:cxn ang="0">
                  <a:pos x="454" y="552"/>
                </a:cxn>
                <a:cxn ang="0">
                  <a:pos x="456" y="522"/>
                </a:cxn>
                <a:cxn ang="0">
                  <a:pos x="462" y="493"/>
                </a:cxn>
                <a:cxn ang="0">
                  <a:pos x="469" y="468"/>
                </a:cxn>
                <a:cxn ang="0">
                  <a:pos x="479" y="444"/>
                </a:cxn>
                <a:cxn ang="0">
                  <a:pos x="491" y="424"/>
                </a:cxn>
                <a:cxn ang="0">
                  <a:pos x="505" y="406"/>
                </a:cxn>
                <a:cxn ang="0">
                  <a:pos x="520" y="391"/>
                </a:cxn>
                <a:cxn ang="0">
                  <a:pos x="539" y="377"/>
                </a:cxn>
                <a:cxn ang="0">
                  <a:pos x="558" y="366"/>
                </a:cxn>
                <a:cxn ang="0">
                  <a:pos x="592" y="353"/>
                </a:cxn>
                <a:cxn ang="0">
                  <a:pos x="643" y="341"/>
                </a:cxn>
                <a:cxn ang="0">
                  <a:pos x="699" y="336"/>
                </a:cxn>
                <a:cxn ang="0">
                  <a:pos x="984" y="335"/>
                </a:cxn>
                <a:cxn ang="0">
                  <a:pos x="1047" y="337"/>
                </a:cxn>
                <a:cxn ang="0">
                  <a:pos x="1103" y="345"/>
                </a:cxn>
                <a:cxn ang="0">
                  <a:pos x="1152" y="358"/>
                </a:cxn>
                <a:cxn ang="0">
                  <a:pos x="1173" y="367"/>
                </a:cxn>
                <a:cxn ang="0">
                  <a:pos x="1192" y="380"/>
                </a:cxn>
                <a:cxn ang="0">
                  <a:pos x="1209" y="393"/>
                </a:cxn>
                <a:cxn ang="0">
                  <a:pos x="1223" y="410"/>
                </a:cxn>
                <a:cxn ang="0">
                  <a:pos x="1236" y="429"/>
                </a:cxn>
                <a:cxn ang="0">
                  <a:pos x="1247" y="451"/>
                </a:cxn>
                <a:cxn ang="0">
                  <a:pos x="1255" y="476"/>
                </a:cxn>
                <a:cxn ang="0">
                  <a:pos x="1260" y="503"/>
                </a:cxn>
                <a:cxn ang="0">
                  <a:pos x="1263" y="534"/>
                </a:cxn>
                <a:cxn ang="0">
                  <a:pos x="1265" y="569"/>
                </a:cxn>
                <a:cxn ang="0">
                  <a:pos x="1717" y="1473"/>
                </a:cxn>
              </a:cxnLst>
              <a:rect l="0" t="0" r="r" b="b"/>
              <a:pathLst>
                <a:path w="1717" h="1473">
                  <a:moveTo>
                    <a:pt x="1717" y="424"/>
                  </a:moveTo>
                  <a:lnTo>
                    <a:pt x="1717" y="393"/>
                  </a:lnTo>
                  <a:lnTo>
                    <a:pt x="1715" y="364"/>
                  </a:lnTo>
                  <a:lnTo>
                    <a:pt x="1711" y="337"/>
                  </a:lnTo>
                  <a:lnTo>
                    <a:pt x="1707" y="310"/>
                  </a:lnTo>
                  <a:lnTo>
                    <a:pt x="1701" y="284"/>
                  </a:lnTo>
                  <a:lnTo>
                    <a:pt x="1694" y="261"/>
                  </a:lnTo>
                  <a:lnTo>
                    <a:pt x="1687" y="239"/>
                  </a:lnTo>
                  <a:lnTo>
                    <a:pt x="1678" y="217"/>
                  </a:lnTo>
                  <a:lnTo>
                    <a:pt x="1668" y="197"/>
                  </a:lnTo>
                  <a:lnTo>
                    <a:pt x="1656" y="178"/>
                  </a:lnTo>
                  <a:lnTo>
                    <a:pt x="1644" y="160"/>
                  </a:lnTo>
                  <a:lnTo>
                    <a:pt x="1631" y="143"/>
                  </a:lnTo>
                  <a:lnTo>
                    <a:pt x="1616" y="128"/>
                  </a:lnTo>
                  <a:lnTo>
                    <a:pt x="1600" y="113"/>
                  </a:lnTo>
                  <a:lnTo>
                    <a:pt x="1585" y="100"/>
                  </a:lnTo>
                  <a:lnTo>
                    <a:pt x="1568" y="87"/>
                  </a:lnTo>
                  <a:lnTo>
                    <a:pt x="1550" y="75"/>
                  </a:lnTo>
                  <a:lnTo>
                    <a:pt x="1531" y="65"/>
                  </a:lnTo>
                  <a:lnTo>
                    <a:pt x="1511" y="55"/>
                  </a:lnTo>
                  <a:lnTo>
                    <a:pt x="1491" y="46"/>
                  </a:lnTo>
                  <a:lnTo>
                    <a:pt x="1469" y="38"/>
                  </a:lnTo>
                  <a:lnTo>
                    <a:pt x="1447" y="31"/>
                  </a:lnTo>
                  <a:lnTo>
                    <a:pt x="1425" y="25"/>
                  </a:lnTo>
                  <a:lnTo>
                    <a:pt x="1401" y="19"/>
                  </a:lnTo>
                  <a:lnTo>
                    <a:pt x="1378" y="15"/>
                  </a:lnTo>
                  <a:lnTo>
                    <a:pt x="1353" y="10"/>
                  </a:lnTo>
                  <a:lnTo>
                    <a:pt x="1327" y="7"/>
                  </a:lnTo>
                  <a:lnTo>
                    <a:pt x="1302" y="5"/>
                  </a:lnTo>
                  <a:lnTo>
                    <a:pt x="1275" y="2"/>
                  </a:lnTo>
                  <a:lnTo>
                    <a:pt x="1248" y="1"/>
                  </a:lnTo>
                  <a:lnTo>
                    <a:pt x="1221" y="0"/>
                  </a:lnTo>
                  <a:lnTo>
                    <a:pt x="1193" y="0"/>
                  </a:lnTo>
                  <a:lnTo>
                    <a:pt x="531" y="0"/>
                  </a:lnTo>
                  <a:lnTo>
                    <a:pt x="506" y="0"/>
                  </a:lnTo>
                  <a:lnTo>
                    <a:pt x="481" y="1"/>
                  </a:lnTo>
                  <a:lnTo>
                    <a:pt x="455" y="2"/>
                  </a:lnTo>
                  <a:lnTo>
                    <a:pt x="431" y="6"/>
                  </a:lnTo>
                  <a:lnTo>
                    <a:pt x="406" y="9"/>
                  </a:lnTo>
                  <a:lnTo>
                    <a:pt x="381" y="12"/>
                  </a:lnTo>
                  <a:lnTo>
                    <a:pt x="358" y="18"/>
                  </a:lnTo>
                  <a:lnTo>
                    <a:pt x="334" y="24"/>
                  </a:lnTo>
                  <a:lnTo>
                    <a:pt x="311" y="29"/>
                  </a:lnTo>
                  <a:lnTo>
                    <a:pt x="289" y="37"/>
                  </a:lnTo>
                  <a:lnTo>
                    <a:pt x="266" y="45"/>
                  </a:lnTo>
                  <a:lnTo>
                    <a:pt x="245" y="54"/>
                  </a:lnTo>
                  <a:lnTo>
                    <a:pt x="224" y="63"/>
                  </a:lnTo>
                  <a:lnTo>
                    <a:pt x="203" y="74"/>
                  </a:lnTo>
                  <a:lnTo>
                    <a:pt x="184" y="85"/>
                  </a:lnTo>
                  <a:lnTo>
                    <a:pt x="165" y="98"/>
                  </a:lnTo>
                  <a:lnTo>
                    <a:pt x="147" y="111"/>
                  </a:lnTo>
                  <a:lnTo>
                    <a:pt x="130" y="124"/>
                  </a:lnTo>
                  <a:lnTo>
                    <a:pt x="113" y="140"/>
                  </a:lnTo>
                  <a:lnTo>
                    <a:pt x="98" y="156"/>
                  </a:lnTo>
                  <a:lnTo>
                    <a:pt x="84" y="172"/>
                  </a:lnTo>
                  <a:lnTo>
                    <a:pt x="70" y="190"/>
                  </a:lnTo>
                  <a:lnTo>
                    <a:pt x="57" y="209"/>
                  </a:lnTo>
                  <a:lnTo>
                    <a:pt x="46" y="230"/>
                  </a:lnTo>
                  <a:lnTo>
                    <a:pt x="36" y="250"/>
                  </a:lnTo>
                  <a:lnTo>
                    <a:pt x="27" y="272"/>
                  </a:lnTo>
                  <a:lnTo>
                    <a:pt x="19" y="294"/>
                  </a:lnTo>
                  <a:lnTo>
                    <a:pt x="12" y="318"/>
                  </a:lnTo>
                  <a:lnTo>
                    <a:pt x="6" y="343"/>
                  </a:lnTo>
                  <a:lnTo>
                    <a:pt x="3" y="369"/>
                  </a:lnTo>
                  <a:lnTo>
                    <a:pt x="1" y="396"/>
                  </a:lnTo>
                  <a:lnTo>
                    <a:pt x="0" y="424"/>
                  </a:lnTo>
                  <a:lnTo>
                    <a:pt x="0" y="1473"/>
                  </a:lnTo>
                  <a:lnTo>
                    <a:pt x="454" y="1473"/>
                  </a:lnTo>
                  <a:lnTo>
                    <a:pt x="454" y="569"/>
                  </a:lnTo>
                  <a:lnTo>
                    <a:pt x="454" y="552"/>
                  </a:lnTo>
                  <a:lnTo>
                    <a:pt x="455" y="536"/>
                  </a:lnTo>
                  <a:lnTo>
                    <a:pt x="456" y="522"/>
                  </a:lnTo>
                  <a:lnTo>
                    <a:pt x="459" y="507"/>
                  </a:lnTo>
                  <a:lnTo>
                    <a:pt x="462" y="493"/>
                  </a:lnTo>
                  <a:lnTo>
                    <a:pt x="465" y="480"/>
                  </a:lnTo>
                  <a:lnTo>
                    <a:pt x="469" y="468"/>
                  </a:lnTo>
                  <a:lnTo>
                    <a:pt x="473" y="456"/>
                  </a:lnTo>
                  <a:lnTo>
                    <a:pt x="479" y="444"/>
                  </a:lnTo>
                  <a:lnTo>
                    <a:pt x="484" y="434"/>
                  </a:lnTo>
                  <a:lnTo>
                    <a:pt x="491" y="424"/>
                  </a:lnTo>
                  <a:lnTo>
                    <a:pt x="498" y="415"/>
                  </a:lnTo>
                  <a:lnTo>
                    <a:pt x="505" y="406"/>
                  </a:lnTo>
                  <a:lnTo>
                    <a:pt x="512" y="399"/>
                  </a:lnTo>
                  <a:lnTo>
                    <a:pt x="520" y="391"/>
                  </a:lnTo>
                  <a:lnTo>
                    <a:pt x="529" y="384"/>
                  </a:lnTo>
                  <a:lnTo>
                    <a:pt x="539" y="377"/>
                  </a:lnTo>
                  <a:lnTo>
                    <a:pt x="548" y="372"/>
                  </a:lnTo>
                  <a:lnTo>
                    <a:pt x="558" y="366"/>
                  </a:lnTo>
                  <a:lnTo>
                    <a:pt x="569" y="362"/>
                  </a:lnTo>
                  <a:lnTo>
                    <a:pt x="592" y="353"/>
                  </a:lnTo>
                  <a:lnTo>
                    <a:pt x="616" y="346"/>
                  </a:lnTo>
                  <a:lnTo>
                    <a:pt x="643" y="341"/>
                  </a:lnTo>
                  <a:lnTo>
                    <a:pt x="670" y="338"/>
                  </a:lnTo>
                  <a:lnTo>
                    <a:pt x="699" y="336"/>
                  </a:lnTo>
                  <a:lnTo>
                    <a:pt x="731" y="335"/>
                  </a:lnTo>
                  <a:lnTo>
                    <a:pt x="984" y="335"/>
                  </a:lnTo>
                  <a:lnTo>
                    <a:pt x="1016" y="336"/>
                  </a:lnTo>
                  <a:lnTo>
                    <a:pt x="1047" y="337"/>
                  </a:lnTo>
                  <a:lnTo>
                    <a:pt x="1075" y="340"/>
                  </a:lnTo>
                  <a:lnTo>
                    <a:pt x="1103" y="345"/>
                  </a:lnTo>
                  <a:lnTo>
                    <a:pt x="1128" y="350"/>
                  </a:lnTo>
                  <a:lnTo>
                    <a:pt x="1152" y="358"/>
                  </a:lnTo>
                  <a:lnTo>
                    <a:pt x="1162" y="363"/>
                  </a:lnTo>
                  <a:lnTo>
                    <a:pt x="1173" y="367"/>
                  </a:lnTo>
                  <a:lnTo>
                    <a:pt x="1182" y="373"/>
                  </a:lnTo>
                  <a:lnTo>
                    <a:pt x="1192" y="380"/>
                  </a:lnTo>
                  <a:lnTo>
                    <a:pt x="1200" y="386"/>
                  </a:lnTo>
                  <a:lnTo>
                    <a:pt x="1209" y="393"/>
                  </a:lnTo>
                  <a:lnTo>
                    <a:pt x="1216" y="401"/>
                  </a:lnTo>
                  <a:lnTo>
                    <a:pt x="1223" y="410"/>
                  </a:lnTo>
                  <a:lnTo>
                    <a:pt x="1230" y="419"/>
                  </a:lnTo>
                  <a:lnTo>
                    <a:pt x="1236" y="429"/>
                  </a:lnTo>
                  <a:lnTo>
                    <a:pt x="1241" y="440"/>
                  </a:lnTo>
                  <a:lnTo>
                    <a:pt x="1247" y="451"/>
                  </a:lnTo>
                  <a:lnTo>
                    <a:pt x="1251" y="462"/>
                  </a:lnTo>
                  <a:lnTo>
                    <a:pt x="1255" y="476"/>
                  </a:lnTo>
                  <a:lnTo>
                    <a:pt x="1258" y="489"/>
                  </a:lnTo>
                  <a:lnTo>
                    <a:pt x="1260" y="503"/>
                  </a:lnTo>
                  <a:lnTo>
                    <a:pt x="1262" y="518"/>
                  </a:lnTo>
                  <a:lnTo>
                    <a:pt x="1263" y="534"/>
                  </a:lnTo>
                  <a:lnTo>
                    <a:pt x="1265" y="551"/>
                  </a:lnTo>
                  <a:lnTo>
                    <a:pt x="1265" y="569"/>
                  </a:lnTo>
                  <a:lnTo>
                    <a:pt x="1265" y="1473"/>
                  </a:lnTo>
                  <a:lnTo>
                    <a:pt x="1717" y="1473"/>
                  </a:lnTo>
                  <a:lnTo>
                    <a:pt x="1717" y="42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7" name="Freeform 35"/>
            <p:cNvSpPr>
              <a:spLocks/>
            </p:cNvSpPr>
            <p:nvPr/>
          </p:nvSpPr>
          <p:spPr bwMode="auto">
            <a:xfrm>
              <a:off x="5557838" y="3986213"/>
              <a:ext cx="544513" cy="468313"/>
            </a:xfrm>
            <a:custGeom>
              <a:avLst/>
              <a:gdLst/>
              <a:ahLst/>
              <a:cxnLst>
                <a:cxn ang="0">
                  <a:pos x="857" y="899"/>
                </a:cxn>
                <a:cxn ang="0">
                  <a:pos x="1260" y="1473"/>
                </a:cxn>
                <a:cxn ang="0">
                  <a:pos x="1715" y="1473"/>
                </a:cxn>
                <a:cxn ang="0">
                  <a:pos x="1250" y="737"/>
                </a:cxn>
                <a:cxn ang="0">
                  <a:pos x="1715" y="0"/>
                </a:cxn>
                <a:cxn ang="0">
                  <a:pos x="1260" y="0"/>
                </a:cxn>
                <a:cxn ang="0">
                  <a:pos x="855" y="559"/>
                </a:cxn>
                <a:cxn ang="0">
                  <a:pos x="450" y="559"/>
                </a:cxn>
                <a:cxn ang="0">
                  <a:pos x="450" y="0"/>
                </a:cxn>
                <a:cxn ang="0">
                  <a:pos x="0" y="0"/>
                </a:cxn>
                <a:cxn ang="0">
                  <a:pos x="0" y="1473"/>
                </a:cxn>
                <a:cxn ang="0">
                  <a:pos x="450" y="1473"/>
                </a:cxn>
                <a:cxn ang="0">
                  <a:pos x="450" y="899"/>
                </a:cxn>
                <a:cxn ang="0">
                  <a:pos x="857" y="899"/>
                </a:cxn>
              </a:cxnLst>
              <a:rect l="0" t="0" r="r" b="b"/>
              <a:pathLst>
                <a:path w="1715" h="1473">
                  <a:moveTo>
                    <a:pt x="857" y="899"/>
                  </a:moveTo>
                  <a:lnTo>
                    <a:pt x="1260" y="1473"/>
                  </a:lnTo>
                  <a:lnTo>
                    <a:pt x="1715" y="1473"/>
                  </a:lnTo>
                  <a:lnTo>
                    <a:pt x="1250" y="737"/>
                  </a:lnTo>
                  <a:lnTo>
                    <a:pt x="1715" y="0"/>
                  </a:lnTo>
                  <a:lnTo>
                    <a:pt x="1260" y="0"/>
                  </a:lnTo>
                  <a:lnTo>
                    <a:pt x="855" y="559"/>
                  </a:lnTo>
                  <a:lnTo>
                    <a:pt x="450" y="559"/>
                  </a:lnTo>
                  <a:lnTo>
                    <a:pt x="450" y="0"/>
                  </a:lnTo>
                  <a:lnTo>
                    <a:pt x="0" y="0"/>
                  </a:lnTo>
                  <a:lnTo>
                    <a:pt x="0" y="1473"/>
                  </a:lnTo>
                  <a:lnTo>
                    <a:pt x="450" y="1473"/>
                  </a:lnTo>
                  <a:lnTo>
                    <a:pt x="450" y="899"/>
                  </a:lnTo>
                  <a:lnTo>
                    <a:pt x="857" y="899"/>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18" name="Rectangle 36"/>
            <p:cNvSpPr>
              <a:spLocks noChangeArrowheads="1"/>
            </p:cNvSpPr>
            <p:nvPr/>
          </p:nvSpPr>
          <p:spPr bwMode="auto">
            <a:xfrm>
              <a:off x="6129338" y="3986213"/>
              <a:ext cx="142875" cy="468313"/>
            </a:xfrm>
            <a:prstGeom prst="rect">
              <a:avLst/>
            </a:prstGeom>
            <a:grpFill/>
            <a:ln w="9525">
              <a:noFill/>
              <a:miter lim="800000"/>
              <a:headEnd/>
              <a:tailEnd/>
            </a:ln>
          </p:spPr>
          <p:txBody>
            <a:bodyPr/>
            <a:lstStyle/>
            <a:p>
              <a:pPr fontAlgn="auto">
                <a:spcBef>
                  <a:spcPts val="0"/>
                </a:spcBef>
                <a:spcAft>
                  <a:spcPts val="0"/>
                </a:spcAft>
                <a:defRPr/>
              </a:pPr>
              <a:endParaRPr lang="zh-CN" altLang="en-US">
                <a:latin typeface="+mn-lt"/>
                <a:ea typeface="+mn-ea"/>
              </a:endParaRPr>
            </a:p>
          </p:txBody>
        </p:sp>
        <p:sp>
          <p:nvSpPr>
            <p:cNvPr id="19" name="Freeform 37"/>
            <p:cNvSpPr>
              <a:spLocks/>
            </p:cNvSpPr>
            <p:nvPr/>
          </p:nvSpPr>
          <p:spPr bwMode="auto">
            <a:xfrm>
              <a:off x="6297613" y="3986213"/>
              <a:ext cx="546100" cy="468313"/>
            </a:xfrm>
            <a:custGeom>
              <a:avLst/>
              <a:gdLst/>
              <a:ahLst/>
              <a:cxnLst>
                <a:cxn ang="0">
                  <a:pos x="1717" y="393"/>
                </a:cxn>
                <a:cxn ang="0">
                  <a:pos x="1712" y="337"/>
                </a:cxn>
                <a:cxn ang="0">
                  <a:pos x="1702" y="284"/>
                </a:cxn>
                <a:cxn ang="0">
                  <a:pos x="1688" y="239"/>
                </a:cxn>
                <a:cxn ang="0">
                  <a:pos x="1668" y="197"/>
                </a:cxn>
                <a:cxn ang="0">
                  <a:pos x="1644" y="160"/>
                </a:cxn>
                <a:cxn ang="0">
                  <a:pos x="1617" y="128"/>
                </a:cxn>
                <a:cxn ang="0">
                  <a:pos x="1585" y="100"/>
                </a:cxn>
                <a:cxn ang="0">
                  <a:pos x="1550" y="75"/>
                </a:cxn>
                <a:cxn ang="0">
                  <a:pos x="1512" y="55"/>
                </a:cxn>
                <a:cxn ang="0">
                  <a:pos x="1470" y="38"/>
                </a:cxn>
                <a:cxn ang="0">
                  <a:pos x="1426" y="25"/>
                </a:cxn>
                <a:cxn ang="0">
                  <a:pos x="1378" y="15"/>
                </a:cxn>
                <a:cxn ang="0">
                  <a:pos x="1329" y="7"/>
                </a:cxn>
                <a:cxn ang="0">
                  <a:pos x="1276" y="2"/>
                </a:cxn>
                <a:cxn ang="0">
                  <a:pos x="1221" y="0"/>
                </a:cxn>
                <a:cxn ang="0">
                  <a:pos x="533" y="0"/>
                </a:cxn>
                <a:cxn ang="0">
                  <a:pos x="481" y="1"/>
                </a:cxn>
                <a:cxn ang="0">
                  <a:pos x="432" y="6"/>
                </a:cxn>
                <a:cxn ang="0">
                  <a:pos x="383" y="12"/>
                </a:cxn>
                <a:cxn ang="0">
                  <a:pos x="334" y="24"/>
                </a:cxn>
                <a:cxn ang="0">
                  <a:pos x="290" y="37"/>
                </a:cxn>
                <a:cxn ang="0">
                  <a:pos x="246" y="54"/>
                </a:cxn>
                <a:cxn ang="0">
                  <a:pos x="205" y="74"/>
                </a:cxn>
                <a:cxn ang="0">
                  <a:pos x="165" y="98"/>
                </a:cxn>
                <a:cxn ang="0">
                  <a:pos x="131" y="124"/>
                </a:cxn>
                <a:cxn ang="0">
                  <a:pos x="98" y="156"/>
                </a:cxn>
                <a:cxn ang="0">
                  <a:pos x="70" y="190"/>
                </a:cxn>
                <a:cxn ang="0">
                  <a:pos x="47" y="230"/>
                </a:cxn>
                <a:cxn ang="0">
                  <a:pos x="28" y="272"/>
                </a:cxn>
                <a:cxn ang="0">
                  <a:pos x="13" y="318"/>
                </a:cxn>
                <a:cxn ang="0">
                  <a:pos x="3" y="369"/>
                </a:cxn>
                <a:cxn ang="0">
                  <a:pos x="0" y="424"/>
                </a:cxn>
                <a:cxn ang="0">
                  <a:pos x="454" y="1473"/>
                </a:cxn>
                <a:cxn ang="0">
                  <a:pos x="455" y="552"/>
                </a:cxn>
                <a:cxn ang="0">
                  <a:pos x="458" y="522"/>
                </a:cxn>
                <a:cxn ang="0">
                  <a:pos x="462" y="493"/>
                </a:cxn>
                <a:cxn ang="0">
                  <a:pos x="470" y="468"/>
                </a:cxn>
                <a:cxn ang="0">
                  <a:pos x="480" y="444"/>
                </a:cxn>
                <a:cxn ang="0">
                  <a:pos x="491" y="424"/>
                </a:cxn>
                <a:cxn ang="0">
                  <a:pos x="506" y="406"/>
                </a:cxn>
                <a:cxn ang="0">
                  <a:pos x="521" y="391"/>
                </a:cxn>
                <a:cxn ang="0">
                  <a:pos x="539" y="377"/>
                </a:cxn>
                <a:cxn ang="0">
                  <a:pos x="559" y="366"/>
                </a:cxn>
                <a:cxn ang="0">
                  <a:pos x="593" y="353"/>
                </a:cxn>
                <a:cxn ang="0">
                  <a:pos x="643" y="341"/>
                </a:cxn>
                <a:cxn ang="0">
                  <a:pos x="701" y="336"/>
                </a:cxn>
                <a:cxn ang="0">
                  <a:pos x="984" y="335"/>
                </a:cxn>
                <a:cxn ang="0">
                  <a:pos x="1048" y="337"/>
                </a:cxn>
                <a:cxn ang="0">
                  <a:pos x="1104" y="345"/>
                </a:cxn>
                <a:cxn ang="0">
                  <a:pos x="1152" y="358"/>
                </a:cxn>
                <a:cxn ang="0">
                  <a:pos x="1173" y="367"/>
                </a:cxn>
                <a:cxn ang="0">
                  <a:pos x="1192" y="380"/>
                </a:cxn>
                <a:cxn ang="0">
                  <a:pos x="1209" y="393"/>
                </a:cxn>
                <a:cxn ang="0">
                  <a:pos x="1224" y="410"/>
                </a:cxn>
                <a:cxn ang="0">
                  <a:pos x="1237" y="429"/>
                </a:cxn>
                <a:cxn ang="0">
                  <a:pos x="1247" y="451"/>
                </a:cxn>
                <a:cxn ang="0">
                  <a:pos x="1255" y="476"/>
                </a:cxn>
                <a:cxn ang="0">
                  <a:pos x="1261" y="503"/>
                </a:cxn>
                <a:cxn ang="0">
                  <a:pos x="1265" y="534"/>
                </a:cxn>
                <a:cxn ang="0">
                  <a:pos x="1266" y="569"/>
                </a:cxn>
                <a:cxn ang="0">
                  <a:pos x="1718" y="1473"/>
                </a:cxn>
              </a:cxnLst>
              <a:rect l="0" t="0" r="r" b="b"/>
              <a:pathLst>
                <a:path w="1718" h="1473">
                  <a:moveTo>
                    <a:pt x="1718" y="424"/>
                  </a:moveTo>
                  <a:lnTo>
                    <a:pt x="1717" y="393"/>
                  </a:lnTo>
                  <a:lnTo>
                    <a:pt x="1716" y="364"/>
                  </a:lnTo>
                  <a:lnTo>
                    <a:pt x="1712" y="337"/>
                  </a:lnTo>
                  <a:lnTo>
                    <a:pt x="1708" y="310"/>
                  </a:lnTo>
                  <a:lnTo>
                    <a:pt x="1702" y="284"/>
                  </a:lnTo>
                  <a:lnTo>
                    <a:pt x="1696" y="261"/>
                  </a:lnTo>
                  <a:lnTo>
                    <a:pt x="1688" y="239"/>
                  </a:lnTo>
                  <a:lnTo>
                    <a:pt x="1678" y="217"/>
                  </a:lnTo>
                  <a:lnTo>
                    <a:pt x="1668" y="197"/>
                  </a:lnTo>
                  <a:lnTo>
                    <a:pt x="1656" y="178"/>
                  </a:lnTo>
                  <a:lnTo>
                    <a:pt x="1644" y="160"/>
                  </a:lnTo>
                  <a:lnTo>
                    <a:pt x="1631" y="143"/>
                  </a:lnTo>
                  <a:lnTo>
                    <a:pt x="1617" y="128"/>
                  </a:lnTo>
                  <a:lnTo>
                    <a:pt x="1602" y="113"/>
                  </a:lnTo>
                  <a:lnTo>
                    <a:pt x="1585" y="100"/>
                  </a:lnTo>
                  <a:lnTo>
                    <a:pt x="1568" y="87"/>
                  </a:lnTo>
                  <a:lnTo>
                    <a:pt x="1550" y="75"/>
                  </a:lnTo>
                  <a:lnTo>
                    <a:pt x="1531" y="65"/>
                  </a:lnTo>
                  <a:lnTo>
                    <a:pt x="1512" y="55"/>
                  </a:lnTo>
                  <a:lnTo>
                    <a:pt x="1491" y="46"/>
                  </a:lnTo>
                  <a:lnTo>
                    <a:pt x="1470" y="38"/>
                  </a:lnTo>
                  <a:lnTo>
                    <a:pt x="1448" y="31"/>
                  </a:lnTo>
                  <a:lnTo>
                    <a:pt x="1426" y="25"/>
                  </a:lnTo>
                  <a:lnTo>
                    <a:pt x="1402" y="19"/>
                  </a:lnTo>
                  <a:lnTo>
                    <a:pt x="1378" y="15"/>
                  </a:lnTo>
                  <a:lnTo>
                    <a:pt x="1353" y="10"/>
                  </a:lnTo>
                  <a:lnTo>
                    <a:pt x="1329" y="7"/>
                  </a:lnTo>
                  <a:lnTo>
                    <a:pt x="1302" y="5"/>
                  </a:lnTo>
                  <a:lnTo>
                    <a:pt x="1276" y="2"/>
                  </a:lnTo>
                  <a:lnTo>
                    <a:pt x="1249" y="1"/>
                  </a:lnTo>
                  <a:lnTo>
                    <a:pt x="1221" y="0"/>
                  </a:lnTo>
                  <a:lnTo>
                    <a:pt x="1193" y="0"/>
                  </a:lnTo>
                  <a:lnTo>
                    <a:pt x="533" y="0"/>
                  </a:lnTo>
                  <a:lnTo>
                    <a:pt x="507" y="0"/>
                  </a:lnTo>
                  <a:lnTo>
                    <a:pt x="481" y="1"/>
                  </a:lnTo>
                  <a:lnTo>
                    <a:pt x="457" y="2"/>
                  </a:lnTo>
                  <a:lnTo>
                    <a:pt x="432" y="6"/>
                  </a:lnTo>
                  <a:lnTo>
                    <a:pt x="407" y="9"/>
                  </a:lnTo>
                  <a:lnTo>
                    <a:pt x="383" y="12"/>
                  </a:lnTo>
                  <a:lnTo>
                    <a:pt x="359" y="18"/>
                  </a:lnTo>
                  <a:lnTo>
                    <a:pt x="334" y="24"/>
                  </a:lnTo>
                  <a:lnTo>
                    <a:pt x="312" y="29"/>
                  </a:lnTo>
                  <a:lnTo>
                    <a:pt x="290" y="37"/>
                  </a:lnTo>
                  <a:lnTo>
                    <a:pt x="267" y="45"/>
                  </a:lnTo>
                  <a:lnTo>
                    <a:pt x="246" y="54"/>
                  </a:lnTo>
                  <a:lnTo>
                    <a:pt x="225" y="63"/>
                  </a:lnTo>
                  <a:lnTo>
                    <a:pt x="205" y="74"/>
                  </a:lnTo>
                  <a:lnTo>
                    <a:pt x="185" y="85"/>
                  </a:lnTo>
                  <a:lnTo>
                    <a:pt x="165" y="98"/>
                  </a:lnTo>
                  <a:lnTo>
                    <a:pt x="148" y="111"/>
                  </a:lnTo>
                  <a:lnTo>
                    <a:pt x="131" y="124"/>
                  </a:lnTo>
                  <a:lnTo>
                    <a:pt x="114" y="140"/>
                  </a:lnTo>
                  <a:lnTo>
                    <a:pt x="98" y="156"/>
                  </a:lnTo>
                  <a:lnTo>
                    <a:pt x="84" y="172"/>
                  </a:lnTo>
                  <a:lnTo>
                    <a:pt x="70" y="190"/>
                  </a:lnTo>
                  <a:lnTo>
                    <a:pt x="58" y="209"/>
                  </a:lnTo>
                  <a:lnTo>
                    <a:pt x="47" y="230"/>
                  </a:lnTo>
                  <a:lnTo>
                    <a:pt x="37" y="250"/>
                  </a:lnTo>
                  <a:lnTo>
                    <a:pt x="28" y="272"/>
                  </a:lnTo>
                  <a:lnTo>
                    <a:pt x="20" y="294"/>
                  </a:lnTo>
                  <a:lnTo>
                    <a:pt x="13" y="318"/>
                  </a:lnTo>
                  <a:lnTo>
                    <a:pt x="8" y="343"/>
                  </a:lnTo>
                  <a:lnTo>
                    <a:pt x="3" y="369"/>
                  </a:lnTo>
                  <a:lnTo>
                    <a:pt x="1" y="396"/>
                  </a:lnTo>
                  <a:lnTo>
                    <a:pt x="0" y="424"/>
                  </a:lnTo>
                  <a:lnTo>
                    <a:pt x="0" y="1473"/>
                  </a:lnTo>
                  <a:lnTo>
                    <a:pt x="454" y="1473"/>
                  </a:lnTo>
                  <a:lnTo>
                    <a:pt x="454" y="569"/>
                  </a:lnTo>
                  <a:lnTo>
                    <a:pt x="455" y="552"/>
                  </a:lnTo>
                  <a:lnTo>
                    <a:pt x="455" y="536"/>
                  </a:lnTo>
                  <a:lnTo>
                    <a:pt x="458" y="522"/>
                  </a:lnTo>
                  <a:lnTo>
                    <a:pt x="460" y="507"/>
                  </a:lnTo>
                  <a:lnTo>
                    <a:pt x="462" y="493"/>
                  </a:lnTo>
                  <a:lnTo>
                    <a:pt x="465" y="480"/>
                  </a:lnTo>
                  <a:lnTo>
                    <a:pt x="470" y="468"/>
                  </a:lnTo>
                  <a:lnTo>
                    <a:pt x="474" y="456"/>
                  </a:lnTo>
                  <a:lnTo>
                    <a:pt x="480" y="444"/>
                  </a:lnTo>
                  <a:lnTo>
                    <a:pt x="486" y="434"/>
                  </a:lnTo>
                  <a:lnTo>
                    <a:pt x="491" y="424"/>
                  </a:lnTo>
                  <a:lnTo>
                    <a:pt x="498" y="415"/>
                  </a:lnTo>
                  <a:lnTo>
                    <a:pt x="506" y="406"/>
                  </a:lnTo>
                  <a:lnTo>
                    <a:pt x="514" y="399"/>
                  </a:lnTo>
                  <a:lnTo>
                    <a:pt x="521" y="391"/>
                  </a:lnTo>
                  <a:lnTo>
                    <a:pt x="530" y="384"/>
                  </a:lnTo>
                  <a:lnTo>
                    <a:pt x="539" y="377"/>
                  </a:lnTo>
                  <a:lnTo>
                    <a:pt x="549" y="372"/>
                  </a:lnTo>
                  <a:lnTo>
                    <a:pt x="559" y="366"/>
                  </a:lnTo>
                  <a:lnTo>
                    <a:pt x="571" y="362"/>
                  </a:lnTo>
                  <a:lnTo>
                    <a:pt x="593" y="353"/>
                  </a:lnTo>
                  <a:lnTo>
                    <a:pt x="618" y="346"/>
                  </a:lnTo>
                  <a:lnTo>
                    <a:pt x="643" y="341"/>
                  </a:lnTo>
                  <a:lnTo>
                    <a:pt x="671" y="338"/>
                  </a:lnTo>
                  <a:lnTo>
                    <a:pt x="701" y="336"/>
                  </a:lnTo>
                  <a:lnTo>
                    <a:pt x="731" y="335"/>
                  </a:lnTo>
                  <a:lnTo>
                    <a:pt x="984" y="335"/>
                  </a:lnTo>
                  <a:lnTo>
                    <a:pt x="1017" y="336"/>
                  </a:lnTo>
                  <a:lnTo>
                    <a:pt x="1048" y="337"/>
                  </a:lnTo>
                  <a:lnTo>
                    <a:pt x="1077" y="340"/>
                  </a:lnTo>
                  <a:lnTo>
                    <a:pt x="1104" y="345"/>
                  </a:lnTo>
                  <a:lnTo>
                    <a:pt x="1129" y="350"/>
                  </a:lnTo>
                  <a:lnTo>
                    <a:pt x="1152" y="358"/>
                  </a:lnTo>
                  <a:lnTo>
                    <a:pt x="1163" y="363"/>
                  </a:lnTo>
                  <a:lnTo>
                    <a:pt x="1173" y="367"/>
                  </a:lnTo>
                  <a:lnTo>
                    <a:pt x="1183" y="373"/>
                  </a:lnTo>
                  <a:lnTo>
                    <a:pt x="1192" y="380"/>
                  </a:lnTo>
                  <a:lnTo>
                    <a:pt x="1201" y="386"/>
                  </a:lnTo>
                  <a:lnTo>
                    <a:pt x="1209" y="393"/>
                  </a:lnTo>
                  <a:lnTo>
                    <a:pt x="1217" y="401"/>
                  </a:lnTo>
                  <a:lnTo>
                    <a:pt x="1224" y="410"/>
                  </a:lnTo>
                  <a:lnTo>
                    <a:pt x="1230" y="419"/>
                  </a:lnTo>
                  <a:lnTo>
                    <a:pt x="1237" y="429"/>
                  </a:lnTo>
                  <a:lnTo>
                    <a:pt x="1242" y="440"/>
                  </a:lnTo>
                  <a:lnTo>
                    <a:pt x="1247" y="451"/>
                  </a:lnTo>
                  <a:lnTo>
                    <a:pt x="1251" y="462"/>
                  </a:lnTo>
                  <a:lnTo>
                    <a:pt x="1255" y="476"/>
                  </a:lnTo>
                  <a:lnTo>
                    <a:pt x="1258" y="489"/>
                  </a:lnTo>
                  <a:lnTo>
                    <a:pt x="1261" y="503"/>
                  </a:lnTo>
                  <a:lnTo>
                    <a:pt x="1264" y="518"/>
                  </a:lnTo>
                  <a:lnTo>
                    <a:pt x="1265" y="534"/>
                  </a:lnTo>
                  <a:lnTo>
                    <a:pt x="1266" y="551"/>
                  </a:lnTo>
                  <a:lnTo>
                    <a:pt x="1266" y="569"/>
                  </a:lnTo>
                  <a:lnTo>
                    <a:pt x="1266" y="1473"/>
                  </a:lnTo>
                  <a:lnTo>
                    <a:pt x="1718" y="1473"/>
                  </a:lnTo>
                  <a:lnTo>
                    <a:pt x="1718" y="42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20" name="Freeform 38"/>
            <p:cNvSpPr>
              <a:spLocks/>
            </p:cNvSpPr>
            <p:nvPr/>
          </p:nvSpPr>
          <p:spPr bwMode="auto">
            <a:xfrm>
              <a:off x="6870701" y="3986213"/>
              <a:ext cx="544513" cy="468313"/>
            </a:xfrm>
            <a:custGeom>
              <a:avLst/>
              <a:gdLst/>
              <a:ahLst/>
              <a:cxnLst>
                <a:cxn ang="0">
                  <a:pos x="1715" y="1473"/>
                </a:cxn>
                <a:cxn ang="0">
                  <a:pos x="504" y="1473"/>
                </a:cxn>
                <a:cxn ang="0">
                  <a:pos x="449" y="1471"/>
                </a:cxn>
                <a:cxn ang="0">
                  <a:pos x="395" y="1466"/>
                </a:cxn>
                <a:cxn ang="0">
                  <a:pos x="345" y="1458"/>
                </a:cxn>
                <a:cxn ang="0">
                  <a:pos x="297" y="1448"/>
                </a:cxn>
                <a:cxn ang="0">
                  <a:pos x="252" y="1435"/>
                </a:cxn>
                <a:cxn ang="0">
                  <a:pos x="209" y="1419"/>
                </a:cxn>
                <a:cxn ang="0">
                  <a:pos x="170" y="1398"/>
                </a:cxn>
                <a:cxn ang="0">
                  <a:pos x="134" y="1375"/>
                </a:cxn>
                <a:cxn ang="0">
                  <a:pos x="103" y="1347"/>
                </a:cxn>
                <a:cxn ang="0">
                  <a:pos x="75" y="1314"/>
                </a:cxn>
                <a:cxn ang="0">
                  <a:pos x="50" y="1277"/>
                </a:cxn>
                <a:cxn ang="0">
                  <a:pos x="30" y="1236"/>
                </a:cxn>
                <a:cxn ang="0">
                  <a:pos x="16" y="1189"/>
                </a:cxn>
                <a:cxn ang="0">
                  <a:pos x="6" y="1137"/>
                </a:cxn>
                <a:cxn ang="0">
                  <a:pos x="0" y="1079"/>
                </a:cxn>
                <a:cxn ang="0">
                  <a:pos x="0" y="424"/>
                </a:cxn>
                <a:cxn ang="0">
                  <a:pos x="2" y="364"/>
                </a:cxn>
                <a:cxn ang="0">
                  <a:pos x="10" y="309"/>
                </a:cxn>
                <a:cxn ang="0">
                  <a:pos x="23" y="260"/>
                </a:cxn>
                <a:cxn ang="0">
                  <a:pos x="40" y="216"/>
                </a:cxn>
                <a:cxn ang="0">
                  <a:pos x="62" y="177"/>
                </a:cxn>
                <a:cxn ang="0">
                  <a:pos x="89" y="142"/>
                </a:cxn>
                <a:cxn ang="0">
                  <a:pos x="119" y="112"/>
                </a:cxn>
                <a:cxn ang="0">
                  <a:pos x="152" y="85"/>
                </a:cxn>
                <a:cxn ang="0">
                  <a:pos x="189" y="64"/>
                </a:cxn>
                <a:cxn ang="0">
                  <a:pos x="231" y="45"/>
                </a:cxn>
                <a:cxn ang="0">
                  <a:pos x="274" y="30"/>
                </a:cxn>
                <a:cxn ang="0">
                  <a:pos x="321" y="19"/>
                </a:cxn>
                <a:cxn ang="0">
                  <a:pos x="371" y="10"/>
                </a:cxn>
                <a:cxn ang="0">
                  <a:pos x="422" y="5"/>
                </a:cxn>
                <a:cxn ang="0">
                  <a:pos x="476" y="1"/>
                </a:cxn>
                <a:cxn ang="0">
                  <a:pos x="532" y="0"/>
                </a:cxn>
                <a:cxn ang="0">
                  <a:pos x="1715" y="335"/>
                </a:cxn>
                <a:cxn ang="0">
                  <a:pos x="700" y="336"/>
                </a:cxn>
                <a:cxn ang="0">
                  <a:pos x="644" y="341"/>
                </a:cxn>
                <a:cxn ang="0">
                  <a:pos x="593" y="353"/>
                </a:cxn>
                <a:cxn ang="0">
                  <a:pos x="560" y="367"/>
                </a:cxn>
                <a:cxn ang="0">
                  <a:pos x="540" y="378"/>
                </a:cxn>
                <a:cxn ang="0">
                  <a:pos x="522" y="392"/>
                </a:cxn>
                <a:cxn ang="0">
                  <a:pos x="505" y="408"/>
                </a:cxn>
                <a:cxn ang="0">
                  <a:pos x="492" y="425"/>
                </a:cxn>
                <a:cxn ang="0">
                  <a:pos x="479" y="446"/>
                </a:cxn>
                <a:cxn ang="0">
                  <a:pos x="469" y="468"/>
                </a:cxn>
                <a:cxn ang="0">
                  <a:pos x="462" y="494"/>
                </a:cxn>
                <a:cxn ang="0">
                  <a:pos x="457" y="522"/>
                </a:cxn>
                <a:cxn ang="0">
                  <a:pos x="455" y="552"/>
                </a:cxn>
                <a:cxn ang="0">
                  <a:pos x="455" y="904"/>
                </a:cxn>
                <a:cxn ang="0">
                  <a:pos x="456" y="936"/>
                </a:cxn>
                <a:cxn ang="0">
                  <a:pos x="459" y="966"/>
                </a:cxn>
                <a:cxn ang="0">
                  <a:pos x="466" y="992"/>
                </a:cxn>
                <a:cxn ang="0">
                  <a:pos x="474" y="1016"/>
                </a:cxn>
                <a:cxn ang="0">
                  <a:pos x="485" y="1038"/>
                </a:cxn>
                <a:cxn ang="0">
                  <a:pos x="498" y="1057"/>
                </a:cxn>
                <a:cxn ang="0">
                  <a:pos x="513" y="1073"/>
                </a:cxn>
                <a:cxn ang="0">
                  <a:pos x="530" y="1088"/>
                </a:cxn>
                <a:cxn ang="0">
                  <a:pos x="549" y="1100"/>
                </a:cxn>
                <a:cxn ang="0">
                  <a:pos x="570" y="1111"/>
                </a:cxn>
                <a:cxn ang="0">
                  <a:pos x="617" y="1126"/>
                </a:cxn>
                <a:cxn ang="0">
                  <a:pos x="671" y="1135"/>
                </a:cxn>
                <a:cxn ang="0">
                  <a:pos x="731" y="1137"/>
                </a:cxn>
                <a:cxn ang="0">
                  <a:pos x="1265" y="655"/>
                </a:cxn>
              </a:cxnLst>
              <a:rect l="0" t="0" r="r" b="b"/>
              <a:pathLst>
                <a:path w="1715" h="1473">
                  <a:moveTo>
                    <a:pt x="1715" y="655"/>
                  </a:moveTo>
                  <a:lnTo>
                    <a:pt x="1715" y="1473"/>
                  </a:lnTo>
                  <a:lnTo>
                    <a:pt x="532" y="1473"/>
                  </a:lnTo>
                  <a:lnTo>
                    <a:pt x="504" y="1473"/>
                  </a:lnTo>
                  <a:lnTo>
                    <a:pt x="476" y="1472"/>
                  </a:lnTo>
                  <a:lnTo>
                    <a:pt x="449" y="1471"/>
                  </a:lnTo>
                  <a:lnTo>
                    <a:pt x="422" y="1469"/>
                  </a:lnTo>
                  <a:lnTo>
                    <a:pt x="395" y="1466"/>
                  </a:lnTo>
                  <a:lnTo>
                    <a:pt x="371" y="1463"/>
                  </a:lnTo>
                  <a:lnTo>
                    <a:pt x="345" y="1458"/>
                  </a:lnTo>
                  <a:lnTo>
                    <a:pt x="321" y="1454"/>
                  </a:lnTo>
                  <a:lnTo>
                    <a:pt x="297" y="1448"/>
                  </a:lnTo>
                  <a:lnTo>
                    <a:pt x="274" y="1443"/>
                  </a:lnTo>
                  <a:lnTo>
                    <a:pt x="252" y="1435"/>
                  </a:lnTo>
                  <a:lnTo>
                    <a:pt x="231" y="1427"/>
                  </a:lnTo>
                  <a:lnTo>
                    <a:pt x="209" y="1419"/>
                  </a:lnTo>
                  <a:lnTo>
                    <a:pt x="189" y="1409"/>
                  </a:lnTo>
                  <a:lnTo>
                    <a:pt x="170" y="1398"/>
                  </a:lnTo>
                  <a:lnTo>
                    <a:pt x="152" y="1387"/>
                  </a:lnTo>
                  <a:lnTo>
                    <a:pt x="134" y="1375"/>
                  </a:lnTo>
                  <a:lnTo>
                    <a:pt x="119" y="1361"/>
                  </a:lnTo>
                  <a:lnTo>
                    <a:pt x="103" y="1347"/>
                  </a:lnTo>
                  <a:lnTo>
                    <a:pt x="89" y="1331"/>
                  </a:lnTo>
                  <a:lnTo>
                    <a:pt x="75" y="1314"/>
                  </a:lnTo>
                  <a:lnTo>
                    <a:pt x="62" y="1296"/>
                  </a:lnTo>
                  <a:lnTo>
                    <a:pt x="50" y="1277"/>
                  </a:lnTo>
                  <a:lnTo>
                    <a:pt x="40" y="1257"/>
                  </a:lnTo>
                  <a:lnTo>
                    <a:pt x="30" y="1236"/>
                  </a:lnTo>
                  <a:lnTo>
                    <a:pt x="23" y="1213"/>
                  </a:lnTo>
                  <a:lnTo>
                    <a:pt x="16" y="1189"/>
                  </a:lnTo>
                  <a:lnTo>
                    <a:pt x="10" y="1164"/>
                  </a:lnTo>
                  <a:lnTo>
                    <a:pt x="6" y="1137"/>
                  </a:lnTo>
                  <a:lnTo>
                    <a:pt x="2" y="1109"/>
                  </a:lnTo>
                  <a:lnTo>
                    <a:pt x="0" y="1079"/>
                  </a:lnTo>
                  <a:lnTo>
                    <a:pt x="0" y="1049"/>
                  </a:lnTo>
                  <a:lnTo>
                    <a:pt x="0" y="424"/>
                  </a:lnTo>
                  <a:lnTo>
                    <a:pt x="0" y="393"/>
                  </a:lnTo>
                  <a:lnTo>
                    <a:pt x="2" y="364"/>
                  </a:lnTo>
                  <a:lnTo>
                    <a:pt x="6" y="336"/>
                  </a:lnTo>
                  <a:lnTo>
                    <a:pt x="10" y="309"/>
                  </a:lnTo>
                  <a:lnTo>
                    <a:pt x="16" y="283"/>
                  </a:lnTo>
                  <a:lnTo>
                    <a:pt x="23" y="260"/>
                  </a:lnTo>
                  <a:lnTo>
                    <a:pt x="30" y="237"/>
                  </a:lnTo>
                  <a:lnTo>
                    <a:pt x="40" y="216"/>
                  </a:lnTo>
                  <a:lnTo>
                    <a:pt x="50" y="196"/>
                  </a:lnTo>
                  <a:lnTo>
                    <a:pt x="62" y="177"/>
                  </a:lnTo>
                  <a:lnTo>
                    <a:pt x="75" y="159"/>
                  </a:lnTo>
                  <a:lnTo>
                    <a:pt x="89" y="142"/>
                  </a:lnTo>
                  <a:lnTo>
                    <a:pt x="103" y="127"/>
                  </a:lnTo>
                  <a:lnTo>
                    <a:pt x="119" y="112"/>
                  </a:lnTo>
                  <a:lnTo>
                    <a:pt x="134" y="99"/>
                  </a:lnTo>
                  <a:lnTo>
                    <a:pt x="152" y="85"/>
                  </a:lnTo>
                  <a:lnTo>
                    <a:pt x="170" y="74"/>
                  </a:lnTo>
                  <a:lnTo>
                    <a:pt x="189" y="64"/>
                  </a:lnTo>
                  <a:lnTo>
                    <a:pt x="209" y="54"/>
                  </a:lnTo>
                  <a:lnTo>
                    <a:pt x="231" y="45"/>
                  </a:lnTo>
                  <a:lnTo>
                    <a:pt x="252" y="37"/>
                  </a:lnTo>
                  <a:lnTo>
                    <a:pt x="274" y="30"/>
                  </a:lnTo>
                  <a:lnTo>
                    <a:pt x="297" y="24"/>
                  </a:lnTo>
                  <a:lnTo>
                    <a:pt x="321" y="19"/>
                  </a:lnTo>
                  <a:lnTo>
                    <a:pt x="345" y="14"/>
                  </a:lnTo>
                  <a:lnTo>
                    <a:pt x="371" y="10"/>
                  </a:lnTo>
                  <a:lnTo>
                    <a:pt x="395" y="7"/>
                  </a:lnTo>
                  <a:lnTo>
                    <a:pt x="422" y="5"/>
                  </a:lnTo>
                  <a:lnTo>
                    <a:pt x="449" y="2"/>
                  </a:lnTo>
                  <a:lnTo>
                    <a:pt x="476" y="1"/>
                  </a:lnTo>
                  <a:lnTo>
                    <a:pt x="504" y="0"/>
                  </a:lnTo>
                  <a:lnTo>
                    <a:pt x="532" y="0"/>
                  </a:lnTo>
                  <a:lnTo>
                    <a:pt x="1715" y="0"/>
                  </a:lnTo>
                  <a:lnTo>
                    <a:pt x="1715" y="335"/>
                  </a:lnTo>
                  <a:lnTo>
                    <a:pt x="731" y="335"/>
                  </a:lnTo>
                  <a:lnTo>
                    <a:pt x="700" y="336"/>
                  </a:lnTo>
                  <a:lnTo>
                    <a:pt x="671" y="338"/>
                  </a:lnTo>
                  <a:lnTo>
                    <a:pt x="644" y="341"/>
                  </a:lnTo>
                  <a:lnTo>
                    <a:pt x="617" y="346"/>
                  </a:lnTo>
                  <a:lnTo>
                    <a:pt x="593" y="353"/>
                  </a:lnTo>
                  <a:lnTo>
                    <a:pt x="570" y="362"/>
                  </a:lnTo>
                  <a:lnTo>
                    <a:pt x="560" y="367"/>
                  </a:lnTo>
                  <a:lnTo>
                    <a:pt x="549" y="372"/>
                  </a:lnTo>
                  <a:lnTo>
                    <a:pt x="540" y="378"/>
                  </a:lnTo>
                  <a:lnTo>
                    <a:pt x="530" y="385"/>
                  </a:lnTo>
                  <a:lnTo>
                    <a:pt x="522" y="392"/>
                  </a:lnTo>
                  <a:lnTo>
                    <a:pt x="513" y="400"/>
                  </a:lnTo>
                  <a:lnTo>
                    <a:pt x="505" y="408"/>
                  </a:lnTo>
                  <a:lnTo>
                    <a:pt x="498" y="416"/>
                  </a:lnTo>
                  <a:lnTo>
                    <a:pt x="492" y="425"/>
                  </a:lnTo>
                  <a:lnTo>
                    <a:pt x="485" y="436"/>
                  </a:lnTo>
                  <a:lnTo>
                    <a:pt x="479" y="446"/>
                  </a:lnTo>
                  <a:lnTo>
                    <a:pt x="474" y="457"/>
                  </a:lnTo>
                  <a:lnTo>
                    <a:pt x="469" y="468"/>
                  </a:lnTo>
                  <a:lnTo>
                    <a:pt x="466" y="480"/>
                  </a:lnTo>
                  <a:lnTo>
                    <a:pt x="462" y="494"/>
                  </a:lnTo>
                  <a:lnTo>
                    <a:pt x="459" y="507"/>
                  </a:lnTo>
                  <a:lnTo>
                    <a:pt x="457" y="522"/>
                  </a:lnTo>
                  <a:lnTo>
                    <a:pt x="456" y="536"/>
                  </a:lnTo>
                  <a:lnTo>
                    <a:pt x="455" y="552"/>
                  </a:lnTo>
                  <a:lnTo>
                    <a:pt x="455" y="569"/>
                  </a:lnTo>
                  <a:lnTo>
                    <a:pt x="455" y="904"/>
                  </a:lnTo>
                  <a:lnTo>
                    <a:pt x="455" y="920"/>
                  </a:lnTo>
                  <a:lnTo>
                    <a:pt x="456" y="936"/>
                  </a:lnTo>
                  <a:lnTo>
                    <a:pt x="457" y="951"/>
                  </a:lnTo>
                  <a:lnTo>
                    <a:pt x="459" y="966"/>
                  </a:lnTo>
                  <a:lnTo>
                    <a:pt x="462" y="979"/>
                  </a:lnTo>
                  <a:lnTo>
                    <a:pt x="466" y="992"/>
                  </a:lnTo>
                  <a:lnTo>
                    <a:pt x="469" y="1004"/>
                  </a:lnTo>
                  <a:lnTo>
                    <a:pt x="474" y="1016"/>
                  </a:lnTo>
                  <a:lnTo>
                    <a:pt x="479" y="1028"/>
                  </a:lnTo>
                  <a:lnTo>
                    <a:pt x="485" y="1038"/>
                  </a:lnTo>
                  <a:lnTo>
                    <a:pt x="492" y="1048"/>
                  </a:lnTo>
                  <a:lnTo>
                    <a:pt x="498" y="1057"/>
                  </a:lnTo>
                  <a:lnTo>
                    <a:pt x="505" y="1066"/>
                  </a:lnTo>
                  <a:lnTo>
                    <a:pt x="513" y="1073"/>
                  </a:lnTo>
                  <a:lnTo>
                    <a:pt x="522" y="1081"/>
                  </a:lnTo>
                  <a:lnTo>
                    <a:pt x="530" y="1088"/>
                  </a:lnTo>
                  <a:lnTo>
                    <a:pt x="540" y="1095"/>
                  </a:lnTo>
                  <a:lnTo>
                    <a:pt x="549" y="1100"/>
                  </a:lnTo>
                  <a:lnTo>
                    <a:pt x="560" y="1106"/>
                  </a:lnTo>
                  <a:lnTo>
                    <a:pt x="570" y="1111"/>
                  </a:lnTo>
                  <a:lnTo>
                    <a:pt x="593" y="1119"/>
                  </a:lnTo>
                  <a:lnTo>
                    <a:pt x="617" y="1126"/>
                  </a:lnTo>
                  <a:lnTo>
                    <a:pt x="644" y="1132"/>
                  </a:lnTo>
                  <a:lnTo>
                    <a:pt x="671" y="1135"/>
                  </a:lnTo>
                  <a:lnTo>
                    <a:pt x="700" y="1137"/>
                  </a:lnTo>
                  <a:lnTo>
                    <a:pt x="731" y="1137"/>
                  </a:lnTo>
                  <a:lnTo>
                    <a:pt x="1265" y="1137"/>
                  </a:lnTo>
                  <a:lnTo>
                    <a:pt x="1265" y="655"/>
                  </a:lnTo>
                  <a:lnTo>
                    <a:pt x="1715" y="655"/>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grpSp>
      <p:sp>
        <p:nvSpPr>
          <p:cNvPr id="21" name="动作按钮: 前进或下一项 20">
            <a:hlinkClick r:id="rId2" highlightClick="1"/>
          </p:cNvPr>
          <p:cNvSpPr/>
          <p:nvPr userDrawn="1"/>
        </p:nvSpPr>
        <p:spPr>
          <a:xfrm>
            <a:off x="3524250" y="6453188"/>
            <a:ext cx="196850" cy="196850"/>
          </a:xfrm>
          <a:prstGeom prst="actionButtonForwardNex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灯片编号占位符 5"/>
          <p:cNvSpPr>
            <a:spLocks noGrp="1"/>
          </p:cNvSpPr>
          <p:nvPr>
            <p:ph type="sldNum" sz="quarter" idx="10"/>
          </p:nvPr>
        </p:nvSpPr>
        <p:spPr>
          <a:xfrm>
            <a:off x="6831013" y="6356350"/>
            <a:ext cx="2133600" cy="365125"/>
          </a:xfrm>
        </p:spPr>
        <p:txBody>
          <a:bodyPr/>
          <a:lstStyle>
            <a:lvl1pPr>
              <a:defRPr sz="1600">
                <a:solidFill>
                  <a:schemeClr val="accent1"/>
                </a:solidFill>
              </a:defRPr>
            </a:lvl1pPr>
          </a:lstStyle>
          <a:p>
            <a:pPr>
              <a:defRPr/>
            </a:pPr>
            <a:fld id="{674FBDF1-DF2B-403E-ABC8-2054D2B7E17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236C6F3-58BA-4789-93B4-B3AB7B865133}" type="datetimeFigureOut">
              <a:rPr lang="zh-CN" altLang="en-US"/>
              <a:pPr>
                <a:defRPr/>
              </a:pPr>
              <a:t>2014/1/19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A82FB1-2DBF-4C3B-9910-964A2E1E555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A675EF9-0323-42DF-B9CD-4AD58450B41B}" type="datetimeFigureOut">
              <a:rPr lang="zh-CN" altLang="en-US"/>
              <a:pPr>
                <a:defRPr/>
              </a:pPr>
              <a:t>2014/1/19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FCA74A3-A45D-40BE-BFE7-BFF8386753A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8B9F96D-CCB5-485C-98B6-E18A52091DF9}" type="datetimeFigureOut">
              <a:rPr lang="zh-CN" altLang="en-US"/>
              <a:pPr>
                <a:defRPr/>
              </a:pPr>
              <a:t>2014/1/19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3135A1C-67E9-45A3-AA4E-410C0ABE8AEA}" type="slidenum">
              <a:rPr lang="zh-CN" altLang="en-US"/>
              <a:pPr>
                <a:defRPr/>
              </a:pPr>
              <a:t>‹#›</a:t>
            </a:fld>
            <a:endParaRPr lang="zh-CN" altLang="en-US"/>
          </a:p>
        </p:txBody>
      </p:sp>
      <p:sp>
        <p:nvSpPr>
          <p:cNvPr id="1030" name="文本占位符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标题占位符 1"/>
          <p:cNvSpPr>
            <a:spLocks noGrp="1"/>
          </p:cNvSpPr>
          <p:nvPr>
            <p:ph type="title"/>
          </p:nvPr>
        </p:nvSpPr>
        <p:spPr bwMode="auto">
          <a:xfrm>
            <a:off x="395288" y="203200"/>
            <a:ext cx="8353425" cy="488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09" r:id="rId3"/>
    <p:sldLayoutId id="2147483710" r:id="rId4"/>
    <p:sldLayoutId id="2147483711" r:id="rId5"/>
    <p:sldLayoutId id="2147483718" r:id="rId6"/>
    <p:sldLayoutId id="2147483719"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0" fontAlgn="base" hangingPunct="0">
        <a:spcBef>
          <a:spcPct val="0"/>
        </a:spcBef>
        <a:spcAft>
          <a:spcPct val="0"/>
        </a:spcAft>
        <a:defRPr sz="2400" kern="1200">
          <a:solidFill>
            <a:schemeClr val="bg1"/>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4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4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400">
          <a:solidFill>
            <a:schemeClr val="bg1"/>
          </a:solidFill>
          <a:latin typeface="微软雅黑" pitchFamily="34" charset="-122"/>
          <a:ea typeface="微软雅黑" pitchFamily="34" charset="-122"/>
        </a:defRPr>
      </a:lvl5pPr>
      <a:lvl6pPr marL="457200" algn="l" rtl="0" fontAlgn="base">
        <a:spcBef>
          <a:spcPct val="0"/>
        </a:spcBef>
        <a:spcAft>
          <a:spcPct val="0"/>
        </a:spcAft>
        <a:defRPr sz="2400">
          <a:solidFill>
            <a:schemeClr val="bg1"/>
          </a:solidFill>
          <a:latin typeface="微软雅黑" pitchFamily="34" charset="-122"/>
          <a:ea typeface="微软雅黑" pitchFamily="34" charset="-122"/>
        </a:defRPr>
      </a:lvl6pPr>
      <a:lvl7pPr marL="914400" algn="l" rtl="0" fontAlgn="base">
        <a:spcBef>
          <a:spcPct val="0"/>
        </a:spcBef>
        <a:spcAft>
          <a:spcPct val="0"/>
        </a:spcAft>
        <a:defRPr sz="2400">
          <a:solidFill>
            <a:schemeClr val="bg1"/>
          </a:solidFill>
          <a:latin typeface="微软雅黑" pitchFamily="34" charset="-122"/>
          <a:ea typeface="微软雅黑" pitchFamily="34" charset="-122"/>
        </a:defRPr>
      </a:lvl7pPr>
      <a:lvl8pPr marL="1371600" algn="l" rtl="0" fontAlgn="base">
        <a:spcBef>
          <a:spcPct val="0"/>
        </a:spcBef>
        <a:spcAft>
          <a:spcPct val="0"/>
        </a:spcAft>
        <a:defRPr sz="2400">
          <a:solidFill>
            <a:schemeClr val="bg1"/>
          </a:solidFill>
          <a:latin typeface="微软雅黑" pitchFamily="34" charset="-122"/>
          <a:ea typeface="微软雅黑" pitchFamily="34" charset="-122"/>
        </a:defRPr>
      </a:lvl8pPr>
      <a:lvl9pPr marL="1828800" algn="l" rtl="0" fontAlgn="base">
        <a:spcBef>
          <a:spcPct val="0"/>
        </a:spcBef>
        <a:spcAft>
          <a:spcPct val="0"/>
        </a:spcAft>
        <a:defRPr sz="2400">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hyperlink" Target="http://blog.sina.com.cn/changshappt" TargetMode="External"/><Relationship Id="rId2" Type="http://schemas.openxmlformats.org/officeDocument/2006/relationships/image" Target="../media/image47.jpeg"/><Relationship Id="rId1" Type="http://schemas.openxmlformats.org/officeDocument/2006/relationships/slideLayout" Target="../slideLayouts/slideLayout6.xml"/><Relationship Id="rId4" Type="http://schemas.openxmlformats.org/officeDocument/2006/relationships/image" Target="../media/image48.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950" y="1773238"/>
            <a:ext cx="8928100" cy="22320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灯片编号占位符 3"/>
          <p:cNvSpPr>
            <a:spLocks noGrp="1"/>
          </p:cNvSpPr>
          <p:nvPr>
            <p:ph type="sldNum" sz="quarter" idx="10"/>
          </p:nvPr>
        </p:nvSpPr>
        <p:spPr/>
        <p:txBody>
          <a:bodyPr/>
          <a:lstStyle/>
          <a:p>
            <a:pPr>
              <a:defRPr/>
            </a:pPr>
            <a:fld id="{D214DBAD-9E22-48E9-8A33-DB25B690E377}" type="slidenum">
              <a:rPr lang="zh-CN" altLang="en-US" smtClean="0"/>
              <a:pPr>
                <a:defRPr/>
              </a:pPr>
              <a:t>1</a:t>
            </a:fld>
            <a:endParaRPr lang="zh-CN" altLang="en-US"/>
          </a:p>
        </p:txBody>
      </p:sp>
      <p:sp>
        <p:nvSpPr>
          <p:cNvPr id="7" name="标题 1"/>
          <p:cNvSpPr txBox="1">
            <a:spLocks/>
          </p:cNvSpPr>
          <p:nvPr/>
        </p:nvSpPr>
        <p:spPr>
          <a:xfrm>
            <a:off x="5224463" y="2060575"/>
            <a:ext cx="3956050" cy="1728788"/>
          </a:xfrm>
          <a:prstGeom prst="rect">
            <a:avLst/>
          </a:prstGeom>
        </p:spPr>
        <p:txBody>
          <a:bodyPr>
            <a:normAutofit fontScale="92500" lnSpcReduction="10000"/>
          </a:bodyPr>
          <a:lstStyle>
            <a:lvl1pPr algn="l" rtl="0" eaLnBrk="0" fontAlgn="base" hangingPunct="0">
              <a:spcBef>
                <a:spcPct val="0"/>
              </a:spcBef>
              <a:spcAft>
                <a:spcPct val="0"/>
              </a:spcAft>
              <a:defRPr sz="2400" kern="1200">
                <a:solidFill>
                  <a:schemeClr val="bg1"/>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4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4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400">
                <a:solidFill>
                  <a:schemeClr val="bg1"/>
                </a:solidFill>
                <a:latin typeface="微软雅黑" pitchFamily="34" charset="-122"/>
                <a:ea typeface="微软雅黑" pitchFamily="34" charset="-122"/>
              </a:defRPr>
            </a:lvl5pPr>
            <a:lvl6pPr marL="457200" algn="l" rtl="0" fontAlgn="base">
              <a:spcBef>
                <a:spcPct val="0"/>
              </a:spcBef>
              <a:spcAft>
                <a:spcPct val="0"/>
              </a:spcAft>
              <a:defRPr sz="2400">
                <a:solidFill>
                  <a:schemeClr val="bg1"/>
                </a:solidFill>
                <a:latin typeface="微软雅黑" pitchFamily="34" charset="-122"/>
                <a:ea typeface="微软雅黑" pitchFamily="34" charset="-122"/>
              </a:defRPr>
            </a:lvl6pPr>
            <a:lvl7pPr marL="914400" algn="l" rtl="0" fontAlgn="base">
              <a:spcBef>
                <a:spcPct val="0"/>
              </a:spcBef>
              <a:spcAft>
                <a:spcPct val="0"/>
              </a:spcAft>
              <a:defRPr sz="2400">
                <a:solidFill>
                  <a:schemeClr val="bg1"/>
                </a:solidFill>
                <a:latin typeface="微软雅黑" pitchFamily="34" charset="-122"/>
                <a:ea typeface="微软雅黑" pitchFamily="34" charset="-122"/>
              </a:defRPr>
            </a:lvl7pPr>
            <a:lvl8pPr marL="1371600" algn="l" rtl="0" fontAlgn="base">
              <a:spcBef>
                <a:spcPct val="0"/>
              </a:spcBef>
              <a:spcAft>
                <a:spcPct val="0"/>
              </a:spcAft>
              <a:defRPr sz="2400">
                <a:solidFill>
                  <a:schemeClr val="bg1"/>
                </a:solidFill>
                <a:latin typeface="微软雅黑" pitchFamily="34" charset="-122"/>
                <a:ea typeface="微软雅黑" pitchFamily="34" charset="-122"/>
              </a:defRPr>
            </a:lvl8pPr>
            <a:lvl9pPr marL="1828800" algn="l" rtl="0" fontAlgn="base">
              <a:spcBef>
                <a:spcPct val="0"/>
              </a:spcBef>
              <a:spcAft>
                <a:spcPct val="0"/>
              </a:spcAft>
              <a:defRPr sz="2400">
                <a:solidFill>
                  <a:schemeClr val="bg1"/>
                </a:solidFill>
                <a:latin typeface="微软雅黑" pitchFamily="34" charset="-122"/>
                <a:ea typeface="微软雅黑" pitchFamily="34" charset="-122"/>
              </a:defRPr>
            </a:lvl9pPr>
          </a:lstStyle>
          <a:p>
            <a:pPr eaLnBrk="1" fontAlgn="auto" hangingPunct="1">
              <a:lnSpc>
                <a:spcPct val="150000"/>
              </a:lnSpc>
              <a:spcAft>
                <a:spcPts val="0"/>
              </a:spcAft>
              <a:defRPr/>
            </a:pPr>
            <a:r>
              <a:rPr lang="en-US" altLang="zh-CN" sz="2000" b="1" dirty="0" smtClean="0"/>
              <a:t>Asking the </a:t>
            </a:r>
            <a:r>
              <a:rPr lang="en-US" altLang="zh-CN" sz="2000" b="1" dirty="0" smtClean="0">
                <a:solidFill>
                  <a:schemeClr val="accent4"/>
                </a:solidFill>
              </a:rPr>
              <a:t>Right</a:t>
            </a:r>
            <a:r>
              <a:rPr lang="en-US" altLang="zh-CN" sz="2000" b="1" dirty="0" smtClean="0"/>
              <a:t> Questions </a:t>
            </a:r>
            <a:br>
              <a:rPr lang="en-US" altLang="zh-CN" sz="2000" b="1" dirty="0" smtClean="0"/>
            </a:br>
            <a:r>
              <a:rPr lang="en-US" altLang="zh-CN" sz="2000" b="1" dirty="0" smtClean="0"/>
              <a:t>A Guide to </a:t>
            </a:r>
            <a:r>
              <a:rPr lang="en-US" altLang="zh-CN" sz="2000" b="1" dirty="0" smtClean="0">
                <a:solidFill>
                  <a:schemeClr val="accent4"/>
                </a:solidFill>
              </a:rPr>
              <a:t>Critical </a:t>
            </a:r>
            <a:r>
              <a:rPr lang="en-US" altLang="zh-CN" sz="2000" b="1" dirty="0" smtClean="0"/>
              <a:t>Thinking</a:t>
            </a:r>
          </a:p>
          <a:p>
            <a:pPr eaLnBrk="1" fontAlgn="auto" hangingPunct="1">
              <a:lnSpc>
                <a:spcPct val="150000"/>
              </a:lnSpc>
              <a:spcAft>
                <a:spcPts val="0"/>
              </a:spcAft>
              <a:defRPr/>
            </a:pPr>
            <a:r>
              <a:rPr lang="zh-CN" altLang="en-US" sz="2000" b="1" dirty="0" smtClean="0"/>
              <a:t>学会提问（原书第十版）</a:t>
            </a:r>
            <a:br>
              <a:rPr lang="zh-CN" altLang="en-US" sz="2000" b="1" dirty="0" smtClean="0"/>
            </a:br>
            <a:r>
              <a:rPr lang="zh-CN" altLang="en-US" sz="2000" b="1" dirty="0" smtClean="0"/>
              <a:t>批判性思维领域的“圣经”！</a:t>
            </a:r>
            <a:endParaRPr lang="zh-CN" altLang="en-US" sz="2000" b="1" dirty="0"/>
          </a:p>
        </p:txBody>
      </p:sp>
      <p:sp>
        <p:nvSpPr>
          <p:cNvPr id="8" name="副标题 2"/>
          <p:cNvSpPr txBox="1">
            <a:spLocks/>
          </p:cNvSpPr>
          <p:nvPr/>
        </p:nvSpPr>
        <p:spPr bwMode="auto">
          <a:xfrm>
            <a:off x="5219700" y="4484688"/>
            <a:ext cx="3059113" cy="960437"/>
          </a:xfrm>
          <a:prstGeom prst="rect">
            <a:avLst/>
          </a:prstGeom>
          <a:noFill/>
          <a:ln w="9525">
            <a:noFill/>
            <a:miter lim="800000"/>
            <a:headEnd/>
            <a:tailEnd/>
          </a:ln>
        </p:spPr>
        <p:txBody>
          <a:bodyPr/>
          <a:lstStyle/>
          <a:p>
            <a:pPr marL="342900" indent="-342900">
              <a:spcBef>
                <a:spcPct val="20000"/>
              </a:spcBef>
              <a:buFont typeface="Arial" pitchFamily="34" charset="0"/>
              <a:buChar char="•"/>
            </a:pPr>
            <a:r>
              <a:rPr lang="zh-CN" altLang="en-US" sz="1600" b="1" dirty="0">
                <a:latin typeface="微软雅黑" pitchFamily="34" charset="-122"/>
                <a:ea typeface="微软雅黑" pitchFamily="34" charset="-122"/>
              </a:rPr>
              <a:t>作者：</a:t>
            </a:r>
            <a:r>
              <a:rPr lang="zh-CN" altLang="en-US" sz="1600" dirty="0">
                <a:latin typeface="微软雅黑" pitchFamily="34" charset="-122"/>
                <a:ea typeface="微软雅黑" pitchFamily="34" charset="-122"/>
              </a:rPr>
              <a:t>布朗（美）基利（美）</a:t>
            </a:r>
          </a:p>
          <a:p>
            <a:pPr marL="342900" indent="-342900">
              <a:spcBef>
                <a:spcPct val="20000"/>
              </a:spcBef>
              <a:buFont typeface="Arial" pitchFamily="34" charset="0"/>
              <a:buChar char="•"/>
            </a:pPr>
            <a:r>
              <a:rPr lang="zh-CN" altLang="en-US" sz="1600" b="1" dirty="0">
                <a:latin typeface="微软雅黑" pitchFamily="34" charset="-122"/>
                <a:ea typeface="微软雅黑" pitchFamily="34" charset="-122"/>
              </a:rPr>
              <a:t>翻译：</a:t>
            </a:r>
            <a:r>
              <a:rPr lang="zh-CN" altLang="en-US" sz="1600" dirty="0" smtClean="0">
                <a:latin typeface="微软雅黑" pitchFamily="34" charset="-122"/>
                <a:ea typeface="微软雅黑" pitchFamily="34" charset="-122"/>
              </a:rPr>
              <a:t>吴礼敬</a:t>
            </a:r>
            <a:endParaRPr lang="zh-CN" altLang="en-US" sz="1600" dirty="0">
              <a:latin typeface="微软雅黑" pitchFamily="34" charset="-122"/>
              <a:ea typeface="微软雅黑" pitchFamily="34" charset="-122"/>
            </a:endParaRPr>
          </a:p>
          <a:p>
            <a:pPr marL="342900" indent="-342900">
              <a:spcBef>
                <a:spcPct val="20000"/>
              </a:spcBef>
              <a:buFont typeface="Arial" pitchFamily="34" charset="0"/>
              <a:buChar char="•"/>
            </a:pPr>
            <a:r>
              <a:rPr lang="zh-CN" altLang="en-US" sz="1600" b="1" dirty="0">
                <a:latin typeface="微软雅黑" pitchFamily="34" charset="-122"/>
                <a:ea typeface="微软雅黑" pitchFamily="34" charset="-122"/>
              </a:rPr>
              <a:t>出版：</a:t>
            </a:r>
            <a:r>
              <a:rPr lang="zh-CN" altLang="en-US" sz="1600" dirty="0">
                <a:latin typeface="微软雅黑" pitchFamily="34" charset="-122"/>
                <a:ea typeface="微软雅黑" pitchFamily="34" charset="-122"/>
              </a:rPr>
              <a:t>机械工业出版社</a:t>
            </a:r>
          </a:p>
        </p:txBody>
      </p:sp>
      <p:pic>
        <p:nvPicPr>
          <p:cNvPr id="1027" name="Picture 3"/>
          <p:cNvPicPr>
            <a:picLocks noChangeAspect="1" noChangeArrowheads="1"/>
          </p:cNvPicPr>
          <p:nvPr/>
        </p:nvPicPr>
        <p:blipFill>
          <a:blip r:embed="rId2"/>
          <a:srcRect/>
          <a:stretch>
            <a:fillRect/>
          </a:stretch>
        </p:blipFill>
        <p:spPr bwMode="auto">
          <a:xfrm>
            <a:off x="785786" y="500042"/>
            <a:ext cx="3571900" cy="513834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anim calcmode="lin" valueType="num">
                                      <p:cBhvr>
                                        <p:cTn id="1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anim calcmode="lin" valueType="num">
                                      <p:cBhvr>
                                        <p:cTn id="2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anim calcmode="lin" valueType="num">
                                      <p:cBhvr>
                                        <p:cTn id="3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你得克服情感障碍</a:t>
            </a:r>
            <a:endParaRPr lang="zh-CN" altLang="en-US" dirty="0"/>
          </a:p>
        </p:txBody>
      </p:sp>
      <p:grpSp>
        <p:nvGrpSpPr>
          <p:cNvPr id="3" name="组合 26"/>
          <p:cNvGrpSpPr>
            <a:grpSpLocks/>
          </p:cNvGrpSpPr>
          <p:nvPr/>
        </p:nvGrpSpPr>
        <p:grpSpPr bwMode="auto">
          <a:xfrm>
            <a:off x="468313" y="1412875"/>
            <a:ext cx="8064500" cy="1223963"/>
            <a:chOff x="467544" y="1412776"/>
            <a:chExt cx="8064896" cy="1224136"/>
          </a:xfrm>
        </p:grpSpPr>
        <p:grpSp>
          <p:nvGrpSpPr>
            <p:cNvPr id="15381" name="组合 8"/>
            <p:cNvGrpSpPr>
              <a:grpSpLocks/>
            </p:cNvGrpSpPr>
            <p:nvPr/>
          </p:nvGrpSpPr>
          <p:grpSpPr bwMode="auto">
            <a:xfrm>
              <a:off x="467544" y="1412776"/>
              <a:ext cx="8064896" cy="1224136"/>
              <a:chOff x="251520" y="1916832"/>
              <a:chExt cx="8352928" cy="1440160"/>
            </a:xfrm>
          </p:grpSpPr>
          <p:sp>
            <p:nvSpPr>
              <p:cNvPr id="7" name="圆角矩形 6"/>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5385" name="对角圆角矩形 7"/>
              <p:cNvGrpSpPr>
                <a:grpSpLocks/>
              </p:cNvGrpSpPr>
              <p:nvPr/>
            </p:nvGrpSpPr>
            <p:grpSpPr bwMode="auto">
              <a:xfrm>
                <a:off x="7792009" y="2535364"/>
                <a:ext cx="808155" cy="810409"/>
                <a:chOff x="7748016" y="1938528"/>
                <a:chExt cx="780288" cy="688848"/>
              </a:xfrm>
            </p:grpSpPr>
            <p:pic>
              <p:nvPicPr>
                <p:cNvPr id="15386" name="对角圆角矩形 7"/>
                <p:cNvPicPr>
                  <a:picLocks noChangeArrowheads="1"/>
                </p:cNvPicPr>
                <p:nvPr/>
              </p:nvPicPr>
              <p:blipFill>
                <a:blip r:embed="rId2"/>
                <a:srcRect/>
                <a:stretch>
                  <a:fillRect/>
                </a:stretch>
              </p:blipFill>
              <p:spPr bwMode="auto">
                <a:xfrm>
                  <a:off x="7748016" y="1938528"/>
                  <a:ext cx="780288" cy="688848"/>
                </a:xfrm>
                <a:prstGeom prst="rect">
                  <a:avLst/>
                </a:prstGeom>
                <a:noFill/>
                <a:ln w="9525">
                  <a:noFill/>
                  <a:miter lim="800000"/>
                  <a:headEnd/>
                  <a:tailEnd/>
                </a:ln>
              </p:spPr>
            </p:pic>
            <p:sp>
              <p:nvSpPr>
                <p:cNvPr id="15387" name="Text Box 26"/>
                <p:cNvSpPr txBox="1">
                  <a:spLocks noChangeArrowheads="1"/>
                </p:cNvSpPr>
                <p:nvPr/>
              </p:nvSpPr>
              <p:spPr bwMode="auto">
                <a:xfrm>
                  <a:off x="7777203" y="1967086"/>
                  <a:ext cx="721175" cy="629675"/>
                </a:xfrm>
                <a:prstGeom prst="rect">
                  <a:avLst/>
                </a:prstGeom>
                <a:noFill/>
                <a:ln w="9525">
                  <a:noFill/>
                  <a:miter lim="800000"/>
                  <a:headEnd/>
                  <a:tailEnd/>
                </a:ln>
              </p:spPr>
              <p:txBody>
                <a:bodyPr anchor="ctr"/>
                <a:lstStyle/>
                <a:p>
                  <a:pPr algn="ctr"/>
                  <a:endParaRPr lang="zh-CN" altLang="en-US">
                    <a:solidFill>
                      <a:srgbClr val="FFFFFF"/>
                    </a:solidFill>
                    <a:latin typeface="Constantia" pitchFamily="18" charset="0"/>
                    <a:ea typeface="微软雅黑" pitchFamily="34" charset="-122"/>
                  </a:endParaRPr>
                </a:p>
              </p:txBody>
            </p:sp>
          </p:grpSp>
        </p:grpSp>
        <p:sp>
          <p:nvSpPr>
            <p:cNvPr id="15382" name="TextBox 9"/>
            <p:cNvSpPr txBox="1">
              <a:spLocks noChangeArrowheads="1"/>
            </p:cNvSpPr>
            <p:nvPr/>
          </p:nvSpPr>
          <p:spPr bwMode="auto">
            <a:xfrm>
              <a:off x="611560" y="1412776"/>
              <a:ext cx="2664296" cy="646331"/>
            </a:xfrm>
            <a:prstGeom prst="rect">
              <a:avLst/>
            </a:prstGeom>
            <a:noFill/>
            <a:ln w="9525">
              <a:noFill/>
              <a:miter lim="800000"/>
              <a:headEnd/>
              <a:tailEnd/>
            </a:ln>
          </p:spPr>
          <p:txBody>
            <a:bodyPr>
              <a:spAutoFit/>
            </a:bodyPr>
            <a:lstStyle/>
            <a:p>
              <a:pPr>
                <a:lnSpc>
                  <a:spcPct val="150000"/>
                </a:lnSpc>
              </a:pPr>
              <a:r>
                <a:rPr lang="zh-CN" altLang="en-US" sz="2400" b="1">
                  <a:solidFill>
                    <a:schemeClr val="accent1"/>
                  </a:solidFill>
                  <a:latin typeface="Mistral" pitchFamily="66" charset="0"/>
                  <a:ea typeface="微软雅黑" pitchFamily="34" charset="-122"/>
                  <a:cs typeface="Microsoft Sans Serif" pitchFamily="34" charset="0"/>
                </a:rPr>
                <a:t>你必须认识到：</a:t>
              </a:r>
              <a:endParaRPr lang="en-US" altLang="zh-CN" sz="2400" b="1">
                <a:solidFill>
                  <a:schemeClr val="accent1"/>
                </a:solidFill>
                <a:latin typeface="Mistral" pitchFamily="66" charset="0"/>
                <a:ea typeface="微软雅黑" pitchFamily="34" charset="-122"/>
                <a:cs typeface="Microsoft Sans Serif" pitchFamily="34" charset="0"/>
              </a:endParaRPr>
            </a:p>
          </p:txBody>
        </p:sp>
        <p:sp>
          <p:nvSpPr>
            <p:cNvPr id="11" name="矩形 10"/>
            <p:cNvSpPr/>
            <p:nvPr/>
          </p:nvSpPr>
          <p:spPr>
            <a:xfrm>
              <a:off x="3033070" y="1500101"/>
              <a:ext cx="5472381" cy="976450"/>
            </a:xfrm>
            <a:prstGeom prst="rect">
              <a:avLst/>
            </a:prstGeom>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我们所作的每个决定都有自己的个人印记</a:t>
              </a:r>
              <a:r>
                <a:rPr lang="en-US" altLang="zh-CN" sz="2000" dirty="0">
                  <a:solidFill>
                    <a:schemeClr val="tx1">
                      <a:lumMod val="85000"/>
                      <a:lumOff val="15000"/>
                    </a:schemeClr>
                  </a:solidFill>
                  <a:latin typeface="Mistral" pitchFamily="66" charset="0"/>
                  <a:ea typeface="微软雅黑" pitchFamily="34" charset="-122"/>
                  <a:cs typeface="Microsoft Sans Serif" pitchFamily="34" charset="0"/>
                </a:rPr>
                <a:t>----</a:t>
              </a:r>
              <a:br>
                <a:rPr lang="en-US" altLang="zh-CN" sz="2000" dirty="0">
                  <a:solidFill>
                    <a:schemeClr val="tx1">
                      <a:lumMod val="85000"/>
                      <a:lumOff val="15000"/>
                    </a:schemeClr>
                  </a:solidFill>
                  <a:latin typeface="Mistral" pitchFamily="66" charset="0"/>
                  <a:ea typeface="微软雅黑" pitchFamily="34" charset="-122"/>
                  <a:cs typeface="Microsoft Sans Serif" pitchFamily="34" charset="0"/>
                </a:rPr>
              </a:b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经历、价值观、训练和文化的习惯。</a:t>
              </a:r>
            </a:p>
          </p:txBody>
        </p:sp>
      </p:grpSp>
      <p:grpSp>
        <p:nvGrpSpPr>
          <p:cNvPr id="6" name="组合 27"/>
          <p:cNvGrpSpPr>
            <a:grpSpLocks/>
          </p:cNvGrpSpPr>
          <p:nvPr/>
        </p:nvGrpSpPr>
        <p:grpSpPr bwMode="auto">
          <a:xfrm>
            <a:off x="468313" y="2781300"/>
            <a:ext cx="8064500" cy="1223963"/>
            <a:chOff x="467544" y="2780928"/>
            <a:chExt cx="8064896" cy="1224136"/>
          </a:xfrm>
        </p:grpSpPr>
        <p:grpSp>
          <p:nvGrpSpPr>
            <p:cNvPr id="15374" name="组合 16"/>
            <p:cNvGrpSpPr>
              <a:grpSpLocks/>
            </p:cNvGrpSpPr>
            <p:nvPr/>
          </p:nvGrpSpPr>
          <p:grpSpPr bwMode="auto">
            <a:xfrm>
              <a:off x="467544" y="2780928"/>
              <a:ext cx="8064896" cy="1224136"/>
              <a:chOff x="251520" y="1916832"/>
              <a:chExt cx="8352928" cy="1440160"/>
            </a:xfrm>
          </p:grpSpPr>
          <p:sp>
            <p:nvSpPr>
              <p:cNvPr id="18" name="圆角矩形 17"/>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对角圆角矩形 18"/>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5375" name="TextBox 19"/>
            <p:cNvSpPr txBox="1">
              <a:spLocks noChangeArrowheads="1"/>
            </p:cNvSpPr>
            <p:nvPr/>
          </p:nvSpPr>
          <p:spPr bwMode="auto">
            <a:xfrm>
              <a:off x="611560" y="2780928"/>
              <a:ext cx="2664296" cy="646331"/>
            </a:xfrm>
            <a:prstGeom prst="rect">
              <a:avLst/>
            </a:prstGeom>
            <a:noFill/>
            <a:ln w="9525">
              <a:noFill/>
              <a:miter lim="800000"/>
              <a:headEnd/>
              <a:tailEnd/>
            </a:ln>
          </p:spPr>
          <p:txBody>
            <a:bodyPr>
              <a:spAutoFit/>
            </a:bodyPr>
            <a:lstStyle/>
            <a:p>
              <a:pPr>
                <a:lnSpc>
                  <a:spcPct val="150000"/>
                </a:lnSpc>
              </a:pPr>
              <a:r>
                <a:rPr lang="zh-CN" altLang="en-US" sz="2400" b="1">
                  <a:solidFill>
                    <a:schemeClr val="accent1"/>
                  </a:solidFill>
                  <a:latin typeface="Mistral" pitchFamily="66" charset="0"/>
                  <a:ea typeface="微软雅黑" pitchFamily="34" charset="-122"/>
                  <a:cs typeface="Microsoft Sans Serif" pitchFamily="34" charset="0"/>
                </a:rPr>
                <a:t>你必须认识到：</a:t>
              </a:r>
              <a:endParaRPr lang="en-US" altLang="zh-CN" sz="2400" b="1">
                <a:solidFill>
                  <a:schemeClr val="accent1"/>
                </a:solidFill>
                <a:latin typeface="Mistral" pitchFamily="66" charset="0"/>
                <a:ea typeface="微软雅黑" pitchFamily="34" charset="-122"/>
                <a:cs typeface="Microsoft Sans Serif" pitchFamily="34" charset="0"/>
              </a:endParaRPr>
            </a:p>
          </p:txBody>
        </p:sp>
        <p:sp>
          <p:nvSpPr>
            <p:cNvPr id="21" name="矩形 20"/>
            <p:cNvSpPr/>
            <p:nvPr/>
          </p:nvSpPr>
          <p:spPr>
            <a:xfrm>
              <a:off x="3033070" y="2868253"/>
              <a:ext cx="5472381" cy="974863"/>
            </a:xfrm>
            <a:prstGeom prst="rect">
              <a:avLst/>
            </a:prstGeom>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情感卷入危险性在于</a:t>
              </a:r>
              <a:r>
                <a:rPr lang="en-US" altLang="zh-CN" sz="2000" dirty="0">
                  <a:solidFill>
                    <a:schemeClr val="tx1">
                      <a:lumMod val="85000"/>
                      <a:lumOff val="15000"/>
                    </a:schemeClr>
                  </a:solidFill>
                  <a:latin typeface="Mistral" pitchFamily="66" charset="0"/>
                  <a:ea typeface="微软雅黑" pitchFamily="34" charset="-122"/>
                  <a:cs typeface="Microsoft Sans Serif" pitchFamily="34" charset="0"/>
                </a:rPr>
                <a:t>----</a:t>
              </a: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你不能思考别人观点的合理性，仅仅是因为你讨厌这个人或不确定性。</a:t>
              </a:r>
            </a:p>
          </p:txBody>
        </p:sp>
      </p:grpSp>
      <p:grpSp>
        <p:nvGrpSpPr>
          <p:cNvPr id="9" name="组合 28"/>
          <p:cNvGrpSpPr>
            <a:grpSpLocks/>
          </p:cNvGrpSpPr>
          <p:nvPr/>
        </p:nvGrpSpPr>
        <p:grpSpPr bwMode="auto">
          <a:xfrm>
            <a:off x="468313" y="4221163"/>
            <a:ext cx="8064500" cy="1223962"/>
            <a:chOff x="467544" y="4221088"/>
            <a:chExt cx="8064896" cy="1224136"/>
          </a:xfrm>
        </p:grpSpPr>
        <p:grpSp>
          <p:nvGrpSpPr>
            <p:cNvPr id="15367" name="组合 21"/>
            <p:cNvGrpSpPr>
              <a:grpSpLocks/>
            </p:cNvGrpSpPr>
            <p:nvPr/>
          </p:nvGrpSpPr>
          <p:grpSpPr bwMode="auto">
            <a:xfrm>
              <a:off x="467544" y="4221088"/>
              <a:ext cx="8064896" cy="1224136"/>
              <a:chOff x="251520" y="1916832"/>
              <a:chExt cx="8352928" cy="1440160"/>
            </a:xfrm>
          </p:grpSpPr>
          <p:sp>
            <p:nvSpPr>
              <p:cNvPr id="23" name="圆角矩形 22"/>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对角圆角矩形 23"/>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5368" name="TextBox 24"/>
            <p:cNvSpPr txBox="1">
              <a:spLocks noChangeArrowheads="1"/>
            </p:cNvSpPr>
            <p:nvPr/>
          </p:nvSpPr>
          <p:spPr bwMode="auto">
            <a:xfrm>
              <a:off x="611560" y="4221088"/>
              <a:ext cx="2664296" cy="646331"/>
            </a:xfrm>
            <a:prstGeom prst="rect">
              <a:avLst/>
            </a:prstGeom>
            <a:noFill/>
            <a:ln w="9525">
              <a:noFill/>
              <a:miter lim="800000"/>
              <a:headEnd/>
              <a:tailEnd/>
            </a:ln>
          </p:spPr>
          <p:txBody>
            <a:bodyPr>
              <a:spAutoFit/>
            </a:bodyPr>
            <a:lstStyle/>
            <a:p>
              <a:pPr>
                <a:lnSpc>
                  <a:spcPct val="150000"/>
                </a:lnSpc>
              </a:pPr>
              <a:r>
                <a:rPr lang="zh-CN" altLang="en-US" sz="2400" b="1">
                  <a:solidFill>
                    <a:schemeClr val="accent1"/>
                  </a:solidFill>
                  <a:latin typeface="Mistral" pitchFamily="66" charset="0"/>
                  <a:ea typeface="微软雅黑" pitchFamily="34" charset="-122"/>
                  <a:cs typeface="Microsoft Sans Serif" pitchFamily="34" charset="0"/>
                </a:rPr>
                <a:t>你必须认识到：</a:t>
              </a:r>
              <a:endParaRPr lang="en-US" altLang="zh-CN" sz="2400" b="1">
                <a:solidFill>
                  <a:schemeClr val="accent1"/>
                </a:solidFill>
                <a:latin typeface="Mistral" pitchFamily="66" charset="0"/>
                <a:ea typeface="微软雅黑" pitchFamily="34" charset="-122"/>
                <a:cs typeface="Microsoft Sans Serif" pitchFamily="34" charset="0"/>
              </a:endParaRPr>
            </a:p>
          </p:txBody>
        </p:sp>
        <p:sp>
          <p:nvSpPr>
            <p:cNvPr id="26" name="矩形 25"/>
            <p:cNvSpPr/>
            <p:nvPr/>
          </p:nvSpPr>
          <p:spPr>
            <a:xfrm>
              <a:off x="3033070" y="4308412"/>
              <a:ext cx="5472381" cy="976452"/>
            </a:xfrm>
            <a:prstGeom prst="rect">
              <a:avLst/>
            </a:prstGeom>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一个成功积极的学习者</a:t>
              </a:r>
              <a:r>
                <a:rPr lang="en-US" altLang="zh-CN" sz="2000" dirty="0">
                  <a:solidFill>
                    <a:schemeClr val="tx1">
                      <a:lumMod val="85000"/>
                      <a:lumOff val="15000"/>
                    </a:schemeClr>
                  </a:solidFill>
                  <a:latin typeface="Mistral" pitchFamily="66" charset="0"/>
                  <a:ea typeface="微软雅黑" pitchFamily="34" charset="-122"/>
                  <a:cs typeface="Microsoft Sans Serif" pitchFamily="34" charset="0"/>
                </a:rPr>
                <a:t>----</a:t>
              </a: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对任何观点都保持开放性，并愿意改变自己过去的成见。</a:t>
              </a:r>
            </a:p>
          </p:txBody>
        </p:sp>
      </p:grpSp>
      <p:sp>
        <p:nvSpPr>
          <p:cNvPr id="1434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2CD80A-A8B4-4993-B40C-3BA93697A585}" type="slidenum">
              <a:rPr lang="zh-CN" altLang="en-US" smtClean="0"/>
              <a:pPr fontAlgn="base">
                <a:spcBef>
                  <a:spcPct val="0"/>
                </a:spcBef>
                <a:spcAft>
                  <a:spcPct val="0"/>
                </a:spcAft>
                <a:defRPr/>
              </a:pPr>
              <a:t>10</a:t>
            </a:fld>
            <a:endParaRPr lang="en-US" altLang="zh-CN" smtClean="0"/>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967882-6B3D-4ADB-A4D5-847F3FA55F7C}" type="slidenum">
              <a:rPr lang="zh-CN" altLang="en-US" smtClean="0"/>
              <a:pPr fontAlgn="base">
                <a:spcBef>
                  <a:spcPct val="0"/>
                </a:spcBef>
                <a:spcAft>
                  <a:spcPct val="0"/>
                </a:spcAft>
                <a:defRPr/>
              </a:pPr>
              <a:t>11</a:t>
            </a:fld>
            <a:endParaRPr lang="en-US" altLang="zh-CN" smtClean="0"/>
          </a:p>
        </p:txBody>
      </p:sp>
      <p:sp>
        <p:nvSpPr>
          <p:cNvPr id="16387" name="矩形 12"/>
          <p:cNvSpPr>
            <a:spLocks noChangeArrowheads="1"/>
          </p:cNvSpPr>
          <p:nvPr/>
        </p:nvSpPr>
        <p:spPr bwMode="auto">
          <a:xfrm>
            <a:off x="468313" y="333375"/>
            <a:ext cx="8064500" cy="522288"/>
          </a:xfrm>
          <a:prstGeom prst="rect">
            <a:avLst/>
          </a:prstGeom>
          <a:noFill/>
          <a:ln w="9525">
            <a:noFill/>
            <a:miter lim="800000"/>
            <a:headEnd/>
            <a:tailEnd/>
          </a:ln>
        </p:spPr>
        <p:txBody>
          <a:bodyPr>
            <a:spAutoFit/>
          </a:bodyPr>
          <a:lstStyle/>
          <a:p>
            <a:pPr algn="ctr"/>
            <a:r>
              <a:rPr lang="zh-CN" altLang="en-US" sz="2800" b="1">
                <a:solidFill>
                  <a:schemeClr val="accent1"/>
                </a:solidFill>
                <a:latin typeface="Constantia" pitchFamily="18" charset="0"/>
                <a:ea typeface="微软雅黑" pitchFamily="34" charset="-122"/>
              </a:rPr>
              <a:t>这条微博你会立转吗？</a:t>
            </a:r>
            <a:r>
              <a:rPr lang="en-US" altLang="zh-CN" sz="2800" b="1">
                <a:solidFill>
                  <a:schemeClr val="accent1"/>
                </a:solidFill>
                <a:latin typeface="Constantia" pitchFamily="18" charset="0"/>
                <a:ea typeface="微软雅黑" pitchFamily="34" charset="-122"/>
              </a:rPr>
              <a:t>--</a:t>
            </a:r>
            <a:r>
              <a:rPr lang="zh-CN" altLang="en-US" sz="2800" b="1">
                <a:solidFill>
                  <a:schemeClr val="accent1"/>
                </a:solidFill>
                <a:latin typeface="Constantia" pitchFamily="18" charset="0"/>
                <a:ea typeface="微软雅黑" pitchFamily="34" charset="-122"/>
              </a:rPr>
              <a:t>克服情感案例小测试</a:t>
            </a:r>
          </a:p>
        </p:txBody>
      </p:sp>
      <p:grpSp>
        <p:nvGrpSpPr>
          <p:cNvPr id="16388" name="组合 17"/>
          <p:cNvGrpSpPr>
            <a:grpSpLocks/>
          </p:cNvGrpSpPr>
          <p:nvPr/>
        </p:nvGrpSpPr>
        <p:grpSpPr bwMode="auto">
          <a:xfrm>
            <a:off x="468313" y="1052513"/>
            <a:ext cx="8064500" cy="2525712"/>
            <a:chOff x="467544" y="1052736"/>
            <a:chExt cx="8064896" cy="2524899"/>
          </a:xfrm>
        </p:grpSpPr>
        <p:grpSp>
          <p:nvGrpSpPr>
            <p:cNvPr id="16398" name="组合 4"/>
            <p:cNvGrpSpPr>
              <a:grpSpLocks/>
            </p:cNvGrpSpPr>
            <p:nvPr/>
          </p:nvGrpSpPr>
          <p:grpSpPr bwMode="auto">
            <a:xfrm>
              <a:off x="467544" y="1052736"/>
              <a:ext cx="8064896" cy="2160240"/>
              <a:chOff x="251520" y="1916832"/>
              <a:chExt cx="8352928" cy="1440160"/>
            </a:xfrm>
          </p:grpSpPr>
          <p:sp>
            <p:nvSpPr>
              <p:cNvPr id="6" name="圆角矩形 5"/>
              <p:cNvSpPr/>
              <p:nvPr/>
            </p:nvSpPr>
            <p:spPr>
              <a:xfrm>
                <a:off x="251520" y="1916832"/>
                <a:ext cx="8352928" cy="1439927"/>
              </a:xfrm>
              <a:prstGeom prst="roundRect">
                <a:avLst>
                  <a:gd name="adj" fmla="val 7320"/>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对角圆角矩形 6"/>
              <p:cNvSpPr/>
              <p:nvPr/>
            </p:nvSpPr>
            <p:spPr>
              <a:xfrm>
                <a:off x="7799660" y="2553474"/>
                <a:ext cx="792088" cy="792088"/>
              </a:xfrm>
              <a:prstGeom prst="round2DiagRect">
                <a:avLst>
                  <a:gd name="adj1" fmla="val 17282"/>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TextBox 7"/>
            <p:cNvSpPr txBox="1"/>
            <p:nvPr/>
          </p:nvSpPr>
          <p:spPr>
            <a:xfrm>
              <a:off x="683455" y="1268567"/>
              <a:ext cx="6985343" cy="1759970"/>
            </a:xfrm>
            <a:prstGeom prst="rect">
              <a:avLst/>
            </a:prstGeom>
            <a:noFill/>
          </p:spPr>
          <p:txBody>
            <a:bodyPr>
              <a:spAutoFit/>
            </a:bodyPr>
            <a:lstStyle/>
            <a:p>
              <a:pPr algn="just" fontAlgn="auto">
                <a:lnSpc>
                  <a:spcPts val="2600"/>
                </a:lnSpc>
                <a:spcBef>
                  <a:spcPts val="0"/>
                </a:spcBef>
                <a:spcAft>
                  <a:spcPts val="0"/>
                </a:spcAft>
                <a:defRPr/>
              </a:pPr>
              <a:r>
                <a:rPr lang="zh-CN" altLang="en-US" dirty="0">
                  <a:solidFill>
                    <a:schemeClr val="tx1">
                      <a:lumMod val="85000"/>
                      <a:lumOff val="15000"/>
                    </a:schemeClr>
                  </a:solidFill>
                  <a:latin typeface="+mj-ea"/>
                  <a:ea typeface="+mj-ea"/>
                  <a:cs typeface="Microsoft Sans Serif" pitchFamily="34" charset="0"/>
                </a:rPr>
                <a:t>　　日本</a:t>
              </a:r>
              <a:r>
                <a:rPr lang="en-US" altLang="zh-CN" dirty="0">
                  <a:solidFill>
                    <a:schemeClr val="tx1">
                      <a:lumMod val="85000"/>
                      <a:lumOff val="15000"/>
                    </a:schemeClr>
                  </a:solidFill>
                  <a:latin typeface="+mj-ea"/>
                  <a:ea typeface="+mj-ea"/>
                  <a:cs typeface="Microsoft Sans Serif" pitchFamily="34" charset="0"/>
                </a:rPr>
                <a:t>AV</a:t>
              </a:r>
              <a:r>
                <a:rPr lang="zh-CN" altLang="en-US" dirty="0">
                  <a:solidFill>
                    <a:schemeClr val="tx1">
                      <a:lumMod val="85000"/>
                      <a:lumOff val="15000"/>
                    </a:schemeClr>
                  </a:solidFill>
                  <a:latin typeface="+mj-ea"/>
                  <a:ea typeface="+mj-ea"/>
                  <a:cs typeface="Microsoft Sans Serif" pitchFamily="34" charset="0"/>
                </a:rPr>
                <a:t>女优铃木杏里有</a:t>
              </a:r>
              <a:r>
                <a:rPr lang="en-US" altLang="zh-CN" dirty="0">
                  <a:solidFill>
                    <a:schemeClr val="tx1">
                      <a:lumMod val="85000"/>
                      <a:lumOff val="15000"/>
                    </a:schemeClr>
                  </a:solidFill>
                  <a:latin typeface="+mj-ea"/>
                  <a:ea typeface="+mj-ea"/>
                  <a:cs typeface="Microsoft Sans Serif" pitchFamily="34" charset="0"/>
                </a:rPr>
                <a:t>AV</a:t>
              </a:r>
              <a:r>
                <a:rPr lang="zh-CN" altLang="en-US" dirty="0">
                  <a:solidFill>
                    <a:schemeClr val="tx1">
                      <a:lumMod val="85000"/>
                      <a:lumOff val="15000"/>
                    </a:schemeClr>
                  </a:solidFill>
                  <a:latin typeface="+mj-ea"/>
                  <a:ea typeface="+mj-ea"/>
                  <a:cs typeface="Microsoft Sans Serif" pitchFamily="34" charset="0"/>
                </a:rPr>
                <a:t>界少见高学历：知名大学历史系博士，论文题目研究日侵华史。她是个能正视日本侵华史的人。她公开表示，历史是不容抹杀。她还说如果有机会，她愿用身体补偿日本对中国人民伤害</a:t>
              </a:r>
              <a:r>
                <a:rPr lang="en-US" altLang="zh-CN" dirty="0">
                  <a:solidFill>
                    <a:schemeClr val="tx1">
                      <a:lumMod val="85000"/>
                      <a:lumOff val="15000"/>
                    </a:schemeClr>
                  </a:solidFill>
                  <a:latin typeface="+mj-ea"/>
                  <a:ea typeface="+mj-ea"/>
                  <a:cs typeface="Microsoft Sans Serif" pitchFamily="34" charset="0"/>
                </a:rPr>
                <a:t>!</a:t>
              </a:r>
              <a:r>
                <a:rPr lang="zh-CN" altLang="en-US" dirty="0">
                  <a:solidFill>
                    <a:schemeClr val="tx1">
                      <a:lumMod val="85000"/>
                      <a:lumOff val="15000"/>
                    </a:schemeClr>
                  </a:solidFill>
                  <a:latin typeface="+mj-ea"/>
                  <a:ea typeface="+mj-ea"/>
                  <a:cs typeface="Microsoft Sans Serif" pitchFamily="34" charset="0"/>
                </a:rPr>
                <a:t>日常生活中，她常身体力行，免费和中国留学生做爱。用她话说，这是种赎罪。</a:t>
              </a:r>
              <a:r>
                <a:rPr lang="en-US" altLang="zh-CN" dirty="0">
                  <a:solidFill>
                    <a:schemeClr val="tx1">
                      <a:lumMod val="85000"/>
                      <a:lumOff val="15000"/>
                    </a:schemeClr>
                  </a:solidFill>
                  <a:latin typeface="+mj-ea"/>
                  <a:ea typeface="+mj-ea"/>
                  <a:cs typeface="Microsoft Sans Serif" pitchFamily="34" charset="0"/>
                </a:rPr>
                <a:t>---</a:t>
              </a:r>
              <a:r>
                <a:rPr lang="zh-CN" altLang="en-US" dirty="0">
                  <a:solidFill>
                    <a:schemeClr val="tx1">
                      <a:lumMod val="85000"/>
                      <a:lumOff val="15000"/>
                    </a:schemeClr>
                  </a:solidFill>
                  <a:latin typeface="+mj-ea"/>
                  <a:ea typeface="+mj-ea"/>
                  <a:cs typeface="Microsoft Sans Serif" pitchFamily="34" charset="0"/>
                </a:rPr>
                <a:t>世界之大，无奇不有。 </a:t>
              </a:r>
            </a:p>
          </p:txBody>
        </p:sp>
        <p:sp>
          <p:nvSpPr>
            <p:cNvPr id="14" name="斜纹 13"/>
            <p:cNvSpPr/>
            <p:nvPr/>
          </p:nvSpPr>
          <p:spPr>
            <a:xfrm rot="16200000" flipV="1">
              <a:off x="7164202" y="1858673"/>
              <a:ext cx="1367985" cy="1368492"/>
            </a:xfrm>
            <a:prstGeom prst="diagStripe">
              <a:avLst/>
            </a:prstGeom>
            <a:gradFill flip="none" rotWithShape="1">
              <a:gsLst>
                <a:gs pos="0">
                  <a:schemeClr val="accent1">
                    <a:lumMod val="75000"/>
                  </a:schemeClr>
                </a:gs>
                <a:gs pos="100000">
                  <a:schemeClr val="accent1">
                    <a:lumMod val="60000"/>
                    <a:lumOff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6401" name="TextBox 14"/>
            <p:cNvSpPr txBox="1">
              <a:spLocks noChangeArrowheads="1"/>
            </p:cNvSpPr>
            <p:nvPr/>
          </p:nvSpPr>
          <p:spPr bwMode="auto">
            <a:xfrm rot="-2723650">
              <a:off x="7119107" y="2479664"/>
              <a:ext cx="1857388" cy="338554"/>
            </a:xfrm>
            <a:prstGeom prst="rect">
              <a:avLst/>
            </a:prstGeom>
            <a:noFill/>
            <a:ln w="9525">
              <a:noFill/>
              <a:miter lim="800000"/>
              <a:headEnd/>
              <a:tailEnd/>
            </a:ln>
          </p:spPr>
          <p:txBody>
            <a:bodyPr>
              <a:spAutoFit/>
            </a:bodyPr>
            <a:lstStyle/>
            <a:p>
              <a:pPr algn="ctr"/>
              <a:r>
                <a:rPr lang="zh-CN" altLang="en-US" sz="1600" b="1">
                  <a:solidFill>
                    <a:schemeClr val="bg1"/>
                  </a:solidFill>
                  <a:latin typeface="Constantia" pitchFamily="18" charset="0"/>
                  <a:ea typeface="微软雅黑" pitchFamily="34" charset="-122"/>
                </a:rPr>
                <a:t>完全是假新闻</a:t>
              </a:r>
            </a:p>
          </p:txBody>
        </p:sp>
      </p:grpSp>
      <p:grpSp>
        <p:nvGrpSpPr>
          <p:cNvPr id="16389" name="组合 18"/>
          <p:cNvGrpSpPr>
            <a:grpSpLocks/>
          </p:cNvGrpSpPr>
          <p:nvPr/>
        </p:nvGrpSpPr>
        <p:grpSpPr bwMode="auto">
          <a:xfrm>
            <a:off x="468313" y="3487738"/>
            <a:ext cx="8064500" cy="2586037"/>
            <a:chOff x="467544" y="3487618"/>
            <a:chExt cx="8064897" cy="2586067"/>
          </a:xfrm>
        </p:grpSpPr>
        <p:grpSp>
          <p:nvGrpSpPr>
            <p:cNvPr id="16390" name="组合 8"/>
            <p:cNvGrpSpPr>
              <a:grpSpLocks/>
            </p:cNvGrpSpPr>
            <p:nvPr/>
          </p:nvGrpSpPr>
          <p:grpSpPr bwMode="auto">
            <a:xfrm>
              <a:off x="467544" y="3487618"/>
              <a:ext cx="8064896" cy="2160240"/>
              <a:chOff x="251520" y="1916832"/>
              <a:chExt cx="8352928" cy="1440160"/>
            </a:xfrm>
          </p:grpSpPr>
          <p:sp>
            <p:nvSpPr>
              <p:cNvPr id="10" name="圆角矩形 9"/>
              <p:cNvSpPr/>
              <p:nvPr/>
            </p:nvSpPr>
            <p:spPr>
              <a:xfrm>
                <a:off x="251520" y="1916832"/>
                <a:ext cx="8352929" cy="1440408"/>
              </a:xfrm>
              <a:prstGeom prst="roundRect">
                <a:avLst>
                  <a:gd name="adj" fmla="val 7320"/>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对角圆角矩形 10"/>
              <p:cNvSpPr/>
              <p:nvPr/>
            </p:nvSpPr>
            <p:spPr>
              <a:xfrm>
                <a:off x="7799660" y="2553474"/>
                <a:ext cx="792088" cy="792088"/>
              </a:xfrm>
              <a:prstGeom prst="round2DiagRect">
                <a:avLst>
                  <a:gd name="adj1" fmla="val 17282"/>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 name="TextBox 11"/>
            <p:cNvSpPr txBox="1"/>
            <p:nvPr/>
          </p:nvSpPr>
          <p:spPr>
            <a:xfrm>
              <a:off x="683455" y="3660657"/>
              <a:ext cx="7056784" cy="1758970"/>
            </a:xfrm>
            <a:prstGeom prst="rect">
              <a:avLst/>
            </a:prstGeom>
            <a:noFill/>
          </p:spPr>
          <p:txBody>
            <a:bodyPr>
              <a:spAutoFit/>
            </a:bodyPr>
            <a:lstStyle/>
            <a:p>
              <a:pPr algn="just" fontAlgn="auto">
                <a:lnSpc>
                  <a:spcPts val="2600"/>
                </a:lnSpc>
                <a:spcBef>
                  <a:spcPts val="0"/>
                </a:spcBef>
                <a:spcAft>
                  <a:spcPts val="0"/>
                </a:spcAft>
                <a:defRPr/>
              </a:pPr>
              <a:r>
                <a:rPr lang="zh-CN" altLang="en-US" dirty="0">
                  <a:solidFill>
                    <a:schemeClr val="tx1">
                      <a:lumMod val="85000"/>
                      <a:lumOff val="15000"/>
                    </a:schemeClr>
                  </a:solidFill>
                  <a:latin typeface="+mn-ea"/>
                  <a:ea typeface="+mn-ea"/>
                  <a:cs typeface="Microsoft Sans Serif" pitchFamily="34" charset="0"/>
                </a:rPr>
                <a:t>　　早起打开微博第一大新闻就是美国校园枪击案，这个</a:t>
              </a:r>
              <a:r>
                <a:rPr lang="en-US" altLang="zh-CN" dirty="0">
                  <a:solidFill>
                    <a:schemeClr val="tx1">
                      <a:lumMod val="85000"/>
                      <a:lumOff val="15000"/>
                    </a:schemeClr>
                  </a:solidFill>
                  <a:latin typeface="+mn-ea"/>
                  <a:ea typeface="+mn-ea"/>
                  <a:cs typeface="Microsoft Sans Serif" pitchFamily="34" charset="0"/>
                </a:rPr>
                <a:t>20</a:t>
              </a:r>
              <a:r>
                <a:rPr lang="zh-CN" altLang="en-US" dirty="0">
                  <a:solidFill>
                    <a:schemeClr val="tx1">
                      <a:lumMod val="85000"/>
                      <a:lumOff val="15000"/>
                    </a:schemeClr>
                  </a:solidFill>
                  <a:latin typeface="+mn-ea"/>
                  <a:ea typeface="+mn-ea"/>
                  <a:cs typeface="Microsoft Sans Serif" pitchFamily="34" charset="0"/>
                </a:rPr>
                <a:t>岁的人杀了自己的父母又杀了三十多位学校的小学生。他用的枪就是他妈合法买的。那些中国家长有孩子在美国读书的一定紧张坏了，美国常发生校园枪击。真的，这些政客就不能放下政治，禁止销售枪支吗？人群里总有精神病人，不能给他们枪啊。 </a:t>
              </a:r>
            </a:p>
          </p:txBody>
        </p:sp>
        <p:sp>
          <p:nvSpPr>
            <p:cNvPr id="16" name="斜纹 15"/>
            <p:cNvSpPr/>
            <p:nvPr/>
          </p:nvSpPr>
          <p:spPr>
            <a:xfrm rot="16200000" flipV="1">
              <a:off x="7163974" y="4306752"/>
              <a:ext cx="1368441" cy="1368492"/>
            </a:xfrm>
            <a:prstGeom prst="diagStripe">
              <a:avLst/>
            </a:prstGeom>
            <a:gradFill flip="none" rotWithShape="1">
              <a:gsLst>
                <a:gs pos="0">
                  <a:schemeClr val="accent5"/>
                </a:gs>
                <a:gs pos="100000">
                  <a:schemeClr val="accent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6393" name="TextBox 16"/>
            <p:cNvSpPr txBox="1">
              <a:spLocks noChangeArrowheads="1"/>
            </p:cNvSpPr>
            <p:nvPr/>
          </p:nvSpPr>
          <p:spPr bwMode="auto">
            <a:xfrm rot="-2723650">
              <a:off x="7079899" y="4975714"/>
              <a:ext cx="1857388" cy="338554"/>
            </a:xfrm>
            <a:prstGeom prst="rect">
              <a:avLst/>
            </a:prstGeom>
            <a:noFill/>
            <a:ln w="9525">
              <a:noFill/>
              <a:miter lim="800000"/>
              <a:headEnd/>
              <a:tailEnd/>
            </a:ln>
          </p:spPr>
          <p:txBody>
            <a:bodyPr>
              <a:spAutoFit/>
            </a:bodyPr>
            <a:lstStyle/>
            <a:p>
              <a:pPr algn="ctr"/>
              <a:r>
                <a:rPr lang="zh-CN" altLang="en-US" sz="1600" b="1">
                  <a:solidFill>
                    <a:schemeClr val="bg1"/>
                  </a:solidFill>
                  <a:latin typeface="Constantia" pitchFamily="18" charset="0"/>
                  <a:ea typeface="微软雅黑" pitchFamily="34" charset="-122"/>
                </a:rPr>
                <a:t>本书有重点讨论</a:t>
              </a:r>
            </a:p>
          </p:txBody>
        </p:sp>
      </p:grpSp>
    </p:spTree>
  </p:cSld>
  <p:clrMapOvr>
    <a:masterClrMapping/>
  </p:clrMapOvr>
  <p:transition>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请你批判有意义的问题</a:t>
            </a:r>
            <a:endParaRPr lang="zh-CN" altLang="en-US" dirty="0"/>
          </a:p>
        </p:txBody>
      </p:sp>
      <p:grpSp>
        <p:nvGrpSpPr>
          <p:cNvPr id="3" name="组合 31"/>
          <p:cNvGrpSpPr>
            <a:grpSpLocks/>
          </p:cNvGrpSpPr>
          <p:nvPr/>
        </p:nvGrpSpPr>
        <p:grpSpPr bwMode="auto">
          <a:xfrm>
            <a:off x="3397250" y="1296988"/>
            <a:ext cx="2470150" cy="1627187"/>
            <a:chOff x="3396973" y="1296946"/>
            <a:chExt cx="2183140" cy="1627998"/>
          </a:xfrm>
        </p:grpSpPr>
        <p:grpSp>
          <p:nvGrpSpPr>
            <p:cNvPr id="17434" name="组合 3"/>
            <p:cNvGrpSpPr>
              <a:grpSpLocks/>
            </p:cNvGrpSpPr>
            <p:nvPr/>
          </p:nvGrpSpPr>
          <p:grpSpPr bwMode="auto">
            <a:xfrm>
              <a:off x="3396973" y="1296946"/>
              <a:ext cx="2183139" cy="1627998"/>
              <a:chOff x="956102" y="1844825"/>
              <a:chExt cx="2800310" cy="2160239"/>
            </a:xfrm>
          </p:grpSpPr>
          <p:sp>
            <p:nvSpPr>
              <p:cNvPr id="5" name="椭圆形标注 4"/>
              <p:cNvSpPr/>
              <p:nvPr/>
            </p:nvSpPr>
            <p:spPr>
              <a:xfrm>
                <a:off x="956102" y="1844825"/>
                <a:ext cx="2800311"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形标注 5"/>
              <p:cNvSpPr/>
              <p:nvPr/>
            </p:nvSpPr>
            <p:spPr>
              <a:xfrm>
                <a:off x="1044287" y="1916482"/>
                <a:ext cx="2591548" cy="2000065"/>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7" name="TextBox 6"/>
            <p:cNvSpPr txBox="1"/>
            <p:nvPr/>
          </p:nvSpPr>
          <p:spPr>
            <a:xfrm>
              <a:off x="3613042" y="1728961"/>
              <a:ext cx="1967071" cy="830676"/>
            </a:xfrm>
            <a:prstGeom prst="rect">
              <a:avLst/>
            </a:prstGeom>
            <a:noFill/>
          </p:spPr>
          <p:txBody>
            <a:bodyPr>
              <a:spAutoFit/>
            </a:bodyPr>
            <a:lstStyle/>
            <a:p>
              <a:pPr fontAlgn="auto">
                <a:spcBef>
                  <a:spcPts val="0"/>
                </a:spcBef>
                <a:spcAft>
                  <a:spcPts val="0"/>
                </a:spcAft>
                <a:defRPr/>
              </a:pPr>
              <a:r>
                <a:rPr lang="zh-CN" altLang="en-US" sz="2400" b="1" dirty="0">
                  <a:solidFill>
                    <a:schemeClr val="accent6"/>
                  </a:solidFill>
                  <a:latin typeface="+mn-lt"/>
                  <a:ea typeface="+mn-ea"/>
                </a:rPr>
                <a:t>你是否同意开征房产物业税？</a:t>
              </a:r>
              <a:endParaRPr lang="en-US" altLang="zh-CN" sz="2400" b="1" dirty="0">
                <a:solidFill>
                  <a:schemeClr val="accent6"/>
                </a:solidFill>
                <a:latin typeface="+mn-lt"/>
                <a:ea typeface="+mn-ea"/>
              </a:endParaRPr>
            </a:p>
          </p:txBody>
        </p:sp>
      </p:grpSp>
      <p:grpSp>
        <p:nvGrpSpPr>
          <p:cNvPr id="8" name="组合 32"/>
          <p:cNvGrpSpPr>
            <a:grpSpLocks/>
          </p:cNvGrpSpPr>
          <p:nvPr/>
        </p:nvGrpSpPr>
        <p:grpSpPr bwMode="auto">
          <a:xfrm>
            <a:off x="6132513" y="1225550"/>
            <a:ext cx="2400300" cy="1627188"/>
            <a:chOff x="6133277" y="1224938"/>
            <a:chExt cx="2183139" cy="1627998"/>
          </a:xfrm>
        </p:grpSpPr>
        <p:grpSp>
          <p:nvGrpSpPr>
            <p:cNvPr id="17430" name="组合 7"/>
            <p:cNvGrpSpPr>
              <a:grpSpLocks/>
            </p:cNvGrpSpPr>
            <p:nvPr/>
          </p:nvGrpSpPr>
          <p:grpSpPr bwMode="auto">
            <a:xfrm>
              <a:off x="6133277" y="1224938"/>
              <a:ext cx="2183139" cy="1627998"/>
              <a:chOff x="956102" y="1844825"/>
              <a:chExt cx="2800310" cy="2160239"/>
            </a:xfrm>
          </p:grpSpPr>
          <p:sp>
            <p:nvSpPr>
              <p:cNvPr id="9" name="椭圆形标注 8"/>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形标注 9"/>
              <p:cNvSpPr/>
              <p:nvPr/>
            </p:nvSpPr>
            <p:spPr>
              <a:xfrm>
                <a:off x="1043148" y="1916482"/>
                <a:ext cx="2592880" cy="2000065"/>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1" name="TextBox 10"/>
            <p:cNvSpPr txBox="1"/>
            <p:nvPr/>
          </p:nvSpPr>
          <p:spPr>
            <a:xfrm>
              <a:off x="6277664" y="1701425"/>
              <a:ext cx="1966558" cy="830676"/>
            </a:xfrm>
            <a:prstGeom prst="rect">
              <a:avLst/>
            </a:prstGeom>
            <a:noFill/>
          </p:spPr>
          <p:txBody>
            <a:bodyPr>
              <a:spAutoFit/>
            </a:bodyPr>
            <a:lstStyle/>
            <a:p>
              <a:pPr fontAlgn="auto">
                <a:spcBef>
                  <a:spcPts val="0"/>
                </a:spcBef>
                <a:spcAft>
                  <a:spcPts val="0"/>
                </a:spcAft>
                <a:defRPr/>
              </a:pPr>
              <a:r>
                <a:rPr lang="zh-CN" altLang="en-US" sz="2400" b="1" dirty="0">
                  <a:solidFill>
                    <a:schemeClr val="accent6"/>
                  </a:solidFill>
                  <a:latin typeface="+mn-lt"/>
                  <a:ea typeface="+mn-ea"/>
                </a:rPr>
                <a:t>现在买股票是合适的时机吗？ </a:t>
              </a:r>
              <a:endParaRPr lang="en-US" altLang="zh-CN" sz="2400" b="1" dirty="0">
                <a:solidFill>
                  <a:schemeClr val="accent6"/>
                </a:solidFill>
                <a:latin typeface="+mn-lt"/>
                <a:ea typeface="+mn-ea"/>
              </a:endParaRPr>
            </a:p>
          </p:txBody>
        </p:sp>
      </p:grpSp>
      <p:grpSp>
        <p:nvGrpSpPr>
          <p:cNvPr id="15" name="组合 33"/>
          <p:cNvGrpSpPr>
            <a:grpSpLocks/>
          </p:cNvGrpSpPr>
          <p:nvPr/>
        </p:nvGrpSpPr>
        <p:grpSpPr bwMode="auto">
          <a:xfrm>
            <a:off x="3492500" y="3500438"/>
            <a:ext cx="2387600" cy="1628775"/>
            <a:chOff x="3491880" y="3501008"/>
            <a:chExt cx="2183139" cy="1627998"/>
          </a:xfrm>
        </p:grpSpPr>
        <p:grpSp>
          <p:nvGrpSpPr>
            <p:cNvPr id="17426" name="组合 11"/>
            <p:cNvGrpSpPr>
              <a:grpSpLocks/>
            </p:cNvGrpSpPr>
            <p:nvPr/>
          </p:nvGrpSpPr>
          <p:grpSpPr bwMode="auto">
            <a:xfrm>
              <a:off x="3491880" y="3501008"/>
              <a:ext cx="2183139" cy="1627998"/>
              <a:chOff x="956102" y="1844825"/>
              <a:chExt cx="2800310" cy="2160239"/>
            </a:xfrm>
          </p:grpSpPr>
          <p:sp>
            <p:nvSpPr>
              <p:cNvPr id="13" name="椭圆形标注 12"/>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形标注 13"/>
              <p:cNvSpPr/>
              <p:nvPr/>
            </p:nvSpPr>
            <p:spPr>
              <a:xfrm>
                <a:off x="1043612" y="1916412"/>
                <a:ext cx="2593638" cy="2000221"/>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7427" name="TextBox 14"/>
            <p:cNvSpPr txBox="1">
              <a:spLocks noChangeArrowheads="1"/>
            </p:cNvSpPr>
            <p:nvPr/>
          </p:nvSpPr>
          <p:spPr bwMode="auto">
            <a:xfrm>
              <a:off x="3635624" y="3937362"/>
              <a:ext cx="1947074" cy="830601"/>
            </a:xfrm>
            <a:prstGeom prst="rect">
              <a:avLst/>
            </a:prstGeom>
            <a:noFill/>
            <a:ln w="9525">
              <a:noFill/>
              <a:miter lim="800000"/>
              <a:headEnd/>
              <a:tailEnd/>
            </a:ln>
          </p:spPr>
          <p:txBody>
            <a:bodyPr>
              <a:spAutoFit/>
            </a:bodyPr>
            <a:lstStyle/>
            <a:p>
              <a:r>
                <a:rPr lang="zh-CN" altLang="en-US" sz="2400" b="1">
                  <a:solidFill>
                    <a:schemeClr val="accent1"/>
                  </a:solidFill>
                  <a:latin typeface="Constantia" pitchFamily="18" charset="0"/>
                  <a:ea typeface="微软雅黑" pitchFamily="34" charset="-122"/>
                </a:rPr>
                <a:t>幻灯片用黄色好还是红色好？</a:t>
              </a:r>
              <a:endParaRPr lang="en-US" altLang="zh-CN" sz="2400" b="1">
                <a:solidFill>
                  <a:schemeClr val="accent1"/>
                </a:solidFill>
                <a:latin typeface="Constantia" pitchFamily="18" charset="0"/>
                <a:ea typeface="微软雅黑" pitchFamily="34" charset="-122"/>
              </a:endParaRPr>
            </a:p>
          </p:txBody>
        </p:sp>
      </p:grpSp>
      <p:grpSp>
        <p:nvGrpSpPr>
          <p:cNvPr id="19" name="组合 34"/>
          <p:cNvGrpSpPr>
            <a:grpSpLocks/>
          </p:cNvGrpSpPr>
          <p:nvPr/>
        </p:nvGrpSpPr>
        <p:grpSpPr bwMode="auto">
          <a:xfrm>
            <a:off x="6227763" y="3429000"/>
            <a:ext cx="2520950" cy="1628775"/>
            <a:chOff x="6228184" y="3429000"/>
            <a:chExt cx="2183139" cy="1627998"/>
          </a:xfrm>
        </p:grpSpPr>
        <p:grpSp>
          <p:nvGrpSpPr>
            <p:cNvPr id="17422" name="组合 15"/>
            <p:cNvGrpSpPr>
              <a:grpSpLocks/>
            </p:cNvGrpSpPr>
            <p:nvPr/>
          </p:nvGrpSpPr>
          <p:grpSpPr bwMode="auto">
            <a:xfrm>
              <a:off x="6228184" y="3429000"/>
              <a:ext cx="2183139" cy="1627998"/>
              <a:chOff x="956102" y="1844825"/>
              <a:chExt cx="2800310" cy="2160239"/>
            </a:xfrm>
          </p:grpSpPr>
          <p:sp>
            <p:nvSpPr>
              <p:cNvPr id="17" name="椭圆形标注 16"/>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形标注 17"/>
              <p:cNvSpPr/>
              <p:nvPr/>
            </p:nvSpPr>
            <p:spPr>
              <a:xfrm>
                <a:off x="1044273" y="1916412"/>
                <a:ext cx="2592227" cy="2000221"/>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7423" name="TextBox 18"/>
            <p:cNvSpPr txBox="1">
              <a:spLocks noChangeArrowheads="1"/>
            </p:cNvSpPr>
            <p:nvPr/>
          </p:nvSpPr>
          <p:spPr bwMode="auto">
            <a:xfrm>
              <a:off x="6444023" y="3865354"/>
              <a:ext cx="1943929" cy="821933"/>
            </a:xfrm>
            <a:prstGeom prst="rect">
              <a:avLst/>
            </a:prstGeom>
            <a:noFill/>
            <a:ln w="9525">
              <a:noFill/>
              <a:miter lim="800000"/>
              <a:headEnd/>
              <a:tailEnd/>
            </a:ln>
          </p:spPr>
          <p:txBody>
            <a:bodyPr>
              <a:spAutoFit/>
            </a:bodyPr>
            <a:lstStyle/>
            <a:p>
              <a:r>
                <a:rPr lang="zh-CN" altLang="en-US" sz="2400" b="1">
                  <a:solidFill>
                    <a:schemeClr val="accent1"/>
                  </a:solidFill>
                  <a:latin typeface="Constantia" pitchFamily="18" charset="0"/>
                  <a:ea typeface="微软雅黑" pitchFamily="34" charset="-122"/>
                </a:rPr>
                <a:t>她</a:t>
              </a:r>
              <a:r>
                <a:rPr lang="en-US" altLang="zh-CN" sz="2400" b="1">
                  <a:solidFill>
                    <a:schemeClr val="accent1"/>
                  </a:solidFill>
                  <a:latin typeface="Constantia" pitchFamily="18" charset="0"/>
                  <a:ea typeface="微软雅黑" pitchFamily="34" charset="-122"/>
                </a:rPr>
                <a:t>(</a:t>
              </a:r>
              <a:r>
                <a:rPr lang="zh-CN" altLang="en-US" sz="2400" b="1">
                  <a:solidFill>
                    <a:schemeClr val="accent1"/>
                  </a:solidFill>
                  <a:latin typeface="Constantia" pitchFamily="18" charset="0"/>
                  <a:ea typeface="微软雅黑" pitchFamily="34" charset="-122"/>
                </a:rPr>
                <a:t>他</a:t>
              </a:r>
              <a:r>
                <a:rPr lang="en-US" altLang="zh-CN" sz="2400" b="1">
                  <a:solidFill>
                    <a:schemeClr val="accent1"/>
                  </a:solidFill>
                  <a:latin typeface="Constantia" pitchFamily="18" charset="0"/>
                  <a:ea typeface="微软雅黑" pitchFamily="34" charset="-122"/>
                </a:rPr>
                <a:t>)</a:t>
              </a:r>
              <a:r>
                <a:rPr lang="zh-CN" altLang="en-US" sz="2400" b="1">
                  <a:solidFill>
                    <a:schemeClr val="accent1"/>
                  </a:solidFill>
                  <a:latin typeface="Constantia" pitchFamily="18" charset="0"/>
                  <a:ea typeface="微软雅黑" pitchFamily="34" charset="-122"/>
                </a:rPr>
                <a:t>为什么不再爱我了？</a:t>
              </a:r>
              <a:endParaRPr lang="en-US" altLang="zh-CN" sz="2400" b="1">
                <a:solidFill>
                  <a:schemeClr val="accent1"/>
                </a:solidFill>
                <a:latin typeface="Constantia" pitchFamily="18" charset="0"/>
                <a:ea typeface="微软雅黑" pitchFamily="34" charset="-122"/>
              </a:endParaRPr>
            </a:p>
          </p:txBody>
        </p:sp>
      </p:grpSp>
      <p:cxnSp>
        <p:nvCxnSpPr>
          <p:cNvPr id="21" name="直接连接符 20"/>
          <p:cNvCxnSpPr/>
          <p:nvPr/>
        </p:nvCxnSpPr>
        <p:spPr>
          <a:xfrm>
            <a:off x="539750" y="3313113"/>
            <a:ext cx="80645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8313" y="5707063"/>
            <a:ext cx="7991475" cy="503237"/>
          </a:xfrm>
          <a:prstGeom prst="rect">
            <a:avLst/>
          </a:prstGeom>
          <a:gradFill flip="none" rotWithShape="1">
            <a:gsLst>
              <a:gs pos="0">
                <a:schemeClr val="accent4"/>
              </a:gs>
              <a:gs pos="46000">
                <a:srgbClr val="FFFF00"/>
              </a:gs>
              <a:gs pos="100000">
                <a:srgbClr val="FFFF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65125" fontAlgn="auto">
              <a:spcBef>
                <a:spcPts val="0"/>
              </a:spcBef>
              <a:spcAft>
                <a:spcPts val="0"/>
              </a:spcAft>
              <a:defRPr/>
            </a:pPr>
            <a:r>
              <a:rPr lang="zh-CN" altLang="en-US" sz="1600" dirty="0">
                <a:solidFill>
                  <a:schemeClr val="tx1"/>
                </a:solidFill>
              </a:rPr>
              <a:t>说明：秋叶个人认为感情问题无法避免情感卷入，不适合进行批判性思考。</a:t>
            </a:r>
          </a:p>
        </p:txBody>
      </p:sp>
      <p:sp>
        <p:nvSpPr>
          <p:cNvPr id="25" name="矩形 24"/>
          <p:cNvSpPr/>
          <p:nvPr/>
        </p:nvSpPr>
        <p:spPr>
          <a:xfrm>
            <a:off x="498475" y="5737225"/>
            <a:ext cx="7416800" cy="431800"/>
          </a:xfrm>
          <a:prstGeom prst="rect">
            <a:avLst/>
          </a:prstGeom>
          <a:noFill/>
          <a:ln w="63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6" name="Picture 2" descr="E:\白沙\设计文档\素材\灯泡.png"/>
          <p:cNvPicPr>
            <a:picLocks noChangeAspect="1" noChangeArrowheads="1"/>
          </p:cNvPicPr>
          <p:nvPr/>
        </p:nvPicPr>
        <p:blipFill>
          <a:blip r:embed="rId2"/>
          <a:srcRect/>
          <a:stretch>
            <a:fillRect/>
          </a:stretch>
        </p:blipFill>
        <p:spPr bwMode="auto">
          <a:xfrm>
            <a:off x="179388" y="5373688"/>
            <a:ext cx="900112" cy="873125"/>
          </a:xfrm>
          <a:prstGeom prst="rect">
            <a:avLst/>
          </a:prstGeom>
          <a:noFill/>
          <a:ln w="9525">
            <a:noFill/>
            <a:miter lim="800000"/>
            <a:headEnd/>
            <a:tailEnd/>
          </a:ln>
        </p:spPr>
      </p:pic>
      <p:pic>
        <p:nvPicPr>
          <p:cNvPr id="30" name="图片 29" descr="图片4.png"/>
          <p:cNvPicPr>
            <a:picLocks noChangeAspect="1"/>
          </p:cNvPicPr>
          <p:nvPr/>
        </p:nvPicPr>
        <p:blipFill>
          <a:blip r:embed="rId3"/>
          <a:srcRect/>
          <a:stretch>
            <a:fillRect/>
          </a:stretch>
        </p:blipFill>
        <p:spPr bwMode="auto">
          <a:xfrm>
            <a:off x="250825" y="3789363"/>
            <a:ext cx="3090863" cy="974725"/>
          </a:xfrm>
          <a:prstGeom prst="rect">
            <a:avLst/>
          </a:prstGeom>
          <a:noFill/>
          <a:ln w="9525">
            <a:noFill/>
            <a:miter lim="800000"/>
            <a:headEnd/>
            <a:tailEnd/>
          </a:ln>
        </p:spPr>
      </p:pic>
      <p:pic>
        <p:nvPicPr>
          <p:cNvPr id="31" name="图片 30" descr="图片3.png"/>
          <p:cNvPicPr>
            <a:picLocks noChangeAspect="1"/>
          </p:cNvPicPr>
          <p:nvPr/>
        </p:nvPicPr>
        <p:blipFill>
          <a:blip r:embed="rId4"/>
          <a:srcRect/>
          <a:stretch>
            <a:fillRect/>
          </a:stretch>
        </p:blipFill>
        <p:spPr bwMode="auto">
          <a:xfrm>
            <a:off x="179388" y="1844675"/>
            <a:ext cx="3090862" cy="974725"/>
          </a:xfrm>
          <a:prstGeom prst="rect">
            <a:avLst/>
          </a:prstGeom>
          <a:noFill/>
          <a:ln w="9525">
            <a:noFill/>
            <a:miter lim="800000"/>
            <a:headEnd/>
            <a:tailEnd/>
          </a:ln>
        </p:spPr>
      </p:pic>
      <p:sp>
        <p:nvSpPr>
          <p:cNvPr id="16397"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C6F9E1-663F-4C2A-B640-BCA5D2016B70}" type="slidenum">
              <a:rPr lang="zh-CN" altLang="en-US" smtClean="0"/>
              <a:pPr fontAlgn="base">
                <a:spcBef>
                  <a:spcPct val="0"/>
                </a:spcBef>
                <a:spcAft>
                  <a:spcPct val="0"/>
                </a:spcAft>
                <a:defRPr/>
              </a:pPr>
              <a:t>12</a:t>
            </a:fld>
            <a:endParaRPr lang="en-US" altLang="zh-CN" smtClean="0"/>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8" presetClass="entr" presetSubtype="0" ac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2.5"/>
                                          </p:val>
                                        </p:tav>
                                        <p:tav tm="100000">
                                          <p:val>
                                            <p:strVal val="#ppt_w"/>
                                          </p:val>
                                        </p:tav>
                                      </p:tavLst>
                                    </p:anim>
                                    <p:anim calcmode="lin" valueType="num">
                                      <p:cBhvr>
                                        <p:cTn id="8" dur="500" fill="hold"/>
                                        <p:tgtEl>
                                          <p:spTgt spid="3"/>
                                        </p:tgtEl>
                                        <p:attrNameLst>
                                          <p:attrName>ppt_h</p:attrName>
                                        </p:attrNameLst>
                                      </p:cBhvr>
                                      <p:tavLst>
                                        <p:tav tm="0">
                                          <p:val>
                                            <p:strVal val="#ppt_h*0.01"/>
                                          </p:val>
                                        </p:tav>
                                        <p:tav tm="100000">
                                          <p:val>
                                            <p:strVal val="#ppt_h"/>
                                          </p:val>
                                        </p:tav>
                                      </p:tavLst>
                                    </p:anim>
                                    <p:anim calcmode="lin" valueType="num">
                                      <p:cBhvr>
                                        <p:cTn id="9" dur="500" fill="hold"/>
                                        <p:tgtEl>
                                          <p:spTgt spid="3"/>
                                        </p:tgtEl>
                                        <p:attrNameLst>
                                          <p:attrName>ppt_x</p:attrName>
                                        </p:attrNameLst>
                                      </p:cBhvr>
                                      <p:tavLst>
                                        <p:tav tm="0">
                                          <p:val>
                                            <p:strVal val="#ppt_x"/>
                                          </p:val>
                                        </p:tav>
                                        <p:tav tm="100000">
                                          <p:val>
                                            <p:strVal val="#ppt_x"/>
                                          </p:val>
                                        </p:tav>
                                      </p:tavLst>
                                    </p:anim>
                                    <p:anim calcmode="lin" valueType="num">
                                      <p:cBhvr>
                                        <p:cTn id="10" dur="500" fill="hold"/>
                                        <p:tgtEl>
                                          <p:spTgt spid="3"/>
                                        </p:tgtEl>
                                        <p:attrNameLst>
                                          <p:attrName>ppt_y</p:attrName>
                                        </p:attrNameLst>
                                      </p:cBhvr>
                                      <p:tavLst>
                                        <p:tav tm="0">
                                          <p:val>
                                            <p:strVal val="#ppt_h+1"/>
                                          </p:val>
                                        </p:tav>
                                        <p:tav tm="100000">
                                          <p:val>
                                            <p:strVal val="#ppt_y"/>
                                          </p:val>
                                        </p:tav>
                                      </p:tavLst>
                                    </p:anim>
                                    <p:animEffect transition="in" filter="fade">
                                      <p:cBhvr>
                                        <p:cTn id="11" dur="500"/>
                                        <p:tgtEl>
                                          <p:spTgt spid="3"/>
                                        </p:tgtEl>
                                      </p:cBhvr>
                                    </p:animEffect>
                                  </p:childTnLst>
                                </p:cTn>
                              </p:par>
                            </p:childTnLst>
                          </p:cTn>
                        </p:par>
                        <p:par>
                          <p:cTn id="12" fill="hold" nodeType="afterGroup">
                            <p:stCondLst>
                              <p:cond delay="500"/>
                            </p:stCondLst>
                            <p:childTnLst>
                              <p:par>
                                <p:cTn id="13" presetID="58" presetClass="entr" presetSubtype="0" ac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strVal val="#ppt_w*2.5"/>
                                          </p:val>
                                        </p:tav>
                                        <p:tav tm="100000">
                                          <p:val>
                                            <p:strVal val="#ppt_w"/>
                                          </p:val>
                                        </p:tav>
                                      </p:tavLst>
                                    </p:anim>
                                    <p:anim calcmode="lin" valueType="num">
                                      <p:cBhvr>
                                        <p:cTn id="16" dur="500" fill="hold"/>
                                        <p:tgtEl>
                                          <p:spTgt spid="8"/>
                                        </p:tgtEl>
                                        <p:attrNameLst>
                                          <p:attrName>ppt_h</p:attrName>
                                        </p:attrNameLst>
                                      </p:cBhvr>
                                      <p:tavLst>
                                        <p:tav tm="0">
                                          <p:val>
                                            <p:strVal val="#ppt_h*0.01"/>
                                          </p:val>
                                        </p:tav>
                                        <p:tav tm="100000">
                                          <p:val>
                                            <p:strVal val="#ppt_h"/>
                                          </p:val>
                                        </p:tav>
                                      </p:tavLst>
                                    </p:anim>
                                    <p:anim calcmode="lin" valueType="num">
                                      <p:cBhvr>
                                        <p:cTn id="17" dur="500" fill="hold"/>
                                        <p:tgtEl>
                                          <p:spTgt spid="8"/>
                                        </p:tgtEl>
                                        <p:attrNameLst>
                                          <p:attrName>ppt_x</p:attrName>
                                        </p:attrNameLst>
                                      </p:cBhvr>
                                      <p:tavLst>
                                        <p:tav tm="0">
                                          <p:val>
                                            <p:strVal val="#ppt_x"/>
                                          </p:val>
                                        </p:tav>
                                        <p:tav tm="100000">
                                          <p:val>
                                            <p:strVal val="#ppt_x"/>
                                          </p:val>
                                        </p:tav>
                                      </p:tavLst>
                                    </p:anim>
                                    <p:anim calcmode="lin" valueType="num">
                                      <p:cBhvr>
                                        <p:cTn id="18" dur="500" fill="hold"/>
                                        <p:tgtEl>
                                          <p:spTgt spid="8"/>
                                        </p:tgtEl>
                                        <p:attrNameLst>
                                          <p:attrName>ppt_y</p:attrName>
                                        </p:attrNameLst>
                                      </p:cBhvr>
                                      <p:tavLst>
                                        <p:tav tm="0">
                                          <p:val>
                                            <p:strVal val="#ppt_h+1"/>
                                          </p:val>
                                        </p:tav>
                                        <p:tav tm="100000">
                                          <p:val>
                                            <p:strVal val="#ppt_y"/>
                                          </p:val>
                                        </p:tav>
                                      </p:tavLst>
                                    </p:anim>
                                    <p:animEffect transition="in" filter="fade">
                                      <p:cBhvr>
                                        <p:cTn id="19" dur="500"/>
                                        <p:tgtEl>
                                          <p:spTgt spid="8"/>
                                        </p:tgtEl>
                                      </p:cBhvr>
                                    </p:animEffect>
                                  </p:childTnLst>
                                </p:cTn>
                              </p:par>
                            </p:childTnLst>
                          </p:cTn>
                        </p:par>
                        <p:par>
                          <p:cTn id="20" fill="hold" nodeType="afterGroup">
                            <p:stCondLst>
                              <p:cond delay="1000"/>
                            </p:stCondLst>
                            <p:childTnLst>
                              <p:par>
                                <p:cTn id="21" presetID="58" presetClass="entr" presetSubtype="0" accel="10000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strVal val="#ppt_w*2.5"/>
                                          </p:val>
                                        </p:tav>
                                        <p:tav tm="100000">
                                          <p:val>
                                            <p:strVal val="#ppt_w"/>
                                          </p:val>
                                        </p:tav>
                                      </p:tavLst>
                                    </p:anim>
                                    <p:anim calcmode="lin" valueType="num">
                                      <p:cBhvr>
                                        <p:cTn id="24" dur="500" fill="hold"/>
                                        <p:tgtEl>
                                          <p:spTgt spid="31"/>
                                        </p:tgtEl>
                                        <p:attrNameLst>
                                          <p:attrName>ppt_h</p:attrName>
                                        </p:attrNameLst>
                                      </p:cBhvr>
                                      <p:tavLst>
                                        <p:tav tm="0">
                                          <p:val>
                                            <p:strVal val="#ppt_h*0.01"/>
                                          </p:val>
                                        </p:tav>
                                        <p:tav tm="100000">
                                          <p:val>
                                            <p:strVal val="#ppt_h"/>
                                          </p:val>
                                        </p:tav>
                                      </p:tavLst>
                                    </p:anim>
                                    <p:anim calcmode="lin" valueType="num">
                                      <p:cBhvr>
                                        <p:cTn id="25" dur="500" fill="hold"/>
                                        <p:tgtEl>
                                          <p:spTgt spid="31"/>
                                        </p:tgtEl>
                                        <p:attrNameLst>
                                          <p:attrName>ppt_x</p:attrName>
                                        </p:attrNameLst>
                                      </p:cBhvr>
                                      <p:tavLst>
                                        <p:tav tm="0">
                                          <p:val>
                                            <p:strVal val="#ppt_x"/>
                                          </p:val>
                                        </p:tav>
                                        <p:tav tm="100000">
                                          <p:val>
                                            <p:strVal val="#ppt_x"/>
                                          </p:val>
                                        </p:tav>
                                      </p:tavLst>
                                    </p:anim>
                                    <p:anim calcmode="lin" valueType="num">
                                      <p:cBhvr>
                                        <p:cTn id="26" dur="500" fill="hold"/>
                                        <p:tgtEl>
                                          <p:spTgt spid="31"/>
                                        </p:tgtEl>
                                        <p:attrNameLst>
                                          <p:attrName>ppt_y</p:attrName>
                                        </p:attrNameLst>
                                      </p:cBhvr>
                                      <p:tavLst>
                                        <p:tav tm="0">
                                          <p:val>
                                            <p:strVal val="#ppt_h+1"/>
                                          </p:val>
                                        </p:tav>
                                        <p:tav tm="100000">
                                          <p:val>
                                            <p:strVal val="#ppt_y"/>
                                          </p:val>
                                        </p:tav>
                                      </p:tavLst>
                                    </p:anim>
                                    <p:animEffect transition="in" filter="fade">
                                      <p:cBhvr>
                                        <p:cTn id="27" dur="500"/>
                                        <p:tgtEl>
                                          <p:spTgt spid="31"/>
                                        </p:tgtEl>
                                      </p:cBhvr>
                                    </p:animEffect>
                                  </p:childTnLst>
                                </p:cTn>
                              </p:par>
                            </p:childTnLst>
                          </p:cTn>
                        </p:par>
                        <p:par>
                          <p:cTn id="28" fill="hold" nodeType="afterGroup">
                            <p:stCondLst>
                              <p:cond delay="15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nodeType="afterGroup">
                            <p:stCondLst>
                              <p:cond delay="2000"/>
                            </p:stCondLst>
                            <p:childTnLst>
                              <p:par>
                                <p:cTn id="33" presetID="58" presetClass="entr" presetSubtype="0" accel="10000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strVal val="#ppt_w*2.5"/>
                                          </p:val>
                                        </p:tav>
                                        <p:tav tm="100000">
                                          <p:val>
                                            <p:strVal val="#ppt_w"/>
                                          </p:val>
                                        </p:tav>
                                      </p:tavLst>
                                    </p:anim>
                                    <p:anim calcmode="lin" valueType="num">
                                      <p:cBhvr>
                                        <p:cTn id="36" dur="500" fill="hold"/>
                                        <p:tgtEl>
                                          <p:spTgt spid="15"/>
                                        </p:tgtEl>
                                        <p:attrNameLst>
                                          <p:attrName>ppt_h</p:attrName>
                                        </p:attrNameLst>
                                      </p:cBhvr>
                                      <p:tavLst>
                                        <p:tav tm="0">
                                          <p:val>
                                            <p:strVal val="#ppt_h*0.01"/>
                                          </p:val>
                                        </p:tav>
                                        <p:tav tm="100000">
                                          <p:val>
                                            <p:strVal val="#ppt_h"/>
                                          </p:val>
                                        </p:tav>
                                      </p:tavLst>
                                    </p:anim>
                                    <p:anim calcmode="lin" valueType="num">
                                      <p:cBhvr>
                                        <p:cTn id="37" dur="500" fill="hold"/>
                                        <p:tgtEl>
                                          <p:spTgt spid="15"/>
                                        </p:tgtEl>
                                        <p:attrNameLst>
                                          <p:attrName>ppt_x</p:attrName>
                                        </p:attrNameLst>
                                      </p:cBhvr>
                                      <p:tavLst>
                                        <p:tav tm="0">
                                          <p:val>
                                            <p:strVal val="#ppt_x"/>
                                          </p:val>
                                        </p:tav>
                                        <p:tav tm="100000">
                                          <p:val>
                                            <p:strVal val="#ppt_x"/>
                                          </p:val>
                                        </p:tav>
                                      </p:tavLst>
                                    </p:anim>
                                    <p:anim calcmode="lin" valueType="num">
                                      <p:cBhvr>
                                        <p:cTn id="38" dur="500" fill="hold"/>
                                        <p:tgtEl>
                                          <p:spTgt spid="15"/>
                                        </p:tgtEl>
                                        <p:attrNameLst>
                                          <p:attrName>ppt_y</p:attrName>
                                        </p:attrNameLst>
                                      </p:cBhvr>
                                      <p:tavLst>
                                        <p:tav tm="0">
                                          <p:val>
                                            <p:strVal val="#ppt_h+1"/>
                                          </p:val>
                                        </p:tav>
                                        <p:tav tm="100000">
                                          <p:val>
                                            <p:strVal val="#ppt_y"/>
                                          </p:val>
                                        </p:tav>
                                      </p:tavLst>
                                    </p:anim>
                                    <p:animEffect transition="in" filter="fade">
                                      <p:cBhvr>
                                        <p:cTn id="39" dur="500"/>
                                        <p:tgtEl>
                                          <p:spTgt spid="15"/>
                                        </p:tgtEl>
                                      </p:cBhvr>
                                    </p:animEffect>
                                  </p:childTnLst>
                                </p:cTn>
                              </p:par>
                            </p:childTnLst>
                          </p:cTn>
                        </p:par>
                        <p:par>
                          <p:cTn id="40" fill="hold" nodeType="afterGroup">
                            <p:stCondLst>
                              <p:cond delay="2500"/>
                            </p:stCondLst>
                            <p:childTnLst>
                              <p:par>
                                <p:cTn id="41" presetID="58" presetClass="entr" presetSubtype="0" accel="10000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strVal val="#ppt_w*2.5"/>
                                          </p:val>
                                        </p:tav>
                                        <p:tav tm="100000">
                                          <p:val>
                                            <p:strVal val="#ppt_w"/>
                                          </p:val>
                                        </p:tav>
                                      </p:tavLst>
                                    </p:anim>
                                    <p:anim calcmode="lin" valueType="num">
                                      <p:cBhvr>
                                        <p:cTn id="44" dur="500" fill="hold"/>
                                        <p:tgtEl>
                                          <p:spTgt spid="19"/>
                                        </p:tgtEl>
                                        <p:attrNameLst>
                                          <p:attrName>ppt_h</p:attrName>
                                        </p:attrNameLst>
                                      </p:cBhvr>
                                      <p:tavLst>
                                        <p:tav tm="0">
                                          <p:val>
                                            <p:strVal val="#ppt_h*0.01"/>
                                          </p:val>
                                        </p:tav>
                                        <p:tav tm="100000">
                                          <p:val>
                                            <p:strVal val="#ppt_h"/>
                                          </p:val>
                                        </p:tav>
                                      </p:tavLst>
                                    </p:anim>
                                    <p:anim calcmode="lin" valueType="num">
                                      <p:cBhvr>
                                        <p:cTn id="45" dur="500" fill="hold"/>
                                        <p:tgtEl>
                                          <p:spTgt spid="19"/>
                                        </p:tgtEl>
                                        <p:attrNameLst>
                                          <p:attrName>ppt_x</p:attrName>
                                        </p:attrNameLst>
                                      </p:cBhvr>
                                      <p:tavLst>
                                        <p:tav tm="0">
                                          <p:val>
                                            <p:strVal val="#ppt_x"/>
                                          </p:val>
                                        </p:tav>
                                        <p:tav tm="100000">
                                          <p:val>
                                            <p:strVal val="#ppt_x"/>
                                          </p:val>
                                        </p:tav>
                                      </p:tavLst>
                                    </p:anim>
                                    <p:anim calcmode="lin" valueType="num">
                                      <p:cBhvr>
                                        <p:cTn id="46" dur="500" fill="hold"/>
                                        <p:tgtEl>
                                          <p:spTgt spid="19"/>
                                        </p:tgtEl>
                                        <p:attrNameLst>
                                          <p:attrName>ppt_y</p:attrName>
                                        </p:attrNameLst>
                                      </p:cBhvr>
                                      <p:tavLst>
                                        <p:tav tm="0">
                                          <p:val>
                                            <p:strVal val="#ppt_h+1"/>
                                          </p:val>
                                        </p:tav>
                                        <p:tav tm="100000">
                                          <p:val>
                                            <p:strVal val="#ppt_y"/>
                                          </p:val>
                                        </p:tav>
                                      </p:tavLst>
                                    </p:anim>
                                    <p:animEffect transition="in" filter="fade">
                                      <p:cBhvr>
                                        <p:cTn id="47" dur="500"/>
                                        <p:tgtEl>
                                          <p:spTgt spid="19"/>
                                        </p:tgtEl>
                                      </p:cBhvr>
                                    </p:animEffect>
                                  </p:childTnLst>
                                </p:cTn>
                              </p:par>
                            </p:childTnLst>
                          </p:cTn>
                        </p:par>
                        <p:par>
                          <p:cTn id="48" fill="hold" nodeType="afterGroup">
                            <p:stCondLst>
                              <p:cond delay="3000"/>
                            </p:stCondLst>
                            <p:childTnLst>
                              <p:par>
                                <p:cTn id="49" presetID="58" presetClass="entr" presetSubtype="0" accel="100000"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strVal val="#ppt_w*2.5"/>
                                          </p:val>
                                        </p:tav>
                                        <p:tav tm="100000">
                                          <p:val>
                                            <p:strVal val="#ppt_w"/>
                                          </p:val>
                                        </p:tav>
                                      </p:tavLst>
                                    </p:anim>
                                    <p:anim calcmode="lin" valueType="num">
                                      <p:cBhvr>
                                        <p:cTn id="52" dur="500" fill="hold"/>
                                        <p:tgtEl>
                                          <p:spTgt spid="30"/>
                                        </p:tgtEl>
                                        <p:attrNameLst>
                                          <p:attrName>ppt_h</p:attrName>
                                        </p:attrNameLst>
                                      </p:cBhvr>
                                      <p:tavLst>
                                        <p:tav tm="0">
                                          <p:val>
                                            <p:strVal val="#ppt_h*0.01"/>
                                          </p:val>
                                        </p:tav>
                                        <p:tav tm="100000">
                                          <p:val>
                                            <p:strVal val="#ppt_h"/>
                                          </p:val>
                                        </p:tav>
                                      </p:tavLst>
                                    </p:anim>
                                    <p:anim calcmode="lin" valueType="num">
                                      <p:cBhvr>
                                        <p:cTn id="53" dur="500" fill="hold"/>
                                        <p:tgtEl>
                                          <p:spTgt spid="30"/>
                                        </p:tgtEl>
                                        <p:attrNameLst>
                                          <p:attrName>ppt_x</p:attrName>
                                        </p:attrNameLst>
                                      </p:cBhvr>
                                      <p:tavLst>
                                        <p:tav tm="0">
                                          <p:val>
                                            <p:strVal val="#ppt_x"/>
                                          </p:val>
                                        </p:tav>
                                        <p:tav tm="100000">
                                          <p:val>
                                            <p:strVal val="#ppt_x"/>
                                          </p:val>
                                        </p:tav>
                                      </p:tavLst>
                                    </p:anim>
                                    <p:anim calcmode="lin" valueType="num">
                                      <p:cBhvr>
                                        <p:cTn id="54" dur="500" fill="hold"/>
                                        <p:tgtEl>
                                          <p:spTgt spid="30"/>
                                        </p:tgtEl>
                                        <p:attrNameLst>
                                          <p:attrName>ppt_y</p:attrName>
                                        </p:attrNameLst>
                                      </p:cBhvr>
                                      <p:tavLst>
                                        <p:tav tm="0">
                                          <p:val>
                                            <p:strVal val="#ppt_h+1"/>
                                          </p:val>
                                        </p:tav>
                                        <p:tav tm="100000">
                                          <p:val>
                                            <p:strVal val="#ppt_y"/>
                                          </p:val>
                                        </p:tav>
                                      </p:tavLst>
                                    </p:anim>
                                    <p:animEffect transition="in" filter="fade">
                                      <p:cBhvr>
                                        <p:cTn id="55" dur="500"/>
                                        <p:tgtEl>
                                          <p:spTgt spid="30"/>
                                        </p:tgtEl>
                                      </p:cBhvr>
                                    </p:animEffect>
                                  </p:childTnLst>
                                </p:cTn>
                              </p:par>
                            </p:childTnLst>
                          </p:cTn>
                        </p:par>
                        <p:par>
                          <p:cTn id="56" fill="hold" nodeType="afterGroup">
                            <p:stCondLst>
                              <p:cond delay="3500"/>
                            </p:stCondLst>
                            <p:childTnLst>
                              <p:par>
                                <p:cTn id="57" presetID="22" presetClass="entr" presetSubtype="4" fill="hold" grpId="0" nodeType="afterEffect">
                                  <p:stCondLst>
                                    <p:cond delay="50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par>
                                <p:cTn id="63" presetID="22" presetClass="entr" presetSubtype="4"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7446CC-9BD4-4284-B86A-75FF8302F637}" type="slidenum">
              <a:rPr lang="zh-CN" altLang="en-US" smtClean="0"/>
              <a:pPr fontAlgn="base">
                <a:spcBef>
                  <a:spcPct val="0"/>
                </a:spcBef>
                <a:spcAft>
                  <a:spcPct val="0"/>
                </a:spcAft>
                <a:defRPr/>
              </a:pPr>
              <a:t>13</a:t>
            </a:fld>
            <a:endParaRPr lang="en-US" altLang="zh-CN" smtClean="0"/>
          </a:p>
        </p:txBody>
      </p:sp>
      <p:sp>
        <p:nvSpPr>
          <p:cNvPr id="18435" name="矩形 4"/>
          <p:cNvSpPr>
            <a:spLocks noChangeArrowheads="1"/>
          </p:cNvSpPr>
          <p:nvPr/>
        </p:nvSpPr>
        <p:spPr bwMode="auto">
          <a:xfrm>
            <a:off x="468313" y="390525"/>
            <a:ext cx="8064500" cy="522288"/>
          </a:xfrm>
          <a:prstGeom prst="rect">
            <a:avLst/>
          </a:prstGeom>
          <a:noFill/>
          <a:ln w="9525">
            <a:noFill/>
            <a:miter lim="800000"/>
            <a:headEnd/>
            <a:tailEnd/>
          </a:ln>
        </p:spPr>
        <p:txBody>
          <a:bodyPr>
            <a:spAutoFit/>
          </a:bodyPr>
          <a:lstStyle/>
          <a:p>
            <a:r>
              <a:rPr lang="zh-CN" altLang="en-US" sz="2800" b="1">
                <a:solidFill>
                  <a:schemeClr val="accent1"/>
                </a:solidFill>
                <a:latin typeface="Constantia" pitchFamily="18" charset="0"/>
                <a:ea typeface="微软雅黑" pitchFamily="34" charset="-122"/>
              </a:rPr>
              <a:t>你得先学会自我批判</a:t>
            </a:r>
            <a:r>
              <a:rPr lang="en-US" altLang="zh-CN" sz="2800" b="1">
                <a:solidFill>
                  <a:schemeClr val="accent1"/>
                </a:solidFill>
                <a:latin typeface="Constantia" pitchFamily="18" charset="0"/>
                <a:ea typeface="微软雅黑" pitchFamily="34" charset="-122"/>
              </a:rPr>
              <a:t>—</a:t>
            </a:r>
            <a:r>
              <a:rPr lang="zh-CN" altLang="en-US" sz="2800" b="1">
                <a:solidFill>
                  <a:schemeClr val="accent1"/>
                </a:solidFill>
                <a:latin typeface="Constantia" pitchFamily="18" charset="0"/>
                <a:ea typeface="微软雅黑" pitchFamily="34" charset="-122"/>
              </a:rPr>
              <a:t>做人不能太方舟子！</a:t>
            </a:r>
          </a:p>
        </p:txBody>
      </p:sp>
      <p:grpSp>
        <p:nvGrpSpPr>
          <p:cNvPr id="2" name="组合 33"/>
          <p:cNvGrpSpPr>
            <a:grpSpLocks/>
          </p:cNvGrpSpPr>
          <p:nvPr/>
        </p:nvGrpSpPr>
        <p:grpSpPr bwMode="auto">
          <a:xfrm>
            <a:off x="468313" y="1211263"/>
            <a:ext cx="8351837" cy="2001837"/>
            <a:chOff x="467544" y="1211154"/>
            <a:chExt cx="8136904" cy="2001822"/>
          </a:xfrm>
        </p:grpSpPr>
        <p:sp>
          <p:nvSpPr>
            <p:cNvPr id="15" name="椭圆 14"/>
            <p:cNvSpPr/>
            <p:nvPr/>
          </p:nvSpPr>
          <p:spPr>
            <a:xfrm>
              <a:off x="467544" y="1211154"/>
              <a:ext cx="777962" cy="777869"/>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8449" name="组合 7"/>
            <p:cNvGrpSpPr>
              <a:grpSpLocks/>
            </p:cNvGrpSpPr>
            <p:nvPr/>
          </p:nvGrpSpPr>
          <p:grpSpPr bwMode="auto">
            <a:xfrm>
              <a:off x="683568" y="1340768"/>
              <a:ext cx="7920880" cy="1872208"/>
              <a:chOff x="251520" y="1916832"/>
              <a:chExt cx="8352928" cy="1440160"/>
            </a:xfrm>
          </p:grpSpPr>
          <p:sp>
            <p:nvSpPr>
              <p:cNvPr id="9" name="圆角矩形 8"/>
              <p:cNvSpPr/>
              <p:nvPr/>
            </p:nvSpPr>
            <p:spPr>
              <a:xfrm>
                <a:off x="252054" y="1917263"/>
                <a:ext cx="8352394" cy="1439729"/>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对角圆角矩形 9"/>
              <p:cNvSpPr/>
              <p:nvPr/>
            </p:nvSpPr>
            <p:spPr>
              <a:xfrm>
                <a:off x="7799660" y="2553474"/>
                <a:ext cx="792088" cy="792088"/>
              </a:xfrm>
              <a:prstGeom prst="round2DiagRect">
                <a:avLst>
                  <a:gd name="adj1" fmla="val 17282"/>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1" name="TextBox 10"/>
            <p:cNvSpPr txBox="1"/>
            <p:nvPr/>
          </p:nvSpPr>
          <p:spPr>
            <a:xfrm>
              <a:off x="3780460" y="1519127"/>
              <a:ext cx="4680151" cy="1463664"/>
            </a:xfrm>
            <a:prstGeom prst="rect">
              <a:avLst/>
            </a:prstGeom>
            <a:noFill/>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将批判性思维用于所有观点，包括我们自己</a:t>
              </a:r>
              <a:r>
                <a:rPr lang="zh-CN" altLang="en-US" sz="2000" dirty="0">
                  <a:solidFill>
                    <a:schemeClr val="tx1">
                      <a:lumMod val="85000"/>
                      <a:lumOff val="15000"/>
                    </a:schemeClr>
                  </a:solidFill>
                  <a:latin typeface="Mistral" pitchFamily="66" charset="0"/>
                  <a:ea typeface="+mn-ea"/>
                  <a:cs typeface="Microsoft Sans Serif" pitchFamily="34" charset="0"/>
                </a:rPr>
                <a:t>强迫自己批判自己已有的信念，我们就能够防止自我欺骗和对别人的盲从</a:t>
              </a: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a:t>
              </a:r>
              <a:endParaRPr lang="zh-CN" altLang="en-US" sz="2000" dirty="0">
                <a:solidFill>
                  <a:schemeClr val="tx1">
                    <a:lumMod val="85000"/>
                    <a:lumOff val="15000"/>
                  </a:schemeClr>
                </a:solidFill>
                <a:latin typeface="+mj-ea"/>
                <a:ea typeface="+mj-ea"/>
                <a:cs typeface="Microsoft Sans Serif" pitchFamily="34" charset="0"/>
              </a:endParaRPr>
            </a:p>
          </p:txBody>
        </p:sp>
        <p:sp>
          <p:nvSpPr>
            <p:cNvPr id="16" name="椭圆 15"/>
            <p:cNvSpPr/>
            <p:nvPr/>
          </p:nvSpPr>
          <p:spPr>
            <a:xfrm>
              <a:off x="467544" y="1211154"/>
              <a:ext cx="777962" cy="777869"/>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540236" y="1282590"/>
              <a:ext cx="648045" cy="64928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b="1" dirty="0">
                  <a:latin typeface="+mn-ea"/>
                </a:rPr>
                <a:t>√</a:t>
              </a:r>
              <a:endParaRPr lang="zh-CN" altLang="en-US" sz="3600" b="1" dirty="0">
                <a:latin typeface="+mn-ea"/>
              </a:endParaRPr>
            </a:p>
          </p:txBody>
        </p:sp>
        <p:sp>
          <p:nvSpPr>
            <p:cNvPr id="25" name="矩形 24"/>
            <p:cNvSpPr/>
            <p:nvPr/>
          </p:nvSpPr>
          <p:spPr>
            <a:xfrm>
              <a:off x="1042896" y="1949335"/>
              <a:ext cx="2753030" cy="823907"/>
            </a:xfrm>
            <a:prstGeom prst="rect">
              <a:avLst/>
            </a:prstGeom>
          </p:spPr>
          <p:txBody>
            <a:bodyPr wrap="none">
              <a:spAutoFit/>
            </a:bodyPr>
            <a:lstStyle/>
            <a:p>
              <a:pPr fontAlgn="auto">
                <a:spcBef>
                  <a:spcPts val="0"/>
                </a:spcBef>
                <a:spcAft>
                  <a:spcPts val="0"/>
                </a:spcAft>
                <a:defRPr/>
              </a:pPr>
              <a:r>
                <a:rPr lang="zh-CN" altLang="en-US" sz="4000" dirty="0">
                  <a:solidFill>
                    <a:schemeClr val="tx1">
                      <a:lumMod val="85000"/>
                      <a:lumOff val="15000"/>
                    </a:schemeClr>
                  </a:solidFill>
                  <a:latin typeface="Mistral" pitchFamily="66" charset="0"/>
                  <a:ea typeface="微软雅黑" pitchFamily="34" charset="-122"/>
                  <a:cs typeface="Microsoft Sans Serif" pitchFamily="34" charset="0"/>
                </a:rPr>
                <a:t>这是</a:t>
              </a:r>
              <a:r>
                <a:rPr lang="zh-CN" altLang="en-US" sz="4800" b="1" dirty="0">
                  <a:solidFill>
                    <a:srgbClr val="FF0000"/>
                  </a:solidFill>
                  <a:latin typeface="Mistral" pitchFamily="66" charset="0"/>
                  <a:ea typeface="+mn-ea"/>
                  <a:cs typeface="Microsoft Sans Serif" pitchFamily="34" charset="0"/>
                </a:rPr>
                <a:t>对</a:t>
              </a:r>
              <a:r>
                <a:rPr lang="zh-CN" altLang="en-US" sz="4000" dirty="0">
                  <a:solidFill>
                    <a:schemeClr val="tx1">
                      <a:lumMod val="85000"/>
                      <a:lumOff val="15000"/>
                    </a:schemeClr>
                  </a:solidFill>
                  <a:latin typeface="Mistral" pitchFamily="66" charset="0"/>
                  <a:ea typeface="微软雅黑" pitchFamily="34" charset="-122"/>
                  <a:cs typeface="Microsoft Sans Serif" pitchFamily="34" charset="0"/>
                </a:rPr>
                <a:t>的！</a:t>
              </a:r>
              <a:endParaRPr lang="zh-CN" altLang="en-US" sz="4000" dirty="0">
                <a:latin typeface="+mn-lt"/>
                <a:ea typeface="+mn-ea"/>
              </a:endParaRPr>
            </a:p>
          </p:txBody>
        </p:sp>
      </p:grpSp>
      <p:grpSp>
        <p:nvGrpSpPr>
          <p:cNvPr id="4" name="组合 34"/>
          <p:cNvGrpSpPr>
            <a:grpSpLocks/>
          </p:cNvGrpSpPr>
          <p:nvPr/>
        </p:nvGrpSpPr>
        <p:grpSpPr bwMode="auto">
          <a:xfrm>
            <a:off x="468313" y="3500438"/>
            <a:ext cx="8351837" cy="2001837"/>
            <a:chOff x="467544" y="3501008"/>
            <a:chExt cx="8136904" cy="2001822"/>
          </a:xfrm>
        </p:grpSpPr>
        <p:sp>
          <p:nvSpPr>
            <p:cNvPr id="26" name="椭圆 25"/>
            <p:cNvSpPr/>
            <p:nvPr/>
          </p:nvSpPr>
          <p:spPr>
            <a:xfrm>
              <a:off x="467544" y="3501008"/>
              <a:ext cx="777962" cy="777869"/>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8439" name="组合 26"/>
            <p:cNvGrpSpPr>
              <a:grpSpLocks/>
            </p:cNvGrpSpPr>
            <p:nvPr/>
          </p:nvGrpSpPr>
          <p:grpSpPr bwMode="auto">
            <a:xfrm>
              <a:off x="683568" y="3630622"/>
              <a:ext cx="7920880" cy="1872208"/>
              <a:chOff x="251520" y="1916832"/>
              <a:chExt cx="8352928" cy="1440160"/>
            </a:xfrm>
          </p:grpSpPr>
          <p:sp>
            <p:nvSpPr>
              <p:cNvPr id="28" name="圆角矩形 27"/>
              <p:cNvSpPr/>
              <p:nvPr/>
            </p:nvSpPr>
            <p:spPr>
              <a:xfrm>
                <a:off x="252054" y="1917263"/>
                <a:ext cx="8352394" cy="1439729"/>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对角圆角矩形 28"/>
              <p:cNvSpPr/>
              <p:nvPr/>
            </p:nvSpPr>
            <p:spPr>
              <a:xfrm>
                <a:off x="7799660" y="2553474"/>
                <a:ext cx="792088" cy="792088"/>
              </a:xfrm>
              <a:prstGeom prst="round2DiagRect">
                <a:avLst>
                  <a:gd name="adj1" fmla="val 17282"/>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0" name="TextBox 29"/>
            <p:cNvSpPr txBox="1"/>
            <p:nvPr/>
          </p:nvSpPr>
          <p:spPr>
            <a:xfrm>
              <a:off x="3780460" y="4199503"/>
              <a:ext cx="4680151" cy="1006467"/>
            </a:xfrm>
            <a:prstGeom prst="rect">
              <a:avLst/>
            </a:prstGeom>
            <a:noFill/>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不是为了追求真理和美德，而是利用批判性思维抵制和消灭与你观点不同的人！</a:t>
              </a:r>
              <a:endParaRPr lang="zh-CN" altLang="en-US" sz="2000" dirty="0">
                <a:solidFill>
                  <a:schemeClr val="tx1">
                    <a:lumMod val="85000"/>
                    <a:lumOff val="15000"/>
                  </a:schemeClr>
                </a:solidFill>
                <a:latin typeface="+mj-ea"/>
                <a:ea typeface="+mj-ea"/>
                <a:cs typeface="Microsoft Sans Serif" pitchFamily="34" charset="0"/>
              </a:endParaRPr>
            </a:p>
          </p:txBody>
        </p:sp>
        <p:sp>
          <p:nvSpPr>
            <p:cNvPr id="31" name="椭圆 30"/>
            <p:cNvSpPr/>
            <p:nvPr/>
          </p:nvSpPr>
          <p:spPr>
            <a:xfrm>
              <a:off x="467544" y="3501008"/>
              <a:ext cx="777962" cy="777869"/>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椭圆 31"/>
            <p:cNvSpPr/>
            <p:nvPr/>
          </p:nvSpPr>
          <p:spPr>
            <a:xfrm>
              <a:off x="540236" y="3572444"/>
              <a:ext cx="648045" cy="6492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b="1" dirty="0">
                  <a:latin typeface="+mn-ea"/>
                </a:rPr>
                <a:t>×</a:t>
              </a:r>
              <a:endParaRPr lang="zh-CN" altLang="en-US" sz="3600" b="1" dirty="0">
                <a:latin typeface="+mn-ea"/>
              </a:endParaRPr>
            </a:p>
          </p:txBody>
        </p:sp>
        <p:sp>
          <p:nvSpPr>
            <p:cNvPr id="33" name="矩形 32"/>
            <p:cNvSpPr/>
            <p:nvPr/>
          </p:nvSpPr>
          <p:spPr>
            <a:xfrm>
              <a:off x="1042896" y="4239189"/>
              <a:ext cx="2654044" cy="701670"/>
            </a:xfrm>
            <a:prstGeom prst="rect">
              <a:avLst/>
            </a:prstGeom>
          </p:spPr>
          <p:txBody>
            <a:bodyPr wrap="none">
              <a:spAutoFit/>
            </a:bodyPr>
            <a:lstStyle/>
            <a:p>
              <a:pPr fontAlgn="auto">
                <a:spcBef>
                  <a:spcPts val="0"/>
                </a:spcBef>
                <a:spcAft>
                  <a:spcPts val="0"/>
                </a:spcAft>
                <a:defRPr/>
              </a:pPr>
              <a:r>
                <a:rPr lang="zh-CN" altLang="en-US" sz="4000" dirty="0">
                  <a:solidFill>
                    <a:schemeClr val="tx1">
                      <a:lumMod val="85000"/>
                      <a:lumOff val="15000"/>
                    </a:schemeClr>
                  </a:solidFill>
                  <a:latin typeface="Mistral" pitchFamily="66" charset="0"/>
                  <a:ea typeface="微软雅黑" pitchFamily="34" charset="-122"/>
                  <a:cs typeface="Microsoft Sans Serif" pitchFamily="34" charset="0"/>
                </a:rPr>
                <a:t>这是</a:t>
              </a:r>
              <a:r>
                <a:rPr lang="zh-CN" altLang="en-US" sz="4000" b="1" dirty="0">
                  <a:solidFill>
                    <a:schemeClr val="accent1"/>
                  </a:solidFill>
                  <a:latin typeface="Mistral" pitchFamily="66" charset="0"/>
                  <a:ea typeface="微软雅黑" pitchFamily="34" charset="-122"/>
                  <a:cs typeface="Microsoft Sans Serif" pitchFamily="34" charset="0"/>
                </a:rPr>
                <a:t>错</a:t>
              </a:r>
              <a:r>
                <a:rPr lang="zh-CN" altLang="en-US" sz="4000" dirty="0">
                  <a:solidFill>
                    <a:schemeClr val="tx1">
                      <a:lumMod val="85000"/>
                      <a:lumOff val="15000"/>
                    </a:schemeClr>
                  </a:solidFill>
                  <a:latin typeface="Mistral" pitchFamily="66" charset="0"/>
                  <a:ea typeface="微软雅黑" pitchFamily="34" charset="-122"/>
                  <a:cs typeface="Microsoft Sans Serif" pitchFamily="34" charset="0"/>
                </a:rPr>
                <a:t>的！</a:t>
              </a:r>
              <a:endParaRPr lang="zh-CN" altLang="en-US" sz="4000" dirty="0">
                <a:latin typeface="+mn-lt"/>
                <a:ea typeface="+mn-ea"/>
              </a:endParaRPr>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1188" y="1557338"/>
            <a:ext cx="3097212" cy="1223962"/>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对角圆角矩形 8"/>
          <p:cNvSpPr/>
          <p:nvPr/>
        </p:nvSpPr>
        <p:spPr>
          <a:xfrm>
            <a:off x="2973311" y="2103816"/>
            <a:ext cx="715372" cy="673275"/>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62" name="矩形 2"/>
          <p:cNvSpPr>
            <a:spLocks noChangeArrowheads="1"/>
          </p:cNvSpPr>
          <p:nvPr/>
        </p:nvSpPr>
        <p:spPr bwMode="auto">
          <a:xfrm>
            <a:off x="468313" y="333375"/>
            <a:ext cx="8064500" cy="522288"/>
          </a:xfrm>
          <a:prstGeom prst="rect">
            <a:avLst/>
          </a:prstGeom>
          <a:noFill/>
          <a:ln w="9525">
            <a:noFill/>
            <a:miter lim="800000"/>
            <a:headEnd/>
            <a:tailEnd/>
          </a:ln>
        </p:spPr>
        <p:txBody>
          <a:bodyPr>
            <a:spAutoFit/>
          </a:bodyPr>
          <a:lstStyle/>
          <a:p>
            <a:r>
              <a:rPr lang="zh-CN" altLang="en-US" sz="2800" b="1">
                <a:solidFill>
                  <a:schemeClr val="accent1"/>
                </a:solidFill>
                <a:latin typeface="Constantia" pitchFamily="18" charset="0"/>
                <a:ea typeface="微软雅黑" pitchFamily="34" charset="-122"/>
              </a:rPr>
              <a:t>你得反复训练才能掌握</a:t>
            </a:r>
          </a:p>
        </p:txBody>
      </p:sp>
      <p:sp>
        <p:nvSpPr>
          <p:cNvPr id="5" name="TextBox 4"/>
          <p:cNvSpPr txBox="1"/>
          <p:nvPr/>
        </p:nvSpPr>
        <p:spPr>
          <a:xfrm>
            <a:off x="596900" y="1600200"/>
            <a:ext cx="3168650" cy="1138238"/>
          </a:xfrm>
          <a:prstGeom prst="rect">
            <a:avLst/>
          </a:prstGeom>
          <a:noFill/>
        </p:spPr>
        <p:txBody>
          <a:bodyPr>
            <a:spAutoFit/>
          </a:bodyPr>
          <a:lstStyle/>
          <a:p>
            <a:pPr algn="ctr" fontAlgn="auto">
              <a:spcBef>
                <a:spcPts val="0"/>
              </a:spcBef>
              <a:spcAft>
                <a:spcPts val="0"/>
              </a:spcAft>
              <a:defRPr/>
            </a:pPr>
            <a:r>
              <a:rPr lang="zh-CN" altLang="en-US" sz="4800" b="1" dirty="0">
                <a:solidFill>
                  <a:schemeClr val="accent6"/>
                </a:solidFill>
                <a:latin typeface="+mn-lt"/>
                <a:ea typeface="+mn-ea"/>
              </a:rPr>
              <a:t>学习</a:t>
            </a:r>
            <a:endParaRPr lang="en-US" altLang="zh-CN" sz="4800" b="1" dirty="0">
              <a:solidFill>
                <a:schemeClr val="accent6"/>
              </a:solidFill>
              <a:latin typeface="+mn-lt"/>
              <a:ea typeface="+mn-ea"/>
            </a:endParaRPr>
          </a:p>
          <a:p>
            <a:pPr algn="ctr" fontAlgn="auto">
              <a:spcBef>
                <a:spcPts val="0"/>
              </a:spcBef>
              <a:spcAft>
                <a:spcPts val="0"/>
              </a:spcAft>
              <a:defRPr/>
            </a:pPr>
            <a:r>
              <a:rPr lang="zh-CN" altLang="en-US" sz="2000" dirty="0">
                <a:latin typeface="+mn-lt"/>
                <a:ea typeface="+mn-ea"/>
              </a:rPr>
              <a:t>变得清醒也许更痛苦</a:t>
            </a:r>
          </a:p>
        </p:txBody>
      </p:sp>
      <p:sp>
        <p:nvSpPr>
          <p:cNvPr id="10" name="圆角矩形 9"/>
          <p:cNvSpPr/>
          <p:nvPr/>
        </p:nvSpPr>
        <p:spPr>
          <a:xfrm>
            <a:off x="5233988" y="1557338"/>
            <a:ext cx="3097212" cy="1223962"/>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对角圆角矩形 10"/>
          <p:cNvSpPr/>
          <p:nvPr/>
        </p:nvSpPr>
        <p:spPr>
          <a:xfrm>
            <a:off x="7596337" y="2103816"/>
            <a:ext cx="715372" cy="673275"/>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68" name="TextBox 11"/>
          <p:cNvSpPr txBox="1">
            <a:spLocks noChangeArrowheads="1"/>
          </p:cNvSpPr>
          <p:nvPr/>
        </p:nvSpPr>
        <p:spPr bwMode="auto">
          <a:xfrm>
            <a:off x="5219700" y="1600200"/>
            <a:ext cx="3168650" cy="1138238"/>
          </a:xfrm>
          <a:prstGeom prst="rect">
            <a:avLst/>
          </a:prstGeom>
          <a:noFill/>
          <a:ln w="9525">
            <a:noFill/>
            <a:miter lim="800000"/>
            <a:headEnd/>
            <a:tailEnd/>
          </a:ln>
        </p:spPr>
        <p:txBody>
          <a:bodyPr>
            <a:spAutoFit/>
          </a:bodyPr>
          <a:lstStyle/>
          <a:p>
            <a:pPr algn="ctr"/>
            <a:r>
              <a:rPr lang="zh-CN" altLang="en-US" sz="4800" b="1">
                <a:solidFill>
                  <a:schemeClr val="accent1"/>
                </a:solidFill>
                <a:latin typeface="Constantia" pitchFamily="18" charset="0"/>
                <a:ea typeface="微软雅黑" pitchFamily="34" charset="-122"/>
              </a:rPr>
              <a:t>放弃</a:t>
            </a:r>
            <a:endParaRPr lang="en-US" altLang="zh-CN" sz="4800" b="1">
              <a:solidFill>
                <a:schemeClr val="accent1"/>
              </a:solidFill>
              <a:latin typeface="Constantia" pitchFamily="18" charset="0"/>
              <a:ea typeface="微软雅黑" pitchFamily="34" charset="-122"/>
            </a:endParaRPr>
          </a:p>
          <a:p>
            <a:pPr algn="ctr"/>
            <a:r>
              <a:rPr lang="zh-CN" altLang="en-US" sz="2000">
                <a:latin typeface="Constantia" pitchFamily="18" charset="0"/>
                <a:ea typeface="微软雅黑" pitchFamily="34" charset="-122"/>
              </a:rPr>
              <a:t>像个傻子也许更开心</a:t>
            </a:r>
          </a:p>
        </p:txBody>
      </p:sp>
      <p:sp>
        <p:nvSpPr>
          <p:cNvPr id="19469" name="TextBox 12"/>
          <p:cNvSpPr txBox="1">
            <a:spLocks noChangeArrowheads="1"/>
          </p:cNvSpPr>
          <p:nvPr/>
        </p:nvSpPr>
        <p:spPr bwMode="auto">
          <a:xfrm>
            <a:off x="3779838" y="1700213"/>
            <a:ext cx="1223962" cy="923925"/>
          </a:xfrm>
          <a:prstGeom prst="rect">
            <a:avLst/>
          </a:prstGeom>
          <a:noFill/>
          <a:ln w="9525">
            <a:noFill/>
            <a:miter lim="800000"/>
            <a:headEnd/>
            <a:tailEnd/>
          </a:ln>
        </p:spPr>
        <p:txBody>
          <a:bodyPr>
            <a:spAutoFit/>
          </a:bodyPr>
          <a:lstStyle/>
          <a:p>
            <a:pPr algn="ctr"/>
            <a:r>
              <a:rPr lang="en-US" altLang="zh-CN" sz="5400">
                <a:latin typeface="Constantia" pitchFamily="18" charset="0"/>
                <a:ea typeface="微软雅黑" pitchFamily="34" charset="-122"/>
              </a:rPr>
              <a:t>or</a:t>
            </a:r>
            <a:endParaRPr lang="zh-CN" altLang="en-US" sz="5400">
              <a:latin typeface="Constantia" pitchFamily="18" charset="0"/>
              <a:ea typeface="微软雅黑" pitchFamily="34" charset="-122"/>
            </a:endParaRPr>
          </a:p>
        </p:txBody>
      </p:sp>
      <p:sp>
        <p:nvSpPr>
          <p:cNvPr id="18447"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AAAFEE-FEBA-4143-9A2D-2F193E0930DB}" type="slidenum">
              <a:rPr lang="zh-CN" altLang="en-US" smtClean="0"/>
              <a:pPr fontAlgn="base">
                <a:spcBef>
                  <a:spcPct val="0"/>
                </a:spcBef>
                <a:spcAft>
                  <a:spcPct val="0"/>
                </a:spcAft>
                <a:defRPr/>
              </a:pPr>
              <a:t>14</a:t>
            </a:fld>
            <a:endParaRPr lang="en-US" altLang="zh-CN" smtClean="0"/>
          </a:p>
        </p:txBody>
      </p:sp>
      <p:pic>
        <p:nvPicPr>
          <p:cNvPr id="19471" name="Picture 16"/>
          <p:cNvPicPr>
            <a:picLocks noChangeAspect="1" noChangeArrowheads="1"/>
          </p:cNvPicPr>
          <p:nvPr/>
        </p:nvPicPr>
        <p:blipFill>
          <a:blip r:embed="rId2"/>
          <a:srcRect/>
          <a:stretch>
            <a:fillRect/>
          </a:stretch>
        </p:blipFill>
        <p:spPr bwMode="auto">
          <a:xfrm>
            <a:off x="414338" y="3213100"/>
            <a:ext cx="8261350" cy="2882900"/>
          </a:xfrm>
          <a:prstGeom prst="rect">
            <a:avLst/>
          </a:prstGeom>
          <a:noFill/>
          <a:ln w="9525">
            <a:noFill/>
            <a:miter lim="800000"/>
            <a:headEnd/>
            <a:tailEnd/>
          </a:ln>
          <a:effectLst/>
        </p:spPr>
      </p:pic>
    </p:spTree>
  </p:cSld>
  <p:clrMapOvr>
    <a:masterClrMapping/>
  </p:clrMapOvr>
  <p:transition>
    <p:pull dir="l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mtClean="0">
                <a:latin typeface="Edo SZ"/>
              </a:rPr>
              <a:t>这是我们马上要开始的学习大纲</a:t>
            </a:r>
          </a:p>
        </p:txBody>
      </p:sp>
      <p:grpSp>
        <p:nvGrpSpPr>
          <p:cNvPr id="3" name="组合 39"/>
          <p:cNvGrpSpPr>
            <a:grpSpLocks/>
          </p:cNvGrpSpPr>
          <p:nvPr/>
        </p:nvGrpSpPr>
        <p:grpSpPr bwMode="auto">
          <a:xfrm>
            <a:off x="2916238" y="1268413"/>
            <a:ext cx="5688012" cy="1389062"/>
            <a:chOff x="2795512" y="1412775"/>
            <a:chExt cx="6048672" cy="1080121"/>
          </a:xfrm>
        </p:grpSpPr>
        <p:sp>
          <p:nvSpPr>
            <p:cNvPr id="34" name="同侧圆角矩形 33"/>
            <p:cNvSpPr/>
            <p:nvPr/>
          </p:nvSpPr>
          <p:spPr>
            <a:xfrm rot="16200000">
              <a:off x="2759367" y="1448920"/>
              <a:ext cx="1080121" cy="1007830"/>
            </a:xfrm>
            <a:prstGeom prst="round2SameRect">
              <a:avLst/>
            </a:prstGeom>
            <a:gradFill flip="none" rotWithShape="1">
              <a:gsLst>
                <a:gs pos="0">
                  <a:schemeClr val="accent5"/>
                </a:gs>
                <a:gs pos="100000">
                  <a:schemeClr val="accent6"/>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5" name="同侧圆角矩形 34"/>
            <p:cNvSpPr/>
            <p:nvPr/>
          </p:nvSpPr>
          <p:spPr>
            <a:xfrm rot="16200000" flipV="1">
              <a:off x="5808182" y="-543107"/>
              <a:ext cx="1080121" cy="4991885"/>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对角圆角矩形 36"/>
            <p:cNvSpPr/>
            <p:nvPr/>
          </p:nvSpPr>
          <p:spPr>
            <a:xfrm>
              <a:off x="8106742" y="1798216"/>
              <a:ext cx="715372" cy="673275"/>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509" name="TextBox 37"/>
            <p:cNvSpPr txBox="1">
              <a:spLocks noChangeArrowheads="1"/>
            </p:cNvSpPr>
            <p:nvPr/>
          </p:nvSpPr>
          <p:spPr bwMode="auto">
            <a:xfrm>
              <a:off x="2896384" y="1621717"/>
              <a:ext cx="864096" cy="646425"/>
            </a:xfrm>
            <a:prstGeom prst="rect">
              <a:avLst/>
            </a:prstGeom>
            <a:noFill/>
            <a:ln w="9525">
              <a:noFill/>
              <a:miter lim="800000"/>
              <a:headEnd/>
              <a:tailEnd/>
            </a:ln>
          </p:spPr>
          <p:txBody>
            <a:bodyPr>
              <a:spAutoFit/>
            </a:bodyPr>
            <a:lstStyle/>
            <a:p>
              <a:r>
                <a:rPr lang="zh-CN" altLang="en-US" sz="2400" b="1">
                  <a:solidFill>
                    <a:schemeClr val="bg1"/>
                  </a:solidFill>
                  <a:latin typeface="Mistral" pitchFamily="66" charset="0"/>
                  <a:ea typeface="微软雅黑" pitchFamily="34" charset="-122"/>
                  <a:cs typeface="Microsoft Sans Serif" pitchFamily="34" charset="0"/>
                </a:rPr>
                <a:t>了解</a:t>
              </a:r>
              <a:endParaRPr lang="en-US" altLang="zh-CN" sz="2400" b="1">
                <a:solidFill>
                  <a:schemeClr val="bg1"/>
                </a:solidFill>
                <a:latin typeface="Mistral" pitchFamily="66" charset="0"/>
                <a:ea typeface="微软雅黑" pitchFamily="34" charset="-122"/>
                <a:cs typeface="Microsoft Sans Serif" pitchFamily="34" charset="0"/>
              </a:endParaRPr>
            </a:p>
            <a:p>
              <a:r>
                <a:rPr lang="zh-CN" altLang="en-US" sz="2400" b="1">
                  <a:solidFill>
                    <a:schemeClr val="bg1"/>
                  </a:solidFill>
                  <a:latin typeface="Mistral" pitchFamily="66" charset="0"/>
                  <a:ea typeface="微软雅黑" pitchFamily="34" charset="-122"/>
                  <a:cs typeface="Microsoft Sans Serif" pitchFamily="34" charset="0"/>
                </a:rPr>
                <a:t>论题</a:t>
              </a:r>
            </a:p>
          </p:txBody>
        </p:sp>
        <p:sp>
          <p:nvSpPr>
            <p:cNvPr id="20510" name="TextBox 38"/>
            <p:cNvSpPr txBox="1">
              <a:spLocks noChangeArrowheads="1"/>
            </p:cNvSpPr>
            <p:nvPr/>
          </p:nvSpPr>
          <p:spPr bwMode="auto">
            <a:xfrm>
              <a:off x="3919736" y="1609732"/>
              <a:ext cx="4536504" cy="718250"/>
            </a:xfrm>
            <a:prstGeom prst="rect">
              <a:avLst/>
            </a:prstGeom>
            <a:noFill/>
            <a:ln w="9525">
              <a:noFill/>
              <a:miter lim="800000"/>
              <a:headEnd/>
              <a:tailEnd/>
            </a:ln>
          </p:spPr>
          <p:txBody>
            <a:bodyPr>
              <a:spAutoFit/>
            </a:bodyPr>
            <a:lstStyle/>
            <a:p>
              <a:pPr marL="342900" indent="-342900">
                <a:buFont typeface="微软雅黑" pitchFamily="34" charset="-122"/>
                <a:buAutoNum type="circleNumDbPlain"/>
              </a:pPr>
              <a:r>
                <a:rPr lang="zh-CN" altLang="en-US">
                  <a:latin typeface="Constantia" pitchFamily="18" charset="0"/>
                  <a:ea typeface="微软雅黑" pitchFamily="34" charset="-122"/>
                </a:rPr>
                <a:t>什么是论题，什么是结论？</a:t>
              </a:r>
            </a:p>
            <a:p>
              <a:pPr marL="342900" indent="-342900">
                <a:buFont typeface="微软雅黑" pitchFamily="34" charset="-122"/>
                <a:buAutoNum type="circleNumDbPlain"/>
              </a:pPr>
              <a:r>
                <a:rPr lang="zh-CN" altLang="en-US">
                  <a:latin typeface="Constantia" pitchFamily="18" charset="0"/>
                  <a:ea typeface="微软雅黑" pitchFamily="34" charset="-122"/>
                </a:rPr>
                <a:t>理由是什么？</a:t>
              </a:r>
            </a:p>
            <a:p>
              <a:pPr marL="342900" indent="-342900">
                <a:buFont typeface="微软雅黑" pitchFamily="34" charset="-122"/>
                <a:buAutoNum type="circleNumDbPlain"/>
              </a:pPr>
              <a:r>
                <a:rPr lang="zh-CN" altLang="en-US">
                  <a:latin typeface="Constantia" pitchFamily="18" charset="0"/>
                  <a:ea typeface="微软雅黑" pitchFamily="34" charset="-122"/>
                </a:rPr>
                <a:t>哪些词句有歧义？</a:t>
              </a:r>
            </a:p>
          </p:txBody>
        </p:sp>
      </p:grpSp>
      <p:grpSp>
        <p:nvGrpSpPr>
          <p:cNvPr id="4" name="组合 40"/>
          <p:cNvGrpSpPr>
            <a:grpSpLocks/>
          </p:cNvGrpSpPr>
          <p:nvPr/>
        </p:nvGrpSpPr>
        <p:grpSpPr bwMode="auto">
          <a:xfrm>
            <a:off x="2916238" y="2852738"/>
            <a:ext cx="5688012" cy="1389062"/>
            <a:chOff x="2795512" y="1412776"/>
            <a:chExt cx="6048672" cy="1080120"/>
          </a:xfrm>
        </p:grpSpPr>
        <p:sp>
          <p:nvSpPr>
            <p:cNvPr id="42" name="同侧圆角矩形 41"/>
            <p:cNvSpPr/>
            <p:nvPr/>
          </p:nvSpPr>
          <p:spPr>
            <a:xfrm rot="16200000">
              <a:off x="2759368" y="1448921"/>
              <a:ext cx="1080120" cy="1007830"/>
            </a:xfrm>
            <a:prstGeom prst="round2SameRect">
              <a:avLst/>
            </a:prstGeom>
            <a:gradFill flip="none" rotWithShape="1">
              <a:gsLst>
                <a:gs pos="0">
                  <a:srgbClr val="00B050"/>
                </a:gs>
                <a:gs pos="100000">
                  <a:srgbClr val="92D050"/>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3" name="同侧圆角矩形 42"/>
            <p:cNvSpPr/>
            <p:nvPr/>
          </p:nvSpPr>
          <p:spPr>
            <a:xfrm rot="16200000" flipV="1">
              <a:off x="5808182" y="-543107"/>
              <a:ext cx="1080120" cy="4991885"/>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对角圆角矩形 43"/>
            <p:cNvSpPr/>
            <p:nvPr/>
          </p:nvSpPr>
          <p:spPr>
            <a:xfrm>
              <a:off x="8106742" y="1798216"/>
              <a:ext cx="715372" cy="673275"/>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502" name="TextBox 44"/>
            <p:cNvSpPr txBox="1">
              <a:spLocks noChangeArrowheads="1"/>
            </p:cNvSpPr>
            <p:nvPr/>
          </p:nvSpPr>
          <p:spPr bwMode="auto">
            <a:xfrm>
              <a:off x="2896384" y="1621717"/>
              <a:ext cx="864096" cy="646425"/>
            </a:xfrm>
            <a:prstGeom prst="rect">
              <a:avLst/>
            </a:prstGeom>
            <a:noFill/>
            <a:ln w="9525">
              <a:noFill/>
              <a:miter lim="800000"/>
              <a:headEnd/>
              <a:tailEnd/>
            </a:ln>
          </p:spPr>
          <p:txBody>
            <a:bodyPr>
              <a:spAutoFit/>
            </a:bodyPr>
            <a:lstStyle/>
            <a:p>
              <a:pPr algn="ctr" eaLnBrk="0" hangingPunct="0"/>
              <a:r>
                <a:rPr lang="zh-CN" altLang="en-US" sz="2400" b="1">
                  <a:solidFill>
                    <a:schemeClr val="bg1"/>
                  </a:solidFill>
                  <a:latin typeface="Mistral" pitchFamily="66" charset="0"/>
                  <a:ea typeface="微软雅黑" pitchFamily="34" charset="-122"/>
                  <a:cs typeface="Microsoft Sans Serif" pitchFamily="34" charset="0"/>
                </a:rPr>
                <a:t>分析逻辑</a:t>
              </a:r>
            </a:p>
          </p:txBody>
        </p:sp>
        <p:sp>
          <p:nvSpPr>
            <p:cNvPr id="20503" name="TextBox 45"/>
            <p:cNvSpPr txBox="1">
              <a:spLocks noChangeArrowheads="1"/>
            </p:cNvSpPr>
            <p:nvPr/>
          </p:nvSpPr>
          <p:spPr bwMode="auto">
            <a:xfrm>
              <a:off x="3919736" y="1580819"/>
              <a:ext cx="4536504" cy="718250"/>
            </a:xfrm>
            <a:prstGeom prst="rect">
              <a:avLst/>
            </a:prstGeom>
            <a:noFill/>
            <a:ln w="9525">
              <a:noFill/>
              <a:miter lim="800000"/>
              <a:headEnd/>
              <a:tailEnd/>
            </a:ln>
          </p:spPr>
          <p:txBody>
            <a:bodyPr>
              <a:spAutoFit/>
            </a:bodyPr>
            <a:lstStyle/>
            <a:p>
              <a:pPr marL="342900" indent="-342900">
                <a:buFont typeface="微软雅黑" pitchFamily="34" charset="-122"/>
                <a:buAutoNum type="circleNumDbPlain"/>
              </a:pPr>
              <a:r>
                <a:rPr lang="zh-CN" altLang="en-US">
                  <a:latin typeface="Constantia" pitchFamily="18" charset="0"/>
                  <a:ea typeface="微软雅黑" pitchFamily="34" charset="-122"/>
                </a:rPr>
                <a:t>什么是价值观冲突和价值观假设？</a:t>
              </a:r>
            </a:p>
            <a:p>
              <a:pPr marL="342900" indent="-342900">
                <a:buFont typeface="微软雅黑" pitchFamily="34" charset="-122"/>
                <a:buAutoNum type="circleNumDbPlain"/>
              </a:pPr>
              <a:r>
                <a:rPr lang="zh-CN" altLang="en-US">
                  <a:latin typeface="Constantia" pitchFamily="18" charset="0"/>
                  <a:ea typeface="微软雅黑" pitchFamily="34" charset="-122"/>
                </a:rPr>
                <a:t>什么是描述性假设？</a:t>
              </a:r>
            </a:p>
            <a:p>
              <a:pPr marL="342900" indent="-342900">
                <a:buFont typeface="微软雅黑" pitchFamily="34" charset="-122"/>
                <a:buAutoNum type="circleNumDbPlain"/>
              </a:pPr>
              <a:r>
                <a:rPr lang="zh-CN" altLang="en-US">
                  <a:latin typeface="Constantia" pitchFamily="18" charset="0"/>
                  <a:ea typeface="微软雅黑" pitchFamily="34" charset="-122"/>
                </a:rPr>
                <a:t>推理中存在谬误吗？</a:t>
              </a:r>
            </a:p>
          </p:txBody>
        </p:sp>
      </p:grpSp>
      <p:grpSp>
        <p:nvGrpSpPr>
          <p:cNvPr id="5" name="组合 46"/>
          <p:cNvGrpSpPr>
            <a:grpSpLocks/>
          </p:cNvGrpSpPr>
          <p:nvPr/>
        </p:nvGrpSpPr>
        <p:grpSpPr bwMode="auto">
          <a:xfrm>
            <a:off x="2916238" y="4437063"/>
            <a:ext cx="5688012" cy="1389062"/>
            <a:chOff x="2795512" y="1412776"/>
            <a:chExt cx="6048672" cy="1080120"/>
          </a:xfrm>
        </p:grpSpPr>
        <p:sp>
          <p:nvSpPr>
            <p:cNvPr id="48" name="同侧圆角矩形 47"/>
            <p:cNvSpPr/>
            <p:nvPr/>
          </p:nvSpPr>
          <p:spPr>
            <a:xfrm rot="16200000">
              <a:off x="2759368" y="1448921"/>
              <a:ext cx="1080120" cy="1007830"/>
            </a:xfrm>
            <a:prstGeom prst="round2SameRect">
              <a:avLst/>
            </a:prstGeom>
            <a:gradFill flip="none" rotWithShape="1">
              <a:gsLst>
                <a:gs pos="0">
                  <a:schemeClr val="accent1"/>
                </a:gs>
                <a:gs pos="100000">
                  <a:schemeClr val="accent3"/>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9" name="同侧圆角矩形 48"/>
            <p:cNvSpPr/>
            <p:nvPr/>
          </p:nvSpPr>
          <p:spPr>
            <a:xfrm rot="16200000" flipV="1">
              <a:off x="5808182" y="-543107"/>
              <a:ext cx="1080120" cy="4991885"/>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对角圆角矩形 49"/>
            <p:cNvSpPr/>
            <p:nvPr/>
          </p:nvSpPr>
          <p:spPr>
            <a:xfrm>
              <a:off x="8106742" y="1798216"/>
              <a:ext cx="715372" cy="673275"/>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495" name="TextBox 50"/>
            <p:cNvSpPr txBox="1">
              <a:spLocks noChangeArrowheads="1"/>
            </p:cNvSpPr>
            <p:nvPr/>
          </p:nvSpPr>
          <p:spPr bwMode="auto">
            <a:xfrm>
              <a:off x="2896384" y="1621717"/>
              <a:ext cx="864096" cy="646425"/>
            </a:xfrm>
            <a:prstGeom prst="rect">
              <a:avLst/>
            </a:prstGeom>
            <a:noFill/>
            <a:ln w="9525">
              <a:noFill/>
              <a:miter lim="800000"/>
              <a:headEnd/>
              <a:tailEnd/>
            </a:ln>
          </p:spPr>
          <p:txBody>
            <a:bodyPr>
              <a:spAutoFit/>
            </a:bodyPr>
            <a:lstStyle/>
            <a:p>
              <a:pPr algn="ctr" eaLnBrk="0" hangingPunct="0"/>
              <a:r>
                <a:rPr lang="zh-CN" altLang="en-US" sz="2400" b="1">
                  <a:solidFill>
                    <a:schemeClr val="bg1"/>
                  </a:solidFill>
                  <a:latin typeface="Mistral" pitchFamily="66" charset="0"/>
                  <a:ea typeface="微软雅黑" pitchFamily="34" charset="-122"/>
                  <a:cs typeface="Microsoft Sans Serif" pitchFamily="34" charset="0"/>
                </a:rPr>
                <a:t>检验证据</a:t>
              </a:r>
            </a:p>
          </p:txBody>
        </p:sp>
        <p:sp>
          <p:nvSpPr>
            <p:cNvPr id="20496" name="TextBox 51"/>
            <p:cNvSpPr txBox="1">
              <a:spLocks noChangeArrowheads="1"/>
            </p:cNvSpPr>
            <p:nvPr/>
          </p:nvSpPr>
          <p:spPr bwMode="auto">
            <a:xfrm>
              <a:off x="3919736" y="1476400"/>
              <a:ext cx="4536504" cy="933725"/>
            </a:xfrm>
            <a:prstGeom prst="rect">
              <a:avLst/>
            </a:prstGeom>
            <a:noFill/>
            <a:ln w="9525">
              <a:noFill/>
              <a:miter lim="800000"/>
              <a:headEnd/>
              <a:tailEnd/>
            </a:ln>
          </p:spPr>
          <p:txBody>
            <a:bodyPr>
              <a:spAutoFit/>
            </a:bodyPr>
            <a:lstStyle/>
            <a:p>
              <a:pPr marL="342900" indent="-342900">
                <a:buFont typeface="微软雅黑" pitchFamily="34" charset="-122"/>
                <a:buAutoNum type="circleNumDbPlain"/>
              </a:pPr>
              <a:r>
                <a:rPr lang="zh-CN" altLang="en-US">
                  <a:latin typeface="Constantia" pitchFamily="18" charset="0"/>
                  <a:ea typeface="微软雅黑" pitchFamily="34" charset="-122"/>
                </a:rPr>
                <a:t>这些证据的可信度多大？</a:t>
              </a:r>
            </a:p>
            <a:p>
              <a:pPr marL="342900" indent="-342900">
                <a:buFont typeface="微软雅黑" pitchFamily="34" charset="-122"/>
                <a:buAutoNum type="circleNumDbPlain"/>
              </a:pPr>
              <a:r>
                <a:rPr lang="zh-CN" altLang="en-US">
                  <a:latin typeface="Constantia" pitchFamily="18" charset="0"/>
                  <a:ea typeface="微软雅黑" pitchFamily="34" charset="-122"/>
                </a:rPr>
                <a:t>你发现干扰性原因了吗？</a:t>
              </a:r>
            </a:p>
            <a:p>
              <a:pPr marL="342900" indent="-342900">
                <a:buFont typeface="微软雅黑" pitchFamily="34" charset="-122"/>
                <a:buAutoNum type="circleNumDbPlain"/>
              </a:pPr>
              <a:r>
                <a:rPr lang="zh-CN" altLang="en-US">
                  <a:latin typeface="Constantia" pitchFamily="18" charset="0"/>
                  <a:ea typeface="微软雅黑" pitchFamily="34" charset="-122"/>
                </a:rPr>
                <a:t>统计数据是否具有欺骗性？</a:t>
              </a:r>
            </a:p>
            <a:p>
              <a:pPr marL="342900" indent="-342900">
                <a:buFont typeface="微软雅黑" pitchFamily="34" charset="-122"/>
                <a:buAutoNum type="circleNumDbPlain"/>
              </a:pPr>
              <a:r>
                <a:rPr lang="zh-CN" altLang="en-US">
                  <a:latin typeface="Constantia" pitchFamily="18" charset="0"/>
                  <a:ea typeface="微软雅黑" pitchFamily="34" charset="-122"/>
                </a:rPr>
                <a:t>哪些重要信息被遗漏了？</a:t>
              </a:r>
            </a:p>
          </p:txBody>
        </p:sp>
      </p:grpSp>
      <p:grpSp>
        <p:nvGrpSpPr>
          <p:cNvPr id="6" name="组合 54"/>
          <p:cNvGrpSpPr>
            <a:grpSpLocks/>
          </p:cNvGrpSpPr>
          <p:nvPr/>
        </p:nvGrpSpPr>
        <p:grpSpPr bwMode="auto">
          <a:xfrm>
            <a:off x="206375" y="1557338"/>
            <a:ext cx="2652713" cy="4103687"/>
            <a:chOff x="205972" y="1556792"/>
            <a:chExt cx="2653896" cy="4104456"/>
          </a:xfrm>
        </p:grpSpPr>
        <p:pic>
          <p:nvPicPr>
            <p:cNvPr id="20488" name="Picture 2"/>
            <p:cNvPicPr>
              <a:picLocks noChangeAspect="1" noChangeArrowheads="1"/>
            </p:cNvPicPr>
            <p:nvPr/>
          </p:nvPicPr>
          <p:blipFill>
            <a:blip r:embed="rId2"/>
            <a:srcRect/>
            <a:stretch>
              <a:fillRect/>
            </a:stretch>
          </p:blipFill>
          <p:spPr bwMode="auto">
            <a:xfrm>
              <a:off x="205972" y="1556792"/>
              <a:ext cx="2653896" cy="3024336"/>
            </a:xfrm>
            <a:prstGeom prst="rect">
              <a:avLst/>
            </a:prstGeom>
            <a:noFill/>
            <a:ln w="9525">
              <a:noFill/>
              <a:miter lim="800000"/>
              <a:headEnd/>
              <a:tailEnd/>
            </a:ln>
          </p:spPr>
        </p:pic>
        <p:sp>
          <p:nvSpPr>
            <p:cNvPr id="54" name="矩形 53"/>
            <p:cNvSpPr/>
            <p:nvPr/>
          </p:nvSpPr>
          <p:spPr>
            <a:xfrm>
              <a:off x="684023" y="4830830"/>
              <a:ext cx="1723205" cy="830418"/>
            </a:xfrm>
            <a:prstGeom prst="rect">
              <a:avLst/>
            </a:prstGeom>
          </p:spPr>
          <p:txBody>
            <a:bodyPr wrap="none">
              <a:spAutoFit/>
            </a:bodyPr>
            <a:lstStyle/>
            <a:p>
              <a:pPr fontAlgn="auto">
                <a:spcBef>
                  <a:spcPts val="0"/>
                </a:spcBef>
                <a:defRPr/>
              </a:pPr>
              <a:r>
                <a:rPr lang="zh-CN" altLang="en-US" sz="2400" b="1" dirty="0">
                  <a:solidFill>
                    <a:schemeClr val="accent5"/>
                  </a:solidFill>
                  <a:latin typeface="Mistral" pitchFamily="66" charset="0"/>
                  <a:ea typeface="微软雅黑" pitchFamily="34" charset="-122"/>
                  <a:cs typeface="Microsoft Sans Serif" pitchFamily="34" charset="0"/>
                </a:rPr>
                <a:t>什么结论</a:t>
              </a:r>
              <a:endParaRPr lang="en-US" altLang="zh-CN" sz="2400" b="1" dirty="0">
                <a:solidFill>
                  <a:schemeClr val="accent5"/>
                </a:solidFill>
                <a:latin typeface="Mistral" pitchFamily="66" charset="0"/>
                <a:ea typeface="微软雅黑" pitchFamily="34" charset="-122"/>
                <a:cs typeface="Microsoft Sans Serif" pitchFamily="34" charset="0"/>
              </a:endParaRPr>
            </a:p>
            <a:p>
              <a:pPr fontAlgn="auto">
                <a:spcBef>
                  <a:spcPts val="0"/>
                </a:spcBef>
                <a:defRPr/>
              </a:pPr>
              <a:r>
                <a:rPr lang="zh-CN" altLang="en-US" sz="2400" b="1" dirty="0">
                  <a:solidFill>
                    <a:schemeClr val="accent5"/>
                  </a:solidFill>
                  <a:latin typeface="Mistral" pitchFamily="66" charset="0"/>
                  <a:ea typeface="微软雅黑" pitchFamily="34" charset="-122"/>
                  <a:cs typeface="Microsoft Sans Serif" pitchFamily="34" charset="0"/>
                </a:rPr>
                <a:t>是合理的？</a:t>
              </a:r>
            </a:p>
          </p:txBody>
        </p:sp>
      </p:grpSp>
      <p:sp>
        <p:nvSpPr>
          <p:cNvPr id="19463" name="灯片编号占位符 2"/>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AD8877-23CC-4B21-8469-0EAAECCCEEF1}" type="slidenum">
              <a:rPr lang="zh-CN" altLang="en-US" smtClean="0"/>
              <a:pPr fontAlgn="base">
                <a:spcBef>
                  <a:spcPct val="0"/>
                </a:spcBef>
                <a:spcAft>
                  <a:spcPct val="0"/>
                </a:spcAft>
                <a:defRPr/>
              </a:pPr>
              <a:t>15</a:t>
            </a:fld>
            <a:endParaRPr lang="en-US" altLang="zh-CN" smtClean="0"/>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2500"/>
                            </p:stCondLst>
                            <p:childTnLst>
                              <p:par>
                                <p:cTn id="21" presetID="42"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3500"/>
                            </p:stCondLst>
                            <p:childTnLst>
                              <p:par>
                                <p:cTn id="27" presetID="42"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37041E-B8BA-4530-9B43-F13C9A95652A}" type="slidenum">
              <a:rPr lang="zh-CN" altLang="en-US" smtClean="0"/>
              <a:pPr fontAlgn="base">
                <a:spcBef>
                  <a:spcPct val="0"/>
                </a:spcBef>
                <a:spcAft>
                  <a:spcPct val="0"/>
                </a:spcAft>
                <a:defRPr/>
              </a:pPr>
              <a:t>16</a:t>
            </a:fld>
            <a:endParaRPr lang="en-US" altLang="zh-CN" smtClean="0"/>
          </a:p>
        </p:txBody>
      </p:sp>
      <p:grpSp>
        <p:nvGrpSpPr>
          <p:cNvPr id="21507" name="组合 54"/>
          <p:cNvGrpSpPr>
            <a:grpSpLocks/>
          </p:cNvGrpSpPr>
          <p:nvPr/>
        </p:nvGrpSpPr>
        <p:grpSpPr bwMode="auto">
          <a:xfrm>
            <a:off x="276225" y="260350"/>
            <a:ext cx="2208213" cy="1728788"/>
            <a:chOff x="251520" y="2204864"/>
            <a:chExt cx="2208245" cy="1728192"/>
          </a:xfrm>
        </p:grpSpPr>
        <p:sp>
          <p:nvSpPr>
            <p:cNvPr id="18" name="圆角矩形标注 17"/>
            <p:cNvSpPr/>
            <p:nvPr/>
          </p:nvSpPr>
          <p:spPr>
            <a:xfrm>
              <a:off x="251520" y="2204864"/>
              <a:ext cx="2208245" cy="1728192"/>
            </a:xfrm>
            <a:prstGeom prst="wedgeRoundRectCallout">
              <a:avLst>
                <a:gd name="adj1" fmla="val 58984"/>
                <a:gd name="adj2" fmla="val -33320"/>
                <a:gd name="adj3" fmla="val 16667"/>
              </a:avLst>
            </a:prstGeom>
            <a:gradFill flip="none" rotWithShape="1">
              <a:gsLst>
                <a:gs pos="0">
                  <a:schemeClr val="accent5"/>
                </a:gs>
                <a:gs pos="100000">
                  <a:schemeClr val="accent6"/>
                </a:gs>
              </a:gsLst>
              <a:lin ang="162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1534" name="同侧圆角矩形 19"/>
            <p:cNvGrpSpPr>
              <a:grpSpLocks/>
            </p:cNvGrpSpPr>
            <p:nvPr/>
          </p:nvGrpSpPr>
          <p:grpSpPr bwMode="auto">
            <a:xfrm>
              <a:off x="341757" y="2309976"/>
              <a:ext cx="2029968" cy="768096"/>
              <a:chOff x="365760" y="365760"/>
              <a:chExt cx="2029968" cy="768096"/>
            </a:xfrm>
          </p:grpSpPr>
          <p:pic>
            <p:nvPicPr>
              <p:cNvPr id="21536" name="同侧圆角矩形 19"/>
              <p:cNvPicPr>
                <a:picLocks noChangeArrowheads="1"/>
              </p:cNvPicPr>
              <p:nvPr/>
            </p:nvPicPr>
            <p:blipFill>
              <a:blip r:embed="rId2"/>
              <a:srcRect/>
              <a:stretch>
                <a:fillRect/>
              </a:stretch>
            </p:blipFill>
            <p:spPr bwMode="auto">
              <a:xfrm>
                <a:off x="365760" y="365760"/>
                <a:ext cx="2029968" cy="768096"/>
              </a:xfrm>
              <a:prstGeom prst="rect">
                <a:avLst/>
              </a:prstGeom>
              <a:noFill/>
              <a:ln w="9525">
                <a:noFill/>
                <a:miter lim="800000"/>
                <a:headEnd/>
                <a:tailEnd/>
              </a:ln>
            </p:spPr>
          </p:pic>
          <p:sp>
            <p:nvSpPr>
              <p:cNvPr id="21537" name="Text Box 32"/>
              <p:cNvSpPr txBox="1">
                <a:spLocks noChangeArrowheads="1"/>
              </p:cNvSpPr>
              <p:nvPr/>
            </p:nvSpPr>
            <p:spPr bwMode="auto">
              <a:xfrm>
                <a:off x="428520" y="424693"/>
                <a:ext cx="1905274" cy="705245"/>
              </a:xfrm>
              <a:prstGeom prst="rect">
                <a:avLst/>
              </a:prstGeom>
              <a:noFill/>
              <a:ln w="9525">
                <a:noFill/>
                <a:miter lim="800000"/>
                <a:headEnd/>
                <a:tailEnd/>
              </a:ln>
            </p:spPr>
            <p:txBody>
              <a:bodyPr anchor="ctr"/>
              <a:lstStyle/>
              <a:p>
                <a:pPr algn="ctr"/>
                <a:r>
                  <a:rPr lang="zh-CN" altLang="en-US" sz="4000" b="1">
                    <a:solidFill>
                      <a:srgbClr val="C00000"/>
                    </a:solidFill>
                    <a:latin typeface="Constantia" pitchFamily="18" charset="0"/>
                    <a:ea typeface="微软雅黑" pitchFamily="34" charset="-122"/>
                  </a:rPr>
                  <a:t>论 题</a:t>
                </a:r>
                <a:endParaRPr lang="zh-CN" altLang="en-US" sz="4000">
                  <a:solidFill>
                    <a:srgbClr val="C00000"/>
                  </a:solidFill>
                  <a:latin typeface="Constantia" pitchFamily="18" charset="0"/>
                  <a:ea typeface="微软雅黑" pitchFamily="34" charset="-122"/>
                </a:endParaRPr>
              </a:p>
            </p:txBody>
          </p:sp>
        </p:grpSp>
        <p:sp>
          <p:nvSpPr>
            <p:cNvPr id="21535" name="TextBox 20"/>
            <p:cNvSpPr txBox="1">
              <a:spLocks noChangeArrowheads="1"/>
            </p:cNvSpPr>
            <p:nvPr/>
          </p:nvSpPr>
          <p:spPr bwMode="auto">
            <a:xfrm>
              <a:off x="323528" y="3140968"/>
              <a:ext cx="2088232" cy="646331"/>
            </a:xfrm>
            <a:prstGeom prst="rect">
              <a:avLst/>
            </a:prstGeom>
            <a:noFill/>
            <a:ln w="9525">
              <a:noFill/>
              <a:miter lim="800000"/>
              <a:headEnd/>
              <a:tailEnd/>
            </a:ln>
          </p:spPr>
          <p:txBody>
            <a:bodyPr>
              <a:spAutoFit/>
            </a:bodyPr>
            <a:lstStyle/>
            <a:p>
              <a:pPr algn="dist"/>
              <a:r>
                <a:rPr lang="zh-CN" altLang="en-US" b="1">
                  <a:solidFill>
                    <a:schemeClr val="bg1"/>
                  </a:solidFill>
                  <a:latin typeface="Constantia" pitchFamily="18" charset="0"/>
                  <a:ea typeface="微软雅黑" pitchFamily="34" charset="-122"/>
                </a:rPr>
                <a:t>会话或讨论中出现的有争议的问题</a:t>
              </a:r>
            </a:p>
          </p:txBody>
        </p:sp>
      </p:grpSp>
      <p:grpSp>
        <p:nvGrpSpPr>
          <p:cNvPr id="21508" name="组合 45"/>
          <p:cNvGrpSpPr>
            <a:grpSpLocks/>
          </p:cNvGrpSpPr>
          <p:nvPr/>
        </p:nvGrpSpPr>
        <p:grpSpPr bwMode="auto">
          <a:xfrm>
            <a:off x="2627313" y="1773238"/>
            <a:ext cx="6178550" cy="1916112"/>
            <a:chOff x="2714194" y="995130"/>
            <a:chExt cx="6178286" cy="1915412"/>
          </a:xfrm>
        </p:grpSpPr>
        <p:sp>
          <p:nvSpPr>
            <p:cNvPr id="23" name="椭圆 22"/>
            <p:cNvSpPr/>
            <p:nvPr/>
          </p:nvSpPr>
          <p:spPr>
            <a:xfrm>
              <a:off x="2714194" y="995130"/>
              <a:ext cx="519090" cy="518922"/>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1525" name="组合 7"/>
            <p:cNvGrpSpPr>
              <a:grpSpLocks/>
            </p:cNvGrpSpPr>
            <p:nvPr/>
          </p:nvGrpSpPr>
          <p:grpSpPr bwMode="auto">
            <a:xfrm>
              <a:off x="2843808" y="1038334"/>
              <a:ext cx="6048672" cy="1872208"/>
              <a:chOff x="251520" y="1916832"/>
              <a:chExt cx="8352928" cy="1440160"/>
            </a:xfrm>
          </p:grpSpPr>
          <p:sp>
            <p:nvSpPr>
              <p:cNvPr id="29" name="圆角矩形 28"/>
              <p:cNvSpPr/>
              <p:nvPr/>
            </p:nvSpPr>
            <p:spPr>
              <a:xfrm>
                <a:off x="252286" y="1916557"/>
                <a:ext cx="8352162" cy="144043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1530" name="对角圆角矩形 29"/>
              <p:cNvGrpSpPr>
                <a:grpSpLocks/>
              </p:cNvGrpSpPr>
              <p:nvPr/>
            </p:nvGrpSpPr>
            <p:grpSpPr bwMode="auto">
              <a:xfrm>
                <a:off x="7791534" y="2548570"/>
                <a:ext cx="808155" cy="801858"/>
                <a:chOff x="8217408" y="2493264"/>
                <a:chExt cx="585216" cy="1042416"/>
              </a:xfrm>
            </p:grpSpPr>
            <p:pic>
              <p:nvPicPr>
                <p:cNvPr id="21531" name="对角圆角矩形 29"/>
                <p:cNvPicPr>
                  <a:picLocks noChangeArrowheads="1"/>
                </p:cNvPicPr>
                <p:nvPr/>
              </p:nvPicPr>
              <p:blipFill>
                <a:blip r:embed="rId3"/>
                <a:srcRect/>
                <a:stretch>
                  <a:fillRect/>
                </a:stretch>
              </p:blipFill>
              <p:spPr bwMode="auto">
                <a:xfrm>
                  <a:off x="8217408" y="2493264"/>
                  <a:ext cx="585216" cy="1042416"/>
                </a:xfrm>
                <a:prstGeom prst="rect">
                  <a:avLst/>
                </a:prstGeom>
                <a:noFill/>
                <a:ln w="9525">
                  <a:noFill/>
                  <a:miter lim="800000"/>
                  <a:headEnd/>
                  <a:tailEnd/>
                </a:ln>
              </p:spPr>
            </p:pic>
            <p:sp>
              <p:nvSpPr>
                <p:cNvPr id="21532" name="Text Box 28"/>
                <p:cNvSpPr txBox="1">
                  <a:spLocks noChangeArrowheads="1"/>
                </p:cNvSpPr>
                <p:nvPr/>
              </p:nvSpPr>
              <p:spPr bwMode="auto">
                <a:xfrm>
                  <a:off x="8252325" y="2528672"/>
                  <a:ext cx="515515" cy="971648"/>
                </a:xfrm>
                <a:prstGeom prst="rect">
                  <a:avLst/>
                </a:prstGeom>
                <a:noFill/>
                <a:ln w="9525">
                  <a:noFill/>
                  <a:miter lim="800000"/>
                  <a:headEnd/>
                  <a:tailEnd/>
                </a:ln>
              </p:spPr>
              <p:txBody>
                <a:bodyPr anchor="ctr"/>
                <a:lstStyle/>
                <a:p>
                  <a:pPr algn="ctr"/>
                  <a:endParaRPr lang="zh-CN" altLang="en-US">
                    <a:solidFill>
                      <a:srgbClr val="FFFFFF"/>
                    </a:solidFill>
                    <a:latin typeface="Constantia" pitchFamily="18" charset="0"/>
                    <a:ea typeface="微软雅黑" pitchFamily="34" charset="-122"/>
                  </a:endParaRPr>
                </a:p>
              </p:txBody>
            </p:sp>
          </p:grpSp>
        </p:grpSp>
        <p:sp>
          <p:nvSpPr>
            <p:cNvPr id="26" name="椭圆 25"/>
            <p:cNvSpPr/>
            <p:nvPr/>
          </p:nvSpPr>
          <p:spPr>
            <a:xfrm>
              <a:off x="2714194" y="995130"/>
              <a:ext cx="519090" cy="518922"/>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2757054" y="1037976"/>
              <a:ext cx="431782" cy="4316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cxnSp>
          <p:nvCxnSpPr>
            <p:cNvPr id="33" name="直接连接符 32"/>
            <p:cNvCxnSpPr/>
            <p:nvPr/>
          </p:nvCxnSpPr>
          <p:spPr>
            <a:xfrm rot="5400000">
              <a:off x="4724111" y="2039321"/>
              <a:ext cx="1410771" cy="1428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3189288" y="1974850"/>
            <a:ext cx="2016125" cy="1754188"/>
          </a:xfrm>
          <a:prstGeom prst="rect">
            <a:avLst/>
          </a:prstGeom>
          <a:noFill/>
        </p:spPr>
        <p:txBody>
          <a:bodyPr>
            <a:spAutoFit/>
          </a:bodyPr>
          <a:lstStyle/>
          <a:p>
            <a:pPr algn="just" fontAlgn="auto">
              <a:lnSpc>
                <a:spcPct val="150000"/>
              </a:lnSpc>
              <a:spcBef>
                <a:spcPts val="0"/>
              </a:spcBef>
              <a:spcAft>
                <a:spcPts val="0"/>
              </a:spcAft>
              <a:defRPr/>
            </a:pPr>
            <a:r>
              <a:rPr lang="zh-CN" altLang="en-US" sz="2000" b="1" dirty="0">
                <a:solidFill>
                  <a:schemeClr val="accent5"/>
                </a:solidFill>
                <a:latin typeface="Mistral" pitchFamily="66" charset="0"/>
                <a:ea typeface="微软雅黑" pitchFamily="34" charset="-122"/>
                <a:cs typeface="Microsoft Sans Serif" pitchFamily="34" charset="0"/>
              </a:rPr>
              <a:t>描述性论题：</a:t>
            </a:r>
          </a:p>
          <a:p>
            <a:pPr algn="just" fontAlgn="auto">
              <a:lnSpc>
                <a:spcPct val="150000"/>
              </a:lnSpc>
              <a:spcBef>
                <a:spcPts val="0"/>
              </a:spcBef>
              <a:spcAft>
                <a:spcPts val="0"/>
              </a:spcAft>
              <a:defRPr/>
            </a:pPr>
            <a:r>
              <a:rPr lang="zh-CN" altLang="en-US" sz="2000" b="1" dirty="0">
                <a:solidFill>
                  <a:schemeClr val="accent5"/>
                </a:solidFill>
                <a:latin typeface="Mistral" pitchFamily="66" charset="0"/>
                <a:ea typeface="微软雅黑" pitchFamily="34" charset="-122"/>
                <a:cs typeface="Microsoft Sans Serif" pitchFamily="34" charset="0"/>
              </a:rPr>
              <a:t>判断</a:t>
            </a: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：有关过去、现在、未来的描述是否正确提出的问题。</a:t>
            </a:r>
            <a:endParaRPr lang="zh-CN" altLang="en-US" sz="1600" dirty="0">
              <a:solidFill>
                <a:schemeClr val="tx1">
                  <a:lumMod val="85000"/>
                  <a:lumOff val="15000"/>
                </a:schemeClr>
              </a:solidFill>
              <a:latin typeface="+mj-ea"/>
              <a:ea typeface="+mj-ea"/>
              <a:cs typeface="Microsoft Sans Serif" pitchFamily="34" charset="0"/>
            </a:endParaRPr>
          </a:p>
        </p:txBody>
      </p:sp>
      <p:sp>
        <p:nvSpPr>
          <p:cNvPr id="31" name="TextBox 30"/>
          <p:cNvSpPr txBox="1"/>
          <p:nvPr/>
        </p:nvSpPr>
        <p:spPr>
          <a:xfrm>
            <a:off x="5421313" y="1974850"/>
            <a:ext cx="3254375" cy="1662113"/>
          </a:xfrm>
          <a:prstGeom prst="rect">
            <a:avLst/>
          </a:prstGeom>
          <a:noFill/>
        </p:spPr>
        <p:txBody>
          <a:bodyPr>
            <a:spAutoFit/>
          </a:bodyPr>
          <a:lstStyle/>
          <a:p>
            <a:pPr algn="just" fontAlgn="auto">
              <a:lnSpc>
                <a:spcPct val="150000"/>
              </a:lnSpc>
              <a:spcBef>
                <a:spcPts val="0"/>
              </a:spcBef>
              <a:spcAft>
                <a:spcPts val="0"/>
              </a:spcAft>
              <a:defRPr/>
            </a:pPr>
            <a:r>
              <a:rPr lang="zh-CN" altLang="en-US" sz="2000" b="1" dirty="0">
                <a:solidFill>
                  <a:schemeClr val="accent5"/>
                </a:solidFill>
                <a:latin typeface="Mistral" pitchFamily="66" charset="0"/>
                <a:ea typeface="微软雅黑" pitchFamily="34" charset="-122"/>
                <a:cs typeface="Microsoft Sans Serif" pitchFamily="34" charset="0"/>
              </a:rPr>
              <a:t>这是什么？</a:t>
            </a:r>
            <a:r>
              <a:rPr lang="en-US" altLang="zh-CN" sz="2000" b="1" dirty="0">
                <a:solidFill>
                  <a:schemeClr val="accent5"/>
                </a:solidFill>
                <a:latin typeface="Mistral" pitchFamily="66" charset="0"/>
                <a:ea typeface="微软雅黑" pitchFamily="34" charset="-122"/>
                <a:cs typeface="Microsoft Sans Serif" pitchFamily="34" charset="0"/>
              </a:rPr>
              <a:t>--</a:t>
            </a:r>
            <a:r>
              <a:rPr lang="zh-CN" altLang="en-US" sz="2000" b="1" dirty="0">
                <a:solidFill>
                  <a:schemeClr val="accent5"/>
                </a:solidFill>
                <a:latin typeface="Mistral" pitchFamily="66" charset="0"/>
                <a:ea typeface="微软雅黑" pitchFamily="34" charset="-122"/>
                <a:cs typeface="Microsoft Sans Serif" pitchFamily="34" charset="0"/>
              </a:rPr>
              <a:t>往往求精确</a:t>
            </a:r>
          </a:p>
          <a:p>
            <a:pPr marL="342900" indent="-342900" algn="just" fontAlgn="auto">
              <a:lnSpc>
                <a:spcPct val="150000"/>
              </a:lnSpc>
              <a:spcBef>
                <a:spcPts val="0"/>
              </a:spcBef>
              <a:spcAft>
                <a:spcPts val="0"/>
              </a:spcAft>
              <a:buFont typeface="+mj-ea"/>
              <a:buAutoNum type="circleNumDbPlain"/>
              <a:defRPr/>
            </a:pP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家庭暴力最常见诱因是什么？</a:t>
            </a:r>
          </a:p>
          <a:p>
            <a:pPr marL="342900" indent="-342900" algn="just" fontAlgn="auto">
              <a:lnSpc>
                <a:spcPct val="150000"/>
              </a:lnSpc>
              <a:spcBef>
                <a:spcPts val="0"/>
              </a:spcBef>
              <a:spcAft>
                <a:spcPts val="0"/>
              </a:spcAft>
              <a:buFont typeface="+mj-ea"/>
              <a:buAutoNum type="circleNumDbPlain"/>
              <a:defRPr/>
            </a:pP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明年初房价到底是涨还是跌？</a:t>
            </a:r>
          </a:p>
          <a:p>
            <a:pPr marL="342900" indent="-342900" algn="just" fontAlgn="auto">
              <a:lnSpc>
                <a:spcPct val="150000"/>
              </a:lnSpc>
              <a:spcBef>
                <a:spcPts val="0"/>
              </a:spcBef>
              <a:spcAft>
                <a:spcPts val="0"/>
              </a:spcAft>
              <a:buFont typeface="+mj-ea"/>
              <a:buAutoNum type="circleNumDbPlain"/>
              <a:defRPr/>
            </a:pP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征收房产税谁是最大受益者？</a:t>
            </a:r>
            <a:endParaRPr lang="zh-CN" altLang="en-US" sz="1600" dirty="0">
              <a:solidFill>
                <a:schemeClr val="tx1">
                  <a:lumMod val="85000"/>
                  <a:lumOff val="15000"/>
                </a:schemeClr>
              </a:solidFill>
              <a:latin typeface="+mj-ea"/>
              <a:ea typeface="+mj-ea"/>
              <a:cs typeface="Microsoft Sans Serif" pitchFamily="34" charset="0"/>
            </a:endParaRPr>
          </a:p>
        </p:txBody>
      </p:sp>
      <p:grpSp>
        <p:nvGrpSpPr>
          <p:cNvPr id="21511" name="组合 46"/>
          <p:cNvGrpSpPr>
            <a:grpSpLocks/>
          </p:cNvGrpSpPr>
          <p:nvPr/>
        </p:nvGrpSpPr>
        <p:grpSpPr bwMode="auto">
          <a:xfrm>
            <a:off x="2627313" y="3817938"/>
            <a:ext cx="6178550" cy="1916112"/>
            <a:chOff x="2714194" y="995130"/>
            <a:chExt cx="6178286" cy="1915412"/>
          </a:xfrm>
        </p:grpSpPr>
        <p:sp>
          <p:nvSpPr>
            <p:cNvPr id="48" name="椭圆 47"/>
            <p:cNvSpPr/>
            <p:nvPr/>
          </p:nvSpPr>
          <p:spPr>
            <a:xfrm>
              <a:off x="2714194" y="995130"/>
              <a:ext cx="519090" cy="518922"/>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1516" name="组合 7"/>
            <p:cNvGrpSpPr>
              <a:grpSpLocks/>
            </p:cNvGrpSpPr>
            <p:nvPr/>
          </p:nvGrpSpPr>
          <p:grpSpPr bwMode="auto">
            <a:xfrm>
              <a:off x="2843808" y="1038334"/>
              <a:ext cx="6048672" cy="1872208"/>
              <a:chOff x="251520" y="1916832"/>
              <a:chExt cx="8352928" cy="1440160"/>
            </a:xfrm>
          </p:grpSpPr>
          <p:sp>
            <p:nvSpPr>
              <p:cNvPr id="53" name="圆角矩形 52"/>
              <p:cNvSpPr/>
              <p:nvPr/>
            </p:nvSpPr>
            <p:spPr>
              <a:xfrm>
                <a:off x="252286" y="1916557"/>
                <a:ext cx="8352162" cy="1440435"/>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1521" name="对角圆角矩形 53"/>
              <p:cNvGrpSpPr>
                <a:grpSpLocks/>
              </p:cNvGrpSpPr>
              <p:nvPr/>
            </p:nvGrpSpPr>
            <p:grpSpPr bwMode="auto">
              <a:xfrm>
                <a:off x="7791534" y="2551054"/>
                <a:ext cx="808155" cy="797169"/>
                <a:chOff x="8217408" y="4541520"/>
                <a:chExt cx="585216" cy="1036320"/>
              </a:xfrm>
            </p:grpSpPr>
            <p:pic>
              <p:nvPicPr>
                <p:cNvPr id="21522" name="对角圆角矩形 53"/>
                <p:cNvPicPr>
                  <a:picLocks noChangeArrowheads="1"/>
                </p:cNvPicPr>
                <p:nvPr/>
              </p:nvPicPr>
              <p:blipFill>
                <a:blip r:embed="rId4"/>
                <a:srcRect/>
                <a:stretch>
                  <a:fillRect/>
                </a:stretch>
              </p:blipFill>
              <p:spPr bwMode="auto">
                <a:xfrm>
                  <a:off x="8217408" y="4541520"/>
                  <a:ext cx="585216" cy="1036320"/>
                </a:xfrm>
                <a:prstGeom prst="rect">
                  <a:avLst/>
                </a:prstGeom>
                <a:noFill/>
                <a:ln w="9525">
                  <a:noFill/>
                  <a:miter lim="800000"/>
                  <a:headEnd/>
                  <a:tailEnd/>
                </a:ln>
              </p:spPr>
            </p:pic>
            <p:sp>
              <p:nvSpPr>
                <p:cNvPr id="21523" name="Text Box 16"/>
                <p:cNvSpPr txBox="1">
                  <a:spLocks noChangeArrowheads="1"/>
                </p:cNvSpPr>
                <p:nvPr/>
              </p:nvSpPr>
              <p:spPr bwMode="auto">
                <a:xfrm>
                  <a:off x="8252325" y="4573700"/>
                  <a:ext cx="515515" cy="971648"/>
                </a:xfrm>
                <a:prstGeom prst="rect">
                  <a:avLst/>
                </a:prstGeom>
                <a:noFill/>
                <a:ln w="9525">
                  <a:noFill/>
                  <a:miter lim="800000"/>
                  <a:headEnd/>
                  <a:tailEnd/>
                </a:ln>
              </p:spPr>
              <p:txBody>
                <a:bodyPr anchor="ctr"/>
                <a:lstStyle/>
                <a:p>
                  <a:pPr algn="ctr"/>
                  <a:endParaRPr lang="zh-CN" altLang="en-US">
                    <a:solidFill>
                      <a:srgbClr val="FFFFFF"/>
                    </a:solidFill>
                    <a:latin typeface="Constantia" pitchFamily="18" charset="0"/>
                    <a:ea typeface="微软雅黑" pitchFamily="34" charset="-122"/>
                  </a:endParaRPr>
                </a:p>
              </p:txBody>
            </p:sp>
          </p:grpSp>
        </p:grpSp>
        <p:sp>
          <p:nvSpPr>
            <p:cNvPr id="50" name="椭圆 49"/>
            <p:cNvSpPr/>
            <p:nvPr/>
          </p:nvSpPr>
          <p:spPr>
            <a:xfrm>
              <a:off x="2714194" y="995130"/>
              <a:ext cx="519090" cy="518922"/>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p:nvPr/>
          </p:nvSpPr>
          <p:spPr>
            <a:xfrm>
              <a:off x="2757054" y="1037976"/>
              <a:ext cx="431782" cy="4316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latin typeface="+mn-ea"/>
              </a:endParaRPr>
            </a:p>
          </p:txBody>
        </p:sp>
        <p:cxnSp>
          <p:nvCxnSpPr>
            <p:cNvPr id="52" name="直接连接符 51"/>
            <p:cNvCxnSpPr/>
            <p:nvPr/>
          </p:nvCxnSpPr>
          <p:spPr>
            <a:xfrm rot="5400000">
              <a:off x="4724111" y="2039321"/>
              <a:ext cx="1410771" cy="1428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260725" y="3976688"/>
            <a:ext cx="2016125" cy="1754187"/>
          </a:xfrm>
          <a:prstGeom prst="rect">
            <a:avLst/>
          </a:prstGeom>
          <a:noFill/>
        </p:spPr>
        <p:txBody>
          <a:bodyPr>
            <a:spAutoFit/>
          </a:bodyPr>
          <a:lstStyle/>
          <a:p>
            <a:pPr algn="just" fontAlgn="auto">
              <a:lnSpc>
                <a:spcPct val="150000"/>
              </a:lnSpc>
              <a:spcBef>
                <a:spcPts val="0"/>
              </a:spcBef>
              <a:spcAft>
                <a:spcPts val="0"/>
              </a:spcAft>
              <a:defRPr/>
            </a:pPr>
            <a:r>
              <a:rPr lang="zh-CN" altLang="en-US" sz="2000" b="1" dirty="0" smtClean="0">
                <a:solidFill>
                  <a:schemeClr val="accent1"/>
                </a:solidFill>
                <a:latin typeface="Mistral" pitchFamily="66" charset="0"/>
                <a:ea typeface="微软雅黑" pitchFamily="34" charset="-122"/>
                <a:cs typeface="Microsoft Sans Serif" pitchFamily="34" charset="0"/>
              </a:rPr>
              <a:t>规定性</a:t>
            </a:r>
            <a:r>
              <a:rPr lang="zh-CN" altLang="en-US" sz="2000" b="1" dirty="0">
                <a:solidFill>
                  <a:schemeClr val="accent1"/>
                </a:solidFill>
                <a:latin typeface="Mistral" pitchFamily="66" charset="0"/>
                <a:ea typeface="微软雅黑" pitchFamily="34" charset="-122"/>
                <a:cs typeface="Microsoft Sans Serif" pitchFamily="34" charset="0"/>
              </a:rPr>
              <a:t>论题：</a:t>
            </a:r>
            <a:endParaRPr lang="en-US" altLang="zh-CN" sz="2000" b="1" dirty="0">
              <a:solidFill>
                <a:schemeClr val="accent1"/>
              </a:solidFill>
              <a:latin typeface="Mistral" pitchFamily="66" charset="0"/>
              <a:ea typeface="微软雅黑" pitchFamily="34" charset="-122"/>
              <a:cs typeface="Microsoft Sans Serif" pitchFamily="34" charset="0"/>
            </a:endParaRPr>
          </a:p>
          <a:p>
            <a:pPr algn="just" fontAlgn="auto">
              <a:lnSpc>
                <a:spcPct val="150000"/>
              </a:lnSpc>
              <a:spcBef>
                <a:spcPts val="0"/>
              </a:spcBef>
              <a:spcAft>
                <a:spcPts val="0"/>
              </a:spcAft>
              <a:defRPr/>
            </a:pPr>
            <a:r>
              <a:rPr lang="zh-CN" altLang="en-US" sz="2000" b="1" dirty="0">
                <a:solidFill>
                  <a:schemeClr val="accent1"/>
                </a:solidFill>
                <a:latin typeface="Mistral" pitchFamily="66" charset="0"/>
                <a:ea typeface="微软雅黑" pitchFamily="34" charset="-122"/>
                <a:cs typeface="Microsoft Sans Serif" pitchFamily="34" charset="0"/>
              </a:rPr>
              <a:t>评价</a:t>
            </a: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：我们应当怎样做及对与错、好与坏、提出的问题。</a:t>
            </a:r>
            <a:endParaRPr lang="zh-CN" altLang="en-US" sz="1600" dirty="0">
              <a:solidFill>
                <a:schemeClr val="tx1">
                  <a:lumMod val="85000"/>
                  <a:lumOff val="15000"/>
                </a:schemeClr>
              </a:solidFill>
              <a:latin typeface="+mj-ea"/>
              <a:ea typeface="+mj-ea"/>
              <a:cs typeface="Microsoft Sans Serif" pitchFamily="34" charset="0"/>
            </a:endParaRPr>
          </a:p>
        </p:txBody>
      </p:sp>
      <p:sp>
        <p:nvSpPr>
          <p:cNvPr id="42" name="TextBox 41"/>
          <p:cNvSpPr txBox="1"/>
          <p:nvPr/>
        </p:nvSpPr>
        <p:spPr>
          <a:xfrm>
            <a:off x="5421313" y="3976688"/>
            <a:ext cx="3327400" cy="1662112"/>
          </a:xfrm>
          <a:prstGeom prst="rect">
            <a:avLst/>
          </a:prstGeom>
          <a:noFill/>
        </p:spPr>
        <p:txBody>
          <a:bodyPr>
            <a:spAutoFit/>
          </a:bodyPr>
          <a:lstStyle/>
          <a:p>
            <a:pPr algn="just" fontAlgn="auto">
              <a:lnSpc>
                <a:spcPct val="150000"/>
              </a:lnSpc>
              <a:spcBef>
                <a:spcPts val="0"/>
              </a:spcBef>
              <a:spcAft>
                <a:spcPts val="0"/>
              </a:spcAft>
              <a:defRPr/>
            </a:pPr>
            <a:r>
              <a:rPr lang="zh-CN" altLang="en-US" sz="2000" b="1" dirty="0">
                <a:solidFill>
                  <a:schemeClr val="accent1"/>
                </a:solidFill>
                <a:latin typeface="Mistral" pitchFamily="66" charset="0"/>
                <a:ea typeface="微软雅黑" pitchFamily="34" charset="-122"/>
                <a:cs typeface="Microsoft Sans Serif" pitchFamily="34" charset="0"/>
              </a:rPr>
              <a:t>应该是什么？</a:t>
            </a:r>
            <a:r>
              <a:rPr lang="en-US" altLang="zh-CN" sz="2000" b="1" dirty="0">
                <a:solidFill>
                  <a:schemeClr val="accent1"/>
                </a:solidFill>
                <a:latin typeface="Mistral" pitchFamily="66" charset="0"/>
                <a:ea typeface="微软雅黑" pitchFamily="34" charset="-122"/>
                <a:cs typeface="Microsoft Sans Serif" pitchFamily="34" charset="0"/>
              </a:rPr>
              <a:t>--</a:t>
            </a:r>
            <a:r>
              <a:rPr lang="zh-CN" altLang="en-US" sz="2000" b="1" dirty="0">
                <a:solidFill>
                  <a:schemeClr val="accent1"/>
                </a:solidFill>
                <a:latin typeface="Mistral" pitchFamily="66" charset="0"/>
                <a:ea typeface="微软雅黑" pitchFamily="34" charset="-122"/>
                <a:cs typeface="Microsoft Sans Serif" pitchFamily="34" charset="0"/>
              </a:rPr>
              <a:t>见解会多元</a:t>
            </a:r>
          </a:p>
          <a:p>
            <a:pPr marL="342900" indent="-342900" algn="just" fontAlgn="auto">
              <a:lnSpc>
                <a:spcPct val="150000"/>
              </a:lnSpc>
              <a:spcBef>
                <a:spcPts val="0"/>
              </a:spcBef>
              <a:spcAft>
                <a:spcPts val="0"/>
              </a:spcAft>
              <a:buFont typeface="+mj-ea"/>
              <a:buAutoNum type="circleNumDbPlain"/>
              <a:defRPr/>
            </a:pP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我们需要方舟子式打假者吗？</a:t>
            </a:r>
          </a:p>
          <a:p>
            <a:pPr marL="342900" indent="-342900" algn="just" fontAlgn="auto">
              <a:lnSpc>
                <a:spcPct val="150000"/>
              </a:lnSpc>
              <a:spcBef>
                <a:spcPts val="0"/>
              </a:spcBef>
              <a:spcAft>
                <a:spcPts val="0"/>
              </a:spcAft>
              <a:buFont typeface="+mj-ea"/>
              <a:buAutoNum type="circleNumDbPlain"/>
              <a:defRPr/>
            </a:pP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面对体制性腐败应该怎样做？</a:t>
            </a:r>
          </a:p>
          <a:p>
            <a:pPr marL="342900" indent="-342900" algn="just" fontAlgn="auto">
              <a:lnSpc>
                <a:spcPct val="150000"/>
              </a:lnSpc>
              <a:spcBef>
                <a:spcPts val="0"/>
              </a:spcBef>
              <a:spcAft>
                <a:spcPts val="0"/>
              </a:spcAft>
              <a:buFont typeface="+mj-ea"/>
              <a:buAutoNum type="circleNumDbPlain"/>
              <a:defRPr/>
            </a:pPr>
            <a:r>
              <a:rPr lang="zh-CN" altLang="en-US" sz="1600" dirty="0">
                <a:solidFill>
                  <a:schemeClr val="tx1">
                    <a:lumMod val="85000"/>
                    <a:lumOff val="15000"/>
                  </a:schemeClr>
                </a:solidFill>
                <a:latin typeface="Mistral" pitchFamily="66" charset="0"/>
                <a:ea typeface="微软雅黑" pitchFamily="34" charset="-122"/>
                <a:cs typeface="Microsoft Sans Serif" pitchFamily="34" charset="0"/>
              </a:rPr>
              <a:t>我们真的有必要征收房产税？</a:t>
            </a:r>
            <a:endParaRPr lang="zh-CN" altLang="en-US" sz="1600" dirty="0">
              <a:solidFill>
                <a:schemeClr val="tx1">
                  <a:lumMod val="85000"/>
                  <a:lumOff val="15000"/>
                </a:schemeClr>
              </a:solidFill>
              <a:latin typeface="+mj-ea"/>
              <a:ea typeface="+mj-ea"/>
              <a:cs typeface="Microsoft Sans Serif" pitchFamily="34" charset="0"/>
            </a:endParaRPr>
          </a:p>
        </p:txBody>
      </p:sp>
      <p:sp>
        <p:nvSpPr>
          <p:cNvPr id="34" name="TextBox 33"/>
          <p:cNvSpPr txBox="1"/>
          <p:nvPr/>
        </p:nvSpPr>
        <p:spPr>
          <a:xfrm>
            <a:off x="2655888" y="296863"/>
            <a:ext cx="4724400" cy="554037"/>
          </a:xfrm>
          <a:prstGeom prst="rect">
            <a:avLst/>
          </a:prstGeom>
          <a:noFill/>
        </p:spPr>
        <p:txBody>
          <a:bodyPr>
            <a:spAutoFit/>
          </a:bodyPr>
          <a:lstStyle/>
          <a:p>
            <a:pPr algn="just" fontAlgn="auto">
              <a:lnSpc>
                <a:spcPct val="150000"/>
              </a:lnSpc>
              <a:spcBef>
                <a:spcPts val="0"/>
              </a:spcBef>
              <a:spcAft>
                <a:spcPts val="0"/>
              </a:spcAft>
              <a:defRPr/>
            </a:pPr>
            <a:r>
              <a:rPr lang="zh-CN" altLang="en-US" sz="2000" b="1" dirty="0">
                <a:solidFill>
                  <a:schemeClr val="accent5"/>
                </a:solidFill>
                <a:latin typeface="Mistral" pitchFamily="66" charset="0"/>
                <a:ea typeface="微软雅黑" pitchFamily="34" charset="-122"/>
                <a:cs typeface="Microsoft Sans Serif" pitchFamily="34" charset="0"/>
              </a:rPr>
              <a:t>也许我们根本就问错了问题。</a:t>
            </a:r>
            <a:endParaRPr lang="zh-CN" altLang="en-US" sz="1600" dirty="0">
              <a:solidFill>
                <a:schemeClr val="tx1">
                  <a:lumMod val="85000"/>
                  <a:lumOff val="15000"/>
                </a:schemeClr>
              </a:solidFill>
              <a:latin typeface="+mj-ea"/>
              <a:ea typeface="+mj-ea"/>
              <a:cs typeface="Microsoft Sans Serif" pitchFamily="34" charset="0"/>
            </a:endParaRPr>
          </a:p>
        </p:txBody>
      </p:sp>
    </p:spTree>
  </p:cSld>
  <p:clrMapOvr>
    <a:masterClrMapping/>
  </p:clrMapOvr>
  <p:transition>
    <p:pull dir="l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9DAB09-34B4-4890-87FD-04399442BFF4}" type="slidenum">
              <a:rPr lang="zh-CN" altLang="en-US" smtClean="0"/>
              <a:pPr fontAlgn="base">
                <a:spcBef>
                  <a:spcPct val="0"/>
                </a:spcBef>
                <a:spcAft>
                  <a:spcPct val="0"/>
                </a:spcAft>
                <a:defRPr/>
              </a:pPr>
              <a:t>17</a:t>
            </a:fld>
            <a:endParaRPr lang="en-US" altLang="zh-CN" smtClean="0"/>
          </a:p>
        </p:txBody>
      </p:sp>
      <p:sp>
        <p:nvSpPr>
          <p:cNvPr id="18" name="圆角矩形标注 17"/>
          <p:cNvSpPr/>
          <p:nvPr/>
        </p:nvSpPr>
        <p:spPr>
          <a:xfrm>
            <a:off x="395288" y="404813"/>
            <a:ext cx="2663825" cy="2087562"/>
          </a:xfrm>
          <a:prstGeom prst="wedgeRoundRectCallout">
            <a:avLst/>
          </a:prstGeom>
          <a:gradFill flip="none" rotWithShape="1">
            <a:gsLst>
              <a:gs pos="0">
                <a:srgbClr val="00B050"/>
              </a:gs>
              <a:gs pos="100000">
                <a:srgbClr val="92D050"/>
              </a:gs>
            </a:gsLst>
            <a:lin ang="162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2532" name="同侧圆角矩形 19"/>
          <p:cNvGrpSpPr>
            <a:grpSpLocks/>
          </p:cNvGrpSpPr>
          <p:nvPr/>
        </p:nvGrpSpPr>
        <p:grpSpPr bwMode="auto">
          <a:xfrm>
            <a:off x="496888" y="508000"/>
            <a:ext cx="2444750" cy="931863"/>
            <a:chOff x="334" y="338"/>
            <a:chExt cx="1540" cy="587"/>
          </a:xfrm>
        </p:grpSpPr>
        <p:pic>
          <p:nvPicPr>
            <p:cNvPr id="22545" name="同侧圆角矩形 19"/>
            <p:cNvPicPr>
              <a:picLocks noChangeArrowheads="1"/>
            </p:cNvPicPr>
            <p:nvPr/>
          </p:nvPicPr>
          <p:blipFill>
            <a:blip r:embed="rId2"/>
            <a:srcRect/>
            <a:stretch>
              <a:fillRect/>
            </a:stretch>
          </p:blipFill>
          <p:spPr bwMode="auto">
            <a:xfrm>
              <a:off x="334" y="338"/>
              <a:ext cx="1540" cy="587"/>
            </a:xfrm>
            <a:prstGeom prst="rect">
              <a:avLst/>
            </a:prstGeom>
            <a:noFill/>
            <a:ln w="9525">
              <a:noFill/>
              <a:miter lim="800000"/>
              <a:headEnd/>
              <a:tailEnd/>
            </a:ln>
          </p:spPr>
        </p:pic>
        <p:sp>
          <p:nvSpPr>
            <p:cNvPr id="22546" name="Text Box 5"/>
            <p:cNvSpPr txBox="1">
              <a:spLocks noChangeArrowheads="1"/>
            </p:cNvSpPr>
            <p:nvPr/>
          </p:nvSpPr>
          <p:spPr bwMode="auto">
            <a:xfrm>
              <a:off x="380" y="384"/>
              <a:ext cx="1448" cy="537"/>
            </a:xfrm>
            <a:prstGeom prst="rect">
              <a:avLst/>
            </a:prstGeom>
            <a:noFill/>
            <a:ln w="9525">
              <a:noFill/>
              <a:miter lim="800000"/>
              <a:headEnd/>
              <a:tailEnd/>
            </a:ln>
          </p:spPr>
          <p:txBody>
            <a:bodyPr anchor="ctr"/>
            <a:lstStyle/>
            <a:p>
              <a:pPr algn="ctr"/>
              <a:r>
                <a:rPr lang="zh-CN" altLang="en-US" sz="4800" b="1">
                  <a:solidFill>
                    <a:srgbClr val="00B050"/>
                  </a:solidFill>
                  <a:latin typeface="Constantia" pitchFamily="18" charset="0"/>
                  <a:ea typeface="微软雅黑" pitchFamily="34" charset="-122"/>
                </a:rPr>
                <a:t>结论</a:t>
              </a:r>
              <a:endParaRPr lang="zh-CN" altLang="en-US" sz="4800">
                <a:solidFill>
                  <a:srgbClr val="00B050"/>
                </a:solidFill>
                <a:latin typeface="Constantia" pitchFamily="18" charset="0"/>
                <a:ea typeface="微软雅黑" pitchFamily="34" charset="-122"/>
              </a:endParaRPr>
            </a:p>
          </p:txBody>
        </p:sp>
      </p:grpSp>
      <p:sp>
        <p:nvSpPr>
          <p:cNvPr id="22533" name="TextBox 20"/>
          <p:cNvSpPr txBox="1">
            <a:spLocks noChangeArrowheads="1"/>
          </p:cNvSpPr>
          <p:nvPr/>
        </p:nvSpPr>
        <p:spPr bwMode="auto">
          <a:xfrm>
            <a:off x="423863" y="1527175"/>
            <a:ext cx="2736850" cy="830263"/>
          </a:xfrm>
          <a:prstGeom prst="rect">
            <a:avLst/>
          </a:prstGeom>
          <a:noFill/>
          <a:ln w="9525">
            <a:noFill/>
            <a:miter lim="800000"/>
            <a:headEnd/>
            <a:tailEnd/>
          </a:ln>
        </p:spPr>
        <p:txBody>
          <a:bodyPr>
            <a:spAutoFit/>
          </a:bodyPr>
          <a:lstStyle/>
          <a:p>
            <a:r>
              <a:rPr lang="zh-CN" altLang="en-US" sz="2400" b="1">
                <a:solidFill>
                  <a:schemeClr val="bg1"/>
                </a:solidFill>
                <a:latin typeface="Constantia" pitchFamily="18" charset="0"/>
                <a:ea typeface="微软雅黑" pitchFamily="34" charset="-122"/>
              </a:rPr>
              <a:t>只有找到结论我们才能进行客观评价！</a:t>
            </a:r>
          </a:p>
        </p:txBody>
      </p:sp>
      <p:sp>
        <p:nvSpPr>
          <p:cNvPr id="34" name="Rectangle 19"/>
          <p:cNvSpPr>
            <a:spLocks noChangeArrowheads="1"/>
          </p:cNvSpPr>
          <p:nvPr/>
        </p:nvSpPr>
        <p:spPr bwMode="auto">
          <a:xfrm>
            <a:off x="323850" y="3716338"/>
            <a:ext cx="3959225" cy="1893887"/>
          </a:xfrm>
          <a:prstGeom prst="rect">
            <a:avLst/>
          </a:prstGeom>
          <a:noFill/>
          <a:ln w="3175" algn="ctr">
            <a:noFill/>
            <a:miter lim="800000"/>
            <a:headEnd/>
            <a:tailEnd/>
          </a:ln>
        </p:spPr>
        <p:txBody>
          <a:bodyPr>
            <a:spAutoFit/>
          </a:bodyPr>
          <a:lstStyle/>
          <a:p>
            <a:pPr fontAlgn="auto">
              <a:lnSpc>
                <a:spcPct val="130000"/>
              </a:lnSpc>
              <a:spcBef>
                <a:spcPts val="0"/>
              </a:spcBef>
              <a:spcAft>
                <a:spcPts val="0"/>
              </a:spcAft>
              <a:buClr>
                <a:schemeClr val="tx1"/>
              </a:buClr>
              <a:defRPr/>
            </a:pPr>
            <a:r>
              <a:rPr lang="zh-CN" altLang="en-US" b="1" dirty="0">
                <a:solidFill>
                  <a:srgbClr val="00B050"/>
                </a:solidFill>
                <a:latin typeface="+mn-ea"/>
                <a:ea typeface="+mn-ea"/>
              </a:rPr>
              <a:t>值得批判的：理性判断</a:t>
            </a:r>
            <a:endParaRPr lang="en-US" altLang="zh-CN" b="1" dirty="0">
              <a:solidFill>
                <a:srgbClr val="00B050"/>
              </a:solidFill>
              <a:latin typeface="+mn-ea"/>
              <a:ea typeface="+mn-ea"/>
            </a:endParaRPr>
          </a:p>
          <a:p>
            <a:pPr fontAlgn="auto">
              <a:lnSpc>
                <a:spcPct val="130000"/>
              </a:lnSpc>
              <a:spcBef>
                <a:spcPts val="0"/>
              </a:spcBef>
              <a:spcAft>
                <a:spcPts val="0"/>
              </a:spcAft>
              <a:buClr>
                <a:schemeClr val="tx1"/>
              </a:buClr>
              <a:defRPr/>
            </a:pPr>
            <a:r>
              <a:rPr lang="zh-CN" altLang="en-US" dirty="0">
                <a:latin typeface="+mn-ea"/>
                <a:ea typeface="+mn-ea"/>
              </a:rPr>
              <a:t>结论是由推理产生的，它起源于原因。</a:t>
            </a:r>
            <a:endParaRPr lang="en-US" altLang="zh-CN" dirty="0">
              <a:latin typeface="+mn-ea"/>
              <a:ea typeface="+mn-ea"/>
            </a:endParaRPr>
          </a:p>
          <a:p>
            <a:pPr fontAlgn="auto">
              <a:lnSpc>
                <a:spcPct val="130000"/>
              </a:lnSpc>
              <a:spcBef>
                <a:spcPts val="0"/>
              </a:spcBef>
              <a:spcAft>
                <a:spcPts val="0"/>
              </a:spcAft>
              <a:buClr>
                <a:schemeClr val="tx1"/>
              </a:buClr>
              <a:defRPr/>
            </a:pPr>
            <a:r>
              <a:rPr lang="zh-CN" altLang="en-US" b="1" dirty="0">
                <a:solidFill>
                  <a:srgbClr val="00B050"/>
                </a:solidFill>
                <a:latin typeface="+mn-ea"/>
                <a:ea typeface="+mn-ea"/>
              </a:rPr>
              <a:t>不值得批判：非理性判断</a:t>
            </a:r>
            <a:endParaRPr lang="en-US" altLang="zh-CN" b="1" dirty="0">
              <a:solidFill>
                <a:srgbClr val="00B050"/>
              </a:solidFill>
              <a:latin typeface="+mn-ea"/>
              <a:ea typeface="+mn-ea"/>
            </a:endParaRPr>
          </a:p>
          <a:p>
            <a:pPr fontAlgn="auto">
              <a:lnSpc>
                <a:spcPct val="130000"/>
              </a:lnSpc>
              <a:spcBef>
                <a:spcPts val="0"/>
              </a:spcBef>
              <a:spcAft>
                <a:spcPts val="0"/>
              </a:spcAft>
              <a:buClr>
                <a:schemeClr val="tx1"/>
              </a:buClr>
              <a:defRPr/>
            </a:pPr>
            <a:r>
              <a:rPr lang="zh-CN" altLang="en-US" dirty="0">
                <a:latin typeface="+mn-ea"/>
                <a:ea typeface="+mn-ea"/>
              </a:rPr>
              <a:t>观点仅仅是一些没有论据支持的言论。</a:t>
            </a:r>
            <a:endParaRPr lang="en-US" altLang="zh-CN" dirty="0">
              <a:latin typeface="+mn-ea"/>
              <a:ea typeface="+mn-ea"/>
            </a:endParaRPr>
          </a:p>
          <a:p>
            <a:pPr fontAlgn="auto">
              <a:lnSpc>
                <a:spcPct val="130000"/>
              </a:lnSpc>
              <a:spcBef>
                <a:spcPts val="0"/>
              </a:spcBef>
              <a:spcAft>
                <a:spcPts val="0"/>
              </a:spcAft>
              <a:buClr>
                <a:schemeClr val="tx1"/>
              </a:buClr>
              <a:defRPr/>
            </a:pPr>
            <a:r>
              <a:rPr lang="zh-CN" altLang="en-US" dirty="0">
                <a:latin typeface="+mn-ea"/>
                <a:ea typeface="+mn-ea"/>
              </a:rPr>
              <a:t>此处略过很多砖家的观点</a:t>
            </a:r>
            <a:r>
              <a:rPr lang="en-US" altLang="zh-CN" dirty="0">
                <a:latin typeface="+mn-ea"/>
                <a:ea typeface="+mn-ea"/>
              </a:rPr>
              <a:t>… …</a:t>
            </a:r>
            <a:endParaRPr lang="zh-CN" altLang="en-US" dirty="0">
              <a:latin typeface="+mn-ea"/>
              <a:ea typeface="+mn-ea"/>
            </a:endParaRPr>
          </a:p>
        </p:txBody>
      </p:sp>
      <p:grpSp>
        <p:nvGrpSpPr>
          <p:cNvPr id="22535" name="组合 11"/>
          <p:cNvGrpSpPr>
            <a:grpSpLocks/>
          </p:cNvGrpSpPr>
          <p:nvPr/>
        </p:nvGrpSpPr>
        <p:grpSpPr bwMode="auto">
          <a:xfrm>
            <a:off x="4572000" y="404813"/>
            <a:ext cx="3765550" cy="2376487"/>
            <a:chOff x="956102" y="1844825"/>
            <a:chExt cx="2800310" cy="2160239"/>
          </a:xfrm>
        </p:grpSpPr>
        <p:sp>
          <p:nvSpPr>
            <p:cNvPr id="38" name="椭圆形标注 37"/>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椭圆形标注 39"/>
            <p:cNvSpPr/>
            <p:nvPr/>
          </p:nvSpPr>
          <p:spPr>
            <a:xfrm>
              <a:off x="1043464" y="1916977"/>
              <a:ext cx="2592530" cy="2000061"/>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37" name="TextBox 36"/>
          <p:cNvSpPr txBox="1"/>
          <p:nvPr/>
        </p:nvSpPr>
        <p:spPr>
          <a:xfrm>
            <a:off x="4859338" y="933450"/>
            <a:ext cx="3600450" cy="1311275"/>
          </a:xfrm>
          <a:prstGeom prst="rect">
            <a:avLst/>
          </a:prstGeom>
          <a:noFill/>
        </p:spPr>
        <p:txBody>
          <a:bodyPr>
            <a:spAutoFit/>
          </a:bodyPr>
          <a:lstStyle/>
          <a:p>
            <a:pPr fontAlgn="auto">
              <a:spcBef>
                <a:spcPts val="0"/>
              </a:spcBef>
              <a:defRPr/>
            </a:pPr>
            <a:r>
              <a:rPr lang="zh-CN" altLang="en-US" sz="2000" b="1" dirty="0">
                <a:solidFill>
                  <a:schemeClr val="tx1">
                    <a:lumMod val="85000"/>
                    <a:lumOff val="15000"/>
                  </a:schemeClr>
                </a:solidFill>
                <a:latin typeface="Mistral" pitchFamily="66" charset="0"/>
                <a:ea typeface="微软雅黑" pitchFamily="34" charset="-122"/>
                <a:cs typeface="Microsoft Sans Serif" pitchFamily="34" charset="0"/>
              </a:rPr>
              <a:t>这是</a:t>
            </a:r>
            <a:r>
              <a:rPr lang="zh-CN" altLang="en-US" sz="3600" b="1" dirty="0">
                <a:solidFill>
                  <a:srgbClr val="FF0000"/>
                </a:solidFill>
                <a:latin typeface="Mistral" pitchFamily="66" charset="0"/>
                <a:ea typeface="+mn-ea"/>
                <a:cs typeface="Microsoft Sans Serif" pitchFamily="34" charset="0"/>
              </a:rPr>
              <a:t>观点</a:t>
            </a:r>
            <a:r>
              <a:rPr lang="zh-CN" altLang="en-US" sz="2000" b="1" dirty="0">
                <a:solidFill>
                  <a:schemeClr val="tx1">
                    <a:lumMod val="85000"/>
                    <a:lumOff val="15000"/>
                  </a:schemeClr>
                </a:solidFill>
                <a:latin typeface="Mistral" pitchFamily="66" charset="0"/>
                <a:ea typeface="微软雅黑" pitchFamily="34" charset="-122"/>
                <a:cs typeface="Microsoft Sans Serif" pitchFamily="34" charset="0"/>
              </a:rPr>
              <a:t>：</a:t>
            </a:r>
            <a:endParaRPr lang="en-US" altLang="zh-CN" sz="2000" b="1" dirty="0">
              <a:solidFill>
                <a:schemeClr val="tx1">
                  <a:lumMod val="85000"/>
                  <a:lumOff val="15000"/>
                </a:schemeClr>
              </a:solidFill>
              <a:latin typeface="Mistral" pitchFamily="66" charset="0"/>
              <a:ea typeface="微软雅黑" pitchFamily="34" charset="-122"/>
              <a:cs typeface="Microsoft Sans Serif" pitchFamily="34" charset="0"/>
            </a:endParaRPr>
          </a:p>
          <a:p>
            <a:pPr fontAlgn="auto">
              <a:spcBef>
                <a:spcPts val="0"/>
              </a:spcBef>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房价当然会跌，不跌怎么行！</a:t>
            </a:r>
          </a:p>
          <a:p>
            <a:pPr fontAlgn="auto">
              <a:spcBef>
                <a:spcPts val="0"/>
              </a:spcBef>
              <a:spcAft>
                <a:spcPts val="0"/>
              </a:spcAft>
              <a:defRPr/>
            </a:pPr>
            <a:endParaRPr lang="zh-CN" altLang="en-US" sz="2400" b="1" dirty="0">
              <a:solidFill>
                <a:schemeClr val="accent6"/>
              </a:solidFill>
              <a:latin typeface="+mn-lt"/>
              <a:ea typeface="+mn-ea"/>
            </a:endParaRPr>
          </a:p>
        </p:txBody>
      </p:sp>
      <p:grpSp>
        <p:nvGrpSpPr>
          <p:cNvPr id="22537" name="组合 11"/>
          <p:cNvGrpSpPr>
            <a:grpSpLocks/>
          </p:cNvGrpSpPr>
          <p:nvPr/>
        </p:nvGrpSpPr>
        <p:grpSpPr bwMode="auto">
          <a:xfrm>
            <a:off x="4572000" y="3284538"/>
            <a:ext cx="3765550" cy="2376487"/>
            <a:chOff x="956102" y="1844825"/>
            <a:chExt cx="2800310" cy="2160239"/>
          </a:xfrm>
        </p:grpSpPr>
        <p:sp>
          <p:nvSpPr>
            <p:cNvPr id="43" name="椭圆形标注 42"/>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椭圆形标注 43"/>
            <p:cNvSpPr/>
            <p:nvPr/>
          </p:nvSpPr>
          <p:spPr>
            <a:xfrm>
              <a:off x="1043464" y="1916977"/>
              <a:ext cx="2592530" cy="2000061"/>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45" name="TextBox 44"/>
          <p:cNvSpPr txBox="1"/>
          <p:nvPr/>
        </p:nvSpPr>
        <p:spPr>
          <a:xfrm>
            <a:off x="4932363" y="3722688"/>
            <a:ext cx="3240087" cy="1631950"/>
          </a:xfrm>
          <a:prstGeom prst="rect">
            <a:avLst/>
          </a:prstGeom>
          <a:noFill/>
        </p:spPr>
        <p:txBody>
          <a:bodyPr>
            <a:spAutoFit/>
          </a:bodyPr>
          <a:lstStyle/>
          <a:p>
            <a:pPr fontAlgn="auto">
              <a:spcBef>
                <a:spcPts val="0"/>
              </a:spcBef>
              <a:defRPr/>
            </a:pPr>
            <a:r>
              <a:rPr lang="zh-CN" altLang="en-US" sz="2000" b="1" dirty="0">
                <a:solidFill>
                  <a:schemeClr val="tx1">
                    <a:lumMod val="85000"/>
                    <a:lumOff val="15000"/>
                  </a:schemeClr>
                </a:solidFill>
                <a:latin typeface="Mistral" pitchFamily="66" charset="0"/>
                <a:ea typeface="微软雅黑" pitchFamily="34" charset="-122"/>
                <a:cs typeface="Microsoft Sans Serif" pitchFamily="34" charset="0"/>
              </a:rPr>
              <a:t>这是</a:t>
            </a:r>
            <a:r>
              <a:rPr lang="zh-CN" altLang="en-US" sz="3600" b="1" dirty="0">
                <a:solidFill>
                  <a:srgbClr val="FF0000"/>
                </a:solidFill>
                <a:latin typeface="Mistral" pitchFamily="66" charset="0"/>
                <a:ea typeface="+mn-ea"/>
                <a:cs typeface="Microsoft Sans Serif" pitchFamily="34" charset="0"/>
              </a:rPr>
              <a:t>结论</a:t>
            </a:r>
            <a:r>
              <a:rPr lang="zh-CN" altLang="en-US" sz="2000" b="1" dirty="0">
                <a:solidFill>
                  <a:schemeClr val="tx1">
                    <a:lumMod val="85000"/>
                    <a:lumOff val="15000"/>
                  </a:schemeClr>
                </a:solidFill>
                <a:latin typeface="Mistral" pitchFamily="66" charset="0"/>
                <a:ea typeface="微软雅黑" pitchFamily="34" charset="-122"/>
                <a:cs typeface="Microsoft Sans Serif" pitchFamily="34" charset="0"/>
              </a:rPr>
              <a:t>：</a:t>
            </a:r>
            <a:endParaRPr lang="en-US" altLang="zh-CN" sz="2000" b="1" dirty="0">
              <a:solidFill>
                <a:schemeClr val="tx1">
                  <a:lumMod val="85000"/>
                  <a:lumOff val="15000"/>
                </a:schemeClr>
              </a:solidFill>
              <a:latin typeface="Mistral" pitchFamily="66" charset="0"/>
              <a:ea typeface="微软雅黑" pitchFamily="34" charset="-122"/>
              <a:cs typeface="Microsoft Sans Serif" pitchFamily="34" charset="0"/>
            </a:endParaRPr>
          </a:p>
          <a:p>
            <a:pPr fontAlgn="auto">
              <a:spcBef>
                <a:spcPts val="0"/>
              </a:spcBef>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房价当然会跌，</a:t>
            </a:r>
            <a:endParaRPr lang="en-US" altLang="zh-CN" sz="2000" dirty="0">
              <a:solidFill>
                <a:schemeClr val="tx1">
                  <a:lumMod val="85000"/>
                  <a:lumOff val="15000"/>
                </a:schemeClr>
              </a:solidFill>
              <a:latin typeface="Mistral" pitchFamily="66" charset="0"/>
              <a:ea typeface="微软雅黑" pitchFamily="34" charset="-122"/>
              <a:cs typeface="Microsoft Sans Serif" pitchFamily="34" charset="0"/>
            </a:endParaRPr>
          </a:p>
          <a:p>
            <a:pPr fontAlgn="auto">
              <a:spcBef>
                <a:spcPts val="0"/>
              </a:spcBef>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不然中央会采取措施！</a:t>
            </a:r>
          </a:p>
          <a:p>
            <a:pPr fontAlgn="auto">
              <a:spcBef>
                <a:spcPts val="0"/>
              </a:spcBef>
              <a:spcAft>
                <a:spcPts val="0"/>
              </a:spcAft>
              <a:defRPr/>
            </a:pPr>
            <a:endParaRPr lang="zh-CN" altLang="en-US" sz="2400" b="1" dirty="0">
              <a:solidFill>
                <a:schemeClr val="accent6"/>
              </a:solidFill>
              <a:latin typeface="+mn-lt"/>
              <a:ea typeface="+mn-ea"/>
            </a:endParaRPr>
          </a:p>
        </p:txBody>
      </p:sp>
      <p:cxnSp>
        <p:nvCxnSpPr>
          <p:cNvPr id="49" name="直接连接符 48"/>
          <p:cNvCxnSpPr/>
          <p:nvPr/>
        </p:nvCxnSpPr>
        <p:spPr>
          <a:xfrm>
            <a:off x="5076825" y="5013325"/>
            <a:ext cx="24479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484938" y="5065713"/>
            <a:ext cx="1082675" cy="307975"/>
          </a:xfrm>
          <a:prstGeom prst="rect">
            <a:avLst/>
          </a:prstGeom>
        </p:spPr>
        <p:txBody>
          <a:bodyPr wrap="none">
            <a:spAutoFit/>
          </a:bodyPr>
          <a:lstStyle/>
          <a:p>
            <a:pPr algn="r" eaLnBrk="0" hangingPunct="0">
              <a:defRPr/>
            </a:pPr>
            <a:r>
              <a:rPr lang="zh-CN" altLang="en-US" sz="1400" dirty="0">
                <a:solidFill>
                  <a:schemeClr val="accent6"/>
                </a:solidFill>
                <a:latin typeface="Mistral" pitchFamily="66" charset="0"/>
                <a:ea typeface="微软雅黑" pitchFamily="34" charset="-122"/>
                <a:cs typeface="Microsoft Sans Serif" pitchFamily="34" charset="0"/>
              </a:rPr>
              <a:t>这句是理由</a:t>
            </a:r>
          </a:p>
        </p:txBody>
      </p:sp>
    </p:spTree>
  </p:cSld>
  <p:clrMapOvr>
    <a:masterClrMapping/>
  </p:clrMapOvr>
  <p:transition>
    <p:pull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9"/>
          <p:cNvPicPr>
            <a:picLocks noChangeAspect="1" noChangeArrowheads="1"/>
          </p:cNvPicPr>
          <p:nvPr/>
        </p:nvPicPr>
        <p:blipFill>
          <a:blip r:embed="rId2"/>
          <a:srcRect/>
          <a:stretch>
            <a:fillRect/>
          </a:stretch>
        </p:blipFill>
        <p:spPr bwMode="auto">
          <a:xfrm>
            <a:off x="714375" y="3429000"/>
            <a:ext cx="1000125" cy="1162050"/>
          </a:xfrm>
          <a:prstGeom prst="rect">
            <a:avLst/>
          </a:prstGeom>
          <a:noFill/>
          <a:ln w="9525">
            <a:noFill/>
            <a:miter lim="800000"/>
            <a:headEnd/>
            <a:tailEnd/>
          </a:ln>
        </p:spPr>
      </p:pic>
      <p:sp>
        <p:nvSpPr>
          <p:cNvPr id="2" name="标题 1"/>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理由是什么？</a:t>
            </a:r>
            <a:r>
              <a:rPr lang="en-US" altLang="zh-CN" dirty="0" smtClean="0"/>
              <a:t>--</a:t>
            </a:r>
            <a:r>
              <a:rPr lang="zh-CN" altLang="en-US" dirty="0" smtClean="0"/>
              <a:t>一个人有没有头脑要看能否提供充分的证据</a:t>
            </a:r>
            <a:endParaRPr lang="zh-CN" altLang="en-US" dirty="0"/>
          </a:p>
        </p:txBody>
      </p:sp>
      <p:sp>
        <p:nvSpPr>
          <p:cNvPr id="2253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D2B7E4-68CA-4BB5-B9DB-F2C849F83A8F}" type="slidenum">
              <a:rPr lang="zh-CN" altLang="en-US" smtClean="0"/>
              <a:pPr fontAlgn="base">
                <a:spcBef>
                  <a:spcPct val="0"/>
                </a:spcBef>
                <a:spcAft>
                  <a:spcPct val="0"/>
                </a:spcAft>
                <a:defRPr/>
              </a:pPr>
              <a:t>18</a:t>
            </a:fld>
            <a:endParaRPr lang="en-US" altLang="zh-CN" smtClean="0"/>
          </a:p>
        </p:txBody>
      </p:sp>
      <p:grpSp>
        <p:nvGrpSpPr>
          <p:cNvPr id="3" name="组合 26"/>
          <p:cNvGrpSpPr>
            <a:grpSpLocks/>
          </p:cNvGrpSpPr>
          <p:nvPr/>
        </p:nvGrpSpPr>
        <p:grpSpPr bwMode="auto">
          <a:xfrm>
            <a:off x="1403350" y="2138363"/>
            <a:ext cx="1728788" cy="1368425"/>
            <a:chOff x="1403648" y="2137792"/>
            <a:chExt cx="1728192" cy="1368598"/>
          </a:xfrm>
        </p:grpSpPr>
        <p:sp>
          <p:nvSpPr>
            <p:cNvPr id="15" name="椭圆形标注 14"/>
            <p:cNvSpPr/>
            <p:nvPr/>
          </p:nvSpPr>
          <p:spPr>
            <a:xfrm>
              <a:off x="1403648" y="2137792"/>
              <a:ext cx="1728192" cy="1368598"/>
            </a:xfrm>
            <a:prstGeom prst="wedgeEllipseCallout">
              <a:avLst>
                <a:gd name="adj1" fmla="val -31217"/>
                <a:gd name="adj2" fmla="val 60820"/>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ltLang="zh-CN" sz="2000" dirty="0">
                <a:solidFill>
                  <a:schemeClr val="tx1">
                    <a:lumMod val="85000"/>
                    <a:lumOff val="15000"/>
                  </a:schemeClr>
                </a:solidFill>
                <a:latin typeface="Mistral" pitchFamily="66" charset="0"/>
                <a:cs typeface="Microsoft Sans Serif" pitchFamily="34" charset="0"/>
              </a:endParaRPr>
            </a:p>
          </p:txBody>
        </p:sp>
        <p:sp>
          <p:nvSpPr>
            <p:cNvPr id="16" name="矩形 15"/>
            <p:cNvSpPr/>
            <p:nvPr/>
          </p:nvSpPr>
          <p:spPr>
            <a:xfrm>
              <a:off x="1619474" y="2437867"/>
              <a:ext cx="1440953" cy="924042"/>
            </a:xfrm>
            <a:prstGeom prst="rect">
              <a:avLst/>
            </a:prstGeom>
          </p:spPr>
          <p:txBody>
            <a:bodyPr>
              <a:spAutoFit/>
            </a:bodyPr>
            <a:lstStyle/>
            <a:p>
              <a:pPr fontAlgn="auto">
                <a:spcBef>
                  <a:spcPts val="0"/>
                </a:spcBef>
                <a:spcAft>
                  <a:spcPts val="0"/>
                </a:spcAft>
                <a:defRPr/>
              </a:pPr>
              <a:r>
                <a:rPr lang="zh-CN" altLang="en-US" dirty="0">
                  <a:solidFill>
                    <a:schemeClr val="tx1">
                      <a:lumMod val="85000"/>
                      <a:lumOff val="15000"/>
                    </a:schemeClr>
                  </a:solidFill>
                  <a:latin typeface="Mistral" pitchFamily="66" charset="0"/>
                  <a:ea typeface="+mn-ea"/>
                  <a:cs typeface="Microsoft Sans Serif" pitchFamily="34" charset="0"/>
                </a:rPr>
                <a:t>微信营销是微博营销后的最新趋势！</a:t>
              </a:r>
              <a:endParaRPr lang="en-US" altLang="zh-CN" dirty="0">
                <a:solidFill>
                  <a:schemeClr val="tx1">
                    <a:lumMod val="85000"/>
                    <a:lumOff val="15000"/>
                  </a:schemeClr>
                </a:solidFill>
                <a:latin typeface="Mistral" pitchFamily="66" charset="0"/>
                <a:ea typeface="+mn-ea"/>
                <a:cs typeface="Microsoft Sans Serif" pitchFamily="34" charset="0"/>
              </a:endParaRPr>
            </a:p>
          </p:txBody>
        </p:sp>
      </p:grpSp>
      <p:grpSp>
        <p:nvGrpSpPr>
          <p:cNvPr id="4" name="组合 27"/>
          <p:cNvGrpSpPr>
            <a:grpSpLocks/>
          </p:cNvGrpSpPr>
          <p:nvPr/>
        </p:nvGrpSpPr>
        <p:grpSpPr bwMode="auto">
          <a:xfrm>
            <a:off x="3995738" y="2138363"/>
            <a:ext cx="1728787" cy="1368425"/>
            <a:chOff x="3995936" y="2137792"/>
            <a:chExt cx="1728192" cy="1368598"/>
          </a:xfrm>
        </p:grpSpPr>
        <p:sp>
          <p:nvSpPr>
            <p:cNvPr id="18" name="椭圆形标注 17"/>
            <p:cNvSpPr/>
            <p:nvPr/>
          </p:nvSpPr>
          <p:spPr>
            <a:xfrm>
              <a:off x="3995936" y="2137792"/>
              <a:ext cx="1728192" cy="1368598"/>
            </a:xfrm>
            <a:prstGeom prst="wedgeEllipseCallout">
              <a:avLst>
                <a:gd name="adj1" fmla="val -31217"/>
                <a:gd name="adj2" fmla="val 60820"/>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ltLang="zh-CN" sz="2000" dirty="0">
                <a:solidFill>
                  <a:schemeClr val="tx1">
                    <a:lumMod val="85000"/>
                    <a:lumOff val="15000"/>
                  </a:schemeClr>
                </a:solidFill>
                <a:latin typeface="Mistral" pitchFamily="66" charset="0"/>
                <a:cs typeface="Microsoft Sans Serif" pitchFamily="34" charset="0"/>
              </a:endParaRPr>
            </a:p>
          </p:txBody>
        </p:sp>
        <p:sp>
          <p:nvSpPr>
            <p:cNvPr id="19" name="矩形 18"/>
            <p:cNvSpPr/>
            <p:nvPr/>
          </p:nvSpPr>
          <p:spPr>
            <a:xfrm>
              <a:off x="4140348" y="2437867"/>
              <a:ext cx="1583780" cy="924042"/>
            </a:xfrm>
            <a:prstGeom prst="rect">
              <a:avLst/>
            </a:prstGeom>
          </p:spPr>
          <p:txBody>
            <a:bodyPr>
              <a:spAutoFit/>
            </a:bodyPr>
            <a:lstStyle/>
            <a:p>
              <a:pPr fontAlgn="auto">
                <a:spcBef>
                  <a:spcPts val="1200"/>
                </a:spcBef>
                <a:defRPr/>
              </a:pPr>
              <a:r>
                <a:rPr lang="zh-CN" altLang="en-US" dirty="0">
                  <a:solidFill>
                    <a:schemeClr val="tx1">
                      <a:lumMod val="85000"/>
                      <a:lumOff val="15000"/>
                    </a:schemeClr>
                  </a:solidFill>
                  <a:latin typeface="Mistral" pitchFamily="66" charset="0"/>
                  <a:ea typeface="微软雅黑" pitchFamily="34" charset="-122"/>
                  <a:cs typeface="Microsoft Sans Serif" pitchFamily="34" charset="0"/>
                </a:rPr>
                <a:t>异地考生参加本地高考挤占本地资源！</a:t>
              </a:r>
              <a:endParaRPr lang="en-US" altLang="zh-CN" dirty="0">
                <a:solidFill>
                  <a:schemeClr val="tx1">
                    <a:lumMod val="85000"/>
                    <a:lumOff val="15000"/>
                  </a:schemeClr>
                </a:solidFill>
                <a:latin typeface="Mistral" pitchFamily="66" charset="0"/>
                <a:ea typeface="微软雅黑" pitchFamily="34" charset="-122"/>
                <a:cs typeface="Microsoft Sans Serif" pitchFamily="34" charset="0"/>
              </a:endParaRPr>
            </a:p>
          </p:txBody>
        </p:sp>
      </p:grpSp>
      <p:grpSp>
        <p:nvGrpSpPr>
          <p:cNvPr id="5" name="组合 28"/>
          <p:cNvGrpSpPr>
            <a:grpSpLocks/>
          </p:cNvGrpSpPr>
          <p:nvPr/>
        </p:nvGrpSpPr>
        <p:grpSpPr bwMode="auto">
          <a:xfrm>
            <a:off x="6588125" y="2138363"/>
            <a:ext cx="1728788" cy="1368425"/>
            <a:chOff x="6588224" y="2137792"/>
            <a:chExt cx="1728192" cy="1368598"/>
          </a:xfrm>
        </p:grpSpPr>
        <p:sp>
          <p:nvSpPr>
            <p:cNvPr id="21" name="椭圆形标注 20"/>
            <p:cNvSpPr/>
            <p:nvPr/>
          </p:nvSpPr>
          <p:spPr>
            <a:xfrm>
              <a:off x="6588224" y="2137792"/>
              <a:ext cx="1728192" cy="1368598"/>
            </a:xfrm>
            <a:prstGeom prst="wedgeEllipseCallout">
              <a:avLst>
                <a:gd name="adj1" fmla="val -31217"/>
                <a:gd name="adj2" fmla="val 60820"/>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ltLang="zh-CN" sz="2000" dirty="0">
                <a:solidFill>
                  <a:schemeClr val="tx1">
                    <a:lumMod val="85000"/>
                    <a:lumOff val="15000"/>
                  </a:schemeClr>
                </a:solidFill>
                <a:latin typeface="Mistral" pitchFamily="66" charset="0"/>
                <a:cs typeface="Microsoft Sans Serif" pitchFamily="34" charset="0"/>
              </a:endParaRPr>
            </a:p>
          </p:txBody>
        </p:sp>
        <p:sp>
          <p:nvSpPr>
            <p:cNvPr id="22" name="矩形 21"/>
            <p:cNvSpPr/>
            <p:nvPr/>
          </p:nvSpPr>
          <p:spPr>
            <a:xfrm>
              <a:off x="6804050" y="2437867"/>
              <a:ext cx="1440953" cy="924042"/>
            </a:xfrm>
            <a:prstGeom prst="rect">
              <a:avLst/>
            </a:prstGeom>
          </p:spPr>
          <p:txBody>
            <a:bodyPr>
              <a:spAutoFit/>
            </a:bodyPr>
            <a:lstStyle/>
            <a:p>
              <a:pPr fontAlgn="auto">
                <a:spcBef>
                  <a:spcPts val="1200"/>
                </a:spcBef>
                <a:defRPr/>
              </a:pPr>
              <a:r>
                <a:rPr lang="zh-CN" altLang="en-US" dirty="0">
                  <a:solidFill>
                    <a:schemeClr val="tx1">
                      <a:lumMod val="85000"/>
                      <a:lumOff val="15000"/>
                    </a:schemeClr>
                  </a:solidFill>
                  <a:latin typeface="Mistral" pitchFamily="66" charset="0"/>
                  <a:ea typeface="微软雅黑" pitchFamily="34" charset="-122"/>
                  <a:cs typeface="Microsoft Sans Serif" pitchFamily="34" charset="0"/>
                </a:rPr>
                <a:t>劳动法规定最低工资增加企业成本</a:t>
              </a:r>
            </a:p>
          </p:txBody>
        </p:sp>
      </p:grpSp>
      <p:sp>
        <p:nvSpPr>
          <p:cNvPr id="24" name="矩形 23"/>
          <p:cNvSpPr>
            <a:spLocks noChangeArrowheads="1"/>
          </p:cNvSpPr>
          <p:nvPr/>
        </p:nvSpPr>
        <p:spPr bwMode="auto">
          <a:xfrm>
            <a:off x="468313" y="1268413"/>
            <a:ext cx="8064500" cy="523875"/>
          </a:xfrm>
          <a:prstGeom prst="rect">
            <a:avLst/>
          </a:prstGeom>
          <a:noFill/>
          <a:ln w="9525">
            <a:noFill/>
            <a:miter lim="800000"/>
            <a:headEnd/>
            <a:tailEnd/>
          </a:ln>
        </p:spPr>
        <p:txBody>
          <a:bodyPr>
            <a:spAutoFit/>
          </a:bodyPr>
          <a:lstStyle/>
          <a:p>
            <a:r>
              <a:rPr lang="zh-CN" altLang="en-US" sz="2800" b="1">
                <a:solidFill>
                  <a:schemeClr val="accent1"/>
                </a:solidFill>
                <a:latin typeface="Constantia" pitchFamily="18" charset="0"/>
                <a:ea typeface="微软雅黑" pitchFamily="34" charset="-122"/>
              </a:rPr>
              <a:t>这些都是话题（断言），你可以相信也可以不相信：</a:t>
            </a:r>
          </a:p>
        </p:txBody>
      </p:sp>
      <p:sp>
        <p:nvSpPr>
          <p:cNvPr id="25" name="Rectangle 19"/>
          <p:cNvSpPr>
            <a:spLocks noChangeArrowheads="1"/>
          </p:cNvSpPr>
          <p:nvPr/>
        </p:nvSpPr>
        <p:spPr bwMode="auto">
          <a:xfrm>
            <a:off x="1214438" y="5157788"/>
            <a:ext cx="4797425" cy="573087"/>
          </a:xfrm>
          <a:prstGeom prst="rect">
            <a:avLst/>
          </a:prstGeom>
          <a:noFill/>
          <a:ln w="3175" algn="ctr">
            <a:noFill/>
            <a:miter lim="800000"/>
            <a:headEnd/>
            <a:tailEnd/>
          </a:ln>
        </p:spPr>
        <p:txBody>
          <a:bodyPr>
            <a:spAutoFit/>
          </a:bodyPr>
          <a:lstStyle/>
          <a:p>
            <a:pPr marL="182563" indent="-182563" algn="r">
              <a:lnSpc>
                <a:spcPct val="130000"/>
              </a:lnSpc>
              <a:buClr>
                <a:schemeClr val="tx1"/>
              </a:buClr>
            </a:pPr>
            <a:r>
              <a:rPr lang="zh-CN" altLang="en-US" sz="2400">
                <a:latin typeface="Constantia" pitchFamily="18" charset="0"/>
                <a:ea typeface="微软雅黑" pitchFamily="34" charset="-122"/>
              </a:rPr>
              <a:t>结论不是证据，因为它们都缺乏</a:t>
            </a:r>
            <a:endParaRPr lang="zh-CN" altLang="en-US" sz="6000" b="1">
              <a:solidFill>
                <a:srgbClr val="FF0000"/>
              </a:solidFill>
              <a:latin typeface="Constantia" pitchFamily="18" charset="0"/>
              <a:ea typeface="微软雅黑" pitchFamily="34" charset="-122"/>
            </a:endParaRPr>
          </a:p>
        </p:txBody>
      </p:sp>
      <p:pic>
        <p:nvPicPr>
          <p:cNvPr id="31" name="图片 30" descr="图片1.png"/>
          <p:cNvPicPr>
            <a:picLocks noChangeAspect="1"/>
          </p:cNvPicPr>
          <p:nvPr/>
        </p:nvPicPr>
        <p:blipFill>
          <a:blip r:embed="rId3"/>
          <a:srcRect/>
          <a:stretch>
            <a:fillRect/>
          </a:stretch>
        </p:blipFill>
        <p:spPr bwMode="auto">
          <a:xfrm>
            <a:off x="5608638" y="4508500"/>
            <a:ext cx="3535362" cy="1328738"/>
          </a:xfrm>
          <a:prstGeom prst="rect">
            <a:avLst/>
          </a:prstGeom>
          <a:noFill/>
          <a:ln w="9525">
            <a:noFill/>
            <a:miter lim="800000"/>
            <a:headEnd/>
            <a:tailEnd/>
          </a:ln>
        </p:spPr>
      </p:pic>
      <p:pic>
        <p:nvPicPr>
          <p:cNvPr id="23563" name="Picture 9"/>
          <p:cNvPicPr>
            <a:picLocks noChangeAspect="1" noChangeArrowheads="1"/>
          </p:cNvPicPr>
          <p:nvPr/>
        </p:nvPicPr>
        <p:blipFill>
          <a:blip r:embed="rId2"/>
          <a:srcRect/>
          <a:stretch>
            <a:fillRect/>
          </a:stretch>
        </p:blipFill>
        <p:spPr bwMode="auto">
          <a:xfrm>
            <a:off x="3286125" y="3429000"/>
            <a:ext cx="1000125" cy="1162050"/>
          </a:xfrm>
          <a:prstGeom prst="rect">
            <a:avLst/>
          </a:prstGeom>
          <a:noFill/>
          <a:ln w="9525">
            <a:noFill/>
            <a:miter lim="800000"/>
            <a:headEnd/>
            <a:tailEnd/>
          </a:ln>
        </p:spPr>
      </p:pic>
      <p:pic>
        <p:nvPicPr>
          <p:cNvPr id="23564" name="Picture 9"/>
          <p:cNvPicPr>
            <a:picLocks noChangeAspect="1" noChangeArrowheads="1"/>
          </p:cNvPicPr>
          <p:nvPr/>
        </p:nvPicPr>
        <p:blipFill>
          <a:blip r:embed="rId2"/>
          <a:srcRect/>
          <a:stretch>
            <a:fillRect/>
          </a:stretch>
        </p:blipFill>
        <p:spPr bwMode="auto">
          <a:xfrm>
            <a:off x="5857875" y="3429000"/>
            <a:ext cx="1000125" cy="1162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2500"/>
                            </p:stCondLst>
                            <p:childTnLst>
                              <p:par>
                                <p:cTn id="21" presetID="4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par>
                          <p:cTn id="30" fill="hold" nodeType="afterGroup">
                            <p:stCondLst>
                              <p:cond delay="4000"/>
                            </p:stCondLst>
                            <p:childTnLst>
                              <p:par>
                                <p:cTn id="31" presetID="58" presetClass="entr" presetSubtype="0" accel="10000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strVal val="#ppt_w*2.5"/>
                                          </p:val>
                                        </p:tav>
                                        <p:tav tm="100000">
                                          <p:val>
                                            <p:strVal val="#ppt_w"/>
                                          </p:val>
                                        </p:tav>
                                      </p:tavLst>
                                    </p:anim>
                                    <p:anim calcmode="lin" valueType="num">
                                      <p:cBhvr>
                                        <p:cTn id="34" dur="500" fill="hold"/>
                                        <p:tgtEl>
                                          <p:spTgt spid="31"/>
                                        </p:tgtEl>
                                        <p:attrNameLst>
                                          <p:attrName>ppt_h</p:attrName>
                                        </p:attrNameLst>
                                      </p:cBhvr>
                                      <p:tavLst>
                                        <p:tav tm="0">
                                          <p:val>
                                            <p:strVal val="#ppt_h*0.01"/>
                                          </p:val>
                                        </p:tav>
                                        <p:tav tm="100000">
                                          <p:val>
                                            <p:strVal val="#ppt_h"/>
                                          </p:val>
                                        </p:tav>
                                      </p:tavLst>
                                    </p:anim>
                                    <p:anim calcmode="lin" valueType="num">
                                      <p:cBhvr>
                                        <p:cTn id="35" dur="500" fill="hold"/>
                                        <p:tgtEl>
                                          <p:spTgt spid="31"/>
                                        </p:tgtEl>
                                        <p:attrNameLst>
                                          <p:attrName>ppt_x</p:attrName>
                                        </p:attrNameLst>
                                      </p:cBhvr>
                                      <p:tavLst>
                                        <p:tav tm="0">
                                          <p:val>
                                            <p:strVal val="#ppt_x"/>
                                          </p:val>
                                        </p:tav>
                                        <p:tav tm="100000">
                                          <p:val>
                                            <p:strVal val="#ppt_x"/>
                                          </p:val>
                                        </p:tav>
                                      </p:tavLst>
                                    </p:anim>
                                    <p:anim calcmode="lin" valueType="num">
                                      <p:cBhvr>
                                        <p:cTn id="36" dur="500" fill="hold"/>
                                        <p:tgtEl>
                                          <p:spTgt spid="31"/>
                                        </p:tgtEl>
                                        <p:attrNameLst>
                                          <p:attrName>ppt_y</p:attrName>
                                        </p:attrNameLst>
                                      </p:cBhvr>
                                      <p:tavLst>
                                        <p:tav tm="0">
                                          <p:val>
                                            <p:strVal val="#ppt_h+1"/>
                                          </p:val>
                                        </p:tav>
                                        <p:tav tm="100000">
                                          <p:val>
                                            <p:strVal val="#ppt_y"/>
                                          </p:val>
                                        </p:tav>
                                      </p:tavLst>
                                    </p:anim>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F8383B-5591-470B-B151-817A96227106}" type="slidenum">
              <a:rPr lang="zh-CN" altLang="en-US" smtClean="0"/>
              <a:pPr fontAlgn="base">
                <a:spcBef>
                  <a:spcPct val="0"/>
                </a:spcBef>
                <a:spcAft>
                  <a:spcPct val="0"/>
                </a:spcAft>
                <a:defRPr/>
              </a:pPr>
              <a:t>19</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确定理由前你不能对一个结论的价值作出判断</a:t>
            </a:r>
            <a:endParaRPr lang="zh-CN" altLang="en-US" dirty="0"/>
          </a:p>
        </p:txBody>
      </p:sp>
      <p:grpSp>
        <p:nvGrpSpPr>
          <p:cNvPr id="2" name="组合 25"/>
          <p:cNvGrpSpPr>
            <a:grpSpLocks/>
          </p:cNvGrpSpPr>
          <p:nvPr/>
        </p:nvGrpSpPr>
        <p:grpSpPr bwMode="auto">
          <a:xfrm>
            <a:off x="468313" y="2781300"/>
            <a:ext cx="3311525" cy="2663825"/>
            <a:chOff x="467544" y="3284538"/>
            <a:chExt cx="3312368" cy="2664296"/>
          </a:xfrm>
        </p:grpSpPr>
        <p:sp>
          <p:nvSpPr>
            <p:cNvPr id="6" name="圆角矩形 5"/>
            <p:cNvSpPr/>
            <p:nvPr/>
          </p:nvSpPr>
          <p:spPr>
            <a:xfrm>
              <a:off x="467544" y="3284538"/>
              <a:ext cx="3312368" cy="2664296"/>
            </a:xfrm>
            <a:prstGeom prst="roundRect">
              <a:avLst>
                <a:gd name="adj" fmla="val 7094"/>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fontAlgn="auto">
                <a:spcBef>
                  <a:spcPts val="0"/>
                </a:spcBef>
                <a:spcAft>
                  <a:spcPts val="0"/>
                </a:spcAft>
                <a:defRPr/>
              </a:pPr>
              <a:r>
                <a:rPr lang="zh-CN" altLang="en-US" sz="2000" dirty="0">
                  <a:solidFill>
                    <a:schemeClr val="tx1"/>
                  </a:solidFill>
                </a:rPr>
                <a:t>你为什么爱我？</a:t>
              </a:r>
              <a:endParaRPr lang="en-US" altLang="zh-CN" sz="2000" dirty="0">
                <a:solidFill>
                  <a:schemeClr val="tx1"/>
                </a:solidFill>
              </a:endParaRPr>
            </a:p>
            <a:p>
              <a:pPr fontAlgn="auto">
                <a:spcBef>
                  <a:spcPts val="0"/>
                </a:spcBef>
                <a:spcAft>
                  <a:spcPts val="0"/>
                </a:spcAft>
                <a:defRPr/>
              </a:pPr>
              <a:r>
                <a:rPr lang="zh-CN" altLang="en-US" sz="2000" dirty="0">
                  <a:solidFill>
                    <a:schemeClr val="tx1"/>
                  </a:solidFill>
                </a:rPr>
                <a:t>需要理由吗？</a:t>
              </a:r>
              <a:endParaRPr lang="en-US" altLang="zh-CN" sz="2000" dirty="0">
                <a:solidFill>
                  <a:schemeClr val="tx1"/>
                </a:solidFill>
              </a:endParaRPr>
            </a:p>
            <a:p>
              <a:pPr marL="87313" indent="-87313" fontAlgn="auto">
                <a:spcBef>
                  <a:spcPts val="0"/>
                </a:spcBef>
                <a:spcAft>
                  <a:spcPts val="0"/>
                </a:spcAft>
                <a:defRPr/>
              </a:pPr>
              <a:r>
                <a:rPr lang="zh-CN" altLang="en-US" sz="2000" dirty="0">
                  <a:solidFill>
                    <a:schemeClr val="tx1"/>
                  </a:solidFill>
                </a:rPr>
                <a:t>不需要吗？</a:t>
              </a:r>
              <a:endParaRPr lang="en-US" altLang="zh-CN" sz="2000" dirty="0">
                <a:solidFill>
                  <a:schemeClr val="tx1"/>
                </a:solidFill>
              </a:endParaRPr>
            </a:p>
            <a:p>
              <a:pPr fontAlgn="auto">
                <a:spcBef>
                  <a:spcPts val="0"/>
                </a:spcBef>
                <a:spcAft>
                  <a:spcPts val="0"/>
                </a:spcAft>
                <a:defRPr/>
              </a:pPr>
              <a:r>
                <a:rPr lang="zh-CN" altLang="en-US" sz="2000" dirty="0">
                  <a:solidFill>
                    <a:schemeClr val="tx1"/>
                  </a:solidFill>
                </a:rPr>
                <a:t>需要理由吗？</a:t>
              </a:r>
              <a:endParaRPr lang="en-US" altLang="zh-CN" sz="2000" dirty="0">
                <a:solidFill>
                  <a:schemeClr val="tx1"/>
                </a:solidFill>
              </a:endParaRPr>
            </a:p>
            <a:p>
              <a:pPr fontAlgn="auto">
                <a:spcBef>
                  <a:spcPts val="0"/>
                </a:spcBef>
                <a:spcAft>
                  <a:spcPts val="0"/>
                </a:spcAft>
                <a:defRPr/>
              </a:pPr>
              <a:r>
                <a:rPr lang="zh-CN" altLang="en-US" sz="2000" dirty="0">
                  <a:solidFill>
                    <a:schemeClr val="tx1"/>
                  </a:solidFill>
                </a:rPr>
                <a:t>不需要吗？</a:t>
              </a:r>
              <a:endParaRPr lang="en-US" altLang="zh-CN" sz="2000" dirty="0">
                <a:solidFill>
                  <a:schemeClr val="tx1"/>
                </a:solidFill>
              </a:endParaRPr>
            </a:p>
            <a:p>
              <a:pPr fontAlgn="auto">
                <a:spcBef>
                  <a:spcPts val="0"/>
                </a:spcBef>
                <a:spcAft>
                  <a:spcPts val="0"/>
                </a:spcAft>
                <a:defRPr/>
              </a:pPr>
              <a:r>
                <a:rPr lang="en-US" altLang="zh-CN" sz="2000" dirty="0">
                  <a:solidFill>
                    <a:schemeClr val="tx1"/>
                  </a:solidFill>
                </a:rPr>
                <a:t>… …</a:t>
              </a:r>
            </a:p>
            <a:p>
              <a:pPr fontAlgn="auto">
                <a:spcBef>
                  <a:spcPts val="0"/>
                </a:spcBef>
                <a:spcAft>
                  <a:spcPts val="0"/>
                </a:spcAft>
                <a:defRPr/>
              </a:pPr>
              <a:r>
                <a:rPr lang="zh-CN" altLang="en-US" sz="2000" dirty="0">
                  <a:solidFill>
                    <a:schemeClr val="tx1"/>
                  </a:solidFill>
                </a:rPr>
                <a:t>崩溃中</a:t>
              </a:r>
              <a:r>
                <a:rPr lang="en-US" altLang="zh-CN" sz="2000" dirty="0">
                  <a:solidFill>
                    <a:schemeClr val="tx1"/>
                  </a:solidFill>
                </a:rPr>
                <a:t>~~</a:t>
              </a:r>
              <a:endParaRPr lang="zh-CN" altLang="en-US" sz="2000" dirty="0">
                <a:solidFill>
                  <a:schemeClr val="tx1"/>
                </a:solidFill>
              </a:endParaRPr>
            </a:p>
            <a:p>
              <a:pPr fontAlgn="auto">
                <a:spcBef>
                  <a:spcPts val="0"/>
                </a:spcBef>
                <a:spcAft>
                  <a:spcPts val="0"/>
                </a:spcAft>
                <a:defRPr/>
              </a:pPr>
              <a:endParaRPr lang="zh-CN" altLang="en-US" sz="2000" dirty="0">
                <a:solidFill>
                  <a:schemeClr val="tx1"/>
                </a:solidFill>
              </a:endParaRPr>
            </a:p>
          </p:txBody>
        </p:sp>
        <p:sp>
          <p:nvSpPr>
            <p:cNvPr id="25" name="对角圆角矩形 24"/>
            <p:cNvSpPr/>
            <p:nvPr/>
          </p:nvSpPr>
          <p:spPr>
            <a:xfrm>
              <a:off x="2973310" y="4739658"/>
              <a:ext cx="764775" cy="1188132"/>
            </a:xfrm>
            <a:prstGeom prst="round2DiagRect">
              <a:avLst>
                <a:gd name="adj1" fmla="val 17282"/>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grpSp>
        <p:nvGrpSpPr>
          <p:cNvPr id="3" name="组合 26"/>
          <p:cNvGrpSpPr>
            <a:grpSpLocks/>
          </p:cNvGrpSpPr>
          <p:nvPr/>
        </p:nvGrpSpPr>
        <p:grpSpPr bwMode="auto">
          <a:xfrm>
            <a:off x="4814888" y="2781300"/>
            <a:ext cx="3311525" cy="2663825"/>
            <a:chOff x="467544" y="3284538"/>
            <a:chExt cx="3312368" cy="2664296"/>
          </a:xfrm>
        </p:grpSpPr>
        <p:sp>
          <p:nvSpPr>
            <p:cNvPr id="28" name="圆角矩形 27"/>
            <p:cNvSpPr/>
            <p:nvPr/>
          </p:nvSpPr>
          <p:spPr>
            <a:xfrm>
              <a:off x="467544" y="3284538"/>
              <a:ext cx="3312368" cy="2664296"/>
            </a:xfrm>
            <a:prstGeom prst="roundRect">
              <a:avLst>
                <a:gd name="adj" fmla="val 7094"/>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fontAlgn="auto">
                <a:spcBef>
                  <a:spcPts val="0"/>
                </a:spcBef>
                <a:spcAft>
                  <a:spcPts val="0"/>
                </a:spcAft>
                <a:defRPr/>
              </a:pPr>
              <a:r>
                <a:rPr lang="zh-CN" altLang="en-US" sz="2000" dirty="0">
                  <a:solidFill>
                    <a:schemeClr val="tx1"/>
                  </a:solidFill>
                </a:rPr>
                <a:t>楼主是脑残！</a:t>
              </a:r>
              <a:endParaRPr lang="en-US" altLang="zh-CN" sz="2000" dirty="0">
                <a:solidFill>
                  <a:schemeClr val="tx1"/>
                </a:solidFill>
              </a:endParaRPr>
            </a:p>
            <a:p>
              <a:pPr fontAlgn="auto">
                <a:spcBef>
                  <a:spcPts val="0"/>
                </a:spcBef>
                <a:spcAft>
                  <a:spcPts val="0"/>
                </a:spcAft>
                <a:defRPr/>
              </a:pPr>
              <a:r>
                <a:rPr lang="zh-CN" altLang="en-US" sz="2000" dirty="0">
                  <a:solidFill>
                    <a:schemeClr val="tx1"/>
                  </a:solidFill>
                </a:rPr>
                <a:t>楼主是五毛！</a:t>
              </a:r>
              <a:endParaRPr lang="en-US" altLang="zh-CN" sz="2000" dirty="0">
                <a:solidFill>
                  <a:schemeClr val="tx1"/>
                </a:solidFill>
              </a:endParaRPr>
            </a:p>
            <a:p>
              <a:pPr fontAlgn="auto">
                <a:spcBef>
                  <a:spcPts val="0"/>
                </a:spcBef>
                <a:spcAft>
                  <a:spcPts val="0"/>
                </a:spcAft>
                <a:defRPr/>
              </a:pPr>
              <a:r>
                <a:rPr lang="zh-CN" altLang="en-US" sz="2000" dirty="0">
                  <a:solidFill>
                    <a:schemeClr val="tx1"/>
                  </a:solidFill>
                </a:rPr>
                <a:t>此人在装</a:t>
              </a:r>
              <a:r>
                <a:rPr lang="en-US" altLang="zh-CN" sz="2000" dirty="0">
                  <a:solidFill>
                    <a:schemeClr val="tx1"/>
                  </a:solidFill>
                </a:rPr>
                <a:t>B!</a:t>
              </a:r>
            </a:p>
            <a:p>
              <a:pPr fontAlgn="auto">
                <a:spcBef>
                  <a:spcPts val="0"/>
                </a:spcBef>
                <a:spcAft>
                  <a:spcPts val="0"/>
                </a:spcAft>
                <a:defRPr/>
              </a:pPr>
              <a:r>
                <a:rPr lang="zh-CN" altLang="en-US" sz="2000" dirty="0">
                  <a:solidFill>
                    <a:schemeClr val="tx1"/>
                  </a:solidFill>
                </a:rPr>
                <a:t>楼上是人渣，人渣啊</a:t>
              </a:r>
              <a:endParaRPr lang="en-US" altLang="zh-CN" sz="2000" dirty="0">
                <a:solidFill>
                  <a:schemeClr val="tx1"/>
                </a:solidFill>
              </a:endParaRPr>
            </a:p>
            <a:p>
              <a:pPr fontAlgn="auto">
                <a:spcBef>
                  <a:spcPts val="0"/>
                </a:spcBef>
                <a:spcAft>
                  <a:spcPts val="0"/>
                </a:spcAft>
                <a:defRPr/>
              </a:pPr>
              <a:r>
                <a:rPr lang="zh-CN" altLang="en-US" sz="2000" dirty="0">
                  <a:solidFill>
                    <a:schemeClr val="tx1"/>
                  </a:solidFill>
                </a:rPr>
                <a:t>楼主，你是中国人吗？</a:t>
              </a:r>
              <a:endParaRPr lang="en-US" altLang="zh-CN" sz="2000" dirty="0">
                <a:solidFill>
                  <a:schemeClr val="tx1"/>
                </a:solidFill>
              </a:endParaRPr>
            </a:p>
            <a:p>
              <a:pPr fontAlgn="auto">
                <a:spcBef>
                  <a:spcPts val="0"/>
                </a:spcBef>
                <a:spcAft>
                  <a:spcPts val="0"/>
                </a:spcAft>
                <a:defRPr/>
              </a:pPr>
              <a:r>
                <a:rPr lang="en-US" altLang="zh-CN" sz="2000" dirty="0">
                  <a:solidFill>
                    <a:schemeClr val="tx1"/>
                  </a:solidFill>
                </a:rPr>
                <a:t>… …</a:t>
              </a:r>
            </a:p>
            <a:p>
              <a:pPr fontAlgn="auto">
                <a:spcBef>
                  <a:spcPts val="0"/>
                </a:spcBef>
                <a:spcAft>
                  <a:spcPts val="0"/>
                </a:spcAft>
                <a:defRPr/>
              </a:pPr>
              <a:r>
                <a:rPr lang="zh-CN" altLang="en-US" sz="2000" dirty="0">
                  <a:solidFill>
                    <a:schemeClr val="tx1"/>
                  </a:solidFill>
                </a:rPr>
                <a:t>崩溃中</a:t>
              </a:r>
              <a:r>
                <a:rPr lang="en-US" altLang="zh-CN" sz="2000" dirty="0">
                  <a:solidFill>
                    <a:schemeClr val="tx1"/>
                  </a:solidFill>
                </a:rPr>
                <a:t>~~</a:t>
              </a:r>
              <a:endParaRPr lang="zh-CN" altLang="en-US" sz="2000" dirty="0">
                <a:solidFill>
                  <a:schemeClr val="tx1"/>
                </a:solidFill>
              </a:endParaRPr>
            </a:p>
          </p:txBody>
        </p:sp>
        <p:sp>
          <p:nvSpPr>
            <p:cNvPr id="29" name="对角圆角矩形 28"/>
            <p:cNvSpPr/>
            <p:nvPr/>
          </p:nvSpPr>
          <p:spPr>
            <a:xfrm>
              <a:off x="2987824" y="4739658"/>
              <a:ext cx="764775" cy="1188132"/>
            </a:xfrm>
            <a:prstGeom prst="round2DiagRect">
              <a:avLst>
                <a:gd name="adj1" fmla="val 17282"/>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sp>
        <p:nvSpPr>
          <p:cNvPr id="33" name="矩形 32"/>
          <p:cNvSpPr>
            <a:spLocks noChangeArrowheads="1"/>
          </p:cNvSpPr>
          <p:nvPr/>
        </p:nvSpPr>
        <p:spPr bwMode="auto">
          <a:xfrm rot="-1925853">
            <a:off x="6215063" y="4841875"/>
            <a:ext cx="2500312" cy="571500"/>
          </a:xfrm>
          <a:prstGeom prst="rect">
            <a:avLst/>
          </a:prstGeom>
          <a:solidFill>
            <a:srgbClr val="FFC000">
              <a:alpha val="70195"/>
            </a:srgbClr>
          </a:solidFill>
          <a:ln w="3175" algn="ctr">
            <a:noFill/>
            <a:round/>
            <a:headEnd/>
            <a:tailEnd/>
          </a:ln>
        </p:spPr>
        <p:txBody>
          <a:bodyPr anchor="ctr"/>
          <a:lstStyle/>
          <a:p>
            <a:pPr algn="ctr" eaLnBrk="0" hangingPunct="0"/>
            <a:r>
              <a:rPr lang="zh-CN" altLang="en-US">
                <a:latin typeface="Mistral" pitchFamily="66" charset="0"/>
                <a:ea typeface="微软雅黑" pitchFamily="34" charset="-122"/>
                <a:cs typeface="Microsoft Sans Serif" pitchFamily="34" charset="0"/>
              </a:rPr>
              <a:t>很多网民是非理性的！</a:t>
            </a:r>
          </a:p>
        </p:txBody>
      </p:sp>
      <p:sp>
        <p:nvSpPr>
          <p:cNvPr id="34" name="矩形 33"/>
          <p:cNvSpPr>
            <a:spLocks noChangeArrowheads="1"/>
          </p:cNvSpPr>
          <p:nvPr/>
        </p:nvSpPr>
        <p:spPr bwMode="auto">
          <a:xfrm rot="-1925853">
            <a:off x="1724025" y="4770438"/>
            <a:ext cx="2500313" cy="571500"/>
          </a:xfrm>
          <a:prstGeom prst="rect">
            <a:avLst/>
          </a:prstGeom>
          <a:solidFill>
            <a:srgbClr val="FFC000">
              <a:alpha val="70195"/>
            </a:srgbClr>
          </a:solidFill>
          <a:ln w="3175" algn="ctr">
            <a:noFill/>
            <a:round/>
            <a:headEnd/>
            <a:tailEnd/>
          </a:ln>
        </p:spPr>
        <p:txBody>
          <a:bodyPr anchor="ctr"/>
          <a:lstStyle/>
          <a:p>
            <a:pPr algn="ctr" eaLnBrk="0" hangingPunct="0"/>
            <a:r>
              <a:rPr lang="zh-CN" altLang="en-US">
                <a:latin typeface="Mistral" pitchFamily="66" charset="0"/>
                <a:ea typeface="微软雅黑" pitchFamily="34" charset="-122"/>
                <a:cs typeface="Microsoft Sans Serif" pitchFamily="34" charset="0"/>
              </a:rPr>
              <a:t>很多爱是非理性的！</a:t>
            </a:r>
          </a:p>
        </p:txBody>
      </p:sp>
      <p:sp>
        <p:nvSpPr>
          <p:cNvPr id="42" name="矩形 41"/>
          <p:cNvSpPr/>
          <p:nvPr/>
        </p:nvSpPr>
        <p:spPr>
          <a:xfrm>
            <a:off x="285750" y="1508125"/>
            <a:ext cx="8748713" cy="984250"/>
          </a:xfrm>
          <a:prstGeom prst="rect">
            <a:avLst/>
          </a:prstGeom>
        </p:spPr>
        <p:txBody>
          <a:bodyPr>
            <a:spAutoFit/>
          </a:bodyPr>
          <a:lstStyle/>
          <a:p>
            <a:pPr fontAlgn="auto">
              <a:spcBef>
                <a:spcPts val="1200"/>
              </a:spcBef>
              <a:defRPr/>
            </a:pPr>
            <a:r>
              <a:rPr lang="zh-CN" altLang="en-US" sz="2400" b="1" dirty="0">
                <a:solidFill>
                  <a:schemeClr val="accent1"/>
                </a:solidFill>
                <a:latin typeface="+mn-ea"/>
                <a:ea typeface="+mn-ea"/>
                <a:cs typeface="Microsoft Sans Serif" pitchFamily="34" charset="0"/>
              </a:rPr>
              <a:t>理性思考者：</a:t>
            </a:r>
            <a:r>
              <a:rPr lang="zh-CN" altLang="en-US" sz="2400" dirty="0">
                <a:solidFill>
                  <a:schemeClr val="tx1">
                    <a:lumMod val="85000"/>
                    <a:lumOff val="15000"/>
                  </a:schemeClr>
                </a:solidFill>
                <a:latin typeface="+mn-ea"/>
                <a:ea typeface="+mn-ea"/>
                <a:cs typeface="Microsoft Sans Serif" pitchFamily="34" charset="0"/>
              </a:rPr>
              <a:t>用充分恰当证据来支持自己的信念（对事不对人）</a:t>
            </a:r>
            <a:endParaRPr lang="en-US" altLang="zh-CN" sz="2400" dirty="0">
              <a:solidFill>
                <a:schemeClr val="tx1">
                  <a:lumMod val="85000"/>
                  <a:lumOff val="15000"/>
                </a:schemeClr>
              </a:solidFill>
              <a:latin typeface="+mn-ea"/>
              <a:ea typeface="+mn-ea"/>
              <a:cs typeface="Microsoft Sans Serif" pitchFamily="34" charset="0"/>
            </a:endParaRPr>
          </a:p>
          <a:p>
            <a:pPr fontAlgn="auto">
              <a:spcBef>
                <a:spcPts val="1200"/>
              </a:spcBef>
              <a:defRPr/>
            </a:pPr>
            <a:r>
              <a:rPr lang="zh-CN" altLang="en-US" sz="2400" b="1" dirty="0">
                <a:solidFill>
                  <a:schemeClr val="accent5"/>
                </a:solidFill>
                <a:latin typeface="+mn-ea"/>
                <a:ea typeface="+mn-ea"/>
                <a:cs typeface="Microsoft Sans Serif" pitchFamily="34" charset="0"/>
              </a:rPr>
              <a:t>非理性的人：</a:t>
            </a:r>
            <a:r>
              <a:rPr lang="zh-CN" altLang="en-US" sz="2400" dirty="0">
                <a:solidFill>
                  <a:schemeClr val="tx1">
                    <a:lumMod val="85000"/>
                    <a:lumOff val="15000"/>
                  </a:schemeClr>
                </a:solidFill>
                <a:latin typeface="+mn-ea"/>
                <a:ea typeface="+mn-ea"/>
                <a:cs typeface="Microsoft Sans Serif" pitchFamily="34" charset="0"/>
              </a:rPr>
              <a:t>用猜疑假设污蔑来证明别人的无理（对人不对事）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1500"/>
                            </p:stCondLst>
                            <p:childTnLst>
                              <p:par>
                                <p:cTn id="11" presetID="1" presetClass="entr" presetSubtype="0" fill="hold" grpId="0" nodeType="afterEffect">
                                  <p:stCondLst>
                                    <p:cond delay="1500"/>
                                  </p:stCondLst>
                                  <p:childTnLst>
                                    <p:set>
                                      <p:cBhvr>
                                        <p:cTn id="12" dur="1" fill="hold">
                                          <p:stCondLst>
                                            <p:cond delay="0"/>
                                          </p:stCondLst>
                                        </p:cTn>
                                        <p:tgtEl>
                                          <p:spTgt spid="34"/>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nodeType="afterGroup">
                            <p:stCondLst>
                              <p:cond delay="3500"/>
                            </p:stCondLst>
                            <p:childTnLst>
                              <p:par>
                                <p:cTn id="17" presetID="1" presetClass="entr" presetSubtype="0" fill="hold" grpId="0" nodeType="afterEffect">
                                  <p:stCondLst>
                                    <p:cond delay="150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2"/>
          <a:srcRect/>
          <a:stretch>
            <a:fillRect/>
          </a:stretch>
        </p:blipFill>
        <p:spPr bwMode="auto">
          <a:xfrm>
            <a:off x="2987675" y="3511550"/>
            <a:ext cx="3024188" cy="2778125"/>
          </a:xfrm>
          <a:prstGeom prst="rect">
            <a:avLst/>
          </a:prstGeom>
          <a:noFill/>
          <a:ln w="9525">
            <a:noFill/>
            <a:miter lim="800000"/>
            <a:headEnd/>
            <a:tailEnd/>
          </a:ln>
        </p:spPr>
      </p:pic>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本书适合这样的人</a:t>
            </a:r>
            <a:endParaRPr lang="zh-CN" altLang="en-US" dirty="0"/>
          </a:p>
        </p:txBody>
      </p:sp>
      <p:sp>
        <p:nvSpPr>
          <p:cNvPr id="7172" name="灯片编号占位符 5"/>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CBEAFC-0EAA-4320-BC03-CAB9E724F662}" type="slidenum">
              <a:rPr lang="zh-CN" altLang="en-US" smtClean="0"/>
              <a:pPr fontAlgn="base">
                <a:spcBef>
                  <a:spcPct val="0"/>
                </a:spcBef>
                <a:spcAft>
                  <a:spcPct val="0"/>
                </a:spcAft>
                <a:defRPr/>
              </a:pPr>
              <a:t>2</a:t>
            </a:fld>
            <a:endParaRPr lang="en-US" altLang="zh-CN" smtClean="0"/>
          </a:p>
        </p:txBody>
      </p:sp>
      <p:sp>
        <p:nvSpPr>
          <p:cNvPr id="18" name="TextBox 17"/>
          <p:cNvSpPr txBox="1">
            <a:spLocks noChangeArrowheads="1"/>
          </p:cNvSpPr>
          <p:nvPr/>
        </p:nvSpPr>
        <p:spPr bwMode="auto">
          <a:xfrm>
            <a:off x="468313" y="1052513"/>
            <a:ext cx="8207375" cy="985837"/>
          </a:xfrm>
          <a:prstGeom prst="rect">
            <a:avLst/>
          </a:prstGeom>
          <a:noFill/>
          <a:ln w="9525">
            <a:noFill/>
            <a:miter lim="800000"/>
            <a:headEnd/>
            <a:tailEnd/>
          </a:ln>
        </p:spPr>
        <p:txBody>
          <a:bodyPr>
            <a:spAutoFit/>
          </a:bodyPr>
          <a:lstStyle/>
          <a:p>
            <a:r>
              <a:rPr lang="zh-CN" altLang="en-US" sz="2000" b="1">
                <a:latin typeface="Constantia" pitchFamily="18" charset="0"/>
                <a:ea typeface="微软雅黑" pitchFamily="34" charset="-122"/>
              </a:rPr>
              <a:t>在一个被泛滥信息包围的时代，假如你想成为一个拥有能力说出</a:t>
            </a:r>
            <a:endParaRPr lang="en-US" altLang="zh-CN" sz="2000" b="1">
              <a:latin typeface="Constantia" pitchFamily="18" charset="0"/>
              <a:ea typeface="微软雅黑" pitchFamily="34" charset="-122"/>
            </a:endParaRPr>
          </a:p>
          <a:p>
            <a:r>
              <a:rPr lang="zh-CN" altLang="en-US" sz="3600" b="1">
                <a:solidFill>
                  <a:srgbClr val="FF0000"/>
                </a:solidFill>
                <a:latin typeface="Constantia" pitchFamily="18" charset="0"/>
                <a:ea typeface="微软雅黑" pitchFamily="34" charset="-122"/>
              </a:rPr>
              <a:t>我认为真相是</a:t>
            </a:r>
            <a:r>
              <a:rPr lang="en-US" altLang="zh-CN" sz="3600" b="1">
                <a:solidFill>
                  <a:srgbClr val="FF0000"/>
                </a:solidFill>
                <a:latin typeface="Constantia" pitchFamily="18" charset="0"/>
                <a:ea typeface="微软雅黑" pitchFamily="34" charset="-122"/>
              </a:rPr>
              <a:t>… … </a:t>
            </a:r>
            <a:endParaRPr lang="zh-CN" altLang="en-US" sz="2000" b="1">
              <a:latin typeface="Constantia" pitchFamily="18" charset="0"/>
              <a:ea typeface="微软雅黑" pitchFamily="34" charset="-122"/>
            </a:endParaRPr>
          </a:p>
        </p:txBody>
      </p:sp>
      <p:grpSp>
        <p:nvGrpSpPr>
          <p:cNvPr id="2" name="组合 29"/>
          <p:cNvGrpSpPr>
            <a:grpSpLocks/>
          </p:cNvGrpSpPr>
          <p:nvPr/>
        </p:nvGrpSpPr>
        <p:grpSpPr bwMode="auto">
          <a:xfrm>
            <a:off x="1936750" y="2771775"/>
            <a:ext cx="1108075" cy="1449388"/>
            <a:chOff x="1937420" y="2771636"/>
            <a:chExt cx="1107996" cy="1449452"/>
          </a:xfrm>
        </p:grpSpPr>
        <p:sp>
          <p:nvSpPr>
            <p:cNvPr id="9" name="TextBox 8"/>
            <p:cNvSpPr txBox="1"/>
            <p:nvPr/>
          </p:nvSpPr>
          <p:spPr>
            <a:xfrm>
              <a:off x="1937420" y="3851184"/>
              <a:ext cx="1107996" cy="369904"/>
            </a:xfrm>
            <a:prstGeom prst="rect">
              <a:avLst/>
            </a:prstGeom>
            <a:noFill/>
          </p:spPr>
          <p:txBody>
            <a:bodyPr wrap="none">
              <a:spAutoFit/>
            </a:bodyPr>
            <a:lstStyle/>
            <a:p>
              <a:pPr fontAlgn="auto">
                <a:spcBef>
                  <a:spcPts val="0"/>
                </a:spcBef>
                <a:spcAft>
                  <a:spcPts val="0"/>
                </a:spcAft>
                <a:defRPr/>
              </a:pPr>
              <a:r>
                <a:rPr lang="zh-CN" altLang="en-US" b="1" dirty="0">
                  <a:latin typeface="+mj-ea"/>
                  <a:ea typeface="+mj-ea"/>
                </a:rPr>
                <a:t>报纸上说</a:t>
              </a:r>
            </a:p>
          </p:txBody>
        </p:sp>
        <p:pic>
          <p:nvPicPr>
            <p:cNvPr id="7188" name="Picture 4"/>
            <p:cNvPicPr>
              <a:picLocks noChangeAspect="1" noChangeArrowheads="1"/>
            </p:cNvPicPr>
            <p:nvPr/>
          </p:nvPicPr>
          <p:blipFill>
            <a:blip r:embed="rId3"/>
            <a:srcRect/>
            <a:stretch>
              <a:fillRect/>
            </a:stretch>
          </p:blipFill>
          <p:spPr bwMode="auto">
            <a:xfrm>
              <a:off x="2062793" y="2771636"/>
              <a:ext cx="857250" cy="1047750"/>
            </a:xfrm>
            <a:prstGeom prst="rect">
              <a:avLst/>
            </a:prstGeom>
            <a:noFill/>
            <a:ln w="9525">
              <a:noFill/>
              <a:miter lim="800000"/>
              <a:headEnd/>
              <a:tailEnd/>
            </a:ln>
          </p:spPr>
        </p:pic>
      </p:grpSp>
      <p:grpSp>
        <p:nvGrpSpPr>
          <p:cNvPr id="3" name="组合 32"/>
          <p:cNvGrpSpPr>
            <a:grpSpLocks/>
          </p:cNvGrpSpPr>
          <p:nvPr/>
        </p:nvGrpSpPr>
        <p:grpSpPr bwMode="auto">
          <a:xfrm>
            <a:off x="6588125" y="4508500"/>
            <a:ext cx="1276350" cy="1473200"/>
            <a:chOff x="6588224" y="4509120"/>
            <a:chExt cx="1276350" cy="1472272"/>
          </a:xfrm>
        </p:grpSpPr>
        <p:sp>
          <p:nvSpPr>
            <p:cNvPr id="11" name="TextBox 10"/>
            <p:cNvSpPr txBox="1"/>
            <p:nvPr/>
          </p:nvSpPr>
          <p:spPr>
            <a:xfrm>
              <a:off x="6588224" y="5611738"/>
              <a:ext cx="1108075" cy="369654"/>
            </a:xfrm>
            <a:prstGeom prst="rect">
              <a:avLst/>
            </a:prstGeom>
            <a:noFill/>
          </p:spPr>
          <p:txBody>
            <a:bodyPr wrap="none">
              <a:spAutoFit/>
            </a:bodyPr>
            <a:lstStyle/>
            <a:p>
              <a:pPr fontAlgn="auto">
                <a:spcBef>
                  <a:spcPts val="0"/>
                </a:spcBef>
                <a:spcAft>
                  <a:spcPts val="0"/>
                </a:spcAft>
                <a:defRPr/>
              </a:pPr>
              <a:r>
                <a:rPr lang="zh-CN" altLang="en-US" b="1" dirty="0">
                  <a:latin typeface="+mj-ea"/>
                  <a:ea typeface="+mj-ea"/>
                </a:rPr>
                <a:t>亲友们说</a:t>
              </a:r>
            </a:p>
          </p:txBody>
        </p:sp>
        <p:pic>
          <p:nvPicPr>
            <p:cNvPr id="7186" name="Picture 7"/>
            <p:cNvPicPr>
              <a:picLocks noChangeAspect="1" noChangeArrowheads="1"/>
            </p:cNvPicPr>
            <p:nvPr/>
          </p:nvPicPr>
          <p:blipFill>
            <a:blip r:embed="rId4"/>
            <a:srcRect/>
            <a:stretch>
              <a:fillRect/>
            </a:stretch>
          </p:blipFill>
          <p:spPr bwMode="auto">
            <a:xfrm>
              <a:off x="6588224" y="4509120"/>
              <a:ext cx="1276350" cy="1095375"/>
            </a:xfrm>
            <a:prstGeom prst="rect">
              <a:avLst/>
            </a:prstGeom>
            <a:noFill/>
            <a:ln w="9525">
              <a:noFill/>
              <a:miter lim="800000"/>
              <a:headEnd/>
              <a:tailEnd/>
            </a:ln>
          </p:spPr>
        </p:pic>
      </p:grpSp>
      <p:grpSp>
        <p:nvGrpSpPr>
          <p:cNvPr id="5" name="组合 31"/>
          <p:cNvGrpSpPr>
            <a:grpSpLocks/>
          </p:cNvGrpSpPr>
          <p:nvPr/>
        </p:nvGrpSpPr>
        <p:grpSpPr bwMode="auto">
          <a:xfrm>
            <a:off x="5795963" y="2924175"/>
            <a:ext cx="1108075" cy="1306513"/>
            <a:chOff x="5796136" y="2924944"/>
            <a:chExt cx="1107996" cy="1305436"/>
          </a:xfrm>
        </p:grpSpPr>
        <p:sp>
          <p:nvSpPr>
            <p:cNvPr id="12" name="TextBox 11"/>
            <p:cNvSpPr txBox="1"/>
            <p:nvPr/>
          </p:nvSpPr>
          <p:spPr>
            <a:xfrm>
              <a:off x="5796136" y="3860797"/>
              <a:ext cx="1107996" cy="369583"/>
            </a:xfrm>
            <a:prstGeom prst="rect">
              <a:avLst/>
            </a:prstGeom>
            <a:noFill/>
          </p:spPr>
          <p:txBody>
            <a:bodyPr wrap="none">
              <a:spAutoFit/>
            </a:bodyPr>
            <a:lstStyle/>
            <a:p>
              <a:pPr fontAlgn="auto">
                <a:spcBef>
                  <a:spcPts val="0"/>
                </a:spcBef>
                <a:spcAft>
                  <a:spcPts val="0"/>
                </a:spcAft>
                <a:defRPr/>
              </a:pPr>
              <a:r>
                <a:rPr lang="zh-CN" altLang="en-US" b="1" dirty="0">
                  <a:latin typeface="+mj-ea"/>
                  <a:ea typeface="+mj-ea"/>
                </a:rPr>
                <a:t>网络上说</a:t>
              </a:r>
            </a:p>
          </p:txBody>
        </p:sp>
        <p:pic>
          <p:nvPicPr>
            <p:cNvPr id="7184" name="Picture 8"/>
            <p:cNvPicPr>
              <a:picLocks noChangeAspect="1" noChangeArrowheads="1"/>
            </p:cNvPicPr>
            <p:nvPr/>
          </p:nvPicPr>
          <p:blipFill>
            <a:blip r:embed="rId5"/>
            <a:srcRect/>
            <a:stretch>
              <a:fillRect/>
            </a:stretch>
          </p:blipFill>
          <p:spPr bwMode="auto">
            <a:xfrm>
              <a:off x="5940152" y="2924944"/>
              <a:ext cx="847725" cy="885825"/>
            </a:xfrm>
            <a:prstGeom prst="rect">
              <a:avLst/>
            </a:prstGeom>
            <a:noFill/>
            <a:ln w="9525">
              <a:noFill/>
              <a:miter lim="800000"/>
              <a:headEnd/>
              <a:tailEnd/>
            </a:ln>
          </p:spPr>
        </p:pic>
      </p:grpSp>
      <p:grpSp>
        <p:nvGrpSpPr>
          <p:cNvPr id="6" name="组合 30"/>
          <p:cNvGrpSpPr>
            <a:grpSpLocks/>
          </p:cNvGrpSpPr>
          <p:nvPr/>
        </p:nvGrpSpPr>
        <p:grpSpPr bwMode="auto">
          <a:xfrm>
            <a:off x="3968750" y="1989138"/>
            <a:ext cx="1108075" cy="1511300"/>
            <a:chOff x="3968059" y="1988840"/>
            <a:chExt cx="1107997" cy="1512168"/>
          </a:xfrm>
        </p:grpSpPr>
        <p:sp>
          <p:nvSpPr>
            <p:cNvPr id="10" name="TextBox 9"/>
            <p:cNvSpPr txBox="1"/>
            <p:nvPr/>
          </p:nvSpPr>
          <p:spPr>
            <a:xfrm>
              <a:off x="3968059" y="3130908"/>
              <a:ext cx="1107997" cy="370100"/>
            </a:xfrm>
            <a:prstGeom prst="rect">
              <a:avLst/>
            </a:prstGeom>
            <a:noFill/>
          </p:spPr>
          <p:txBody>
            <a:bodyPr wrap="none">
              <a:spAutoFit/>
            </a:bodyPr>
            <a:lstStyle/>
            <a:p>
              <a:pPr algn="ctr" fontAlgn="auto">
                <a:spcBef>
                  <a:spcPts val="0"/>
                </a:spcBef>
                <a:spcAft>
                  <a:spcPts val="0"/>
                </a:spcAft>
                <a:defRPr/>
              </a:pPr>
              <a:r>
                <a:rPr lang="zh-CN" altLang="en-US" b="1" dirty="0">
                  <a:latin typeface="+mj-ea"/>
                  <a:ea typeface="+mj-ea"/>
                </a:rPr>
                <a:t>专家们说</a:t>
              </a:r>
            </a:p>
          </p:txBody>
        </p:sp>
        <p:pic>
          <p:nvPicPr>
            <p:cNvPr id="7182" name="Picture 9"/>
            <p:cNvPicPr>
              <a:picLocks noChangeAspect="1" noChangeArrowheads="1"/>
            </p:cNvPicPr>
            <p:nvPr/>
          </p:nvPicPr>
          <p:blipFill>
            <a:blip r:embed="rId6"/>
            <a:srcRect/>
            <a:stretch>
              <a:fillRect/>
            </a:stretch>
          </p:blipFill>
          <p:spPr bwMode="auto">
            <a:xfrm>
              <a:off x="3995936" y="1988840"/>
              <a:ext cx="1000125" cy="1162050"/>
            </a:xfrm>
            <a:prstGeom prst="rect">
              <a:avLst/>
            </a:prstGeom>
            <a:noFill/>
            <a:ln w="9525">
              <a:noFill/>
              <a:miter lim="800000"/>
              <a:headEnd/>
              <a:tailEnd/>
            </a:ln>
          </p:spPr>
        </p:pic>
      </p:grpSp>
      <p:grpSp>
        <p:nvGrpSpPr>
          <p:cNvPr id="7" name="组合 28"/>
          <p:cNvGrpSpPr>
            <a:grpSpLocks/>
          </p:cNvGrpSpPr>
          <p:nvPr/>
        </p:nvGrpSpPr>
        <p:grpSpPr bwMode="auto">
          <a:xfrm>
            <a:off x="1116013" y="4437063"/>
            <a:ext cx="1138237" cy="1576387"/>
            <a:chOff x="1115616" y="4437112"/>
            <a:chExt cx="1138808" cy="1576182"/>
          </a:xfrm>
        </p:grpSpPr>
        <p:sp>
          <p:nvSpPr>
            <p:cNvPr id="8" name="TextBox 7"/>
            <p:cNvSpPr txBox="1"/>
            <p:nvPr/>
          </p:nvSpPr>
          <p:spPr>
            <a:xfrm>
              <a:off x="1115616" y="5643455"/>
              <a:ext cx="1108631" cy="369839"/>
            </a:xfrm>
            <a:prstGeom prst="rect">
              <a:avLst/>
            </a:prstGeom>
            <a:noFill/>
          </p:spPr>
          <p:txBody>
            <a:bodyPr wrap="none">
              <a:spAutoFit/>
            </a:bodyPr>
            <a:lstStyle/>
            <a:p>
              <a:pPr algn="ctr" fontAlgn="auto">
                <a:spcBef>
                  <a:spcPts val="0"/>
                </a:spcBef>
                <a:spcAft>
                  <a:spcPts val="0"/>
                </a:spcAft>
                <a:defRPr/>
              </a:pPr>
              <a:r>
                <a:rPr lang="zh-CN" altLang="en-US" b="1" dirty="0">
                  <a:latin typeface="+mj-ea"/>
                  <a:ea typeface="+mj-ea"/>
                </a:rPr>
                <a:t>电视上说</a:t>
              </a:r>
            </a:p>
          </p:txBody>
        </p:sp>
        <p:pic>
          <p:nvPicPr>
            <p:cNvPr id="7180" name="Picture 10"/>
            <p:cNvPicPr>
              <a:picLocks noChangeAspect="1" noChangeArrowheads="1"/>
            </p:cNvPicPr>
            <p:nvPr/>
          </p:nvPicPr>
          <p:blipFill>
            <a:blip r:embed="rId7"/>
            <a:srcRect/>
            <a:stretch>
              <a:fillRect/>
            </a:stretch>
          </p:blipFill>
          <p:spPr bwMode="auto">
            <a:xfrm>
              <a:off x="1187624" y="4437112"/>
              <a:ext cx="1066800" cy="1228725"/>
            </a:xfrm>
            <a:prstGeom prst="rect">
              <a:avLst/>
            </a:prstGeom>
            <a:noFill/>
            <a:ln w="9525">
              <a:noFill/>
              <a:miter lim="800000"/>
              <a:headEnd/>
              <a:tailEnd/>
            </a:ln>
          </p:spPr>
        </p:pic>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wipe(left)">
                                      <p:cBhvr>
                                        <p:cTn id="11" dur="500"/>
                                        <p:tgtEl>
                                          <p:spTgt spid="18">
                                            <p:txEl>
                                              <p:pRg st="1" end="1"/>
                                            </p:txEl>
                                          </p:spTgt>
                                        </p:tgtEl>
                                      </p:cBhvr>
                                    </p:animEffect>
                                  </p:childTnLst>
                                </p:cTn>
                              </p:par>
                            </p:childTnLst>
                          </p:cTn>
                        </p:par>
                        <p:par>
                          <p:cTn id="12" fill="hold" nodeType="afterGroup">
                            <p:stCondLst>
                              <p:cond delay="1000"/>
                            </p:stCondLst>
                            <p:childTnLst>
                              <p:par>
                                <p:cTn id="13" presetID="53"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nodeType="afterGroup">
                            <p:stCondLst>
                              <p:cond delay="1500"/>
                            </p:stCondLst>
                            <p:childTnLst>
                              <p:par>
                                <p:cTn id="19" presetID="53"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nodeType="afterGroup">
                            <p:stCondLst>
                              <p:cond delay="2000"/>
                            </p:stCondLst>
                            <p:childTnLst>
                              <p:par>
                                <p:cTn id="25" presetID="53"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nodeType="afterGroup">
                            <p:stCondLst>
                              <p:cond delay="2500"/>
                            </p:stCondLst>
                            <p:childTnLst>
                              <p:par>
                                <p:cTn id="31" presetID="53"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nodeType="afterGroup">
                            <p:stCondLst>
                              <p:cond delay="3000"/>
                            </p:stCondLst>
                            <p:childTnLst>
                              <p:par>
                                <p:cTn id="37" presetID="53"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0" y="5373688"/>
            <a:ext cx="9144000" cy="431800"/>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579438" y="2924175"/>
            <a:ext cx="7921625" cy="259238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58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548B96-08B3-4539-9C41-7E5BD75B937C}" type="slidenum">
              <a:rPr lang="zh-CN" altLang="en-US" smtClean="0"/>
              <a:pPr fontAlgn="base">
                <a:spcBef>
                  <a:spcPct val="0"/>
                </a:spcBef>
                <a:spcAft>
                  <a:spcPct val="0"/>
                </a:spcAft>
                <a:defRPr/>
              </a:pPr>
              <a:t>20</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哪些词或短语意思不明确？</a:t>
            </a:r>
            <a:endParaRPr lang="zh-CN" altLang="en-US" dirty="0"/>
          </a:p>
        </p:txBody>
      </p:sp>
      <p:sp>
        <p:nvSpPr>
          <p:cNvPr id="13" name="矩形 12"/>
          <p:cNvSpPr/>
          <p:nvPr/>
        </p:nvSpPr>
        <p:spPr>
          <a:xfrm>
            <a:off x="468313" y="1268413"/>
            <a:ext cx="8207375" cy="954087"/>
          </a:xfrm>
          <a:prstGeom prst="rect">
            <a:avLst/>
          </a:prstGeom>
        </p:spPr>
        <p:txBody>
          <a:bodyPr>
            <a:spAutoFit/>
          </a:bodyPr>
          <a:lstStyle/>
          <a:p>
            <a:pPr fontAlgn="auto">
              <a:spcBef>
                <a:spcPts val="0"/>
              </a:spcBef>
              <a:spcAft>
                <a:spcPts val="0"/>
              </a:spcAft>
              <a:defRPr/>
            </a:pPr>
            <a:r>
              <a:rPr lang="zh-CN" altLang="en-US" sz="2800" b="1" dirty="0">
                <a:solidFill>
                  <a:schemeClr val="accent1"/>
                </a:solidFill>
                <a:latin typeface="+mn-ea"/>
                <a:ea typeface="+mn-ea"/>
                <a:cs typeface="Microsoft Sans Serif" pitchFamily="34" charset="0"/>
              </a:rPr>
              <a:t>在你准备评价别人论点、论证或论据恰当性之前，</a:t>
            </a:r>
            <a:endParaRPr lang="en-US" altLang="zh-CN" sz="2800" b="1" dirty="0">
              <a:solidFill>
                <a:schemeClr val="accent1"/>
              </a:solidFill>
              <a:latin typeface="+mn-ea"/>
              <a:ea typeface="+mn-ea"/>
              <a:cs typeface="Microsoft Sans Serif" pitchFamily="34" charset="0"/>
            </a:endParaRPr>
          </a:p>
          <a:p>
            <a:pPr fontAlgn="auto">
              <a:spcBef>
                <a:spcPts val="0"/>
              </a:spcBef>
              <a:spcAft>
                <a:spcPts val="0"/>
              </a:spcAft>
              <a:defRPr/>
            </a:pPr>
            <a:r>
              <a:rPr lang="zh-CN" altLang="en-US" sz="2800" b="1" dirty="0">
                <a:solidFill>
                  <a:schemeClr val="accent1"/>
                </a:solidFill>
                <a:latin typeface="+mn-ea"/>
                <a:ea typeface="+mn-ea"/>
                <a:cs typeface="Microsoft Sans Serif" pitchFamily="34" charset="0"/>
              </a:rPr>
              <a:t>先要弄清楚有歧义的词在上下文中具体含义！</a:t>
            </a:r>
            <a:endParaRPr lang="zh-CN" altLang="en-US" sz="2800" b="1" dirty="0">
              <a:solidFill>
                <a:schemeClr val="accent1"/>
              </a:solidFill>
              <a:latin typeface="+mn-ea"/>
              <a:ea typeface="+mn-ea"/>
            </a:endParaRPr>
          </a:p>
        </p:txBody>
      </p:sp>
      <p:graphicFrame>
        <p:nvGraphicFramePr>
          <p:cNvPr id="14" name="表格 13"/>
          <p:cNvGraphicFramePr>
            <a:graphicFrameLocks noGrp="1"/>
          </p:cNvGraphicFramePr>
          <p:nvPr/>
        </p:nvGraphicFramePr>
        <p:xfrm>
          <a:off x="652463" y="2978150"/>
          <a:ext cx="7777162" cy="2486136"/>
        </p:xfrm>
        <a:graphic>
          <a:graphicData uri="http://schemas.openxmlformats.org/drawingml/2006/table">
            <a:tbl>
              <a:tblPr firstRow="1" bandRow="1">
                <a:tableStyleId>{5C22544A-7EE6-4342-B048-85BDC9FD1C3A}</a:tableStyleId>
              </a:tblPr>
              <a:tblGrid>
                <a:gridCol w="3168473"/>
                <a:gridCol w="4608689"/>
              </a:tblGrid>
              <a:tr h="518024">
                <a:tc>
                  <a:txBody>
                    <a:bodyPr/>
                    <a:lstStyle/>
                    <a:p>
                      <a:pPr marL="0" algn="ctr" defTabSz="914400" rtl="0" eaLnBrk="1" latinLnBrk="0" hangingPunct="1"/>
                      <a:r>
                        <a:rPr lang="zh-CN" altLang="en-US" sz="2800" kern="1200" dirty="0" smtClean="0"/>
                        <a:t>观点</a:t>
                      </a:r>
                      <a:endParaRPr lang="zh-CN" altLang="en-US" sz="2800" b="1" kern="1200" dirty="0">
                        <a:solidFill>
                          <a:srgbClr val="FF9900"/>
                        </a:solidFill>
                        <a:latin typeface="+mn-lt"/>
                        <a:ea typeface="+mn-ea"/>
                        <a:cs typeface="+mn-cs"/>
                      </a:endParaRPr>
                    </a:p>
                  </a:txBody>
                  <a:tcPr marL="91444" marR="91444" marT="45708" marB="45708" anchor="ctr"/>
                </a:tc>
                <a:tc>
                  <a:txBody>
                    <a:bodyPr/>
                    <a:lstStyle/>
                    <a:p>
                      <a:pPr marL="0" algn="ctr" defTabSz="914400" rtl="0" eaLnBrk="1" latinLnBrk="0" hangingPunct="1"/>
                      <a:r>
                        <a:rPr lang="zh-CN" altLang="en-US" sz="2800" kern="1200" dirty="0" smtClean="0"/>
                        <a:t>歧义在哪里？</a:t>
                      </a:r>
                      <a:endParaRPr lang="zh-CN" altLang="en-US" sz="2800" b="1" kern="1200" dirty="0">
                        <a:solidFill>
                          <a:srgbClr val="FF9900"/>
                        </a:solidFill>
                        <a:latin typeface="+mn-lt"/>
                        <a:ea typeface="+mn-ea"/>
                        <a:cs typeface="+mn-cs"/>
                      </a:endParaRPr>
                    </a:p>
                  </a:txBody>
                  <a:tcPr marL="91444" marR="91444" marT="45708" marB="45708" anchor="ctr"/>
                </a:tc>
              </a:tr>
              <a:tr h="656000">
                <a:tc>
                  <a:txBody>
                    <a:bodyPr/>
                    <a:lstStyle/>
                    <a:p>
                      <a:pPr algn="l">
                        <a:buFont typeface="Arial" pitchFamily="34" charset="0"/>
                        <a:buNone/>
                      </a:pPr>
                      <a:r>
                        <a:rPr lang="zh-CN" altLang="en-US" sz="1800" dirty="0" smtClean="0"/>
                        <a:t>网络公知都非常无聊</a:t>
                      </a:r>
                      <a:endParaRPr lang="zh-CN" altLang="en-US" sz="1800" dirty="0">
                        <a:solidFill>
                          <a:schemeClr val="tx1"/>
                        </a:solidFill>
                      </a:endParaRPr>
                    </a:p>
                  </a:txBody>
                  <a:tcPr marL="91444" marR="91444" marT="45708" marB="45708" anchor="ctr"/>
                </a:tc>
                <a:tc>
                  <a:txBody>
                    <a:bodyPr/>
                    <a:lstStyle/>
                    <a:p>
                      <a:pPr algn="l">
                        <a:buFont typeface="Arial" pitchFamily="34" charset="0"/>
                        <a:buNone/>
                      </a:pPr>
                      <a:r>
                        <a:rPr lang="zh-CN" altLang="en-US" sz="1800" dirty="0" smtClean="0"/>
                        <a:t>“公知”的定义是什么？</a:t>
                      </a:r>
                      <a:endParaRPr lang="zh-CN" altLang="en-US" sz="1800" dirty="0">
                        <a:solidFill>
                          <a:schemeClr val="tx1"/>
                        </a:solidFill>
                      </a:endParaRPr>
                    </a:p>
                  </a:txBody>
                  <a:tcPr marL="91444" marR="91444" marT="45708" marB="45708" anchor="ctr"/>
                </a:tc>
              </a:tr>
              <a:tr h="656000">
                <a:tc>
                  <a:txBody>
                    <a:bodyPr/>
                    <a:lstStyle/>
                    <a:p>
                      <a:pPr algn="l">
                        <a:spcBef>
                          <a:spcPts val="1200"/>
                        </a:spcBef>
                        <a:buFont typeface="Arial" pitchFamily="34" charset="0"/>
                        <a:buNone/>
                      </a:pPr>
                      <a:r>
                        <a:rPr lang="zh-CN" altLang="en-US" sz="1800" dirty="0" smtClean="0"/>
                        <a:t>没有所谓的普世价值观</a:t>
                      </a:r>
                      <a:endParaRPr lang="zh-CN" altLang="en-US" sz="1800" dirty="0">
                        <a:solidFill>
                          <a:schemeClr val="tx1"/>
                        </a:solidFill>
                      </a:endParaRPr>
                    </a:p>
                  </a:txBody>
                  <a:tcPr marL="91444" marR="91444" marT="45708" marB="45708" anchor="ctr"/>
                </a:tc>
                <a:tc>
                  <a:txBody>
                    <a:bodyPr/>
                    <a:lstStyle/>
                    <a:p>
                      <a:pPr algn="l">
                        <a:buFont typeface="Arial" pitchFamily="34" charset="0"/>
                        <a:buNone/>
                      </a:pPr>
                      <a:r>
                        <a:rPr lang="zh-CN" altLang="en-US" sz="1800" dirty="0" smtClean="0"/>
                        <a:t>“普世价值观”的定义是什么？</a:t>
                      </a:r>
                      <a:endParaRPr lang="zh-CN" altLang="en-US" sz="1800" dirty="0">
                        <a:solidFill>
                          <a:schemeClr val="tx1"/>
                        </a:solidFill>
                      </a:endParaRPr>
                    </a:p>
                  </a:txBody>
                  <a:tcPr marL="91444" marR="91444" marT="45708" marB="45708" anchor="ctr"/>
                </a:tc>
              </a:tr>
              <a:tr h="656000">
                <a:tc>
                  <a:txBody>
                    <a:bodyPr/>
                    <a:lstStyle/>
                    <a:p>
                      <a:pPr algn="l">
                        <a:buFont typeface="Arial" pitchFamily="34" charset="0"/>
                        <a:buNone/>
                      </a:pPr>
                      <a:r>
                        <a:rPr lang="zh-CN" altLang="en-US" sz="1800" dirty="0" smtClean="0"/>
                        <a:t>大学教育质量普遍下滑</a:t>
                      </a:r>
                      <a:endParaRPr lang="zh-CN" altLang="en-US" sz="1800" dirty="0">
                        <a:solidFill>
                          <a:schemeClr val="tx1"/>
                        </a:solidFill>
                      </a:endParaRPr>
                    </a:p>
                  </a:txBody>
                  <a:tcPr marL="91444" marR="91444" marT="45708" marB="45708" anchor="ctr"/>
                </a:tc>
                <a:tc>
                  <a:txBody>
                    <a:bodyPr/>
                    <a:lstStyle/>
                    <a:p>
                      <a:pPr algn="l">
                        <a:buFont typeface="Arial" pitchFamily="34" charset="0"/>
                        <a:buNone/>
                      </a:pPr>
                      <a:r>
                        <a:rPr lang="zh-CN" altLang="en-US" sz="1800" dirty="0" smtClean="0"/>
                        <a:t>“教育质量”的定义是什么？</a:t>
                      </a:r>
                      <a:endParaRPr lang="zh-CN" altLang="en-US" sz="1800" dirty="0">
                        <a:solidFill>
                          <a:schemeClr val="tx1"/>
                        </a:solidFill>
                      </a:endParaRPr>
                    </a:p>
                  </a:txBody>
                  <a:tcPr marL="91444" marR="91444" marT="45708" marB="45708"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0" y="5589588"/>
            <a:ext cx="9144000" cy="431800"/>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611188" y="3141663"/>
            <a:ext cx="7921625" cy="25908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604"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07D1C8-A609-414F-90AA-A1CBD05E9876}" type="slidenum">
              <a:rPr lang="zh-CN" altLang="en-US" smtClean="0"/>
              <a:pPr fontAlgn="base">
                <a:spcBef>
                  <a:spcPct val="0"/>
                </a:spcBef>
                <a:spcAft>
                  <a:spcPct val="0"/>
                </a:spcAft>
                <a:defRPr/>
              </a:pPr>
              <a:t>21</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在没弄明白歧义词句前别信任任何说法</a:t>
            </a:r>
            <a:endParaRPr lang="zh-CN" altLang="en-US" dirty="0"/>
          </a:p>
        </p:txBody>
      </p:sp>
      <p:sp>
        <p:nvSpPr>
          <p:cNvPr id="9" name="椭圆 8"/>
          <p:cNvSpPr/>
          <p:nvPr/>
        </p:nvSpPr>
        <p:spPr>
          <a:xfrm>
            <a:off x="827088" y="2551113"/>
            <a:ext cx="7489825" cy="431800"/>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611188" y="1268413"/>
            <a:ext cx="7921625" cy="1439862"/>
          </a:xfrm>
          <a:prstGeom prst="rect">
            <a:avLst/>
          </a:prstGeom>
          <a:gradFill flip="none" rotWithShape="1">
            <a:gsLst>
              <a:gs pos="86000">
                <a:schemeClr val="accent1">
                  <a:lumMod val="75000"/>
                </a:schemeClr>
              </a:gs>
              <a:gs pos="100000">
                <a:schemeClr val="accent1">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ctr"/>
          <a:lstStyle/>
          <a:p>
            <a:pPr fontAlgn="auto">
              <a:lnSpc>
                <a:spcPct val="150000"/>
              </a:lnSpc>
              <a:spcBef>
                <a:spcPts val="0"/>
              </a:spcBef>
              <a:defRPr/>
            </a:pPr>
            <a:r>
              <a:rPr lang="zh-CN" altLang="en-US" sz="2000" dirty="0">
                <a:solidFill>
                  <a:schemeClr val="bg1"/>
                </a:solidFill>
                <a:latin typeface="Mistral" pitchFamily="66" charset="0"/>
                <a:cs typeface="Microsoft Sans Serif" pitchFamily="34" charset="0"/>
              </a:rPr>
              <a:t>一个词越</a:t>
            </a:r>
            <a:r>
              <a:rPr lang="zh-CN" altLang="en-US" sz="3200" b="1" dirty="0">
                <a:solidFill>
                  <a:srgbClr val="FFFF00"/>
                </a:solidFill>
                <a:latin typeface="Mistral" pitchFamily="66" charset="0"/>
                <a:cs typeface="Microsoft Sans Serif" pitchFamily="34" charset="0"/>
              </a:rPr>
              <a:t>抽象</a:t>
            </a:r>
            <a:r>
              <a:rPr lang="zh-CN" altLang="en-US" sz="2000" dirty="0">
                <a:solidFill>
                  <a:schemeClr val="bg1"/>
                </a:solidFill>
                <a:latin typeface="Mistral" pitchFamily="66" charset="0"/>
                <a:cs typeface="Microsoft Sans Serif" pitchFamily="34" charset="0"/>
              </a:rPr>
              <a:t>，就越可能有</a:t>
            </a:r>
            <a:r>
              <a:rPr lang="zh-CN" altLang="en-US" sz="3200" b="1" dirty="0">
                <a:solidFill>
                  <a:srgbClr val="FFFF00"/>
                </a:solidFill>
                <a:latin typeface="Mistral" pitchFamily="66" charset="0"/>
                <a:cs typeface="Microsoft Sans Serif" pitchFamily="34" charset="0"/>
              </a:rPr>
              <a:t>歧义</a:t>
            </a:r>
            <a:endParaRPr lang="en-US" altLang="zh-CN" sz="2000" dirty="0">
              <a:solidFill>
                <a:schemeClr val="bg1"/>
              </a:solidFill>
              <a:latin typeface="Mistral" pitchFamily="66" charset="0"/>
              <a:cs typeface="Microsoft Sans Serif" pitchFamily="34" charset="0"/>
            </a:endParaRPr>
          </a:p>
          <a:p>
            <a:pPr algn="r" fontAlgn="auto">
              <a:lnSpc>
                <a:spcPct val="150000"/>
              </a:lnSpc>
              <a:spcBef>
                <a:spcPts val="0"/>
              </a:spcBef>
              <a:defRPr/>
            </a:pPr>
            <a:r>
              <a:rPr lang="zh-CN" altLang="en-US" sz="2000" dirty="0">
                <a:solidFill>
                  <a:schemeClr val="bg1"/>
                </a:solidFill>
                <a:latin typeface="Mistral" pitchFamily="66" charset="0"/>
                <a:cs typeface="Microsoft Sans Serif" pitchFamily="34" charset="0"/>
              </a:rPr>
              <a:t>民主、自由、爱国、科学发展观、城镇化，你幸福吗？</a:t>
            </a:r>
            <a:r>
              <a:rPr lang="en-US" altLang="zh-CN" sz="2000" dirty="0">
                <a:solidFill>
                  <a:schemeClr val="bg1"/>
                </a:solidFill>
                <a:latin typeface="Mistral" pitchFamily="66" charset="0"/>
                <a:cs typeface="Microsoft Sans Serif" pitchFamily="34" charset="0"/>
              </a:rPr>
              <a:t>… …</a:t>
            </a:r>
            <a:endParaRPr lang="zh-CN" altLang="en-US" sz="2000" dirty="0">
              <a:solidFill>
                <a:schemeClr val="bg1"/>
              </a:solidFill>
              <a:latin typeface="Mistral" pitchFamily="66" charset="0"/>
              <a:cs typeface="Microsoft Sans Serif" pitchFamily="34" charset="0"/>
            </a:endParaRPr>
          </a:p>
        </p:txBody>
      </p:sp>
      <p:graphicFrame>
        <p:nvGraphicFramePr>
          <p:cNvPr id="11" name="表格 10"/>
          <p:cNvGraphicFramePr>
            <a:graphicFrameLocks noGrp="1"/>
          </p:cNvGraphicFramePr>
          <p:nvPr/>
        </p:nvGraphicFramePr>
        <p:xfrm>
          <a:off x="682625" y="3211513"/>
          <a:ext cx="7777162" cy="2449511"/>
        </p:xfrm>
        <a:graphic>
          <a:graphicData uri="http://schemas.openxmlformats.org/drawingml/2006/table">
            <a:tbl>
              <a:tblPr firstRow="1" bandRow="1">
                <a:tableStyleId>{5C22544A-7EE6-4342-B048-85BDC9FD1C3A}</a:tableStyleId>
              </a:tblPr>
              <a:tblGrid>
                <a:gridCol w="1599882"/>
                <a:gridCol w="2877221"/>
                <a:gridCol w="3300059"/>
              </a:tblGrid>
              <a:tr h="432231">
                <a:tc>
                  <a:txBody>
                    <a:bodyPr/>
                    <a:lstStyle/>
                    <a:p>
                      <a:pPr algn="ctr"/>
                      <a:r>
                        <a:rPr lang="zh-CN" altLang="en-US" sz="1800" dirty="0" smtClean="0"/>
                        <a:t>歧义词</a:t>
                      </a:r>
                      <a:endParaRPr lang="zh-CN" altLang="en-US" sz="1800" b="1" dirty="0">
                        <a:solidFill>
                          <a:srgbClr val="FF9900"/>
                        </a:solidFill>
                      </a:endParaRPr>
                    </a:p>
                  </a:txBody>
                  <a:tcPr marL="91432" marR="91432" marT="45724" marB="45724" anchor="ctr"/>
                </a:tc>
                <a:tc>
                  <a:txBody>
                    <a:bodyPr/>
                    <a:lstStyle/>
                    <a:p>
                      <a:pPr algn="ctr"/>
                      <a:r>
                        <a:rPr lang="zh-CN" altLang="en-US" sz="1800" dirty="0" smtClean="0"/>
                        <a:t>一种可能理解</a:t>
                      </a:r>
                      <a:endParaRPr lang="zh-CN" altLang="en-US" sz="1800" b="1" dirty="0">
                        <a:solidFill>
                          <a:srgbClr val="FF9900"/>
                        </a:solidFill>
                      </a:endParaRPr>
                    </a:p>
                  </a:txBody>
                  <a:tcPr marL="91432" marR="91432" marT="45724" marB="45724" anchor="ctr"/>
                </a:tc>
                <a:tc>
                  <a:txBody>
                    <a:bodyPr/>
                    <a:lstStyle/>
                    <a:p>
                      <a:pPr algn="ctr"/>
                      <a:r>
                        <a:rPr lang="zh-CN" altLang="en-US" sz="1800" dirty="0" smtClean="0"/>
                        <a:t>另外的理解</a:t>
                      </a:r>
                      <a:endParaRPr lang="zh-CN" altLang="en-US" sz="1800" b="1" dirty="0">
                        <a:solidFill>
                          <a:srgbClr val="FF9900"/>
                        </a:solidFill>
                      </a:endParaRPr>
                    </a:p>
                  </a:txBody>
                  <a:tcPr marL="91432" marR="91432" marT="45724" marB="45724" anchor="ctr"/>
                </a:tc>
              </a:tr>
              <a:tr h="504320">
                <a:tc>
                  <a:txBody>
                    <a:bodyPr/>
                    <a:lstStyle/>
                    <a:p>
                      <a:pPr algn="ctr"/>
                      <a:r>
                        <a:rPr lang="zh-CN" altLang="en-US" sz="1800" dirty="0" smtClean="0"/>
                        <a:t>人权</a:t>
                      </a:r>
                      <a:endParaRPr lang="zh-CN" altLang="en-US" sz="1800" dirty="0"/>
                    </a:p>
                  </a:txBody>
                  <a:tcPr marL="91432" marR="91432" marT="45724" marB="45724" anchor="ctr"/>
                </a:tc>
                <a:tc>
                  <a:txBody>
                    <a:bodyPr/>
                    <a:lstStyle/>
                    <a:p>
                      <a:pPr algn="l">
                        <a:buFont typeface="Arial" pitchFamily="34" charset="0"/>
                        <a:buNone/>
                      </a:pPr>
                      <a:r>
                        <a:rPr lang="zh-CN" altLang="en-US" sz="1800" dirty="0" smtClean="0"/>
                        <a:t>生存权是最大的人权</a:t>
                      </a:r>
                      <a:endParaRPr lang="zh-CN" altLang="en-US" sz="1800" dirty="0">
                        <a:solidFill>
                          <a:schemeClr val="tx1"/>
                        </a:solidFill>
                      </a:endParaRPr>
                    </a:p>
                  </a:txBody>
                  <a:tcPr marL="91432" marR="91432" marT="45724" marB="45724" anchor="ctr"/>
                </a:tc>
                <a:tc>
                  <a:txBody>
                    <a:bodyPr/>
                    <a:lstStyle/>
                    <a:p>
                      <a:pPr algn="l">
                        <a:buFont typeface="Arial" pitchFamily="34" charset="0"/>
                        <a:buNone/>
                      </a:pPr>
                      <a:r>
                        <a:rPr lang="zh-CN" altLang="en-US" sz="1800" dirty="0" smtClean="0"/>
                        <a:t>新闻自由，言论自由</a:t>
                      </a:r>
                      <a:endParaRPr lang="zh-CN" altLang="en-US" sz="1800" dirty="0">
                        <a:solidFill>
                          <a:schemeClr val="tx1"/>
                        </a:solidFill>
                      </a:endParaRPr>
                    </a:p>
                  </a:txBody>
                  <a:tcPr marL="91432" marR="91432" marT="45724" marB="45724" anchor="ctr"/>
                </a:tc>
              </a:tr>
              <a:tr h="504320">
                <a:tc>
                  <a:txBody>
                    <a:bodyPr/>
                    <a:lstStyle/>
                    <a:p>
                      <a:pPr algn="ctr"/>
                      <a:r>
                        <a:rPr lang="zh-CN" altLang="en-US" sz="1800" dirty="0" smtClean="0"/>
                        <a:t>责任</a:t>
                      </a:r>
                      <a:endParaRPr lang="zh-CN" altLang="en-US" sz="1800" dirty="0"/>
                    </a:p>
                  </a:txBody>
                  <a:tcPr marL="91432" marR="91432" marT="45724" marB="45724" anchor="ctr"/>
                </a:tc>
                <a:tc>
                  <a:txBody>
                    <a:bodyPr/>
                    <a:lstStyle/>
                    <a:p>
                      <a:pPr algn="l">
                        <a:buFont typeface="Arial" pitchFamily="34" charset="0"/>
                        <a:buNone/>
                      </a:pPr>
                      <a:r>
                        <a:rPr lang="zh-CN" altLang="en-US" sz="1800" dirty="0" smtClean="0"/>
                        <a:t>维护稳定，发展经济</a:t>
                      </a:r>
                      <a:endParaRPr lang="zh-CN" altLang="en-US" sz="1800" dirty="0">
                        <a:solidFill>
                          <a:schemeClr val="tx1"/>
                        </a:solidFill>
                      </a:endParaRPr>
                    </a:p>
                  </a:txBody>
                  <a:tcPr marL="91432" marR="91432" marT="45724" marB="45724" anchor="ctr"/>
                </a:tc>
                <a:tc>
                  <a:txBody>
                    <a:bodyPr/>
                    <a:lstStyle/>
                    <a:p>
                      <a:pPr algn="l">
                        <a:buFont typeface="Arial" pitchFamily="34" charset="0"/>
                        <a:buNone/>
                      </a:pPr>
                      <a:r>
                        <a:rPr lang="zh-CN" altLang="en-US" sz="1800" dirty="0" smtClean="0"/>
                        <a:t>创造公平，扶助弱势</a:t>
                      </a:r>
                      <a:endParaRPr lang="zh-CN" altLang="en-US" sz="1800" dirty="0">
                        <a:solidFill>
                          <a:schemeClr val="tx1"/>
                        </a:solidFill>
                      </a:endParaRPr>
                    </a:p>
                  </a:txBody>
                  <a:tcPr marL="91432" marR="91432" marT="45724" marB="45724" anchor="ctr"/>
                </a:tc>
              </a:tr>
              <a:tr h="504320">
                <a:tc>
                  <a:txBody>
                    <a:bodyPr/>
                    <a:lstStyle/>
                    <a:p>
                      <a:pPr algn="ctr"/>
                      <a:r>
                        <a:rPr lang="zh-CN" altLang="en-US" sz="1800" dirty="0" smtClean="0"/>
                        <a:t>传统价值观</a:t>
                      </a:r>
                      <a:endParaRPr lang="zh-CN" altLang="en-US" sz="1800" dirty="0"/>
                    </a:p>
                  </a:txBody>
                  <a:tcPr marL="91432" marR="91432" marT="45724" marB="45724" anchor="ctr"/>
                </a:tc>
                <a:tc>
                  <a:txBody>
                    <a:bodyPr/>
                    <a:lstStyle/>
                    <a:p>
                      <a:pPr algn="l">
                        <a:buFont typeface="Arial" pitchFamily="34" charset="0"/>
                        <a:buNone/>
                      </a:pPr>
                      <a:r>
                        <a:rPr lang="zh-CN" altLang="en-US" sz="1800" dirty="0" smtClean="0"/>
                        <a:t>自力更生，人定胜天</a:t>
                      </a:r>
                      <a:endParaRPr lang="zh-CN" altLang="en-US" sz="1800" dirty="0">
                        <a:solidFill>
                          <a:schemeClr val="tx1"/>
                        </a:solidFill>
                      </a:endParaRPr>
                    </a:p>
                  </a:txBody>
                  <a:tcPr marL="91432" marR="91432" marT="45724" marB="45724" anchor="ctr"/>
                </a:tc>
                <a:tc>
                  <a:txBody>
                    <a:bodyPr/>
                    <a:lstStyle/>
                    <a:p>
                      <a:pPr algn="l">
                        <a:buFont typeface="Arial" pitchFamily="34" charset="0"/>
                        <a:buNone/>
                      </a:pPr>
                      <a:r>
                        <a:rPr lang="zh-CN" altLang="en-US" sz="1800" dirty="0" smtClean="0"/>
                        <a:t>天人合一，逆天天谴</a:t>
                      </a:r>
                      <a:endParaRPr lang="zh-CN" altLang="en-US" sz="1800" dirty="0">
                        <a:solidFill>
                          <a:schemeClr val="tx1"/>
                        </a:solidFill>
                      </a:endParaRPr>
                    </a:p>
                  </a:txBody>
                  <a:tcPr marL="91432" marR="91432" marT="45724" marB="45724" anchor="ctr"/>
                </a:tc>
              </a:tr>
              <a:tr h="504320">
                <a:tc>
                  <a:txBody>
                    <a:bodyPr/>
                    <a:lstStyle/>
                    <a:p>
                      <a:pPr algn="ctr"/>
                      <a:r>
                        <a:rPr lang="zh-CN" altLang="en-US" sz="1800" dirty="0" smtClean="0"/>
                        <a:t>经济繁荣</a:t>
                      </a:r>
                      <a:endParaRPr lang="zh-CN" altLang="en-US" sz="1800" dirty="0"/>
                    </a:p>
                  </a:txBody>
                  <a:tcPr marL="91432" marR="91432" marT="45724" marB="45724" anchor="ctr"/>
                </a:tc>
                <a:tc>
                  <a:txBody>
                    <a:bodyPr/>
                    <a:lstStyle/>
                    <a:p>
                      <a:pPr algn="l">
                        <a:buFont typeface="Arial" pitchFamily="34" charset="0"/>
                        <a:buNone/>
                      </a:pPr>
                      <a:r>
                        <a:rPr lang="en-US" altLang="zh-CN" sz="1800" dirty="0" smtClean="0"/>
                        <a:t>GDP</a:t>
                      </a:r>
                      <a:r>
                        <a:rPr lang="zh-CN" altLang="en-US" sz="1800" dirty="0" smtClean="0"/>
                        <a:t>保持一定的增长速度</a:t>
                      </a:r>
                      <a:endParaRPr lang="zh-CN" altLang="en-US" sz="1800" dirty="0">
                        <a:solidFill>
                          <a:schemeClr val="tx1"/>
                        </a:solidFill>
                      </a:endParaRPr>
                    </a:p>
                  </a:txBody>
                  <a:tcPr marL="91432" marR="91432" marT="45724" marB="45724" anchor="ctr"/>
                </a:tc>
                <a:tc>
                  <a:txBody>
                    <a:bodyPr/>
                    <a:lstStyle/>
                    <a:p>
                      <a:pPr algn="l">
                        <a:buFont typeface="Arial" pitchFamily="34" charset="0"/>
                        <a:buNone/>
                      </a:pPr>
                      <a:r>
                        <a:rPr lang="zh-CN" altLang="en-US" sz="1800" dirty="0" smtClean="0"/>
                        <a:t>居民生活质量持续提高</a:t>
                      </a:r>
                      <a:endParaRPr lang="zh-CN" altLang="en-US" sz="1800" dirty="0">
                        <a:solidFill>
                          <a:schemeClr val="tx1"/>
                        </a:solidFill>
                      </a:endParaRPr>
                    </a:p>
                  </a:txBody>
                  <a:tcPr marL="91432" marR="91432" marT="45724" marB="45724"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4E93CA-9D3E-4391-A78E-C20C389A402C}" type="slidenum">
              <a:rPr lang="zh-CN" altLang="en-US" smtClean="0"/>
              <a:pPr fontAlgn="base">
                <a:spcBef>
                  <a:spcPct val="0"/>
                </a:spcBef>
                <a:spcAft>
                  <a:spcPct val="0"/>
                </a:spcAft>
                <a:defRPr/>
              </a:pPr>
              <a:t>22</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时刻留意歧义的影响</a:t>
            </a:r>
            <a:r>
              <a:rPr lang="en-US" altLang="zh-CN" dirty="0" smtClean="0"/>
              <a:t>—</a:t>
            </a:r>
            <a:r>
              <a:rPr lang="zh-CN" altLang="en-US" dirty="0"/>
              <a:t>养成三个新的习惯</a:t>
            </a:r>
          </a:p>
        </p:txBody>
      </p:sp>
      <p:grpSp>
        <p:nvGrpSpPr>
          <p:cNvPr id="27652" name="组合 26"/>
          <p:cNvGrpSpPr>
            <a:grpSpLocks/>
          </p:cNvGrpSpPr>
          <p:nvPr/>
        </p:nvGrpSpPr>
        <p:grpSpPr bwMode="auto">
          <a:xfrm>
            <a:off x="0" y="1052513"/>
            <a:ext cx="9144000" cy="1439862"/>
            <a:chOff x="0" y="1700808"/>
            <a:chExt cx="9144000" cy="1439714"/>
          </a:xfrm>
        </p:grpSpPr>
        <p:sp>
          <p:nvSpPr>
            <p:cNvPr id="18" name="椭圆 17"/>
            <p:cNvSpPr/>
            <p:nvPr/>
          </p:nvSpPr>
          <p:spPr>
            <a:xfrm>
              <a:off x="0" y="2853215"/>
              <a:ext cx="9144000" cy="287307"/>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7674" name="组合 7"/>
            <p:cNvGrpSpPr>
              <a:grpSpLocks/>
            </p:cNvGrpSpPr>
            <p:nvPr/>
          </p:nvGrpSpPr>
          <p:grpSpPr bwMode="auto">
            <a:xfrm>
              <a:off x="539552" y="1700808"/>
              <a:ext cx="8064896" cy="1224136"/>
              <a:chOff x="467544" y="1412776"/>
              <a:chExt cx="8064896" cy="1224136"/>
            </a:xfrm>
          </p:grpSpPr>
          <p:grpSp>
            <p:nvGrpSpPr>
              <p:cNvPr id="27675" name="组合 8"/>
              <p:cNvGrpSpPr>
                <a:grpSpLocks/>
              </p:cNvGrpSpPr>
              <p:nvPr/>
            </p:nvGrpSpPr>
            <p:grpSpPr bwMode="auto">
              <a:xfrm>
                <a:off x="467544" y="1412776"/>
                <a:ext cx="8064896" cy="1224136"/>
                <a:chOff x="251520" y="1916832"/>
                <a:chExt cx="8352928" cy="1440160"/>
              </a:xfrm>
            </p:grpSpPr>
            <p:sp>
              <p:nvSpPr>
                <p:cNvPr id="12" name="圆角矩形 11"/>
                <p:cNvSpPr/>
                <p:nvPr/>
              </p:nvSpPr>
              <p:spPr>
                <a:xfrm>
                  <a:off x="251725" y="1916832"/>
                  <a:ext cx="8352518" cy="143980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对角圆角矩形 16"/>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 name="TextBox 9"/>
              <p:cNvSpPr txBox="1"/>
              <p:nvPr/>
            </p:nvSpPr>
            <p:spPr>
              <a:xfrm>
                <a:off x="612205" y="1412776"/>
                <a:ext cx="2663825" cy="598425"/>
              </a:xfrm>
              <a:prstGeom prst="rect">
                <a:avLst/>
              </a:prstGeom>
              <a:noFill/>
            </p:spPr>
            <p:txBody>
              <a:bodyPr>
                <a:spAutoFit/>
              </a:bodyPr>
              <a:lstStyle/>
              <a:p>
                <a:pPr fontAlgn="auto">
                  <a:lnSpc>
                    <a:spcPct val="150000"/>
                  </a:lnSpc>
                  <a:spcBef>
                    <a:spcPts val="0"/>
                  </a:spcBef>
                  <a:spcAft>
                    <a:spcPts val="0"/>
                  </a:spcAft>
                  <a:defRPr/>
                </a:pPr>
                <a:r>
                  <a:rPr lang="zh-CN" altLang="en-US" sz="2400" dirty="0">
                    <a:solidFill>
                      <a:schemeClr val="tx1">
                        <a:lumMod val="85000"/>
                        <a:lumOff val="15000"/>
                      </a:schemeClr>
                    </a:solidFill>
                    <a:latin typeface="Mistral" pitchFamily="66" charset="0"/>
                    <a:ea typeface="+mn-ea"/>
                    <a:cs typeface="Microsoft Sans Serif" pitchFamily="34" charset="0"/>
                  </a:rPr>
                  <a:t>避免</a:t>
                </a:r>
                <a:r>
                  <a:rPr lang="zh-CN" altLang="en-US" sz="2400" b="1" dirty="0">
                    <a:solidFill>
                      <a:srgbClr val="FF0000"/>
                    </a:solidFill>
                    <a:latin typeface="Mistral" pitchFamily="66" charset="0"/>
                    <a:ea typeface="+mn-ea"/>
                    <a:cs typeface="Microsoft Sans Serif" pitchFamily="34" charset="0"/>
                  </a:rPr>
                  <a:t>心电感应</a:t>
                </a:r>
                <a:r>
                  <a:rPr lang="zh-CN" altLang="en-US" sz="2400" dirty="0">
                    <a:solidFill>
                      <a:schemeClr val="tx1">
                        <a:lumMod val="85000"/>
                        <a:lumOff val="15000"/>
                      </a:schemeClr>
                    </a:solidFill>
                    <a:latin typeface="Mistral" pitchFamily="66" charset="0"/>
                    <a:ea typeface="+mn-ea"/>
                    <a:cs typeface="Microsoft Sans Serif" pitchFamily="34" charset="0"/>
                  </a:rPr>
                  <a:t>：</a:t>
                </a:r>
                <a:endParaRPr lang="en-US" altLang="zh-CN" sz="2400" b="1" dirty="0">
                  <a:solidFill>
                    <a:schemeClr val="accent1"/>
                  </a:solidFill>
                  <a:latin typeface="Mistral" pitchFamily="66" charset="0"/>
                  <a:ea typeface="微软雅黑" pitchFamily="34" charset="-122"/>
                  <a:cs typeface="Microsoft Sans Serif" pitchFamily="34" charset="0"/>
                </a:endParaRPr>
              </a:p>
            </p:txBody>
          </p:sp>
          <p:sp>
            <p:nvSpPr>
              <p:cNvPr id="11" name="矩形 10"/>
              <p:cNvSpPr/>
              <p:nvPr/>
            </p:nvSpPr>
            <p:spPr>
              <a:xfrm>
                <a:off x="3033142" y="1500079"/>
                <a:ext cx="5472113" cy="1015558"/>
              </a:xfrm>
              <a:prstGeom prst="rect">
                <a:avLst/>
              </a:prstGeom>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养成“你这么说是什么意思？”的提问习惯</a:t>
                </a:r>
              </a:p>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不是“我知道你是什么</a:t>
                </a:r>
                <a:r>
                  <a:rPr lang="zh-CN" altLang="en-US" sz="2000" dirty="0" smtClean="0">
                    <a:solidFill>
                      <a:schemeClr val="tx1">
                        <a:lumMod val="85000"/>
                        <a:lumOff val="15000"/>
                      </a:schemeClr>
                    </a:solidFill>
                    <a:latin typeface="Mistral" pitchFamily="66" charset="0"/>
                    <a:ea typeface="微软雅黑" pitchFamily="34" charset="-122"/>
                    <a:cs typeface="Microsoft Sans Serif" pitchFamily="34" charset="0"/>
                  </a:rPr>
                  <a:t>意思。”的思考习惯</a:t>
                </a:r>
                <a:endParaRPr lang="zh-CN" altLang="en-US" sz="2000" dirty="0">
                  <a:solidFill>
                    <a:schemeClr val="tx1">
                      <a:lumMod val="85000"/>
                      <a:lumOff val="15000"/>
                    </a:schemeClr>
                  </a:solidFill>
                  <a:latin typeface="Mistral" pitchFamily="66" charset="0"/>
                  <a:ea typeface="微软雅黑" pitchFamily="34" charset="-122"/>
                  <a:cs typeface="Microsoft Sans Serif" pitchFamily="34" charset="0"/>
                </a:endParaRPr>
              </a:p>
            </p:txBody>
          </p:sp>
        </p:grpSp>
      </p:grpSp>
      <p:grpSp>
        <p:nvGrpSpPr>
          <p:cNvPr id="27653" name="组合 25"/>
          <p:cNvGrpSpPr>
            <a:grpSpLocks/>
          </p:cNvGrpSpPr>
          <p:nvPr/>
        </p:nvGrpSpPr>
        <p:grpSpPr bwMode="auto">
          <a:xfrm>
            <a:off x="0" y="2816225"/>
            <a:ext cx="9144000" cy="1439863"/>
            <a:chOff x="0" y="3573016"/>
            <a:chExt cx="9144000" cy="1439714"/>
          </a:xfrm>
        </p:grpSpPr>
        <p:sp>
          <p:nvSpPr>
            <p:cNvPr id="19" name="椭圆 18"/>
            <p:cNvSpPr/>
            <p:nvPr/>
          </p:nvSpPr>
          <p:spPr>
            <a:xfrm>
              <a:off x="0" y="4725422"/>
              <a:ext cx="9144000" cy="287308"/>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7665" name="组合 19"/>
            <p:cNvGrpSpPr>
              <a:grpSpLocks/>
            </p:cNvGrpSpPr>
            <p:nvPr/>
          </p:nvGrpSpPr>
          <p:grpSpPr bwMode="auto">
            <a:xfrm>
              <a:off x="539552" y="3573016"/>
              <a:ext cx="8064896" cy="1224136"/>
              <a:chOff x="467544" y="1412776"/>
              <a:chExt cx="8064896" cy="1224136"/>
            </a:xfrm>
          </p:grpSpPr>
          <p:grpSp>
            <p:nvGrpSpPr>
              <p:cNvPr id="27666" name="组合 20"/>
              <p:cNvGrpSpPr>
                <a:grpSpLocks/>
              </p:cNvGrpSpPr>
              <p:nvPr/>
            </p:nvGrpSpPr>
            <p:grpSpPr bwMode="auto">
              <a:xfrm>
                <a:off x="467544" y="1412776"/>
                <a:ext cx="8064896" cy="1224136"/>
                <a:chOff x="251520" y="1916832"/>
                <a:chExt cx="8352928" cy="1440160"/>
              </a:xfrm>
            </p:grpSpPr>
            <p:sp>
              <p:nvSpPr>
                <p:cNvPr id="24" name="圆角矩形 23"/>
                <p:cNvSpPr/>
                <p:nvPr/>
              </p:nvSpPr>
              <p:spPr>
                <a:xfrm>
                  <a:off x="251725" y="1916832"/>
                  <a:ext cx="8352518" cy="143980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对角圆角矩形 24"/>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2" name="TextBox 21"/>
              <p:cNvSpPr txBox="1"/>
              <p:nvPr/>
            </p:nvSpPr>
            <p:spPr>
              <a:xfrm>
                <a:off x="612205" y="1412776"/>
                <a:ext cx="2663825" cy="598426"/>
              </a:xfrm>
              <a:prstGeom prst="rect">
                <a:avLst/>
              </a:prstGeom>
              <a:noFill/>
            </p:spPr>
            <p:txBody>
              <a:bodyPr>
                <a:spAutoFit/>
              </a:bodyPr>
              <a:lstStyle/>
              <a:p>
                <a:pPr fontAlgn="auto">
                  <a:lnSpc>
                    <a:spcPct val="150000"/>
                  </a:lnSpc>
                  <a:spcBef>
                    <a:spcPts val="0"/>
                  </a:spcBef>
                  <a:spcAft>
                    <a:spcPts val="0"/>
                  </a:spcAft>
                  <a:defRPr/>
                </a:pPr>
                <a:r>
                  <a:rPr lang="zh-CN" altLang="en-US" sz="2400" dirty="0">
                    <a:solidFill>
                      <a:schemeClr val="tx1">
                        <a:lumMod val="85000"/>
                        <a:lumOff val="15000"/>
                      </a:schemeClr>
                    </a:solidFill>
                    <a:latin typeface="Mistral" pitchFamily="66" charset="0"/>
                    <a:ea typeface="+mn-ea"/>
                    <a:cs typeface="Microsoft Sans Serif" pitchFamily="34" charset="0"/>
                  </a:rPr>
                  <a:t>避免</a:t>
                </a:r>
                <a:r>
                  <a:rPr lang="zh-CN" altLang="en-US" sz="2400" b="1" dirty="0">
                    <a:solidFill>
                      <a:srgbClr val="FF0000"/>
                    </a:solidFill>
                    <a:latin typeface="Mistral" pitchFamily="66" charset="0"/>
                    <a:ea typeface="+mn-ea"/>
                    <a:cs typeface="Microsoft Sans Serif" pitchFamily="34" charset="0"/>
                  </a:rPr>
                  <a:t>自我假定</a:t>
                </a:r>
                <a:r>
                  <a:rPr lang="zh-CN" altLang="en-US" sz="2400" dirty="0">
                    <a:solidFill>
                      <a:schemeClr val="tx1">
                        <a:lumMod val="85000"/>
                        <a:lumOff val="15000"/>
                      </a:schemeClr>
                    </a:solidFill>
                    <a:latin typeface="Mistral" pitchFamily="66" charset="0"/>
                    <a:ea typeface="+mn-ea"/>
                    <a:cs typeface="Microsoft Sans Serif" pitchFamily="34" charset="0"/>
                  </a:rPr>
                  <a:t>：</a:t>
                </a:r>
                <a:endParaRPr lang="en-US" altLang="zh-CN" sz="2400" b="1" dirty="0">
                  <a:solidFill>
                    <a:schemeClr val="accent1"/>
                  </a:solidFill>
                  <a:latin typeface="Mistral" pitchFamily="66" charset="0"/>
                  <a:ea typeface="微软雅黑" pitchFamily="34" charset="-122"/>
                  <a:cs typeface="Microsoft Sans Serif" pitchFamily="34" charset="0"/>
                </a:endParaRPr>
              </a:p>
            </p:txBody>
          </p:sp>
          <p:sp>
            <p:nvSpPr>
              <p:cNvPr id="23" name="矩形 22"/>
              <p:cNvSpPr/>
              <p:nvPr/>
            </p:nvSpPr>
            <p:spPr>
              <a:xfrm>
                <a:off x="3033142" y="1500080"/>
                <a:ext cx="5472113" cy="976211"/>
              </a:xfrm>
              <a:prstGeom prst="rect">
                <a:avLst/>
              </a:prstGeom>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坚持思考这些词语或句子是否有不同的含义</a:t>
                </a:r>
              </a:p>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难道这个词语或句子还会有其他的含义吗？</a:t>
                </a:r>
              </a:p>
            </p:txBody>
          </p:sp>
        </p:grpSp>
      </p:grpSp>
      <p:grpSp>
        <p:nvGrpSpPr>
          <p:cNvPr id="27654" name="组合 25"/>
          <p:cNvGrpSpPr>
            <a:grpSpLocks/>
          </p:cNvGrpSpPr>
          <p:nvPr/>
        </p:nvGrpSpPr>
        <p:grpSpPr bwMode="auto">
          <a:xfrm>
            <a:off x="0" y="4581525"/>
            <a:ext cx="9144000" cy="1439863"/>
            <a:chOff x="0" y="3573016"/>
            <a:chExt cx="9144000" cy="1439714"/>
          </a:xfrm>
        </p:grpSpPr>
        <p:sp>
          <p:nvSpPr>
            <p:cNvPr id="21" name="椭圆 20"/>
            <p:cNvSpPr/>
            <p:nvPr/>
          </p:nvSpPr>
          <p:spPr>
            <a:xfrm>
              <a:off x="0" y="4725422"/>
              <a:ext cx="9144000" cy="287308"/>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7656" name="组合 19"/>
            <p:cNvGrpSpPr>
              <a:grpSpLocks/>
            </p:cNvGrpSpPr>
            <p:nvPr/>
          </p:nvGrpSpPr>
          <p:grpSpPr bwMode="auto">
            <a:xfrm>
              <a:off x="539552" y="3573016"/>
              <a:ext cx="8064896" cy="1224136"/>
              <a:chOff x="467544" y="1412776"/>
              <a:chExt cx="8064896" cy="1224136"/>
            </a:xfrm>
          </p:grpSpPr>
          <p:grpSp>
            <p:nvGrpSpPr>
              <p:cNvPr id="27657" name="组合 20"/>
              <p:cNvGrpSpPr>
                <a:grpSpLocks/>
              </p:cNvGrpSpPr>
              <p:nvPr/>
            </p:nvGrpSpPr>
            <p:grpSpPr bwMode="auto">
              <a:xfrm>
                <a:off x="467544" y="1412776"/>
                <a:ext cx="8064896" cy="1224136"/>
                <a:chOff x="251520" y="1916832"/>
                <a:chExt cx="8352928" cy="1440160"/>
              </a:xfrm>
            </p:grpSpPr>
            <p:sp>
              <p:nvSpPr>
                <p:cNvPr id="30" name="圆角矩形 29"/>
                <p:cNvSpPr/>
                <p:nvPr/>
              </p:nvSpPr>
              <p:spPr>
                <a:xfrm>
                  <a:off x="251725" y="1916832"/>
                  <a:ext cx="8352518" cy="143980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对角圆角矩形 30"/>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8" name="TextBox 27"/>
              <p:cNvSpPr txBox="1"/>
              <p:nvPr/>
            </p:nvSpPr>
            <p:spPr>
              <a:xfrm>
                <a:off x="612205" y="1412776"/>
                <a:ext cx="2663825" cy="646046"/>
              </a:xfrm>
              <a:prstGeom prst="rect">
                <a:avLst/>
              </a:prstGeom>
              <a:noFill/>
            </p:spPr>
            <p:txBody>
              <a:bodyPr>
                <a:spAutoFit/>
              </a:bodyPr>
              <a:lstStyle/>
              <a:p>
                <a:pPr fontAlgn="auto">
                  <a:lnSpc>
                    <a:spcPct val="150000"/>
                  </a:lnSpc>
                  <a:spcBef>
                    <a:spcPts val="0"/>
                  </a:spcBef>
                  <a:spcAft>
                    <a:spcPts val="0"/>
                  </a:spcAft>
                  <a:defRPr/>
                </a:pPr>
                <a:r>
                  <a:rPr lang="zh-CN" altLang="en-US" sz="2400" dirty="0">
                    <a:solidFill>
                      <a:schemeClr val="tx1">
                        <a:lumMod val="85000"/>
                        <a:lumOff val="15000"/>
                      </a:schemeClr>
                    </a:solidFill>
                    <a:latin typeface="Mistral" pitchFamily="66" charset="0"/>
                    <a:ea typeface="+mn-ea"/>
                    <a:cs typeface="Microsoft Sans Serif" pitchFamily="34" charset="0"/>
                  </a:rPr>
                  <a:t>避免</a:t>
                </a:r>
                <a:r>
                  <a:rPr lang="zh-CN" altLang="en-US" sz="2400" b="1" dirty="0">
                    <a:solidFill>
                      <a:srgbClr val="FF0000"/>
                    </a:solidFill>
                    <a:latin typeface="Mistral" pitchFamily="66" charset="0"/>
                    <a:ea typeface="+mn-ea"/>
                    <a:cs typeface="Microsoft Sans Serif" pitchFamily="34" charset="0"/>
                  </a:rPr>
                  <a:t>激发感情</a:t>
                </a:r>
                <a:r>
                  <a:rPr lang="zh-CN" altLang="en-US" sz="2400" dirty="0">
                    <a:solidFill>
                      <a:schemeClr val="tx1">
                        <a:lumMod val="85000"/>
                        <a:lumOff val="15000"/>
                      </a:schemeClr>
                    </a:solidFill>
                    <a:latin typeface="Mistral" pitchFamily="66" charset="0"/>
                    <a:ea typeface="+mn-ea"/>
                    <a:cs typeface="Microsoft Sans Serif" pitchFamily="34" charset="0"/>
                  </a:rPr>
                  <a:t>：</a:t>
                </a:r>
                <a:endParaRPr lang="en-US" altLang="zh-CN" sz="2400" b="1" dirty="0">
                  <a:solidFill>
                    <a:schemeClr val="accent1"/>
                  </a:solidFill>
                  <a:latin typeface="Mistral" pitchFamily="66" charset="0"/>
                  <a:ea typeface="微软雅黑" pitchFamily="34" charset="-122"/>
                  <a:cs typeface="Microsoft Sans Serif" pitchFamily="34" charset="0"/>
                </a:endParaRPr>
              </a:p>
            </p:txBody>
          </p:sp>
          <p:sp>
            <p:nvSpPr>
              <p:cNvPr id="29" name="矩形 28"/>
              <p:cNvSpPr/>
              <p:nvPr/>
            </p:nvSpPr>
            <p:spPr>
              <a:xfrm>
                <a:off x="3033142" y="1500080"/>
                <a:ext cx="5472113" cy="1015895"/>
              </a:xfrm>
              <a:prstGeom prst="rect">
                <a:avLst/>
              </a:prstGeom>
            </p:spPr>
            <p:txBody>
              <a:bodyPr>
                <a:spAutoFit/>
              </a:bodyPr>
              <a:lstStyle/>
              <a:p>
                <a:pPr fontAlgn="auto">
                  <a:lnSpc>
                    <a:spcPct val="150000"/>
                  </a:lnSpc>
                  <a:spcBef>
                    <a:spcPts val="0"/>
                  </a:spcBef>
                  <a:spcAft>
                    <a:spcPts val="0"/>
                  </a:spcAft>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讨论严肃问题时避免使用激发强烈情感反应的词，这些词利用情感绕过准确的含义来欺骗人。</a:t>
                </a:r>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1ED1B9-895E-46BC-8215-16B7C6F04AAA}" type="slidenum">
              <a:rPr lang="zh-CN" altLang="en-US" smtClean="0"/>
              <a:pPr fontAlgn="base">
                <a:spcBef>
                  <a:spcPct val="0"/>
                </a:spcBef>
                <a:spcAft>
                  <a:spcPct val="0"/>
                </a:spcAft>
                <a:defRPr/>
              </a:pPr>
              <a:t>23</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谁在利用歧义？</a:t>
            </a:r>
            <a:endParaRPr lang="zh-CN" altLang="en-US" dirty="0"/>
          </a:p>
        </p:txBody>
      </p:sp>
      <p:grpSp>
        <p:nvGrpSpPr>
          <p:cNvPr id="28676" name="组合 19"/>
          <p:cNvGrpSpPr>
            <a:grpSpLocks/>
          </p:cNvGrpSpPr>
          <p:nvPr/>
        </p:nvGrpSpPr>
        <p:grpSpPr bwMode="auto">
          <a:xfrm>
            <a:off x="827088" y="1557338"/>
            <a:ext cx="3744912" cy="4319587"/>
            <a:chOff x="467544" y="3284538"/>
            <a:chExt cx="3312368" cy="2664296"/>
          </a:xfrm>
        </p:grpSpPr>
        <p:sp>
          <p:nvSpPr>
            <p:cNvPr id="21" name="圆角矩形 20"/>
            <p:cNvSpPr/>
            <p:nvPr/>
          </p:nvSpPr>
          <p:spPr>
            <a:xfrm>
              <a:off x="467544" y="3284538"/>
              <a:ext cx="3312368" cy="2664296"/>
            </a:xfrm>
            <a:prstGeom prst="roundRect">
              <a:avLst>
                <a:gd name="adj" fmla="val 7094"/>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2000" tIns="252000" anchor="ctr"/>
            <a:lstStyle/>
            <a:p>
              <a:pPr fontAlgn="auto">
                <a:lnSpc>
                  <a:spcPct val="150000"/>
                </a:lnSpc>
                <a:spcBef>
                  <a:spcPts val="0"/>
                </a:spcBef>
                <a:spcAft>
                  <a:spcPts val="0"/>
                </a:spcAft>
                <a:defRPr/>
              </a:pPr>
              <a:r>
                <a:rPr lang="zh-CN" altLang="en-US" sz="2400" b="1" dirty="0">
                  <a:solidFill>
                    <a:schemeClr val="accent1"/>
                  </a:solidFill>
                </a:rPr>
                <a:t>利用歧义让你误会</a:t>
              </a:r>
              <a:endParaRPr lang="en-US" altLang="zh-CN" sz="2400" b="1" dirty="0">
                <a:solidFill>
                  <a:schemeClr val="accent1"/>
                </a:solidFill>
              </a:endParaRPr>
            </a:p>
            <a:p>
              <a:pPr fontAlgn="auto">
                <a:lnSpc>
                  <a:spcPct val="150000"/>
                </a:lnSpc>
                <a:spcBef>
                  <a:spcPts val="0"/>
                </a:spcBef>
                <a:spcAft>
                  <a:spcPts val="0"/>
                </a:spcAft>
                <a:defRPr/>
              </a:pPr>
              <a:r>
                <a:rPr lang="zh-CN" altLang="en-US" sz="2000" dirty="0">
                  <a:solidFill>
                    <a:schemeClr val="tx1"/>
                  </a:solidFill>
                </a:rPr>
                <a:t>雀巢咖啡：味道好极了</a:t>
              </a:r>
            </a:p>
            <a:p>
              <a:pPr fontAlgn="auto">
                <a:lnSpc>
                  <a:spcPct val="150000"/>
                </a:lnSpc>
                <a:spcBef>
                  <a:spcPts val="0"/>
                </a:spcBef>
                <a:spcAft>
                  <a:spcPts val="0"/>
                </a:spcAft>
                <a:defRPr/>
              </a:pPr>
              <a:r>
                <a:rPr lang="zh-CN" altLang="en-US" sz="2000" dirty="0">
                  <a:solidFill>
                    <a:schemeClr val="tx1"/>
                  </a:solidFill>
                </a:rPr>
                <a:t>百事可乐：新一代的选择</a:t>
              </a:r>
            </a:p>
            <a:p>
              <a:pPr fontAlgn="auto">
                <a:lnSpc>
                  <a:spcPct val="150000"/>
                </a:lnSpc>
                <a:spcBef>
                  <a:spcPts val="0"/>
                </a:spcBef>
                <a:spcAft>
                  <a:spcPts val="0"/>
                </a:spcAft>
                <a:defRPr/>
              </a:pPr>
              <a:r>
                <a:rPr lang="zh-CN" altLang="en-US" sz="2000" dirty="0">
                  <a:solidFill>
                    <a:schemeClr val="tx1"/>
                  </a:solidFill>
                </a:rPr>
                <a:t>学琴的孩子不会变坏</a:t>
              </a:r>
            </a:p>
            <a:p>
              <a:pPr fontAlgn="auto">
                <a:lnSpc>
                  <a:spcPct val="150000"/>
                </a:lnSpc>
                <a:spcBef>
                  <a:spcPts val="0"/>
                </a:spcBef>
                <a:spcAft>
                  <a:spcPts val="0"/>
                </a:spcAft>
                <a:defRPr/>
              </a:pPr>
              <a:r>
                <a:rPr lang="zh-CN" altLang="en-US" sz="2000" dirty="0">
                  <a:solidFill>
                    <a:schemeClr val="tx1"/>
                  </a:solidFill>
                </a:rPr>
                <a:t>人头马一开，好事自然来</a:t>
              </a:r>
            </a:p>
            <a:p>
              <a:pPr fontAlgn="auto">
                <a:lnSpc>
                  <a:spcPct val="150000"/>
                </a:lnSpc>
                <a:spcBef>
                  <a:spcPts val="0"/>
                </a:spcBef>
                <a:spcAft>
                  <a:spcPts val="0"/>
                </a:spcAft>
                <a:defRPr/>
              </a:pPr>
              <a:r>
                <a:rPr lang="zh-CN" altLang="en-US" sz="2000" dirty="0">
                  <a:solidFill>
                    <a:schemeClr val="tx1"/>
                  </a:solidFill>
                </a:rPr>
                <a:t>自在，则无所不在</a:t>
              </a:r>
            </a:p>
            <a:p>
              <a:pPr fontAlgn="auto">
                <a:lnSpc>
                  <a:spcPct val="150000"/>
                </a:lnSpc>
                <a:spcBef>
                  <a:spcPts val="0"/>
                </a:spcBef>
                <a:spcAft>
                  <a:spcPts val="0"/>
                </a:spcAft>
                <a:defRPr/>
              </a:pPr>
              <a:r>
                <a:rPr lang="zh-CN" altLang="en-US" sz="2000" dirty="0">
                  <a:solidFill>
                    <a:schemeClr val="tx1"/>
                  </a:solidFill>
                </a:rPr>
                <a:t>牛奶香浓，丝般感受</a:t>
              </a:r>
              <a:endParaRPr lang="en-US" altLang="zh-CN" sz="2000" dirty="0">
                <a:solidFill>
                  <a:schemeClr val="tx1"/>
                </a:solidFill>
              </a:endParaRPr>
            </a:p>
            <a:p>
              <a:pPr fontAlgn="auto">
                <a:lnSpc>
                  <a:spcPct val="150000"/>
                </a:lnSpc>
                <a:spcBef>
                  <a:spcPts val="0"/>
                </a:spcBef>
                <a:spcAft>
                  <a:spcPts val="0"/>
                </a:spcAft>
                <a:defRPr/>
              </a:pPr>
              <a:r>
                <a:rPr lang="en-US" altLang="zh-CN" sz="2000" dirty="0">
                  <a:solidFill>
                    <a:schemeClr val="tx1"/>
                  </a:solidFill>
                </a:rPr>
                <a:t>… …</a:t>
              </a:r>
            </a:p>
            <a:p>
              <a:pPr fontAlgn="auto">
                <a:spcBef>
                  <a:spcPts val="0"/>
                </a:spcBef>
                <a:spcAft>
                  <a:spcPts val="0"/>
                </a:spcAft>
                <a:defRPr/>
              </a:pPr>
              <a:endParaRPr lang="zh-CN" altLang="en-US" sz="2000" dirty="0">
                <a:solidFill>
                  <a:schemeClr val="tx1"/>
                </a:solidFill>
              </a:endParaRPr>
            </a:p>
          </p:txBody>
        </p:sp>
        <p:sp>
          <p:nvSpPr>
            <p:cNvPr id="26" name="对角圆角矩形 25"/>
            <p:cNvSpPr/>
            <p:nvPr/>
          </p:nvSpPr>
          <p:spPr>
            <a:xfrm>
              <a:off x="2973310" y="5424925"/>
              <a:ext cx="764775" cy="511815"/>
            </a:xfrm>
            <a:prstGeom prst="round2DiagRect">
              <a:avLst>
                <a:gd name="adj1" fmla="val 26026"/>
                <a:gd name="adj2" fmla="val 0"/>
              </a:avLst>
            </a:prstGeom>
            <a:gradFill flip="none" rotWithShape="1">
              <a:gsLst>
                <a:gs pos="51000">
                  <a:schemeClr val="bg1">
                    <a:lumMod val="75000"/>
                    <a:alpha val="0"/>
                  </a:schemeClr>
                </a:gs>
                <a:gs pos="100000">
                  <a:schemeClr val="bg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sp>
        <p:nvSpPr>
          <p:cNvPr id="28677" name="矩形 29"/>
          <p:cNvSpPr>
            <a:spLocks noChangeArrowheads="1"/>
          </p:cNvSpPr>
          <p:nvPr/>
        </p:nvSpPr>
        <p:spPr bwMode="auto">
          <a:xfrm rot="-1925853">
            <a:off x="254000" y="1385888"/>
            <a:ext cx="1960563" cy="571500"/>
          </a:xfrm>
          <a:prstGeom prst="rect">
            <a:avLst/>
          </a:prstGeom>
          <a:solidFill>
            <a:srgbClr val="FFC000">
              <a:alpha val="70195"/>
            </a:srgbClr>
          </a:solidFill>
          <a:ln w="3175" algn="ctr">
            <a:noFill/>
            <a:round/>
            <a:headEnd/>
            <a:tailEnd/>
          </a:ln>
        </p:spPr>
        <p:txBody>
          <a:bodyPr anchor="ctr"/>
          <a:lstStyle/>
          <a:p>
            <a:pPr algn="ctr" eaLnBrk="0" hangingPunct="0"/>
            <a:r>
              <a:rPr lang="zh-CN" altLang="en-US">
                <a:latin typeface="Mistral" pitchFamily="66" charset="0"/>
                <a:ea typeface="微软雅黑" pitchFamily="34" charset="-122"/>
                <a:cs typeface="Microsoft Sans Serif" pitchFamily="34" charset="0"/>
              </a:rPr>
              <a:t>广告商</a:t>
            </a:r>
          </a:p>
        </p:txBody>
      </p:sp>
      <p:grpSp>
        <p:nvGrpSpPr>
          <p:cNvPr id="28678" name="组合 30"/>
          <p:cNvGrpSpPr>
            <a:grpSpLocks/>
          </p:cNvGrpSpPr>
          <p:nvPr/>
        </p:nvGrpSpPr>
        <p:grpSpPr bwMode="auto">
          <a:xfrm>
            <a:off x="4932363" y="1557338"/>
            <a:ext cx="3743325" cy="4319587"/>
            <a:chOff x="467544" y="3284538"/>
            <a:chExt cx="3312368" cy="2664296"/>
          </a:xfrm>
        </p:grpSpPr>
        <p:sp>
          <p:nvSpPr>
            <p:cNvPr id="32" name="圆角矩形 31"/>
            <p:cNvSpPr/>
            <p:nvPr/>
          </p:nvSpPr>
          <p:spPr>
            <a:xfrm>
              <a:off x="467544" y="3284538"/>
              <a:ext cx="3312368" cy="2664296"/>
            </a:xfrm>
            <a:prstGeom prst="roundRect">
              <a:avLst>
                <a:gd name="adj" fmla="val 7094"/>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2000" tIns="252000" anchor="ctr"/>
            <a:lstStyle/>
            <a:p>
              <a:pPr fontAlgn="auto">
                <a:lnSpc>
                  <a:spcPct val="150000"/>
                </a:lnSpc>
                <a:spcBef>
                  <a:spcPts val="0"/>
                </a:spcBef>
                <a:spcAft>
                  <a:spcPts val="0"/>
                </a:spcAft>
                <a:defRPr/>
              </a:pPr>
              <a:r>
                <a:rPr lang="zh-CN" altLang="en-US" sz="2400" b="1" dirty="0">
                  <a:solidFill>
                    <a:schemeClr val="accent1"/>
                  </a:solidFill>
                </a:rPr>
                <a:t>利用歧义诱发情感</a:t>
              </a:r>
              <a:endParaRPr lang="en-US" altLang="zh-CN" sz="2400" b="1" dirty="0">
                <a:solidFill>
                  <a:schemeClr val="accent1"/>
                </a:solidFill>
              </a:endParaRPr>
            </a:p>
            <a:p>
              <a:pPr fontAlgn="auto">
                <a:lnSpc>
                  <a:spcPct val="150000"/>
                </a:lnSpc>
                <a:spcBef>
                  <a:spcPts val="0"/>
                </a:spcBef>
                <a:spcAft>
                  <a:spcPts val="0"/>
                </a:spcAft>
                <a:defRPr/>
              </a:pPr>
              <a:r>
                <a:rPr lang="zh-CN" altLang="en-US" sz="2000" dirty="0">
                  <a:solidFill>
                    <a:schemeClr val="tx1"/>
                  </a:solidFill>
                </a:rPr>
                <a:t>坚持主流价值观</a:t>
              </a:r>
            </a:p>
            <a:p>
              <a:pPr fontAlgn="auto">
                <a:lnSpc>
                  <a:spcPct val="150000"/>
                </a:lnSpc>
                <a:spcBef>
                  <a:spcPts val="0"/>
                </a:spcBef>
                <a:spcAft>
                  <a:spcPts val="0"/>
                </a:spcAft>
                <a:defRPr/>
              </a:pPr>
              <a:r>
                <a:rPr lang="zh-CN" altLang="en-US" sz="2000" dirty="0">
                  <a:solidFill>
                    <a:schemeClr val="tx1"/>
                  </a:solidFill>
                </a:rPr>
                <a:t>忽视公正的市场经济体系</a:t>
              </a:r>
            </a:p>
            <a:p>
              <a:pPr fontAlgn="auto">
                <a:lnSpc>
                  <a:spcPct val="150000"/>
                </a:lnSpc>
                <a:spcBef>
                  <a:spcPts val="0"/>
                </a:spcBef>
                <a:spcAft>
                  <a:spcPts val="0"/>
                </a:spcAft>
                <a:defRPr/>
              </a:pPr>
              <a:r>
                <a:rPr lang="zh-CN" altLang="en-US" sz="2000" dirty="0">
                  <a:solidFill>
                    <a:schemeClr val="tx1"/>
                  </a:solidFill>
                </a:rPr>
                <a:t>重视弱势群体医疗服务机制</a:t>
              </a:r>
            </a:p>
            <a:p>
              <a:pPr fontAlgn="auto">
                <a:lnSpc>
                  <a:spcPct val="150000"/>
                </a:lnSpc>
                <a:spcBef>
                  <a:spcPts val="0"/>
                </a:spcBef>
                <a:spcAft>
                  <a:spcPts val="0"/>
                </a:spcAft>
                <a:defRPr/>
              </a:pPr>
              <a:r>
                <a:rPr lang="zh-CN" altLang="en-US" sz="2000" dirty="0">
                  <a:solidFill>
                    <a:schemeClr val="tx1"/>
                  </a:solidFill>
                </a:rPr>
                <a:t>严打涉黑社会犯罪分子</a:t>
              </a:r>
            </a:p>
            <a:p>
              <a:pPr fontAlgn="auto">
                <a:lnSpc>
                  <a:spcPct val="150000"/>
                </a:lnSpc>
                <a:spcBef>
                  <a:spcPts val="0"/>
                </a:spcBef>
                <a:spcAft>
                  <a:spcPts val="0"/>
                </a:spcAft>
                <a:defRPr/>
              </a:pPr>
              <a:r>
                <a:rPr lang="zh-CN" altLang="en-US" sz="2000" dirty="0">
                  <a:solidFill>
                    <a:schemeClr val="tx1"/>
                  </a:solidFill>
                </a:rPr>
                <a:t>不要走邪路</a:t>
              </a:r>
            </a:p>
            <a:p>
              <a:pPr fontAlgn="auto">
                <a:lnSpc>
                  <a:spcPct val="150000"/>
                </a:lnSpc>
                <a:spcBef>
                  <a:spcPts val="0"/>
                </a:spcBef>
                <a:spcAft>
                  <a:spcPts val="0"/>
                </a:spcAft>
                <a:defRPr/>
              </a:pPr>
              <a:r>
                <a:rPr lang="zh-CN" altLang="en-US" sz="2000" dirty="0">
                  <a:solidFill>
                    <a:schemeClr val="tx1"/>
                  </a:solidFill>
                </a:rPr>
                <a:t>积极的财政政策</a:t>
              </a:r>
              <a:endParaRPr lang="en-US" altLang="zh-CN" sz="2000" dirty="0">
                <a:solidFill>
                  <a:schemeClr val="tx1"/>
                </a:solidFill>
              </a:endParaRPr>
            </a:p>
            <a:p>
              <a:pPr fontAlgn="auto">
                <a:lnSpc>
                  <a:spcPct val="150000"/>
                </a:lnSpc>
                <a:spcBef>
                  <a:spcPts val="0"/>
                </a:spcBef>
                <a:spcAft>
                  <a:spcPts val="0"/>
                </a:spcAft>
                <a:defRPr/>
              </a:pPr>
              <a:r>
                <a:rPr lang="en-US" altLang="zh-CN" sz="2000" dirty="0">
                  <a:solidFill>
                    <a:schemeClr val="tx1"/>
                  </a:solidFill>
                </a:rPr>
                <a:t>… …</a:t>
              </a:r>
            </a:p>
            <a:p>
              <a:pPr fontAlgn="auto">
                <a:spcBef>
                  <a:spcPts val="0"/>
                </a:spcBef>
                <a:spcAft>
                  <a:spcPts val="0"/>
                </a:spcAft>
                <a:defRPr/>
              </a:pPr>
              <a:endParaRPr lang="zh-CN" altLang="en-US" sz="2000" dirty="0">
                <a:solidFill>
                  <a:schemeClr val="tx1"/>
                </a:solidFill>
              </a:endParaRPr>
            </a:p>
          </p:txBody>
        </p:sp>
        <p:sp>
          <p:nvSpPr>
            <p:cNvPr id="33" name="对角圆角矩形 32"/>
            <p:cNvSpPr/>
            <p:nvPr/>
          </p:nvSpPr>
          <p:spPr>
            <a:xfrm>
              <a:off x="2973310" y="5424925"/>
              <a:ext cx="764775" cy="511815"/>
            </a:xfrm>
            <a:prstGeom prst="round2DiagRect">
              <a:avLst>
                <a:gd name="adj1" fmla="val 26026"/>
                <a:gd name="adj2" fmla="val 0"/>
              </a:avLst>
            </a:prstGeom>
            <a:gradFill flip="none" rotWithShape="1">
              <a:gsLst>
                <a:gs pos="51000">
                  <a:schemeClr val="bg1">
                    <a:lumMod val="75000"/>
                    <a:alpha val="0"/>
                  </a:schemeClr>
                </a:gs>
                <a:gs pos="100000">
                  <a:schemeClr val="bg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sp>
        <p:nvSpPr>
          <p:cNvPr id="28679" name="矩形 33"/>
          <p:cNvSpPr>
            <a:spLocks noChangeArrowheads="1"/>
          </p:cNvSpPr>
          <p:nvPr/>
        </p:nvSpPr>
        <p:spPr bwMode="auto">
          <a:xfrm rot="-1925853">
            <a:off x="4357688" y="1385888"/>
            <a:ext cx="1962150" cy="571500"/>
          </a:xfrm>
          <a:prstGeom prst="rect">
            <a:avLst/>
          </a:prstGeom>
          <a:solidFill>
            <a:srgbClr val="FFC000">
              <a:alpha val="70195"/>
            </a:srgbClr>
          </a:solidFill>
          <a:ln w="3175" algn="ctr">
            <a:noFill/>
            <a:round/>
            <a:headEnd/>
            <a:tailEnd/>
          </a:ln>
        </p:spPr>
        <p:txBody>
          <a:bodyPr anchor="ctr"/>
          <a:lstStyle/>
          <a:p>
            <a:pPr algn="ctr" eaLnBrk="0" hangingPunct="0"/>
            <a:r>
              <a:rPr lang="zh-CN" altLang="en-US">
                <a:latin typeface="Mistral" pitchFamily="66" charset="0"/>
                <a:ea typeface="微软雅黑" pitchFamily="34" charset="-122"/>
                <a:cs typeface="Microsoft Sans Serif" pitchFamily="34" charset="0"/>
              </a:rPr>
              <a:t>政客</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883383-724B-4EA4-8470-ACA84A22D7FC}" type="slidenum">
              <a:rPr lang="zh-CN" altLang="en-US" smtClean="0"/>
              <a:pPr fontAlgn="base">
                <a:spcBef>
                  <a:spcPct val="0"/>
                </a:spcBef>
                <a:spcAft>
                  <a:spcPct val="0"/>
                </a:spcAft>
                <a:defRPr/>
              </a:pPr>
              <a:t>24</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现在做一个测试，你是否支持以下观点？</a:t>
            </a:r>
            <a:endParaRPr lang="zh-CN" altLang="en-US" dirty="0"/>
          </a:p>
        </p:txBody>
      </p:sp>
      <p:sp>
        <p:nvSpPr>
          <p:cNvPr id="13" name="矩形标注 12"/>
          <p:cNvSpPr/>
          <p:nvPr/>
        </p:nvSpPr>
        <p:spPr>
          <a:xfrm>
            <a:off x="539750" y="1736725"/>
            <a:ext cx="8064500" cy="3095625"/>
          </a:xfrm>
          <a:prstGeom prst="wedgeRectCallout">
            <a:avLst>
              <a:gd name="adj1" fmla="val 4903"/>
              <a:gd name="adj2" fmla="val 62969"/>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655638" y="1889125"/>
            <a:ext cx="7848600" cy="2808288"/>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702" name="TextBox 13"/>
          <p:cNvSpPr txBox="1">
            <a:spLocks noChangeArrowheads="1"/>
          </p:cNvSpPr>
          <p:nvPr/>
        </p:nvSpPr>
        <p:spPr bwMode="auto">
          <a:xfrm>
            <a:off x="792163" y="2314575"/>
            <a:ext cx="7559675" cy="1919288"/>
          </a:xfrm>
          <a:prstGeom prst="rect">
            <a:avLst/>
          </a:prstGeom>
          <a:noFill/>
          <a:ln w="9525">
            <a:noFill/>
            <a:miter lim="800000"/>
            <a:headEnd/>
            <a:tailEnd/>
          </a:ln>
        </p:spPr>
        <p:txBody>
          <a:bodyPr>
            <a:spAutoFit/>
          </a:bodyPr>
          <a:lstStyle/>
          <a:p>
            <a:r>
              <a:rPr lang="zh-CN" altLang="en-US" sz="2400">
                <a:latin typeface="Constantia" pitchFamily="18" charset="0"/>
                <a:ea typeface="微软雅黑" pitchFamily="34" charset="-122"/>
              </a:rPr>
              <a:t>政府应该采取一切手段，</a:t>
            </a:r>
            <a:endParaRPr lang="en-US" altLang="zh-CN" sz="2400">
              <a:latin typeface="Constantia" pitchFamily="18" charset="0"/>
              <a:ea typeface="微软雅黑" pitchFamily="34" charset="-122"/>
            </a:endParaRPr>
          </a:p>
          <a:p>
            <a:r>
              <a:rPr lang="zh-CN" altLang="en-US" sz="2400">
                <a:latin typeface="Constantia" pitchFamily="18" charset="0"/>
                <a:ea typeface="微软雅黑" pitchFamily="34" charset="-122"/>
              </a:rPr>
              <a:t>包括行政手段强力</a:t>
            </a:r>
            <a:r>
              <a:rPr lang="zh-CN" altLang="en-US" sz="4800" b="1">
                <a:solidFill>
                  <a:srgbClr val="FF0000"/>
                </a:solidFill>
                <a:latin typeface="Constantia" pitchFamily="18" charset="0"/>
                <a:ea typeface="微软雅黑" pitchFamily="34" charset="-122"/>
              </a:rPr>
              <a:t>打压高房价</a:t>
            </a:r>
            <a:r>
              <a:rPr lang="zh-CN" altLang="en-US" sz="2400">
                <a:latin typeface="Constantia" pitchFamily="18" charset="0"/>
                <a:ea typeface="微软雅黑" pitchFamily="34" charset="-122"/>
              </a:rPr>
              <a:t>。</a:t>
            </a:r>
            <a:endParaRPr lang="en-US" altLang="zh-CN" sz="2400">
              <a:latin typeface="Constantia" pitchFamily="18" charset="0"/>
              <a:ea typeface="微软雅黑" pitchFamily="34" charset="-122"/>
            </a:endParaRPr>
          </a:p>
          <a:p>
            <a:r>
              <a:rPr lang="zh-CN" altLang="en-US" sz="2400">
                <a:latin typeface="Constantia" pitchFamily="18" charset="0"/>
                <a:ea typeface="微软雅黑" pitchFamily="34" charset="-122"/>
              </a:rPr>
              <a:t>越来越多证据表明，高房价不仅损害穷人的利益，也损害房屋投资者的潜在利益。</a:t>
            </a:r>
            <a:endParaRPr lang="en-US" altLang="zh-CN" sz="2400">
              <a:latin typeface="Constantia" pitchFamily="18" charset="0"/>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474004-B2CF-4F0A-8E81-89386BBE5E4A}" type="slidenum">
              <a:rPr lang="zh-CN" altLang="en-US" smtClean="0"/>
              <a:pPr fontAlgn="base">
                <a:spcBef>
                  <a:spcPct val="0"/>
                </a:spcBef>
                <a:spcAft>
                  <a:spcPct val="0"/>
                </a:spcAft>
                <a:defRPr/>
              </a:pPr>
              <a:t>25</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很多推理隐含作者承认却没有清楚表达的思想</a:t>
            </a:r>
            <a:endParaRPr lang="zh-CN" altLang="en-US" dirty="0"/>
          </a:p>
        </p:txBody>
      </p:sp>
      <p:grpSp>
        <p:nvGrpSpPr>
          <p:cNvPr id="2" name="组合 20"/>
          <p:cNvGrpSpPr>
            <a:grpSpLocks/>
          </p:cNvGrpSpPr>
          <p:nvPr/>
        </p:nvGrpSpPr>
        <p:grpSpPr bwMode="auto">
          <a:xfrm>
            <a:off x="323850" y="1916113"/>
            <a:ext cx="2303463" cy="2736850"/>
            <a:chOff x="323528" y="1916386"/>
            <a:chExt cx="2304256" cy="2736304"/>
          </a:xfrm>
        </p:grpSpPr>
        <p:sp>
          <p:nvSpPr>
            <p:cNvPr id="7" name="矩形标注 6"/>
            <p:cNvSpPr/>
            <p:nvPr/>
          </p:nvSpPr>
          <p:spPr>
            <a:xfrm>
              <a:off x="323528" y="1916386"/>
              <a:ext cx="2304256" cy="2736304"/>
            </a:xfrm>
            <a:prstGeom prst="wedgeRectCallout">
              <a:avLst>
                <a:gd name="adj1" fmla="val 8142"/>
                <a:gd name="adj2" fmla="val 60378"/>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88685" y="2781400"/>
              <a:ext cx="1980295" cy="1712571"/>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a:solidFill>
                    <a:schemeClr val="tx1"/>
                  </a:solidFill>
                </a:rPr>
                <a:t>高房价不仅损害穷人的利益，也损害房屋投资者的潜在利益</a:t>
              </a:r>
            </a:p>
            <a:p>
              <a:pPr fontAlgn="auto">
                <a:spcBef>
                  <a:spcPts val="0"/>
                </a:spcBef>
                <a:spcAft>
                  <a:spcPts val="0"/>
                </a:spcAft>
                <a:defRPr/>
              </a:pPr>
              <a:endParaRPr lang="zh-CN" altLang="en-US" dirty="0">
                <a:solidFill>
                  <a:schemeClr val="tx1"/>
                </a:solidFill>
              </a:endParaRPr>
            </a:p>
          </p:txBody>
        </p:sp>
        <p:sp>
          <p:nvSpPr>
            <p:cNvPr id="30739" name="矩形 9"/>
            <p:cNvSpPr>
              <a:spLocks noChangeArrowheads="1"/>
            </p:cNvSpPr>
            <p:nvPr/>
          </p:nvSpPr>
          <p:spPr bwMode="auto">
            <a:xfrm>
              <a:off x="467544" y="2132856"/>
              <a:ext cx="800219" cy="461665"/>
            </a:xfrm>
            <a:prstGeom prst="rect">
              <a:avLst/>
            </a:prstGeom>
            <a:noFill/>
            <a:ln w="9525">
              <a:noFill/>
              <a:miter lim="800000"/>
              <a:headEnd/>
              <a:tailEnd/>
            </a:ln>
          </p:spPr>
          <p:txBody>
            <a:bodyPr wrap="none">
              <a:spAutoFit/>
            </a:bodyPr>
            <a:lstStyle/>
            <a:p>
              <a:pPr algn="ctr">
                <a:spcBef>
                  <a:spcPts val="900"/>
                </a:spcBef>
              </a:pPr>
              <a:r>
                <a:rPr lang="zh-CN" altLang="en-US" sz="2400" b="1">
                  <a:solidFill>
                    <a:schemeClr val="accent1"/>
                  </a:solidFill>
                  <a:latin typeface="Constantia" pitchFamily="18" charset="0"/>
                  <a:ea typeface="微软雅黑" pitchFamily="34" charset="-122"/>
                </a:rPr>
                <a:t>理由</a:t>
              </a:r>
              <a:endParaRPr lang="en-US" altLang="zh-CN" sz="2400" b="1">
                <a:solidFill>
                  <a:schemeClr val="accent1"/>
                </a:solidFill>
                <a:latin typeface="Constantia" pitchFamily="18" charset="0"/>
                <a:ea typeface="微软雅黑" pitchFamily="34" charset="-122"/>
              </a:endParaRPr>
            </a:p>
          </p:txBody>
        </p:sp>
      </p:grpSp>
      <p:grpSp>
        <p:nvGrpSpPr>
          <p:cNvPr id="3" name="组合 21"/>
          <p:cNvGrpSpPr>
            <a:grpSpLocks/>
          </p:cNvGrpSpPr>
          <p:nvPr/>
        </p:nvGrpSpPr>
        <p:grpSpPr bwMode="auto">
          <a:xfrm>
            <a:off x="3276600" y="1916113"/>
            <a:ext cx="2303463" cy="2736850"/>
            <a:chOff x="3275856" y="1916386"/>
            <a:chExt cx="2304256" cy="2736304"/>
          </a:xfrm>
        </p:grpSpPr>
        <p:sp>
          <p:nvSpPr>
            <p:cNvPr id="11" name="矩形标注 10"/>
            <p:cNvSpPr/>
            <p:nvPr/>
          </p:nvSpPr>
          <p:spPr>
            <a:xfrm>
              <a:off x="3275856" y="1916386"/>
              <a:ext cx="2304256" cy="2736304"/>
            </a:xfrm>
            <a:prstGeom prst="wedgeRectCallout">
              <a:avLst>
                <a:gd name="adj1" fmla="val 8142"/>
                <a:gd name="adj2" fmla="val 60378"/>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12" name="矩形 11"/>
            <p:cNvSpPr/>
            <p:nvPr/>
          </p:nvSpPr>
          <p:spPr>
            <a:xfrm>
              <a:off x="3441013" y="2781400"/>
              <a:ext cx="1980295" cy="1712571"/>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900"/>
                </a:spcBef>
                <a:defRPr/>
              </a:pPr>
              <a:r>
                <a:rPr lang="zh-CN" altLang="en-US" dirty="0">
                  <a:solidFill>
                    <a:schemeClr val="tx1"/>
                  </a:solidFill>
                </a:rPr>
                <a:t>当群体利益受到损害时，政府可以用看得见的手干涉市场</a:t>
              </a:r>
            </a:p>
            <a:p>
              <a:pPr fontAlgn="auto">
                <a:spcBef>
                  <a:spcPts val="0"/>
                </a:spcBef>
                <a:spcAft>
                  <a:spcPts val="0"/>
                </a:spcAft>
                <a:defRPr/>
              </a:pPr>
              <a:endParaRPr lang="zh-CN" altLang="en-US" dirty="0">
                <a:solidFill>
                  <a:schemeClr val="tx1"/>
                </a:solidFill>
              </a:endParaRPr>
            </a:p>
          </p:txBody>
        </p:sp>
        <p:sp>
          <p:nvSpPr>
            <p:cNvPr id="30736" name="矩形 14"/>
            <p:cNvSpPr>
              <a:spLocks noChangeArrowheads="1"/>
            </p:cNvSpPr>
            <p:nvPr/>
          </p:nvSpPr>
          <p:spPr bwMode="auto">
            <a:xfrm>
              <a:off x="3347864" y="2132856"/>
              <a:ext cx="1723549" cy="461665"/>
            </a:xfrm>
            <a:prstGeom prst="rect">
              <a:avLst/>
            </a:prstGeom>
            <a:noFill/>
            <a:ln w="9525">
              <a:noFill/>
              <a:miter lim="800000"/>
              <a:headEnd/>
              <a:tailEnd/>
            </a:ln>
          </p:spPr>
          <p:txBody>
            <a:bodyPr wrap="none">
              <a:spAutoFit/>
            </a:bodyPr>
            <a:lstStyle/>
            <a:p>
              <a:pPr algn="ctr">
                <a:spcBef>
                  <a:spcPts val="900"/>
                </a:spcBef>
              </a:pPr>
              <a:r>
                <a:rPr lang="zh-CN" altLang="en-US" sz="2400" b="1">
                  <a:solidFill>
                    <a:schemeClr val="accent1"/>
                  </a:solidFill>
                  <a:latin typeface="Constantia" pitchFamily="18" charset="0"/>
                  <a:ea typeface="微软雅黑" pitchFamily="34" charset="-122"/>
                </a:rPr>
                <a:t>价值观假设</a:t>
              </a:r>
              <a:endParaRPr lang="en-US" altLang="zh-CN" sz="2400" b="1">
                <a:solidFill>
                  <a:schemeClr val="accent1"/>
                </a:solidFill>
                <a:latin typeface="Constantia" pitchFamily="18" charset="0"/>
                <a:ea typeface="微软雅黑" pitchFamily="34" charset="-122"/>
              </a:endParaRPr>
            </a:p>
          </p:txBody>
        </p:sp>
      </p:grpSp>
      <p:sp>
        <p:nvSpPr>
          <p:cNvPr id="16" name="TextBox 15"/>
          <p:cNvSpPr txBox="1"/>
          <p:nvPr/>
        </p:nvSpPr>
        <p:spPr>
          <a:xfrm>
            <a:off x="2613025" y="2922588"/>
            <a:ext cx="647700" cy="708025"/>
          </a:xfrm>
          <a:prstGeom prst="rect">
            <a:avLst/>
          </a:prstGeom>
          <a:noFill/>
        </p:spPr>
        <p:txBody>
          <a:bodyPr>
            <a:spAutoFit/>
          </a:bodyPr>
          <a:lstStyle/>
          <a:p>
            <a:pPr fontAlgn="auto">
              <a:spcBef>
                <a:spcPts val="0"/>
              </a:spcBef>
              <a:spcAft>
                <a:spcPts val="0"/>
              </a:spcAft>
              <a:defRPr/>
            </a:pPr>
            <a:r>
              <a:rPr lang="zh-CN" altLang="en-US" sz="4000" b="1" dirty="0">
                <a:solidFill>
                  <a:schemeClr val="accent5"/>
                </a:solidFill>
                <a:latin typeface="+mn-lt"/>
                <a:ea typeface="+mn-ea"/>
              </a:rPr>
              <a:t>＋</a:t>
            </a:r>
          </a:p>
        </p:txBody>
      </p:sp>
      <p:sp>
        <p:nvSpPr>
          <p:cNvPr id="17" name="TextBox 16"/>
          <p:cNvSpPr txBox="1"/>
          <p:nvPr/>
        </p:nvSpPr>
        <p:spPr>
          <a:xfrm>
            <a:off x="5651500" y="2922588"/>
            <a:ext cx="649288" cy="708025"/>
          </a:xfrm>
          <a:prstGeom prst="rect">
            <a:avLst/>
          </a:prstGeom>
          <a:noFill/>
        </p:spPr>
        <p:txBody>
          <a:bodyPr>
            <a:spAutoFit/>
          </a:bodyPr>
          <a:lstStyle/>
          <a:p>
            <a:pPr fontAlgn="auto">
              <a:spcBef>
                <a:spcPts val="0"/>
              </a:spcBef>
              <a:spcAft>
                <a:spcPts val="0"/>
              </a:spcAft>
              <a:defRPr/>
            </a:pPr>
            <a:r>
              <a:rPr lang="zh-CN" altLang="en-US" sz="4000" b="1" dirty="0">
                <a:solidFill>
                  <a:schemeClr val="accent5"/>
                </a:solidFill>
                <a:latin typeface="+mn-lt"/>
                <a:ea typeface="+mn-ea"/>
              </a:rPr>
              <a:t>＝</a:t>
            </a:r>
          </a:p>
        </p:txBody>
      </p:sp>
      <p:grpSp>
        <p:nvGrpSpPr>
          <p:cNvPr id="5" name="组合 22"/>
          <p:cNvGrpSpPr>
            <a:grpSpLocks/>
          </p:cNvGrpSpPr>
          <p:nvPr/>
        </p:nvGrpSpPr>
        <p:grpSpPr bwMode="auto">
          <a:xfrm>
            <a:off x="6372225" y="1916113"/>
            <a:ext cx="2303463" cy="2736850"/>
            <a:chOff x="6372200" y="1916386"/>
            <a:chExt cx="2304256" cy="2736304"/>
          </a:xfrm>
        </p:grpSpPr>
        <p:sp>
          <p:nvSpPr>
            <p:cNvPr id="18" name="矩形标注 17"/>
            <p:cNvSpPr/>
            <p:nvPr/>
          </p:nvSpPr>
          <p:spPr>
            <a:xfrm>
              <a:off x="6372200" y="1916386"/>
              <a:ext cx="2304256" cy="2736304"/>
            </a:xfrm>
            <a:prstGeom prst="wedgeRectCallout">
              <a:avLst>
                <a:gd name="adj1" fmla="val 8142"/>
                <a:gd name="adj2" fmla="val 60378"/>
              </a:avLst>
            </a:prstGeom>
            <a:gradFill flip="none" rotWithShape="1">
              <a:gsLst>
                <a:gs pos="0">
                  <a:schemeClr val="accent5"/>
                </a:gs>
                <a:gs pos="100000">
                  <a:schemeClr val="accent6"/>
                </a:gs>
              </a:gsLst>
              <a:lin ang="162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30730" name="矩形 18"/>
            <p:cNvGrpSpPr>
              <a:grpSpLocks/>
            </p:cNvGrpSpPr>
            <p:nvPr/>
          </p:nvGrpSpPr>
          <p:grpSpPr bwMode="auto">
            <a:xfrm>
              <a:off x="6528816" y="2773680"/>
              <a:ext cx="1993392" cy="1725168"/>
              <a:chOff x="6528816" y="2773680"/>
              <a:chExt cx="1993392" cy="1725168"/>
            </a:xfrm>
          </p:grpSpPr>
          <p:pic>
            <p:nvPicPr>
              <p:cNvPr id="30732" name="矩形 18"/>
              <p:cNvPicPr>
                <a:picLocks noChangeArrowheads="1"/>
              </p:cNvPicPr>
              <p:nvPr/>
            </p:nvPicPr>
            <p:blipFill>
              <a:blip r:embed="rId2"/>
              <a:srcRect/>
              <a:stretch>
                <a:fillRect/>
              </a:stretch>
            </p:blipFill>
            <p:spPr bwMode="auto">
              <a:xfrm>
                <a:off x="6528816" y="2773680"/>
                <a:ext cx="1993392" cy="1725168"/>
              </a:xfrm>
              <a:prstGeom prst="rect">
                <a:avLst/>
              </a:prstGeom>
              <a:noFill/>
              <a:ln w="9525">
                <a:noFill/>
                <a:miter lim="800000"/>
                <a:headEnd/>
                <a:tailEnd/>
              </a:ln>
            </p:spPr>
          </p:pic>
          <p:sp>
            <p:nvSpPr>
              <p:cNvPr id="30733" name="Text Box 11"/>
              <p:cNvSpPr txBox="1">
                <a:spLocks noChangeArrowheads="1"/>
              </p:cNvSpPr>
              <p:nvPr/>
            </p:nvSpPr>
            <p:spPr bwMode="auto">
              <a:xfrm>
                <a:off x="6537706" y="2780928"/>
                <a:ext cx="1980220" cy="1713678"/>
              </a:xfrm>
              <a:prstGeom prst="rect">
                <a:avLst/>
              </a:prstGeom>
              <a:noFill/>
              <a:ln w="9525">
                <a:noFill/>
                <a:miter lim="800000"/>
                <a:headEnd/>
                <a:tailEnd/>
              </a:ln>
            </p:spPr>
            <p:txBody>
              <a:bodyPr anchor="ctr"/>
              <a:lstStyle/>
              <a:p>
                <a:pPr>
                  <a:spcBef>
                    <a:spcPts val="900"/>
                  </a:spcBef>
                </a:pPr>
                <a:r>
                  <a:rPr lang="zh-CN" altLang="en-US">
                    <a:solidFill>
                      <a:srgbClr val="C00000"/>
                    </a:solidFill>
                    <a:latin typeface="Constantia" pitchFamily="18" charset="0"/>
                    <a:ea typeface="微软雅黑" pitchFamily="34" charset="-122"/>
                  </a:rPr>
                  <a:t>政府应该采取一切手段，包括行政手段强力打压高房价</a:t>
                </a:r>
              </a:p>
              <a:p>
                <a:endParaRPr lang="zh-CN" altLang="en-US">
                  <a:latin typeface="Constantia" pitchFamily="18" charset="0"/>
                  <a:ea typeface="微软雅黑" pitchFamily="34" charset="-122"/>
                </a:endParaRPr>
              </a:p>
            </p:txBody>
          </p:sp>
        </p:grpSp>
        <p:sp>
          <p:nvSpPr>
            <p:cNvPr id="30731" name="矩形 19"/>
            <p:cNvSpPr>
              <a:spLocks noChangeArrowheads="1"/>
            </p:cNvSpPr>
            <p:nvPr/>
          </p:nvSpPr>
          <p:spPr bwMode="auto">
            <a:xfrm>
              <a:off x="6508085" y="2132856"/>
              <a:ext cx="800219" cy="461665"/>
            </a:xfrm>
            <a:prstGeom prst="rect">
              <a:avLst/>
            </a:prstGeom>
            <a:noFill/>
            <a:ln w="9525">
              <a:noFill/>
              <a:miter lim="800000"/>
              <a:headEnd/>
              <a:tailEnd/>
            </a:ln>
          </p:spPr>
          <p:txBody>
            <a:bodyPr wrap="none">
              <a:spAutoFit/>
            </a:bodyPr>
            <a:lstStyle/>
            <a:p>
              <a:pPr algn="ctr">
                <a:spcBef>
                  <a:spcPts val="900"/>
                </a:spcBef>
              </a:pPr>
              <a:r>
                <a:rPr lang="zh-CN" altLang="en-US" sz="2400" b="1">
                  <a:solidFill>
                    <a:schemeClr val="bg1"/>
                  </a:solidFill>
                  <a:latin typeface="Constantia" pitchFamily="18" charset="0"/>
                  <a:ea typeface="微软雅黑" pitchFamily="34" charset="-122"/>
                </a:rPr>
                <a:t>结论</a:t>
              </a:r>
              <a:endParaRPr lang="en-US" altLang="zh-CN" sz="2400" b="1">
                <a:solidFill>
                  <a:schemeClr val="bg1"/>
                </a:solidFill>
                <a:latin typeface="Constantia" pitchFamily="18" charset="0"/>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A94158-3791-4677-AA67-0AE1830EE8C5}" type="slidenum">
              <a:rPr lang="zh-CN" altLang="en-US" smtClean="0"/>
              <a:pPr fontAlgn="base">
                <a:spcBef>
                  <a:spcPct val="0"/>
                </a:spcBef>
                <a:spcAft>
                  <a:spcPct val="0"/>
                </a:spcAft>
                <a:defRPr/>
              </a:pPr>
              <a:t>26</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什么是价值观假设？</a:t>
            </a:r>
            <a:endParaRPr lang="zh-CN" altLang="en-US" dirty="0"/>
          </a:p>
        </p:txBody>
      </p:sp>
      <p:sp>
        <p:nvSpPr>
          <p:cNvPr id="21" name="椭圆 20"/>
          <p:cNvSpPr/>
          <p:nvPr/>
        </p:nvSpPr>
        <p:spPr>
          <a:xfrm>
            <a:off x="827088" y="2852738"/>
            <a:ext cx="7489825" cy="431800"/>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矩形 21"/>
          <p:cNvSpPr/>
          <p:nvPr/>
        </p:nvSpPr>
        <p:spPr>
          <a:xfrm>
            <a:off x="611188" y="1282700"/>
            <a:ext cx="7921625" cy="1728788"/>
          </a:xfrm>
          <a:prstGeom prst="rect">
            <a:avLst/>
          </a:prstGeom>
          <a:gradFill flip="none" rotWithShape="1">
            <a:gsLst>
              <a:gs pos="86000">
                <a:schemeClr val="accent1">
                  <a:lumMod val="75000"/>
                </a:schemeClr>
              </a:gs>
              <a:gs pos="100000">
                <a:schemeClr val="accent1">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ctr"/>
          <a:lstStyle/>
          <a:p>
            <a:pPr eaLnBrk="0" hangingPunct="0">
              <a:lnSpc>
                <a:spcPct val="150000"/>
              </a:lnSpc>
              <a:defRPr/>
            </a:pPr>
            <a:r>
              <a:rPr lang="zh-CN" altLang="en-US" sz="2000" dirty="0">
                <a:solidFill>
                  <a:schemeClr val="bg1"/>
                </a:solidFill>
                <a:latin typeface="Mistral" pitchFamily="66" charset="0"/>
                <a:cs typeface="Microsoft Sans Serif" pitchFamily="34" charset="0"/>
              </a:rPr>
              <a:t>在</a:t>
            </a:r>
            <a:r>
              <a:rPr lang="zh-CN" altLang="en-US" dirty="0">
                <a:solidFill>
                  <a:schemeClr val="bg1"/>
                </a:solidFill>
                <a:latin typeface="Mistral" pitchFamily="66" charset="0"/>
                <a:cs typeface="Microsoft Sans Serif" pitchFamily="34" charset="0"/>
              </a:rPr>
              <a:t>所有的论证中都存在一些作者所认同却没有清晰陈述的思想，在推理结构中，这些思想是隐形的重要环节，是将全部论证整合在一起的黏合剂。这些思想我们叫</a:t>
            </a:r>
            <a:r>
              <a:rPr lang="zh-CN" altLang="en-US" sz="2400" b="1" dirty="0">
                <a:solidFill>
                  <a:srgbClr val="FFFF00"/>
                </a:solidFill>
                <a:latin typeface="Mistral" pitchFamily="66" charset="0"/>
                <a:cs typeface="Microsoft Sans Serif" pitchFamily="34" charset="0"/>
              </a:rPr>
              <a:t>价值观假设</a:t>
            </a:r>
            <a:r>
              <a:rPr lang="zh-CN" altLang="en-US" sz="2400" dirty="0">
                <a:solidFill>
                  <a:srgbClr val="FFFF00"/>
                </a:solidFill>
                <a:latin typeface="Mistral" pitchFamily="66" charset="0"/>
                <a:cs typeface="Microsoft Sans Serif" pitchFamily="34" charset="0"/>
              </a:rPr>
              <a:t>。</a:t>
            </a:r>
          </a:p>
        </p:txBody>
      </p:sp>
      <p:sp>
        <p:nvSpPr>
          <p:cNvPr id="23" name="矩形 22"/>
          <p:cNvSpPr/>
          <p:nvPr/>
        </p:nvSpPr>
        <p:spPr>
          <a:xfrm>
            <a:off x="571500" y="3690938"/>
            <a:ext cx="8215313" cy="2032000"/>
          </a:xfrm>
          <a:prstGeom prst="rect">
            <a:avLst/>
          </a:prstGeom>
        </p:spPr>
        <p:txBody>
          <a:bodyPr>
            <a:spAutoFit/>
          </a:bodyPr>
          <a:lstStyle/>
          <a:p>
            <a:pPr eaLnBrk="0" hangingPunct="0">
              <a:defRPr/>
            </a:pPr>
            <a:r>
              <a:rPr lang="zh-CN" altLang="en-US" dirty="0">
                <a:solidFill>
                  <a:schemeClr val="tx1">
                    <a:lumMod val="85000"/>
                    <a:lumOff val="15000"/>
                  </a:schemeClr>
                </a:solidFill>
                <a:latin typeface="Mistral" pitchFamily="66" charset="0"/>
                <a:ea typeface="微软雅黑" pitchFamily="34" charset="-122"/>
                <a:cs typeface="Microsoft Sans Serif" pitchFamily="34" charset="0"/>
              </a:rPr>
              <a:t>假如不补充价值观假设，很多推理是不完整</a:t>
            </a:r>
            <a:r>
              <a:rPr lang="zh-CN" altLang="en-US" dirty="0">
                <a:solidFill>
                  <a:schemeClr val="tx1">
                    <a:lumMod val="85000"/>
                    <a:lumOff val="15000"/>
                  </a:schemeClr>
                </a:solidFill>
                <a:latin typeface="Mistral" pitchFamily="66" charset="0"/>
                <a:ea typeface="+mn-ea"/>
                <a:cs typeface="Microsoft Sans Serif" pitchFamily="34" charset="0"/>
              </a:rPr>
              <a:t>的，甚至具有欺骗性，为了充分理解一个论证，作为一个批判性思考者你必须确定这些假设，这些假设的特点是：</a:t>
            </a:r>
            <a:r>
              <a:rPr lang="en-US" altLang="zh-CN" dirty="0">
                <a:solidFill>
                  <a:schemeClr val="tx1">
                    <a:lumMod val="85000"/>
                    <a:lumOff val="15000"/>
                  </a:schemeClr>
                </a:solidFill>
                <a:latin typeface="Mistral" pitchFamily="66" charset="0"/>
                <a:ea typeface="+mn-ea"/>
                <a:cs typeface="Microsoft Sans Serif" pitchFamily="34" charset="0"/>
              </a:rPr>
              <a:t/>
            </a:r>
            <a:br>
              <a:rPr lang="en-US" altLang="zh-CN" dirty="0">
                <a:solidFill>
                  <a:schemeClr val="tx1">
                    <a:lumMod val="85000"/>
                    <a:lumOff val="15000"/>
                  </a:schemeClr>
                </a:solidFill>
                <a:latin typeface="Mistral" pitchFamily="66" charset="0"/>
                <a:ea typeface="+mn-ea"/>
                <a:cs typeface="Microsoft Sans Serif" pitchFamily="34" charset="0"/>
              </a:rPr>
            </a:br>
            <a:endParaRPr lang="en-US" altLang="zh-CN" dirty="0">
              <a:solidFill>
                <a:schemeClr val="tx1">
                  <a:lumMod val="85000"/>
                  <a:lumOff val="15000"/>
                </a:schemeClr>
              </a:solidFill>
              <a:latin typeface="Mistral" pitchFamily="66" charset="0"/>
              <a:ea typeface="+mn-ea"/>
              <a:cs typeface="Microsoft Sans Serif" pitchFamily="34" charset="0"/>
            </a:endParaRPr>
          </a:p>
          <a:p>
            <a:pPr marL="342900" indent="-342900" fontAlgn="auto">
              <a:spcBef>
                <a:spcPts val="0"/>
              </a:spcBef>
              <a:buFont typeface="+mj-ea"/>
              <a:buAutoNum type="circleNumDbPlain"/>
              <a:defRPr/>
            </a:pPr>
            <a:r>
              <a:rPr lang="zh-CN" altLang="en-US" dirty="0">
                <a:solidFill>
                  <a:schemeClr val="tx1">
                    <a:lumMod val="85000"/>
                    <a:lumOff val="15000"/>
                  </a:schemeClr>
                </a:solidFill>
                <a:latin typeface="+mn-ea"/>
                <a:ea typeface="+mn-ea"/>
                <a:cs typeface="Microsoft Sans Serif" pitchFamily="34" charset="0"/>
              </a:rPr>
              <a:t>多数情况下是隐藏的或没有清楚表达的</a:t>
            </a:r>
            <a:endParaRPr lang="en-US" altLang="zh-CN" dirty="0">
              <a:solidFill>
                <a:schemeClr val="tx1">
                  <a:lumMod val="85000"/>
                  <a:lumOff val="15000"/>
                </a:schemeClr>
              </a:solidFill>
              <a:latin typeface="+mn-ea"/>
              <a:ea typeface="+mn-ea"/>
              <a:cs typeface="Microsoft Sans Serif" pitchFamily="34" charset="0"/>
            </a:endParaRPr>
          </a:p>
          <a:p>
            <a:pPr marL="342900" indent="-342900" eaLnBrk="0" hangingPunct="0">
              <a:buFont typeface="+mj-ea"/>
              <a:buAutoNum type="circleNumDbPlain"/>
              <a:defRPr/>
            </a:pPr>
            <a:r>
              <a:rPr lang="zh-CN" altLang="en-US" dirty="0">
                <a:solidFill>
                  <a:schemeClr val="tx1">
                    <a:lumMod val="85000"/>
                    <a:lumOff val="15000"/>
                  </a:schemeClr>
                </a:solidFill>
                <a:latin typeface="+mn-ea"/>
                <a:ea typeface="+mn-ea"/>
                <a:cs typeface="Microsoft Sans Serif" pitchFamily="34" charset="0"/>
              </a:rPr>
              <a:t>作者承认的</a:t>
            </a:r>
            <a:endParaRPr lang="en-US" altLang="zh-CN" dirty="0">
              <a:solidFill>
                <a:schemeClr val="tx1">
                  <a:lumMod val="85000"/>
                  <a:lumOff val="15000"/>
                </a:schemeClr>
              </a:solidFill>
              <a:latin typeface="+mn-ea"/>
              <a:ea typeface="+mn-ea"/>
              <a:cs typeface="Microsoft Sans Serif" pitchFamily="34" charset="0"/>
            </a:endParaRPr>
          </a:p>
          <a:p>
            <a:pPr marL="342900" indent="-342900" eaLnBrk="0" hangingPunct="0">
              <a:buFont typeface="+mj-ea"/>
              <a:buAutoNum type="circleNumDbPlain"/>
              <a:defRPr/>
            </a:pPr>
            <a:r>
              <a:rPr lang="zh-CN" altLang="en-US" dirty="0">
                <a:solidFill>
                  <a:schemeClr val="tx1">
                    <a:lumMod val="85000"/>
                    <a:lumOff val="15000"/>
                  </a:schemeClr>
                </a:solidFill>
                <a:latin typeface="+mn-ea"/>
                <a:ea typeface="+mn-ea"/>
                <a:cs typeface="Microsoft Sans Serif" pitchFamily="34" charset="0"/>
              </a:rPr>
              <a:t>影响对结论的判断</a:t>
            </a:r>
            <a:endParaRPr lang="en-US" altLang="zh-CN" dirty="0">
              <a:solidFill>
                <a:schemeClr val="tx1">
                  <a:lumMod val="85000"/>
                  <a:lumOff val="15000"/>
                </a:schemeClr>
              </a:solidFill>
              <a:latin typeface="+mn-ea"/>
              <a:ea typeface="+mn-ea"/>
              <a:cs typeface="Microsoft Sans Serif" pitchFamily="34" charset="0"/>
            </a:endParaRPr>
          </a:p>
          <a:p>
            <a:pPr marL="342900" indent="-342900" eaLnBrk="0" hangingPunct="0">
              <a:buFont typeface="+mj-ea"/>
              <a:buAutoNum type="circleNumDbPlain"/>
              <a:defRPr/>
            </a:pPr>
            <a:r>
              <a:rPr lang="zh-CN" altLang="en-US" dirty="0">
                <a:solidFill>
                  <a:schemeClr val="tx1">
                    <a:lumMod val="85000"/>
                    <a:lumOff val="15000"/>
                  </a:schemeClr>
                </a:solidFill>
                <a:latin typeface="+mn-ea"/>
                <a:ea typeface="+mn-ea"/>
                <a:cs typeface="Microsoft Sans Serif" pitchFamily="34" charset="0"/>
              </a:rPr>
              <a:t>具有潜在</a:t>
            </a:r>
            <a:r>
              <a:rPr lang="zh-CN" altLang="en-US" dirty="0">
                <a:solidFill>
                  <a:schemeClr val="tx1">
                    <a:lumMod val="85000"/>
                    <a:lumOff val="15000"/>
                  </a:schemeClr>
                </a:solidFill>
                <a:latin typeface="Mistral" pitchFamily="66" charset="0"/>
                <a:ea typeface="+mn-ea"/>
                <a:cs typeface="Microsoft Sans Serif" pitchFamily="34" charset="0"/>
              </a:rPr>
              <a:t>的欺骗性</a:t>
            </a:r>
            <a:endParaRPr lang="zh-CN" altLang="en-US" dirty="0">
              <a:latin typeface="+mn-lt"/>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837656-0891-440B-80A6-C7B6EA3056A0}" type="slidenum">
              <a:rPr lang="zh-CN" altLang="en-US" smtClean="0"/>
              <a:pPr fontAlgn="base">
                <a:spcBef>
                  <a:spcPct val="0"/>
                </a:spcBef>
                <a:spcAft>
                  <a:spcPct val="0"/>
                </a:spcAft>
                <a:defRPr/>
              </a:pPr>
              <a:t>27</a:t>
            </a:fld>
            <a:endParaRPr lang="en-US" altLang="zh-CN" smtClean="0"/>
          </a:p>
        </p:txBody>
      </p:sp>
      <p:sp>
        <p:nvSpPr>
          <p:cNvPr id="32771" name="矩形 6"/>
          <p:cNvSpPr>
            <a:spLocks noChangeArrowheads="1"/>
          </p:cNvSpPr>
          <p:nvPr/>
        </p:nvSpPr>
        <p:spPr bwMode="auto">
          <a:xfrm>
            <a:off x="468313" y="390525"/>
            <a:ext cx="8064500" cy="522288"/>
          </a:xfrm>
          <a:prstGeom prst="rect">
            <a:avLst/>
          </a:prstGeom>
          <a:noFill/>
          <a:ln w="9525">
            <a:noFill/>
            <a:miter lim="800000"/>
            <a:headEnd/>
            <a:tailEnd/>
          </a:ln>
        </p:spPr>
        <p:txBody>
          <a:bodyPr>
            <a:spAutoFit/>
          </a:bodyPr>
          <a:lstStyle/>
          <a:p>
            <a:pPr algn="ctr"/>
            <a:r>
              <a:rPr lang="zh-CN" altLang="en-US" sz="2800" b="1">
                <a:solidFill>
                  <a:schemeClr val="accent1"/>
                </a:solidFill>
                <a:latin typeface="Constantia" pitchFamily="18" charset="0"/>
                <a:ea typeface="微软雅黑" pitchFamily="34" charset="-122"/>
              </a:rPr>
              <a:t>典型的价值观冲突</a:t>
            </a:r>
          </a:p>
        </p:txBody>
      </p:sp>
      <p:grpSp>
        <p:nvGrpSpPr>
          <p:cNvPr id="2" name="组合 64"/>
          <p:cNvGrpSpPr>
            <a:grpSpLocks/>
          </p:cNvGrpSpPr>
          <p:nvPr/>
        </p:nvGrpSpPr>
        <p:grpSpPr bwMode="auto">
          <a:xfrm>
            <a:off x="539750" y="1196975"/>
            <a:ext cx="2663825" cy="792163"/>
            <a:chOff x="539555" y="1196752"/>
            <a:chExt cx="2664298" cy="792087"/>
          </a:xfrm>
        </p:grpSpPr>
        <p:sp>
          <p:nvSpPr>
            <p:cNvPr id="9" name="同侧圆角矩形 8"/>
            <p:cNvSpPr/>
            <p:nvPr/>
          </p:nvSpPr>
          <p:spPr>
            <a:xfrm rot="16200000">
              <a:off x="1475661" y="260647"/>
              <a:ext cx="792087" cy="2664298"/>
            </a:xfrm>
            <a:prstGeom prst="round2SameRect">
              <a:avLst/>
            </a:prstGeom>
            <a:gradFill flip="none" rotWithShape="1">
              <a:gsLst>
                <a:gs pos="0">
                  <a:schemeClr val="accent1"/>
                </a:gs>
                <a:gs pos="100000">
                  <a:schemeClr val="accent3"/>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828" name="TextBox 11"/>
            <p:cNvSpPr txBox="1">
              <a:spLocks noChangeArrowheads="1"/>
            </p:cNvSpPr>
            <p:nvPr/>
          </p:nvSpPr>
          <p:spPr bwMode="auto">
            <a:xfrm>
              <a:off x="755579" y="1412777"/>
              <a:ext cx="2304256" cy="369332"/>
            </a:xfrm>
            <a:prstGeom prst="rect">
              <a:avLst/>
            </a:prstGeom>
            <a:noFill/>
            <a:ln w="9525">
              <a:noFill/>
              <a:miter lim="800000"/>
              <a:headEnd/>
              <a:tailEnd/>
            </a:ln>
          </p:spPr>
          <p:txBody>
            <a:bodyPr>
              <a:spAutoFit/>
            </a:bodyPr>
            <a:lstStyle/>
            <a:p>
              <a:pPr algn="ctr"/>
              <a:r>
                <a:rPr lang="zh-CN" altLang="en-US" b="1">
                  <a:solidFill>
                    <a:schemeClr val="bg1"/>
                  </a:solidFill>
                  <a:latin typeface="Constantia" pitchFamily="18" charset="0"/>
                  <a:ea typeface="微软雅黑" pitchFamily="34" charset="-122"/>
                </a:rPr>
                <a:t>忠诚　　    诚实</a:t>
              </a:r>
            </a:p>
          </p:txBody>
        </p:sp>
        <p:grpSp>
          <p:nvGrpSpPr>
            <p:cNvPr id="32829" name="组合 15"/>
            <p:cNvGrpSpPr>
              <a:grpSpLocks/>
            </p:cNvGrpSpPr>
            <p:nvPr/>
          </p:nvGrpSpPr>
          <p:grpSpPr bwMode="auto">
            <a:xfrm>
              <a:off x="1691683" y="1340769"/>
              <a:ext cx="432048" cy="432048"/>
              <a:chOff x="1187624" y="1412776"/>
              <a:chExt cx="432048" cy="432048"/>
            </a:xfrm>
          </p:grpSpPr>
          <p:sp>
            <p:nvSpPr>
              <p:cNvPr id="14" name="椭圆 13"/>
              <p:cNvSpPr/>
              <p:nvPr/>
            </p:nvSpPr>
            <p:spPr>
              <a:xfrm>
                <a:off x="1188226" y="1413208"/>
                <a:ext cx="431877" cy="4317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accent6"/>
                  </a:solidFill>
                  <a:latin typeface="+mn-ea"/>
                </a:endParaRPr>
              </a:p>
            </p:txBody>
          </p:sp>
          <p:sp>
            <p:nvSpPr>
              <p:cNvPr id="15" name="矩形 14"/>
              <p:cNvSpPr/>
              <p:nvPr/>
            </p:nvSpPr>
            <p:spPr>
              <a:xfrm>
                <a:off x="1188226" y="1413208"/>
                <a:ext cx="431877" cy="369852"/>
              </a:xfrm>
              <a:prstGeom prst="rect">
                <a:avLst/>
              </a:prstGeom>
            </p:spPr>
            <p:txBody>
              <a:bodyPr wrap="none">
                <a:spAutoFit/>
              </a:bodyPr>
              <a:lstStyle/>
              <a:p>
                <a:pPr algn="ctr" fontAlgn="auto">
                  <a:spcBef>
                    <a:spcPts val="0"/>
                  </a:spcBef>
                  <a:spcAft>
                    <a:spcPts val="0"/>
                  </a:spcAft>
                  <a:defRPr/>
                </a:pPr>
                <a:r>
                  <a:rPr lang="en-US" altLang="zh-CN" b="1" dirty="0" err="1">
                    <a:solidFill>
                      <a:schemeClr val="accent6"/>
                    </a:solidFill>
                    <a:latin typeface="+mn-ea"/>
                    <a:ea typeface="+mn-ea"/>
                  </a:rPr>
                  <a:t>vs</a:t>
                </a:r>
                <a:endParaRPr lang="zh-CN" altLang="en-US" b="1" dirty="0">
                  <a:solidFill>
                    <a:schemeClr val="accent6"/>
                  </a:solidFill>
                  <a:latin typeface="+mn-ea"/>
                  <a:ea typeface="+mn-ea"/>
                </a:endParaRPr>
              </a:p>
            </p:txBody>
          </p:sp>
        </p:grpSp>
      </p:grpSp>
      <p:grpSp>
        <p:nvGrpSpPr>
          <p:cNvPr id="4" name="组合 69"/>
          <p:cNvGrpSpPr>
            <a:grpSpLocks/>
          </p:cNvGrpSpPr>
          <p:nvPr/>
        </p:nvGrpSpPr>
        <p:grpSpPr bwMode="auto">
          <a:xfrm>
            <a:off x="3203575" y="1196975"/>
            <a:ext cx="5343525" cy="806450"/>
            <a:chOff x="3203850" y="1196752"/>
            <a:chExt cx="5343668" cy="806603"/>
          </a:xfrm>
        </p:grpSpPr>
        <p:sp>
          <p:nvSpPr>
            <p:cNvPr id="10" name="同侧圆角矩形 9"/>
            <p:cNvSpPr/>
            <p:nvPr/>
          </p:nvSpPr>
          <p:spPr>
            <a:xfrm rot="16200000" flipV="1">
              <a:off x="5479527" y="-1078925"/>
              <a:ext cx="792313" cy="5343668"/>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对角圆角矩形 10"/>
            <p:cNvSpPr/>
            <p:nvPr/>
          </p:nvSpPr>
          <p:spPr>
            <a:xfrm>
              <a:off x="7827439" y="1497881"/>
              <a:ext cx="672790" cy="505474"/>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826" name="TextBox 12"/>
            <p:cNvSpPr txBox="1">
              <a:spLocks noChangeArrowheads="1"/>
            </p:cNvSpPr>
            <p:nvPr/>
          </p:nvSpPr>
          <p:spPr bwMode="auto">
            <a:xfrm>
              <a:off x="3419875" y="1412777"/>
              <a:ext cx="4266474" cy="369332"/>
            </a:xfrm>
            <a:prstGeom prst="rect">
              <a:avLst/>
            </a:prstGeom>
            <a:noFill/>
            <a:ln w="9525">
              <a:noFill/>
              <a:miter lim="800000"/>
              <a:headEnd/>
              <a:tailEnd/>
            </a:ln>
          </p:spPr>
          <p:txBody>
            <a:bodyPr>
              <a:spAutoFit/>
            </a:bodyPr>
            <a:lstStyle/>
            <a:p>
              <a:r>
                <a:rPr lang="zh-CN" altLang="en-US">
                  <a:latin typeface="Constantia" pitchFamily="18" charset="0"/>
                  <a:ea typeface="微软雅黑" pitchFamily="34" charset="-122"/>
                </a:rPr>
                <a:t>你是否把同学逃学事情告诉班主任？</a:t>
              </a:r>
            </a:p>
          </p:txBody>
        </p:sp>
      </p:grpSp>
      <p:grpSp>
        <p:nvGrpSpPr>
          <p:cNvPr id="5" name="组合 65"/>
          <p:cNvGrpSpPr>
            <a:grpSpLocks/>
          </p:cNvGrpSpPr>
          <p:nvPr/>
        </p:nvGrpSpPr>
        <p:grpSpPr bwMode="auto">
          <a:xfrm>
            <a:off x="539750" y="2119313"/>
            <a:ext cx="2706688" cy="792162"/>
            <a:chOff x="539555" y="2118918"/>
            <a:chExt cx="2707274" cy="792087"/>
          </a:xfrm>
        </p:grpSpPr>
        <p:sp>
          <p:nvSpPr>
            <p:cNvPr id="28" name="同侧圆角矩形 27"/>
            <p:cNvSpPr/>
            <p:nvPr/>
          </p:nvSpPr>
          <p:spPr>
            <a:xfrm rot="16200000">
              <a:off x="1475713" y="1182760"/>
              <a:ext cx="792087" cy="2664402"/>
            </a:xfrm>
            <a:prstGeom prst="round2SameRect">
              <a:avLst/>
            </a:prstGeom>
            <a:gradFill flip="none" rotWithShape="1">
              <a:gsLst>
                <a:gs pos="0">
                  <a:schemeClr val="accent1"/>
                </a:gs>
                <a:gs pos="100000">
                  <a:schemeClr val="accent3"/>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818" name="TextBox 30"/>
            <p:cNvSpPr txBox="1">
              <a:spLocks noChangeArrowheads="1"/>
            </p:cNvSpPr>
            <p:nvPr/>
          </p:nvSpPr>
          <p:spPr bwMode="auto">
            <a:xfrm>
              <a:off x="582535" y="2334943"/>
              <a:ext cx="2664294" cy="369332"/>
            </a:xfrm>
            <a:prstGeom prst="rect">
              <a:avLst/>
            </a:prstGeom>
            <a:noFill/>
            <a:ln w="9525">
              <a:noFill/>
              <a:miter lim="800000"/>
              <a:headEnd/>
              <a:tailEnd/>
            </a:ln>
          </p:spPr>
          <p:txBody>
            <a:bodyPr>
              <a:spAutoFit/>
            </a:bodyPr>
            <a:lstStyle/>
            <a:p>
              <a:pPr algn="ctr"/>
              <a:r>
                <a:rPr lang="zh-CN" altLang="en-US" b="1">
                  <a:solidFill>
                    <a:schemeClr val="bg1"/>
                  </a:solidFill>
                  <a:latin typeface="Constantia" pitchFamily="18" charset="0"/>
                  <a:ea typeface="微软雅黑" pitchFamily="34" charset="-122"/>
                </a:rPr>
                <a:t>新闻自由　　 社会秩序</a:t>
              </a:r>
            </a:p>
          </p:txBody>
        </p:sp>
        <p:grpSp>
          <p:nvGrpSpPr>
            <p:cNvPr id="32819" name="组合 31"/>
            <p:cNvGrpSpPr>
              <a:grpSpLocks/>
            </p:cNvGrpSpPr>
            <p:nvPr/>
          </p:nvGrpSpPr>
          <p:grpSpPr bwMode="auto">
            <a:xfrm>
              <a:off x="1691683" y="2262935"/>
              <a:ext cx="432048" cy="432048"/>
              <a:chOff x="1187624" y="1412776"/>
              <a:chExt cx="432048" cy="432048"/>
            </a:xfrm>
          </p:grpSpPr>
          <p:sp>
            <p:nvSpPr>
              <p:cNvPr id="33" name="椭圆 32"/>
              <p:cNvSpPr/>
              <p:nvPr/>
            </p:nvSpPr>
            <p:spPr>
              <a:xfrm>
                <a:off x="1188270" y="1413207"/>
                <a:ext cx="431894" cy="4317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accent6"/>
                  </a:solidFill>
                  <a:latin typeface="+mn-ea"/>
                </a:endParaRPr>
              </a:p>
            </p:txBody>
          </p:sp>
          <p:sp>
            <p:nvSpPr>
              <p:cNvPr id="34" name="矩形 33"/>
              <p:cNvSpPr/>
              <p:nvPr/>
            </p:nvSpPr>
            <p:spPr>
              <a:xfrm>
                <a:off x="1188270" y="1413207"/>
                <a:ext cx="431894" cy="369853"/>
              </a:xfrm>
              <a:prstGeom prst="rect">
                <a:avLst/>
              </a:prstGeom>
            </p:spPr>
            <p:txBody>
              <a:bodyPr wrap="none">
                <a:spAutoFit/>
              </a:bodyPr>
              <a:lstStyle/>
              <a:p>
                <a:pPr algn="ctr" fontAlgn="auto">
                  <a:spcBef>
                    <a:spcPts val="0"/>
                  </a:spcBef>
                  <a:spcAft>
                    <a:spcPts val="0"/>
                  </a:spcAft>
                  <a:defRPr/>
                </a:pPr>
                <a:r>
                  <a:rPr lang="en-US" altLang="zh-CN" b="1" dirty="0" err="1">
                    <a:solidFill>
                      <a:schemeClr val="accent6"/>
                    </a:solidFill>
                    <a:latin typeface="+mn-ea"/>
                    <a:ea typeface="+mn-ea"/>
                  </a:rPr>
                  <a:t>vs</a:t>
                </a:r>
                <a:endParaRPr lang="zh-CN" altLang="en-US" b="1" dirty="0">
                  <a:solidFill>
                    <a:schemeClr val="accent6"/>
                  </a:solidFill>
                  <a:latin typeface="+mn-ea"/>
                  <a:ea typeface="+mn-ea"/>
                </a:endParaRPr>
              </a:p>
            </p:txBody>
          </p:sp>
        </p:grpSp>
      </p:grpSp>
      <p:grpSp>
        <p:nvGrpSpPr>
          <p:cNvPr id="7" name="组合 70"/>
          <p:cNvGrpSpPr>
            <a:grpSpLocks/>
          </p:cNvGrpSpPr>
          <p:nvPr/>
        </p:nvGrpSpPr>
        <p:grpSpPr bwMode="auto">
          <a:xfrm>
            <a:off x="3203575" y="2119313"/>
            <a:ext cx="5400675" cy="806450"/>
            <a:chOff x="3203850" y="2118918"/>
            <a:chExt cx="5400599" cy="806603"/>
          </a:xfrm>
        </p:grpSpPr>
        <p:sp>
          <p:nvSpPr>
            <p:cNvPr id="29" name="同侧圆角矩形 28"/>
            <p:cNvSpPr/>
            <p:nvPr/>
          </p:nvSpPr>
          <p:spPr>
            <a:xfrm rot="16200000" flipV="1">
              <a:off x="5479419" y="-156651"/>
              <a:ext cx="792312" cy="5343450"/>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0" name="对角圆角矩形 29"/>
            <p:cNvSpPr/>
            <p:nvPr/>
          </p:nvSpPr>
          <p:spPr>
            <a:xfrm>
              <a:off x="7827439" y="2420047"/>
              <a:ext cx="672790" cy="505474"/>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816" name="TextBox 34"/>
            <p:cNvSpPr txBox="1">
              <a:spLocks noChangeArrowheads="1"/>
            </p:cNvSpPr>
            <p:nvPr/>
          </p:nvSpPr>
          <p:spPr bwMode="auto">
            <a:xfrm>
              <a:off x="3419875" y="2334943"/>
              <a:ext cx="5184574" cy="369332"/>
            </a:xfrm>
            <a:prstGeom prst="rect">
              <a:avLst/>
            </a:prstGeom>
            <a:noFill/>
            <a:ln w="9525">
              <a:noFill/>
              <a:miter lim="800000"/>
              <a:headEnd/>
              <a:tailEnd/>
            </a:ln>
          </p:spPr>
          <p:txBody>
            <a:bodyPr>
              <a:spAutoFit/>
            </a:bodyPr>
            <a:lstStyle/>
            <a:p>
              <a:r>
                <a:rPr lang="zh-CN" altLang="en-US">
                  <a:latin typeface="Constantia" pitchFamily="18" charset="0"/>
                  <a:ea typeface="微软雅黑" pitchFamily="34" charset="-122"/>
                </a:rPr>
                <a:t>你是否认为公开报道群体性事件不明智？</a:t>
              </a:r>
            </a:p>
          </p:txBody>
        </p:sp>
      </p:grpSp>
      <p:grpSp>
        <p:nvGrpSpPr>
          <p:cNvPr id="8" name="组合 66"/>
          <p:cNvGrpSpPr>
            <a:grpSpLocks/>
          </p:cNvGrpSpPr>
          <p:nvPr/>
        </p:nvGrpSpPr>
        <p:grpSpPr bwMode="auto">
          <a:xfrm>
            <a:off x="539750" y="3041650"/>
            <a:ext cx="2663825" cy="792163"/>
            <a:chOff x="539556" y="3041083"/>
            <a:chExt cx="2664298" cy="792087"/>
          </a:xfrm>
        </p:grpSpPr>
        <p:sp>
          <p:nvSpPr>
            <p:cNvPr id="36" name="同侧圆角矩形 35"/>
            <p:cNvSpPr/>
            <p:nvPr/>
          </p:nvSpPr>
          <p:spPr>
            <a:xfrm rot="16200000">
              <a:off x="1475662" y="2104978"/>
              <a:ext cx="792087" cy="2664298"/>
            </a:xfrm>
            <a:prstGeom prst="round2SameRect">
              <a:avLst/>
            </a:prstGeom>
            <a:gradFill flip="none" rotWithShape="1">
              <a:gsLst>
                <a:gs pos="0">
                  <a:schemeClr val="accent1"/>
                </a:gs>
                <a:gs pos="100000">
                  <a:schemeClr val="accent3"/>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808" name="TextBox 38"/>
            <p:cNvSpPr txBox="1">
              <a:spLocks noChangeArrowheads="1"/>
            </p:cNvSpPr>
            <p:nvPr/>
          </p:nvSpPr>
          <p:spPr bwMode="auto">
            <a:xfrm>
              <a:off x="755580" y="3257108"/>
              <a:ext cx="2304256" cy="369332"/>
            </a:xfrm>
            <a:prstGeom prst="rect">
              <a:avLst/>
            </a:prstGeom>
            <a:noFill/>
            <a:ln w="9525">
              <a:noFill/>
              <a:miter lim="800000"/>
              <a:headEnd/>
              <a:tailEnd/>
            </a:ln>
          </p:spPr>
          <p:txBody>
            <a:bodyPr>
              <a:spAutoFit/>
            </a:bodyPr>
            <a:lstStyle/>
            <a:p>
              <a:pPr algn="ctr"/>
              <a:r>
                <a:rPr lang="zh-CN" altLang="en-US" b="1">
                  <a:solidFill>
                    <a:schemeClr val="bg1"/>
                  </a:solidFill>
                  <a:latin typeface="Constantia" pitchFamily="18" charset="0"/>
                  <a:ea typeface="微软雅黑" pitchFamily="34" charset="-122"/>
                </a:rPr>
                <a:t>竞争　　  合作</a:t>
              </a:r>
            </a:p>
          </p:txBody>
        </p:sp>
        <p:grpSp>
          <p:nvGrpSpPr>
            <p:cNvPr id="32809" name="组合 39"/>
            <p:cNvGrpSpPr>
              <a:grpSpLocks/>
            </p:cNvGrpSpPr>
            <p:nvPr/>
          </p:nvGrpSpPr>
          <p:grpSpPr bwMode="auto">
            <a:xfrm>
              <a:off x="1691684" y="3185100"/>
              <a:ext cx="432048" cy="432048"/>
              <a:chOff x="1187624" y="1412776"/>
              <a:chExt cx="432048" cy="432048"/>
            </a:xfrm>
          </p:grpSpPr>
          <p:sp>
            <p:nvSpPr>
              <p:cNvPr id="41" name="椭圆 40"/>
              <p:cNvSpPr/>
              <p:nvPr/>
            </p:nvSpPr>
            <p:spPr>
              <a:xfrm>
                <a:off x="1188226" y="1413208"/>
                <a:ext cx="431877" cy="4317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accent6"/>
                  </a:solidFill>
                  <a:latin typeface="+mn-ea"/>
                </a:endParaRPr>
              </a:p>
            </p:txBody>
          </p:sp>
          <p:sp>
            <p:nvSpPr>
              <p:cNvPr id="42" name="矩形 41"/>
              <p:cNvSpPr/>
              <p:nvPr/>
            </p:nvSpPr>
            <p:spPr>
              <a:xfrm>
                <a:off x="1188226" y="1413208"/>
                <a:ext cx="431877" cy="369852"/>
              </a:xfrm>
              <a:prstGeom prst="rect">
                <a:avLst/>
              </a:prstGeom>
            </p:spPr>
            <p:txBody>
              <a:bodyPr wrap="none">
                <a:spAutoFit/>
              </a:bodyPr>
              <a:lstStyle/>
              <a:p>
                <a:pPr algn="ctr" fontAlgn="auto">
                  <a:spcBef>
                    <a:spcPts val="0"/>
                  </a:spcBef>
                  <a:spcAft>
                    <a:spcPts val="0"/>
                  </a:spcAft>
                  <a:defRPr/>
                </a:pPr>
                <a:r>
                  <a:rPr lang="en-US" altLang="zh-CN" b="1" dirty="0" err="1">
                    <a:solidFill>
                      <a:schemeClr val="accent6"/>
                    </a:solidFill>
                    <a:latin typeface="+mn-ea"/>
                    <a:ea typeface="+mn-ea"/>
                  </a:rPr>
                  <a:t>vs</a:t>
                </a:r>
                <a:endParaRPr lang="zh-CN" altLang="en-US" b="1" dirty="0">
                  <a:solidFill>
                    <a:schemeClr val="accent6"/>
                  </a:solidFill>
                  <a:latin typeface="+mn-ea"/>
                  <a:ea typeface="+mn-ea"/>
                </a:endParaRPr>
              </a:p>
            </p:txBody>
          </p:sp>
        </p:grpSp>
      </p:grpSp>
      <p:grpSp>
        <p:nvGrpSpPr>
          <p:cNvPr id="13" name="组合 71"/>
          <p:cNvGrpSpPr>
            <a:grpSpLocks/>
          </p:cNvGrpSpPr>
          <p:nvPr/>
        </p:nvGrpSpPr>
        <p:grpSpPr bwMode="auto">
          <a:xfrm>
            <a:off x="3203575" y="3041650"/>
            <a:ext cx="5472113" cy="806450"/>
            <a:chOff x="3203851" y="3041083"/>
            <a:chExt cx="5472605" cy="806603"/>
          </a:xfrm>
        </p:grpSpPr>
        <p:sp>
          <p:nvSpPr>
            <p:cNvPr id="37" name="同侧圆角矩形 36"/>
            <p:cNvSpPr/>
            <p:nvPr/>
          </p:nvSpPr>
          <p:spPr>
            <a:xfrm rot="16200000" flipV="1">
              <a:off x="5479697" y="765237"/>
              <a:ext cx="792313" cy="5344005"/>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8" name="对角圆角矩形 37"/>
            <p:cNvSpPr/>
            <p:nvPr/>
          </p:nvSpPr>
          <p:spPr>
            <a:xfrm>
              <a:off x="7827440" y="3342212"/>
              <a:ext cx="672790" cy="505474"/>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806" name="TextBox 42"/>
            <p:cNvSpPr txBox="1">
              <a:spLocks noChangeArrowheads="1"/>
            </p:cNvSpPr>
            <p:nvPr/>
          </p:nvSpPr>
          <p:spPr bwMode="auto">
            <a:xfrm>
              <a:off x="3419875" y="3257108"/>
              <a:ext cx="5256581" cy="369332"/>
            </a:xfrm>
            <a:prstGeom prst="rect">
              <a:avLst/>
            </a:prstGeom>
            <a:noFill/>
            <a:ln w="9525">
              <a:noFill/>
              <a:miter lim="800000"/>
              <a:headEnd/>
              <a:tailEnd/>
            </a:ln>
          </p:spPr>
          <p:txBody>
            <a:bodyPr>
              <a:spAutoFit/>
            </a:bodyPr>
            <a:lstStyle/>
            <a:p>
              <a:r>
                <a:rPr lang="zh-CN" altLang="en-US">
                  <a:latin typeface="Constantia" pitchFamily="18" charset="0"/>
                  <a:ea typeface="微软雅黑" pitchFamily="34" charset="-122"/>
                </a:rPr>
                <a:t>你是否认为给少数民族高考加分有违公平？</a:t>
              </a:r>
            </a:p>
          </p:txBody>
        </p:sp>
      </p:grpSp>
      <p:grpSp>
        <p:nvGrpSpPr>
          <p:cNvPr id="16" name="组合 67"/>
          <p:cNvGrpSpPr>
            <a:grpSpLocks/>
          </p:cNvGrpSpPr>
          <p:nvPr/>
        </p:nvGrpSpPr>
        <p:grpSpPr bwMode="auto">
          <a:xfrm>
            <a:off x="539750" y="3963988"/>
            <a:ext cx="2663825" cy="862012"/>
            <a:chOff x="539557" y="3963248"/>
            <a:chExt cx="2664298" cy="862356"/>
          </a:xfrm>
        </p:grpSpPr>
        <p:sp>
          <p:nvSpPr>
            <p:cNvPr id="44" name="同侧圆角矩形 43"/>
            <p:cNvSpPr/>
            <p:nvPr/>
          </p:nvSpPr>
          <p:spPr>
            <a:xfrm rot="16200000">
              <a:off x="1475467" y="3027338"/>
              <a:ext cx="792478" cy="2664298"/>
            </a:xfrm>
            <a:prstGeom prst="round2SameRect">
              <a:avLst/>
            </a:prstGeom>
            <a:gradFill flip="none" rotWithShape="1">
              <a:gsLst>
                <a:gs pos="0">
                  <a:schemeClr val="accent1"/>
                </a:gs>
                <a:gs pos="100000">
                  <a:schemeClr val="accent3"/>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798" name="TextBox 46"/>
            <p:cNvSpPr txBox="1">
              <a:spLocks noChangeArrowheads="1"/>
            </p:cNvSpPr>
            <p:nvPr/>
          </p:nvSpPr>
          <p:spPr bwMode="auto">
            <a:xfrm>
              <a:off x="755581" y="4179273"/>
              <a:ext cx="2304256" cy="646331"/>
            </a:xfrm>
            <a:prstGeom prst="rect">
              <a:avLst/>
            </a:prstGeom>
            <a:noFill/>
            <a:ln w="9525">
              <a:noFill/>
              <a:miter lim="800000"/>
              <a:headEnd/>
              <a:tailEnd/>
            </a:ln>
          </p:spPr>
          <p:txBody>
            <a:bodyPr>
              <a:spAutoFit/>
            </a:bodyPr>
            <a:lstStyle/>
            <a:p>
              <a:pPr algn="ctr"/>
              <a:r>
                <a:rPr lang="zh-CN" altLang="en-US" b="1">
                  <a:solidFill>
                    <a:schemeClr val="bg1"/>
                  </a:solidFill>
                  <a:latin typeface="Constantia" pitchFamily="18" charset="0"/>
                  <a:ea typeface="微软雅黑" pitchFamily="34" charset="-122"/>
                </a:rPr>
                <a:t>理性　　  感性</a:t>
              </a:r>
            </a:p>
            <a:p>
              <a:pPr algn="ctr"/>
              <a:endParaRPr lang="zh-CN" altLang="en-US" b="1">
                <a:solidFill>
                  <a:schemeClr val="bg1"/>
                </a:solidFill>
                <a:latin typeface="Constantia" pitchFamily="18" charset="0"/>
                <a:ea typeface="微软雅黑" pitchFamily="34" charset="-122"/>
              </a:endParaRPr>
            </a:p>
          </p:txBody>
        </p:sp>
        <p:grpSp>
          <p:nvGrpSpPr>
            <p:cNvPr id="32799" name="组合 47"/>
            <p:cNvGrpSpPr>
              <a:grpSpLocks/>
            </p:cNvGrpSpPr>
            <p:nvPr/>
          </p:nvGrpSpPr>
          <p:grpSpPr bwMode="auto">
            <a:xfrm>
              <a:off x="1691685" y="4107265"/>
              <a:ext cx="432048" cy="432048"/>
              <a:chOff x="1187624" y="1412776"/>
              <a:chExt cx="432048" cy="432048"/>
            </a:xfrm>
          </p:grpSpPr>
          <p:sp>
            <p:nvSpPr>
              <p:cNvPr id="49" name="椭圆 48"/>
              <p:cNvSpPr/>
              <p:nvPr/>
            </p:nvSpPr>
            <p:spPr>
              <a:xfrm>
                <a:off x="1188226" y="1413278"/>
                <a:ext cx="431877" cy="4319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accent6"/>
                  </a:solidFill>
                  <a:latin typeface="+mn-ea"/>
                </a:endParaRPr>
              </a:p>
            </p:txBody>
          </p:sp>
          <p:sp>
            <p:nvSpPr>
              <p:cNvPr id="50" name="矩形 49"/>
              <p:cNvSpPr/>
              <p:nvPr/>
            </p:nvSpPr>
            <p:spPr>
              <a:xfrm>
                <a:off x="1188226" y="1413278"/>
                <a:ext cx="431877" cy="370035"/>
              </a:xfrm>
              <a:prstGeom prst="rect">
                <a:avLst/>
              </a:prstGeom>
            </p:spPr>
            <p:txBody>
              <a:bodyPr wrap="none">
                <a:spAutoFit/>
              </a:bodyPr>
              <a:lstStyle/>
              <a:p>
                <a:pPr algn="ctr" fontAlgn="auto">
                  <a:spcBef>
                    <a:spcPts val="0"/>
                  </a:spcBef>
                  <a:spcAft>
                    <a:spcPts val="0"/>
                  </a:spcAft>
                  <a:defRPr/>
                </a:pPr>
                <a:r>
                  <a:rPr lang="en-US" altLang="zh-CN" b="1" dirty="0" err="1">
                    <a:solidFill>
                      <a:schemeClr val="accent6"/>
                    </a:solidFill>
                    <a:latin typeface="+mn-ea"/>
                    <a:ea typeface="+mn-ea"/>
                  </a:rPr>
                  <a:t>vs</a:t>
                </a:r>
                <a:endParaRPr lang="zh-CN" altLang="en-US" b="1" dirty="0">
                  <a:solidFill>
                    <a:schemeClr val="accent6"/>
                  </a:solidFill>
                  <a:latin typeface="+mn-ea"/>
                  <a:ea typeface="+mn-ea"/>
                </a:endParaRPr>
              </a:p>
            </p:txBody>
          </p:sp>
        </p:grpSp>
      </p:grpSp>
      <p:grpSp>
        <p:nvGrpSpPr>
          <p:cNvPr id="18" name="组合 72"/>
          <p:cNvGrpSpPr>
            <a:grpSpLocks/>
          </p:cNvGrpSpPr>
          <p:nvPr/>
        </p:nvGrpSpPr>
        <p:grpSpPr bwMode="auto">
          <a:xfrm>
            <a:off x="3203575" y="3963988"/>
            <a:ext cx="5343525" cy="809625"/>
            <a:chOff x="3203852" y="3963248"/>
            <a:chExt cx="5343668" cy="809920"/>
          </a:xfrm>
        </p:grpSpPr>
        <p:sp>
          <p:nvSpPr>
            <p:cNvPr id="45" name="同侧圆角矩形 44"/>
            <p:cNvSpPr/>
            <p:nvPr/>
          </p:nvSpPr>
          <p:spPr>
            <a:xfrm rot="16200000" flipV="1">
              <a:off x="5479461" y="1687639"/>
              <a:ext cx="792451" cy="5343668"/>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32793" name="对角圆角矩形 45"/>
            <p:cNvGrpSpPr>
              <a:grpSpLocks/>
            </p:cNvGrpSpPr>
            <p:nvPr/>
          </p:nvGrpSpPr>
          <p:grpSpPr bwMode="auto">
            <a:xfrm>
              <a:off x="7821168" y="4261104"/>
              <a:ext cx="682752" cy="512064"/>
              <a:chOff x="7821168" y="4261104"/>
              <a:chExt cx="682752" cy="512064"/>
            </a:xfrm>
          </p:grpSpPr>
          <p:pic>
            <p:nvPicPr>
              <p:cNvPr id="32795" name="对角圆角矩形 45"/>
              <p:cNvPicPr>
                <a:picLocks noChangeArrowheads="1"/>
              </p:cNvPicPr>
              <p:nvPr/>
            </p:nvPicPr>
            <p:blipFill>
              <a:blip r:embed="rId2"/>
              <a:srcRect/>
              <a:stretch>
                <a:fillRect/>
              </a:stretch>
            </p:blipFill>
            <p:spPr bwMode="auto">
              <a:xfrm>
                <a:off x="7821168" y="4261104"/>
                <a:ext cx="682752" cy="512064"/>
              </a:xfrm>
              <a:prstGeom prst="rect">
                <a:avLst/>
              </a:prstGeom>
              <a:noFill/>
              <a:ln w="9525">
                <a:noFill/>
                <a:miter lim="800000"/>
                <a:headEnd/>
                <a:tailEnd/>
              </a:ln>
            </p:spPr>
          </p:pic>
          <p:sp>
            <p:nvSpPr>
              <p:cNvPr id="32796" name="Text Box 26"/>
              <p:cNvSpPr txBox="1">
                <a:spLocks noChangeArrowheads="1"/>
              </p:cNvSpPr>
              <p:nvPr/>
            </p:nvSpPr>
            <p:spPr bwMode="auto">
              <a:xfrm>
                <a:off x="7860565" y="4297501"/>
                <a:ext cx="606542" cy="439226"/>
              </a:xfrm>
              <a:prstGeom prst="rect">
                <a:avLst/>
              </a:prstGeom>
              <a:noFill/>
              <a:ln w="9525">
                <a:noFill/>
                <a:miter lim="800000"/>
                <a:headEnd/>
                <a:tailEnd/>
              </a:ln>
            </p:spPr>
            <p:txBody>
              <a:bodyPr anchor="ctr"/>
              <a:lstStyle/>
              <a:p>
                <a:pPr algn="ctr"/>
                <a:endParaRPr lang="zh-CN" altLang="en-US">
                  <a:solidFill>
                    <a:srgbClr val="FFFFFF"/>
                  </a:solidFill>
                  <a:latin typeface="Constantia" pitchFamily="18" charset="0"/>
                  <a:ea typeface="微软雅黑" pitchFamily="34" charset="-122"/>
                </a:endParaRPr>
              </a:p>
            </p:txBody>
          </p:sp>
        </p:grpSp>
        <p:sp>
          <p:nvSpPr>
            <p:cNvPr id="32794" name="TextBox 50"/>
            <p:cNvSpPr txBox="1">
              <a:spLocks noChangeArrowheads="1"/>
            </p:cNvSpPr>
            <p:nvPr/>
          </p:nvSpPr>
          <p:spPr bwMode="auto">
            <a:xfrm>
              <a:off x="3419877" y="4179275"/>
              <a:ext cx="4266474" cy="369402"/>
            </a:xfrm>
            <a:prstGeom prst="rect">
              <a:avLst/>
            </a:prstGeom>
            <a:noFill/>
            <a:ln w="9525">
              <a:noFill/>
              <a:miter lim="800000"/>
              <a:headEnd/>
              <a:tailEnd/>
            </a:ln>
          </p:spPr>
          <p:txBody>
            <a:bodyPr>
              <a:spAutoFit/>
            </a:bodyPr>
            <a:lstStyle/>
            <a:p>
              <a:r>
                <a:rPr lang="zh-CN" altLang="en-US" dirty="0" smtClean="0">
                  <a:latin typeface="Constantia" pitchFamily="18" charset="0"/>
                  <a:ea typeface="微软雅黑" pitchFamily="34" charset="-122"/>
                </a:rPr>
                <a:t>你认为</a:t>
              </a:r>
              <a:r>
                <a:rPr lang="zh-CN" altLang="en-US" dirty="0">
                  <a:latin typeface="Constantia" pitchFamily="18" charset="0"/>
                  <a:ea typeface="微软雅黑" pitchFamily="34" charset="-122"/>
                </a:rPr>
                <a:t>婚姻建立在爱情还是面包上？</a:t>
              </a:r>
            </a:p>
          </p:txBody>
        </p:sp>
      </p:grpSp>
      <p:grpSp>
        <p:nvGrpSpPr>
          <p:cNvPr id="20" name="组合 68"/>
          <p:cNvGrpSpPr>
            <a:grpSpLocks/>
          </p:cNvGrpSpPr>
          <p:nvPr/>
        </p:nvGrpSpPr>
        <p:grpSpPr bwMode="auto">
          <a:xfrm>
            <a:off x="539750" y="4941888"/>
            <a:ext cx="2663825" cy="790575"/>
            <a:chOff x="539558" y="4941169"/>
            <a:chExt cx="2664298" cy="792087"/>
          </a:xfrm>
        </p:grpSpPr>
        <p:sp>
          <p:nvSpPr>
            <p:cNvPr id="52" name="同侧圆角矩形 51"/>
            <p:cNvSpPr/>
            <p:nvPr/>
          </p:nvSpPr>
          <p:spPr>
            <a:xfrm rot="16200000">
              <a:off x="1475664" y="4005063"/>
              <a:ext cx="792087" cy="2664298"/>
            </a:xfrm>
            <a:prstGeom prst="round2SameRect">
              <a:avLst/>
            </a:prstGeom>
            <a:gradFill flip="none" rotWithShape="1">
              <a:gsLst>
                <a:gs pos="0">
                  <a:schemeClr val="accent1"/>
                </a:gs>
                <a:gs pos="100000">
                  <a:schemeClr val="accent3"/>
                </a:gs>
              </a:gsLst>
              <a:lin ang="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2788" name="TextBox 54"/>
            <p:cNvSpPr txBox="1">
              <a:spLocks noChangeArrowheads="1"/>
            </p:cNvSpPr>
            <p:nvPr/>
          </p:nvSpPr>
          <p:spPr bwMode="auto">
            <a:xfrm>
              <a:off x="755582" y="5157194"/>
              <a:ext cx="2304256" cy="369332"/>
            </a:xfrm>
            <a:prstGeom prst="rect">
              <a:avLst/>
            </a:prstGeom>
            <a:noFill/>
            <a:ln w="9525">
              <a:noFill/>
              <a:miter lim="800000"/>
              <a:headEnd/>
              <a:tailEnd/>
            </a:ln>
          </p:spPr>
          <p:txBody>
            <a:bodyPr>
              <a:spAutoFit/>
            </a:bodyPr>
            <a:lstStyle/>
            <a:p>
              <a:pPr algn="ctr"/>
              <a:r>
                <a:rPr lang="zh-CN" altLang="en-US" b="1">
                  <a:solidFill>
                    <a:schemeClr val="bg1"/>
                  </a:solidFill>
                  <a:latin typeface="Constantia" pitchFamily="18" charset="0"/>
                  <a:ea typeface="微软雅黑" pitchFamily="34" charset="-122"/>
                </a:rPr>
                <a:t>保守　　  激进</a:t>
              </a:r>
            </a:p>
          </p:txBody>
        </p:sp>
        <p:grpSp>
          <p:nvGrpSpPr>
            <p:cNvPr id="32789" name="组合 55"/>
            <p:cNvGrpSpPr>
              <a:grpSpLocks/>
            </p:cNvGrpSpPr>
            <p:nvPr/>
          </p:nvGrpSpPr>
          <p:grpSpPr bwMode="auto">
            <a:xfrm>
              <a:off x="1691686" y="5085186"/>
              <a:ext cx="432048" cy="432048"/>
              <a:chOff x="1187624" y="1412776"/>
              <a:chExt cx="432048" cy="432048"/>
            </a:xfrm>
          </p:grpSpPr>
          <p:sp>
            <p:nvSpPr>
              <p:cNvPr id="57" name="椭圆 56"/>
              <p:cNvSpPr/>
              <p:nvPr/>
            </p:nvSpPr>
            <p:spPr>
              <a:xfrm>
                <a:off x="1188226" y="1413497"/>
                <a:ext cx="431877" cy="431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accent6"/>
                  </a:solidFill>
                  <a:latin typeface="+mn-ea"/>
                </a:endParaRPr>
              </a:p>
            </p:txBody>
          </p:sp>
          <p:sp>
            <p:nvSpPr>
              <p:cNvPr id="58" name="矩形 57"/>
              <p:cNvSpPr/>
              <p:nvPr/>
            </p:nvSpPr>
            <p:spPr>
              <a:xfrm>
                <a:off x="1188226" y="1413497"/>
                <a:ext cx="431877" cy="369005"/>
              </a:xfrm>
              <a:prstGeom prst="rect">
                <a:avLst/>
              </a:prstGeom>
            </p:spPr>
            <p:txBody>
              <a:bodyPr wrap="none">
                <a:spAutoFit/>
              </a:bodyPr>
              <a:lstStyle/>
              <a:p>
                <a:pPr algn="ctr" fontAlgn="auto">
                  <a:spcBef>
                    <a:spcPts val="0"/>
                  </a:spcBef>
                  <a:spcAft>
                    <a:spcPts val="0"/>
                  </a:spcAft>
                  <a:defRPr/>
                </a:pPr>
                <a:r>
                  <a:rPr lang="en-US" altLang="zh-CN" b="1" dirty="0" err="1">
                    <a:solidFill>
                      <a:schemeClr val="accent6"/>
                    </a:solidFill>
                    <a:latin typeface="+mn-ea"/>
                    <a:ea typeface="+mn-ea"/>
                  </a:rPr>
                  <a:t>vs</a:t>
                </a:r>
                <a:endParaRPr lang="zh-CN" altLang="en-US" b="1" dirty="0">
                  <a:solidFill>
                    <a:schemeClr val="accent6"/>
                  </a:solidFill>
                  <a:latin typeface="+mn-ea"/>
                  <a:ea typeface="+mn-ea"/>
                </a:endParaRPr>
              </a:p>
            </p:txBody>
          </p:sp>
        </p:grpSp>
      </p:grpSp>
      <p:grpSp>
        <p:nvGrpSpPr>
          <p:cNvPr id="22" name="组合 73"/>
          <p:cNvGrpSpPr>
            <a:grpSpLocks/>
          </p:cNvGrpSpPr>
          <p:nvPr/>
        </p:nvGrpSpPr>
        <p:grpSpPr bwMode="auto">
          <a:xfrm>
            <a:off x="3203575" y="4941888"/>
            <a:ext cx="5343525" cy="806450"/>
            <a:chOff x="3203849" y="4941167"/>
            <a:chExt cx="5343668" cy="806605"/>
          </a:xfrm>
        </p:grpSpPr>
        <p:sp>
          <p:nvSpPr>
            <p:cNvPr id="53" name="同侧圆角矩形 52"/>
            <p:cNvSpPr/>
            <p:nvPr/>
          </p:nvSpPr>
          <p:spPr>
            <a:xfrm rot="16200000" flipV="1">
              <a:off x="5479526" y="2665490"/>
              <a:ext cx="792314" cy="5343668"/>
            </a:xfrm>
            <a:prstGeom prst="round2SameRect">
              <a:avLst/>
            </a:prstGeom>
            <a:gradFill flip="none" rotWithShape="1">
              <a:gsLst>
                <a:gs pos="0">
                  <a:schemeClr val="bg1">
                    <a:lumMod val="75000"/>
                  </a:schemeClr>
                </a:gs>
                <a:gs pos="100000">
                  <a:schemeClr val="bg1">
                    <a:lumMod val="95000"/>
                  </a:schemeClr>
                </a:gs>
              </a:gsLst>
              <a:lin ang="27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4" name="对角圆角矩形 53"/>
            <p:cNvSpPr/>
            <p:nvPr/>
          </p:nvSpPr>
          <p:spPr>
            <a:xfrm>
              <a:off x="7827442" y="5242298"/>
              <a:ext cx="672790" cy="505474"/>
            </a:xfrm>
            <a:prstGeom prst="round2DiagRect">
              <a:avLst>
                <a:gd name="adj1" fmla="val 22374"/>
                <a:gd name="adj2" fmla="val 0"/>
              </a:avLst>
            </a:prstGeom>
            <a:gradFill flip="none" rotWithShape="1">
              <a:gsLst>
                <a:gs pos="51000">
                  <a:schemeClr val="tx1">
                    <a:alpha val="0"/>
                  </a:schemeClr>
                </a:gs>
                <a:gs pos="100000">
                  <a:srgbClr val="C9D7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86" name="TextBox 58"/>
            <p:cNvSpPr txBox="1">
              <a:spLocks noChangeArrowheads="1"/>
            </p:cNvSpPr>
            <p:nvPr/>
          </p:nvSpPr>
          <p:spPr bwMode="auto">
            <a:xfrm>
              <a:off x="3419878" y="5157194"/>
              <a:ext cx="4266474" cy="369332"/>
            </a:xfrm>
            <a:prstGeom prst="rect">
              <a:avLst/>
            </a:prstGeom>
            <a:noFill/>
            <a:ln w="9525">
              <a:noFill/>
              <a:miter lim="800000"/>
              <a:headEnd/>
              <a:tailEnd/>
            </a:ln>
          </p:spPr>
          <p:txBody>
            <a:bodyPr>
              <a:spAutoFit/>
            </a:bodyPr>
            <a:lstStyle/>
            <a:p>
              <a:r>
                <a:rPr lang="zh-CN" altLang="en-US" dirty="0">
                  <a:latin typeface="Constantia" pitchFamily="18" charset="0"/>
                  <a:ea typeface="微软雅黑" pitchFamily="34" charset="-122"/>
                </a:rPr>
                <a:t>你</a:t>
              </a:r>
              <a:r>
                <a:rPr lang="zh-CN" altLang="en-US" dirty="0" smtClean="0">
                  <a:latin typeface="Constantia" pitchFamily="18" charset="0"/>
                  <a:ea typeface="微软雅黑" pitchFamily="34" charset="-122"/>
                </a:rPr>
                <a:t>是否同意同性</a:t>
              </a:r>
              <a:r>
                <a:rPr lang="zh-CN" altLang="en-US" dirty="0">
                  <a:latin typeface="Constantia" pitchFamily="18" charset="0"/>
                  <a:ea typeface="微软雅黑" pitchFamily="34" charset="-122"/>
                </a:rPr>
                <a:t>婚姻也应该得到祝福？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8" presetClass="entr" presetSubtype="0" accel="10000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2.5"/>
                                          </p:val>
                                        </p:tav>
                                        <p:tav tm="100000">
                                          <p:val>
                                            <p:strVal val="#ppt_w"/>
                                          </p:val>
                                        </p:tav>
                                      </p:tavLst>
                                    </p:anim>
                                    <p:anim calcmode="lin" valueType="num">
                                      <p:cBhvr>
                                        <p:cTn id="8" dur="500" fill="hold"/>
                                        <p:tgtEl>
                                          <p:spTgt spid="2"/>
                                        </p:tgtEl>
                                        <p:attrNameLst>
                                          <p:attrName>ppt_h</p:attrName>
                                        </p:attrNameLst>
                                      </p:cBhvr>
                                      <p:tavLst>
                                        <p:tav tm="0">
                                          <p:val>
                                            <p:strVal val="#ppt_h*0.01"/>
                                          </p:val>
                                        </p:tav>
                                        <p:tav tm="100000">
                                          <p:val>
                                            <p:strVal val="#ppt_h"/>
                                          </p:val>
                                        </p:tav>
                                      </p:tavLst>
                                    </p:anim>
                                    <p:anim calcmode="lin" valueType="num">
                                      <p:cBhvr>
                                        <p:cTn id="9" dur="500" fill="hold"/>
                                        <p:tgtEl>
                                          <p:spTgt spid="2"/>
                                        </p:tgtEl>
                                        <p:attrNameLst>
                                          <p:attrName>ppt_x</p:attrName>
                                        </p:attrNameLst>
                                      </p:cBhvr>
                                      <p:tavLst>
                                        <p:tav tm="0">
                                          <p:val>
                                            <p:strVal val="#ppt_x"/>
                                          </p:val>
                                        </p:tav>
                                        <p:tav tm="100000">
                                          <p:val>
                                            <p:strVal val="#ppt_x"/>
                                          </p:val>
                                        </p:tav>
                                      </p:tavLst>
                                    </p:anim>
                                    <p:anim calcmode="lin" valueType="num">
                                      <p:cBhvr>
                                        <p:cTn id="10" dur="500" fill="hold"/>
                                        <p:tgtEl>
                                          <p:spTgt spid="2"/>
                                        </p:tgtEl>
                                        <p:attrNameLst>
                                          <p:attrName>ppt_y</p:attrName>
                                        </p:attrNameLst>
                                      </p:cBhvr>
                                      <p:tavLst>
                                        <p:tav tm="0">
                                          <p:val>
                                            <p:strVal val="#ppt_h+1"/>
                                          </p:val>
                                        </p:tav>
                                        <p:tav tm="100000">
                                          <p:val>
                                            <p:strVal val="#ppt_y"/>
                                          </p:val>
                                        </p:tav>
                                      </p:tavLst>
                                    </p:anim>
                                    <p:animEffect transition="in" filter="fade">
                                      <p:cBhvr>
                                        <p:cTn id="11" dur="500"/>
                                        <p:tgtEl>
                                          <p:spTgt spid="2"/>
                                        </p:tgtEl>
                                      </p:cBhvr>
                                    </p:animEffect>
                                  </p:childTnLst>
                                </p:cTn>
                              </p:par>
                            </p:childTnLst>
                          </p:cTn>
                        </p:par>
                        <p:par>
                          <p:cTn id="12" fill="hold" nodeType="afterGroup">
                            <p:stCondLst>
                              <p:cond delay="1500"/>
                            </p:stCondLst>
                            <p:childTnLst>
                              <p:par>
                                <p:cTn id="13" presetID="58" presetClass="entr" presetSubtype="0" accel="10000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ppt_w*2.5"/>
                                          </p:val>
                                        </p:tav>
                                        <p:tav tm="100000">
                                          <p:val>
                                            <p:strVal val="#ppt_w"/>
                                          </p:val>
                                        </p:tav>
                                      </p:tavLst>
                                    </p:anim>
                                    <p:anim calcmode="lin" valueType="num">
                                      <p:cBhvr>
                                        <p:cTn id="16" dur="500" fill="hold"/>
                                        <p:tgtEl>
                                          <p:spTgt spid="4"/>
                                        </p:tgtEl>
                                        <p:attrNameLst>
                                          <p:attrName>ppt_h</p:attrName>
                                        </p:attrNameLst>
                                      </p:cBhvr>
                                      <p:tavLst>
                                        <p:tav tm="0">
                                          <p:val>
                                            <p:strVal val="#ppt_h*0.01"/>
                                          </p:val>
                                        </p:tav>
                                        <p:tav tm="100000">
                                          <p:val>
                                            <p:strVal val="#ppt_h"/>
                                          </p:val>
                                        </p:tav>
                                      </p:tavLst>
                                    </p:anim>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h+1"/>
                                          </p:val>
                                        </p:tav>
                                        <p:tav tm="100000">
                                          <p:val>
                                            <p:strVal val="#ppt_y"/>
                                          </p:val>
                                        </p:tav>
                                      </p:tavLst>
                                    </p:anim>
                                    <p:animEffect transition="in" filter="fade">
                                      <p:cBhvr>
                                        <p:cTn id="19" dur="500"/>
                                        <p:tgtEl>
                                          <p:spTgt spid="4"/>
                                        </p:tgtEl>
                                      </p:cBhvr>
                                    </p:animEffect>
                                  </p:childTnLst>
                                </p:cTn>
                              </p:par>
                            </p:childTnLst>
                          </p:cTn>
                        </p:par>
                        <p:par>
                          <p:cTn id="20" fill="hold" nodeType="afterGroup">
                            <p:stCondLst>
                              <p:cond delay="2000"/>
                            </p:stCondLst>
                            <p:childTnLst>
                              <p:par>
                                <p:cTn id="21" presetID="58" presetClass="entr" presetSubtype="0" accel="100000" fill="hold" nodeType="after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strVal val="#ppt_w*2.5"/>
                                          </p:val>
                                        </p:tav>
                                        <p:tav tm="100000">
                                          <p:val>
                                            <p:strVal val="#ppt_w"/>
                                          </p:val>
                                        </p:tav>
                                      </p:tavLst>
                                    </p:anim>
                                    <p:anim calcmode="lin" valueType="num">
                                      <p:cBhvr>
                                        <p:cTn id="24" dur="500" fill="hold"/>
                                        <p:tgtEl>
                                          <p:spTgt spid="5"/>
                                        </p:tgtEl>
                                        <p:attrNameLst>
                                          <p:attrName>ppt_h</p:attrName>
                                        </p:attrNameLst>
                                      </p:cBhvr>
                                      <p:tavLst>
                                        <p:tav tm="0">
                                          <p:val>
                                            <p:strVal val="#ppt_h*0.01"/>
                                          </p:val>
                                        </p:tav>
                                        <p:tav tm="100000">
                                          <p:val>
                                            <p:strVal val="#ppt_h"/>
                                          </p:val>
                                        </p:tav>
                                      </p:tavLst>
                                    </p:anim>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h+1"/>
                                          </p:val>
                                        </p:tav>
                                        <p:tav tm="100000">
                                          <p:val>
                                            <p:strVal val="#ppt_y"/>
                                          </p:val>
                                        </p:tav>
                                      </p:tavLst>
                                    </p:anim>
                                    <p:animEffect transition="in" filter="fade">
                                      <p:cBhvr>
                                        <p:cTn id="27" dur="500"/>
                                        <p:tgtEl>
                                          <p:spTgt spid="5"/>
                                        </p:tgtEl>
                                      </p:cBhvr>
                                    </p:animEffect>
                                  </p:childTnLst>
                                </p:cTn>
                              </p:par>
                            </p:childTnLst>
                          </p:cTn>
                        </p:par>
                        <p:par>
                          <p:cTn id="28" fill="hold" nodeType="afterGroup">
                            <p:stCondLst>
                              <p:cond delay="3500"/>
                            </p:stCondLst>
                            <p:childTnLst>
                              <p:par>
                                <p:cTn id="29" presetID="58" presetClass="entr" presetSubtype="0" accel="10000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ppt_w*2.5"/>
                                          </p:val>
                                        </p:tav>
                                        <p:tav tm="100000">
                                          <p:val>
                                            <p:strVal val="#ppt_w"/>
                                          </p:val>
                                        </p:tav>
                                      </p:tavLst>
                                    </p:anim>
                                    <p:anim calcmode="lin" valueType="num">
                                      <p:cBhvr>
                                        <p:cTn id="32" dur="500" fill="hold"/>
                                        <p:tgtEl>
                                          <p:spTgt spid="7"/>
                                        </p:tgtEl>
                                        <p:attrNameLst>
                                          <p:attrName>ppt_h</p:attrName>
                                        </p:attrNameLst>
                                      </p:cBhvr>
                                      <p:tavLst>
                                        <p:tav tm="0">
                                          <p:val>
                                            <p:strVal val="#ppt_h*0.01"/>
                                          </p:val>
                                        </p:tav>
                                        <p:tav tm="100000">
                                          <p:val>
                                            <p:strVal val="#ppt_h"/>
                                          </p:val>
                                        </p:tav>
                                      </p:tavLst>
                                    </p:anim>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ppt_h+1"/>
                                          </p:val>
                                        </p:tav>
                                        <p:tav tm="100000">
                                          <p:val>
                                            <p:strVal val="#ppt_y"/>
                                          </p:val>
                                        </p:tav>
                                      </p:tavLst>
                                    </p:anim>
                                    <p:animEffect transition="in" filter="fade">
                                      <p:cBhvr>
                                        <p:cTn id="35" dur="500"/>
                                        <p:tgtEl>
                                          <p:spTgt spid="7"/>
                                        </p:tgtEl>
                                      </p:cBhvr>
                                    </p:animEffect>
                                  </p:childTnLst>
                                </p:cTn>
                              </p:par>
                            </p:childTnLst>
                          </p:cTn>
                        </p:par>
                        <p:par>
                          <p:cTn id="36" fill="hold" nodeType="afterGroup">
                            <p:stCondLst>
                              <p:cond delay="4000"/>
                            </p:stCondLst>
                            <p:childTnLst>
                              <p:par>
                                <p:cTn id="37" presetID="58" presetClass="entr" presetSubtype="0" accel="100000" fill="hold" nodeType="afterEffect">
                                  <p:stCondLst>
                                    <p:cond delay="100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strVal val="#ppt_w*2.5"/>
                                          </p:val>
                                        </p:tav>
                                        <p:tav tm="100000">
                                          <p:val>
                                            <p:strVal val="#ppt_w"/>
                                          </p:val>
                                        </p:tav>
                                      </p:tavLst>
                                    </p:anim>
                                    <p:anim calcmode="lin" valueType="num">
                                      <p:cBhvr>
                                        <p:cTn id="40" dur="500" fill="hold"/>
                                        <p:tgtEl>
                                          <p:spTgt spid="8"/>
                                        </p:tgtEl>
                                        <p:attrNameLst>
                                          <p:attrName>ppt_h</p:attrName>
                                        </p:attrNameLst>
                                      </p:cBhvr>
                                      <p:tavLst>
                                        <p:tav tm="0">
                                          <p:val>
                                            <p:strVal val="#ppt_h*0.01"/>
                                          </p:val>
                                        </p:tav>
                                        <p:tav tm="100000">
                                          <p:val>
                                            <p:strVal val="#ppt_h"/>
                                          </p:val>
                                        </p:tav>
                                      </p:tavLst>
                                    </p:anim>
                                    <p:anim calcmode="lin" valueType="num">
                                      <p:cBhvr>
                                        <p:cTn id="41" dur="500" fill="hold"/>
                                        <p:tgtEl>
                                          <p:spTgt spid="8"/>
                                        </p:tgtEl>
                                        <p:attrNameLst>
                                          <p:attrName>ppt_x</p:attrName>
                                        </p:attrNameLst>
                                      </p:cBhvr>
                                      <p:tavLst>
                                        <p:tav tm="0">
                                          <p:val>
                                            <p:strVal val="#ppt_x"/>
                                          </p:val>
                                        </p:tav>
                                        <p:tav tm="100000">
                                          <p:val>
                                            <p:strVal val="#ppt_x"/>
                                          </p:val>
                                        </p:tav>
                                      </p:tavLst>
                                    </p:anim>
                                    <p:anim calcmode="lin" valueType="num">
                                      <p:cBhvr>
                                        <p:cTn id="42" dur="500" fill="hold"/>
                                        <p:tgtEl>
                                          <p:spTgt spid="8"/>
                                        </p:tgtEl>
                                        <p:attrNameLst>
                                          <p:attrName>ppt_y</p:attrName>
                                        </p:attrNameLst>
                                      </p:cBhvr>
                                      <p:tavLst>
                                        <p:tav tm="0">
                                          <p:val>
                                            <p:strVal val="#ppt_h+1"/>
                                          </p:val>
                                        </p:tav>
                                        <p:tav tm="100000">
                                          <p:val>
                                            <p:strVal val="#ppt_y"/>
                                          </p:val>
                                        </p:tav>
                                      </p:tavLst>
                                    </p:anim>
                                    <p:animEffect transition="in" filter="fade">
                                      <p:cBhvr>
                                        <p:cTn id="43" dur="500"/>
                                        <p:tgtEl>
                                          <p:spTgt spid="8"/>
                                        </p:tgtEl>
                                      </p:cBhvr>
                                    </p:animEffect>
                                  </p:childTnLst>
                                </p:cTn>
                              </p:par>
                            </p:childTnLst>
                          </p:cTn>
                        </p:par>
                        <p:par>
                          <p:cTn id="44" fill="hold" nodeType="afterGroup">
                            <p:stCondLst>
                              <p:cond delay="5500"/>
                            </p:stCondLst>
                            <p:childTnLst>
                              <p:par>
                                <p:cTn id="45" presetID="58" presetClass="entr" presetSubtype="0" accel="10000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strVal val="#ppt_w*2.5"/>
                                          </p:val>
                                        </p:tav>
                                        <p:tav tm="100000">
                                          <p:val>
                                            <p:strVal val="#ppt_w"/>
                                          </p:val>
                                        </p:tav>
                                      </p:tavLst>
                                    </p:anim>
                                    <p:anim calcmode="lin" valueType="num">
                                      <p:cBhvr>
                                        <p:cTn id="48" dur="500" fill="hold"/>
                                        <p:tgtEl>
                                          <p:spTgt spid="13"/>
                                        </p:tgtEl>
                                        <p:attrNameLst>
                                          <p:attrName>ppt_h</p:attrName>
                                        </p:attrNameLst>
                                      </p:cBhvr>
                                      <p:tavLst>
                                        <p:tav tm="0">
                                          <p:val>
                                            <p:strVal val="#ppt_h*0.01"/>
                                          </p:val>
                                        </p:tav>
                                        <p:tav tm="100000">
                                          <p:val>
                                            <p:strVal val="#ppt_h"/>
                                          </p:val>
                                        </p:tav>
                                      </p:tavLst>
                                    </p:anim>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h+1"/>
                                          </p:val>
                                        </p:tav>
                                        <p:tav tm="100000">
                                          <p:val>
                                            <p:strVal val="#ppt_y"/>
                                          </p:val>
                                        </p:tav>
                                      </p:tavLst>
                                    </p:anim>
                                    <p:animEffect transition="in" filter="fade">
                                      <p:cBhvr>
                                        <p:cTn id="51" dur="500"/>
                                        <p:tgtEl>
                                          <p:spTgt spid="13"/>
                                        </p:tgtEl>
                                      </p:cBhvr>
                                    </p:animEffect>
                                  </p:childTnLst>
                                </p:cTn>
                              </p:par>
                            </p:childTnLst>
                          </p:cTn>
                        </p:par>
                        <p:par>
                          <p:cTn id="52" fill="hold" nodeType="afterGroup">
                            <p:stCondLst>
                              <p:cond delay="6000"/>
                            </p:stCondLst>
                            <p:childTnLst>
                              <p:par>
                                <p:cTn id="53" presetID="58" presetClass="entr" presetSubtype="0" accel="100000" fill="hold" nodeType="afterEffect">
                                  <p:stCondLst>
                                    <p:cond delay="100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strVal val="#ppt_w*2.5"/>
                                          </p:val>
                                        </p:tav>
                                        <p:tav tm="100000">
                                          <p:val>
                                            <p:strVal val="#ppt_w"/>
                                          </p:val>
                                        </p:tav>
                                      </p:tavLst>
                                    </p:anim>
                                    <p:anim calcmode="lin" valueType="num">
                                      <p:cBhvr>
                                        <p:cTn id="56" dur="500" fill="hold"/>
                                        <p:tgtEl>
                                          <p:spTgt spid="16"/>
                                        </p:tgtEl>
                                        <p:attrNameLst>
                                          <p:attrName>ppt_h</p:attrName>
                                        </p:attrNameLst>
                                      </p:cBhvr>
                                      <p:tavLst>
                                        <p:tav tm="0">
                                          <p:val>
                                            <p:strVal val="#ppt_h*0.01"/>
                                          </p:val>
                                        </p:tav>
                                        <p:tav tm="100000">
                                          <p:val>
                                            <p:strVal val="#ppt_h"/>
                                          </p:val>
                                        </p:tav>
                                      </p:tavLst>
                                    </p:anim>
                                    <p:anim calcmode="lin" valueType="num">
                                      <p:cBhvr>
                                        <p:cTn id="57" dur="500" fill="hold"/>
                                        <p:tgtEl>
                                          <p:spTgt spid="16"/>
                                        </p:tgtEl>
                                        <p:attrNameLst>
                                          <p:attrName>ppt_x</p:attrName>
                                        </p:attrNameLst>
                                      </p:cBhvr>
                                      <p:tavLst>
                                        <p:tav tm="0">
                                          <p:val>
                                            <p:strVal val="#ppt_x"/>
                                          </p:val>
                                        </p:tav>
                                        <p:tav tm="100000">
                                          <p:val>
                                            <p:strVal val="#ppt_x"/>
                                          </p:val>
                                        </p:tav>
                                      </p:tavLst>
                                    </p:anim>
                                    <p:anim calcmode="lin" valueType="num">
                                      <p:cBhvr>
                                        <p:cTn id="58" dur="500" fill="hold"/>
                                        <p:tgtEl>
                                          <p:spTgt spid="16"/>
                                        </p:tgtEl>
                                        <p:attrNameLst>
                                          <p:attrName>ppt_y</p:attrName>
                                        </p:attrNameLst>
                                      </p:cBhvr>
                                      <p:tavLst>
                                        <p:tav tm="0">
                                          <p:val>
                                            <p:strVal val="#ppt_h+1"/>
                                          </p:val>
                                        </p:tav>
                                        <p:tav tm="100000">
                                          <p:val>
                                            <p:strVal val="#ppt_y"/>
                                          </p:val>
                                        </p:tav>
                                      </p:tavLst>
                                    </p:anim>
                                    <p:animEffect transition="in" filter="fade">
                                      <p:cBhvr>
                                        <p:cTn id="59" dur="500"/>
                                        <p:tgtEl>
                                          <p:spTgt spid="16"/>
                                        </p:tgtEl>
                                      </p:cBhvr>
                                    </p:animEffect>
                                  </p:childTnLst>
                                </p:cTn>
                              </p:par>
                            </p:childTnLst>
                          </p:cTn>
                        </p:par>
                        <p:par>
                          <p:cTn id="60" fill="hold" nodeType="afterGroup">
                            <p:stCondLst>
                              <p:cond delay="7500"/>
                            </p:stCondLst>
                            <p:childTnLst>
                              <p:par>
                                <p:cTn id="61" presetID="58" presetClass="entr" presetSubtype="0" accel="10000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strVal val="#ppt_w*2.5"/>
                                          </p:val>
                                        </p:tav>
                                        <p:tav tm="100000">
                                          <p:val>
                                            <p:strVal val="#ppt_w"/>
                                          </p:val>
                                        </p:tav>
                                      </p:tavLst>
                                    </p:anim>
                                    <p:anim calcmode="lin" valueType="num">
                                      <p:cBhvr>
                                        <p:cTn id="64" dur="500" fill="hold"/>
                                        <p:tgtEl>
                                          <p:spTgt spid="18"/>
                                        </p:tgtEl>
                                        <p:attrNameLst>
                                          <p:attrName>ppt_h</p:attrName>
                                        </p:attrNameLst>
                                      </p:cBhvr>
                                      <p:tavLst>
                                        <p:tav tm="0">
                                          <p:val>
                                            <p:strVal val="#ppt_h*0.01"/>
                                          </p:val>
                                        </p:tav>
                                        <p:tav tm="100000">
                                          <p:val>
                                            <p:strVal val="#ppt_h"/>
                                          </p:val>
                                        </p:tav>
                                      </p:tavLst>
                                    </p:anim>
                                    <p:anim calcmode="lin" valueType="num">
                                      <p:cBhvr>
                                        <p:cTn id="65" dur="500" fill="hold"/>
                                        <p:tgtEl>
                                          <p:spTgt spid="18"/>
                                        </p:tgtEl>
                                        <p:attrNameLst>
                                          <p:attrName>ppt_x</p:attrName>
                                        </p:attrNameLst>
                                      </p:cBhvr>
                                      <p:tavLst>
                                        <p:tav tm="0">
                                          <p:val>
                                            <p:strVal val="#ppt_x"/>
                                          </p:val>
                                        </p:tav>
                                        <p:tav tm="100000">
                                          <p:val>
                                            <p:strVal val="#ppt_x"/>
                                          </p:val>
                                        </p:tav>
                                      </p:tavLst>
                                    </p:anim>
                                    <p:anim calcmode="lin" valueType="num">
                                      <p:cBhvr>
                                        <p:cTn id="66" dur="500" fill="hold"/>
                                        <p:tgtEl>
                                          <p:spTgt spid="18"/>
                                        </p:tgtEl>
                                        <p:attrNameLst>
                                          <p:attrName>ppt_y</p:attrName>
                                        </p:attrNameLst>
                                      </p:cBhvr>
                                      <p:tavLst>
                                        <p:tav tm="0">
                                          <p:val>
                                            <p:strVal val="#ppt_h+1"/>
                                          </p:val>
                                        </p:tav>
                                        <p:tav tm="100000">
                                          <p:val>
                                            <p:strVal val="#ppt_y"/>
                                          </p:val>
                                        </p:tav>
                                      </p:tavLst>
                                    </p:anim>
                                    <p:animEffect transition="in" filter="fade">
                                      <p:cBhvr>
                                        <p:cTn id="67" dur="500"/>
                                        <p:tgtEl>
                                          <p:spTgt spid="18"/>
                                        </p:tgtEl>
                                      </p:cBhvr>
                                    </p:animEffect>
                                  </p:childTnLst>
                                </p:cTn>
                              </p:par>
                            </p:childTnLst>
                          </p:cTn>
                        </p:par>
                        <p:par>
                          <p:cTn id="68" fill="hold" nodeType="afterGroup">
                            <p:stCondLst>
                              <p:cond delay="8000"/>
                            </p:stCondLst>
                            <p:childTnLst>
                              <p:par>
                                <p:cTn id="69" presetID="58" presetClass="entr" presetSubtype="0" accel="100000" fill="hold" nodeType="afterEffect">
                                  <p:stCondLst>
                                    <p:cond delay="100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strVal val="#ppt_w*2.5"/>
                                          </p:val>
                                        </p:tav>
                                        <p:tav tm="100000">
                                          <p:val>
                                            <p:strVal val="#ppt_w"/>
                                          </p:val>
                                        </p:tav>
                                      </p:tavLst>
                                    </p:anim>
                                    <p:anim calcmode="lin" valueType="num">
                                      <p:cBhvr>
                                        <p:cTn id="72" dur="500" fill="hold"/>
                                        <p:tgtEl>
                                          <p:spTgt spid="20"/>
                                        </p:tgtEl>
                                        <p:attrNameLst>
                                          <p:attrName>ppt_h</p:attrName>
                                        </p:attrNameLst>
                                      </p:cBhvr>
                                      <p:tavLst>
                                        <p:tav tm="0">
                                          <p:val>
                                            <p:strVal val="#ppt_h*0.01"/>
                                          </p:val>
                                        </p:tav>
                                        <p:tav tm="100000">
                                          <p:val>
                                            <p:strVal val="#ppt_h"/>
                                          </p:val>
                                        </p:tav>
                                      </p:tavLst>
                                    </p:anim>
                                    <p:anim calcmode="lin" valueType="num">
                                      <p:cBhvr>
                                        <p:cTn id="73" dur="500" fill="hold"/>
                                        <p:tgtEl>
                                          <p:spTgt spid="20"/>
                                        </p:tgtEl>
                                        <p:attrNameLst>
                                          <p:attrName>ppt_x</p:attrName>
                                        </p:attrNameLst>
                                      </p:cBhvr>
                                      <p:tavLst>
                                        <p:tav tm="0">
                                          <p:val>
                                            <p:strVal val="#ppt_x"/>
                                          </p:val>
                                        </p:tav>
                                        <p:tav tm="100000">
                                          <p:val>
                                            <p:strVal val="#ppt_x"/>
                                          </p:val>
                                        </p:tav>
                                      </p:tavLst>
                                    </p:anim>
                                    <p:anim calcmode="lin" valueType="num">
                                      <p:cBhvr>
                                        <p:cTn id="74" dur="500" fill="hold"/>
                                        <p:tgtEl>
                                          <p:spTgt spid="20"/>
                                        </p:tgtEl>
                                        <p:attrNameLst>
                                          <p:attrName>ppt_y</p:attrName>
                                        </p:attrNameLst>
                                      </p:cBhvr>
                                      <p:tavLst>
                                        <p:tav tm="0">
                                          <p:val>
                                            <p:strVal val="#ppt_h+1"/>
                                          </p:val>
                                        </p:tav>
                                        <p:tav tm="100000">
                                          <p:val>
                                            <p:strVal val="#ppt_y"/>
                                          </p:val>
                                        </p:tav>
                                      </p:tavLst>
                                    </p:anim>
                                    <p:animEffect transition="in" filter="fade">
                                      <p:cBhvr>
                                        <p:cTn id="75" dur="500"/>
                                        <p:tgtEl>
                                          <p:spTgt spid="20"/>
                                        </p:tgtEl>
                                      </p:cBhvr>
                                    </p:animEffect>
                                  </p:childTnLst>
                                </p:cTn>
                              </p:par>
                            </p:childTnLst>
                          </p:cTn>
                        </p:par>
                        <p:par>
                          <p:cTn id="76" fill="hold" nodeType="afterGroup">
                            <p:stCondLst>
                              <p:cond delay="9500"/>
                            </p:stCondLst>
                            <p:childTnLst>
                              <p:par>
                                <p:cTn id="77" presetID="58" presetClass="entr" presetSubtype="0" accel="100000" fill="hold" nodeType="after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p:cTn id="79" dur="500" fill="hold"/>
                                        <p:tgtEl>
                                          <p:spTgt spid="22"/>
                                        </p:tgtEl>
                                        <p:attrNameLst>
                                          <p:attrName>ppt_w</p:attrName>
                                        </p:attrNameLst>
                                      </p:cBhvr>
                                      <p:tavLst>
                                        <p:tav tm="0">
                                          <p:val>
                                            <p:strVal val="#ppt_w*2.5"/>
                                          </p:val>
                                        </p:tav>
                                        <p:tav tm="100000">
                                          <p:val>
                                            <p:strVal val="#ppt_w"/>
                                          </p:val>
                                        </p:tav>
                                      </p:tavLst>
                                    </p:anim>
                                    <p:anim calcmode="lin" valueType="num">
                                      <p:cBhvr>
                                        <p:cTn id="80" dur="500" fill="hold"/>
                                        <p:tgtEl>
                                          <p:spTgt spid="22"/>
                                        </p:tgtEl>
                                        <p:attrNameLst>
                                          <p:attrName>ppt_h</p:attrName>
                                        </p:attrNameLst>
                                      </p:cBhvr>
                                      <p:tavLst>
                                        <p:tav tm="0">
                                          <p:val>
                                            <p:strVal val="#ppt_h*0.01"/>
                                          </p:val>
                                        </p:tav>
                                        <p:tav tm="100000">
                                          <p:val>
                                            <p:strVal val="#ppt_h"/>
                                          </p:val>
                                        </p:tav>
                                      </p:tavLst>
                                    </p:anim>
                                    <p:anim calcmode="lin" valueType="num">
                                      <p:cBhvr>
                                        <p:cTn id="81" dur="500" fill="hold"/>
                                        <p:tgtEl>
                                          <p:spTgt spid="22"/>
                                        </p:tgtEl>
                                        <p:attrNameLst>
                                          <p:attrName>ppt_x</p:attrName>
                                        </p:attrNameLst>
                                      </p:cBhvr>
                                      <p:tavLst>
                                        <p:tav tm="0">
                                          <p:val>
                                            <p:strVal val="#ppt_x"/>
                                          </p:val>
                                        </p:tav>
                                        <p:tav tm="100000">
                                          <p:val>
                                            <p:strVal val="#ppt_x"/>
                                          </p:val>
                                        </p:tav>
                                      </p:tavLst>
                                    </p:anim>
                                    <p:anim calcmode="lin" valueType="num">
                                      <p:cBhvr>
                                        <p:cTn id="82" dur="500" fill="hold"/>
                                        <p:tgtEl>
                                          <p:spTgt spid="22"/>
                                        </p:tgtEl>
                                        <p:attrNameLst>
                                          <p:attrName>ppt_y</p:attrName>
                                        </p:attrNameLst>
                                      </p:cBhvr>
                                      <p:tavLst>
                                        <p:tav tm="0">
                                          <p:val>
                                            <p:strVal val="#ppt_h+1"/>
                                          </p:val>
                                        </p:tav>
                                        <p:tav tm="100000">
                                          <p:val>
                                            <p:strVal val="#ppt_y"/>
                                          </p:val>
                                        </p:tav>
                                      </p:tavLst>
                                    </p:anim>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11188" y="1052513"/>
            <a:ext cx="7993062" cy="2952750"/>
          </a:xfrm>
          <a:prstGeom prst="rect">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1"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82732E-14E4-4A58-8528-56DEF5792545}" type="slidenum">
              <a:rPr lang="zh-CN" altLang="en-US" smtClean="0"/>
              <a:pPr fontAlgn="base">
                <a:spcBef>
                  <a:spcPct val="0"/>
                </a:spcBef>
                <a:spcAft>
                  <a:spcPct val="0"/>
                </a:spcAft>
                <a:defRPr/>
              </a:pPr>
              <a:t>28</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关于价值观的一些常识</a:t>
            </a:r>
            <a:endParaRPr lang="zh-CN" altLang="en-US" dirty="0"/>
          </a:p>
        </p:txBody>
      </p:sp>
      <p:sp>
        <p:nvSpPr>
          <p:cNvPr id="8" name="矩形 7"/>
          <p:cNvSpPr/>
          <p:nvPr/>
        </p:nvSpPr>
        <p:spPr>
          <a:xfrm>
            <a:off x="698500" y="1133475"/>
            <a:ext cx="7848600" cy="2808288"/>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8"/>
          <p:cNvSpPr txBox="1"/>
          <p:nvPr/>
        </p:nvSpPr>
        <p:spPr>
          <a:xfrm>
            <a:off x="863600" y="1268413"/>
            <a:ext cx="7561263" cy="2554287"/>
          </a:xfrm>
          <a:prstGeom prst="rect">
            <a:avLst/>
          </a:prstGeom>
          <a:noFill/>
        </p:spPr>
        <p:txBody>
          <a:bodyPr>
            <a:spAutoFit/>
          </a:bodyPr>
          <a:lstStyle/>
          <a:p>
            <a:pPr fontAlgn="auto">
              <a:spcBef>
                <a:spcPts val="1200"/>
              </a:spcBef>
              <a:defRPr/>
            </a:pPr>
            <a:r>
              <a:rPr lang="zh-CN" altLang="en-US" b="1" dirty="0">
                <a:solidFill>
                  <a:schemeClr val="tx1">
                    <a:lumMod val="85000"/>
                    <a:lumOff val="15000"/>
                  </a:schemeClr>
                </a:solidFill>
                <a:latin typeface="Mistral" pitchFamily="66" charset="0"/>
                <a:ea typeface="微软雅黑" pitchFamily="34" charset="-122"/>
                <a:cs typeface="Microsoft Sans Serif" pitchFamily="34" charset="0"/>
              </a:rPr>
              <a:t>这些都是</a:t>
            </a:r>
            <a:r>
              <a:rPr lang="zh-CN" altLang="en-US" sz="4800" b="1" dirty="0">
                <a:solidFill>
                  <a:srgbClr val="FF0000"/>
                </a:solidFill>
                <a:latin typeface="Mistral" pitchFamily="66" charset="0"/>
                <a:ea typeface="微软雅黑" pitchFamily="34" charset="-122"/>
                <a:cs typeface="Microsoft Sans Serif" pitchFamily="34" charset="0"/>
              </a:rPr>
              <a:t>正常</a:t>
            </a:r>
            <a:r>
              <a:rPr lang="zh-CN" altLang="en-US" b="1" dirty="0">
                <a:solidFill>
                  <a:schemeClr val="tx1">
                    <a:lumMod val="85000"/>
                    <a:lumOff val="15000"/>
                  </a:schemeClr>
                </a:solidFill>
                <a:latin typeface="Mistral" pitchFamily="66" charset="0"/>
                <a:ea typeface="微软雅黑" pitchFamily="34" charset="-122"/>
                <a:cs typeface="Microsoft Sans Serif" pitchFamily="34" charset="0"/>
              </a:rPr>
              <a:t>的：</a:t>
            </a:r>
            <a:endParaRPr lang="en-US" altLang="zh-CN" b="1" dirty="0">
              <a:solidFill>
                <a:schemeClr val="tx1">
                  <a:lumMod val="85000"/>
                  <a:lumOff val="15000"/>
                </a:schemeClr>
              </a:solidFill>
              <a:latin typeface="Mistral" pitchFamily="66" charset="0"/>
              <a:ea typeface="微软雅黑" pitchFamily="34" charset="-122"/>
              <a:cs typeface="Microsoft Sans Serif" pitchFamily="34" charset="0"/>
            </a:endParaRPr>
          </a:p>
          <a:p>
            <a:pPr marL="342900" indent="-342900" fontAlgn="auto">
              <a:spcBef>
                <a:spcPts val="1200"/>
              </a:spcBef>
              <a:buFont typeface="+mj-ea"/>
              <a:buAutoNum type="circleNumDbPlain"/>
              <a:defRPr/>
            </a:pPr>
            <a:r>
              <a:rPr lang="zh-CN" altLang="en-US" dirty="0">
                <a:solidFill>
                  <a:schemeClr val="tx1">
                    <a:lumMod val="85000"/>
                    <a:lumOff val="15000"/>
                  </a:schemeClr>
                </a:solidFill>
                <a:latin typeface="Mistral" pitchFamily="66" charset="0"/>
                <a:ea typeface="微软雅黑" pitchFamily="34" charset="-122"/>
                <a:cs typeface="Microsoft Sans Serif" pitchFamily="34" charset="0"/>
              </a:rPr>
              <a:t>每个人的价值观都是多维的，你并非只有一种价值观</a:t>
            </a:r>
            <a:endParaRPr lang="en-US" altLang="zh-CN" dirty="0">
              <a:solidFill>
                <a:schemeClr val="tx1">
                  <a:lumMod val="85000"/>
                  <a:lumOff val="15000"/>
                </a:schemeClr>
              </a:solidFill>
              <a:latin typeface="Mistral" pitchFamily="66" charset="0"/>
              <a:ea typeface="微软雅黑" pitchFamily="34" charset="-122"/>
              <a:cs typeface="Microsoft Sans Serif" pitchFamily="34" charset="0"/>
            </a:endParaRPr>
          </a:p>
          <a:p>
            <a:pPr marL="342900" indent="-342900" fontAlgn="auto">
              <a:spcBef>
                <a:spcPts val="1200"/>
              </a:spcBef>
              <a:buFont typeface="+mj-ea"/>
              <a:buAutoNum type="circleNumDbPlain"/>
              <a:defRPr/>
            </a:pPr>
            <a:r>
              <a:rPr lang="zh-CN" altLang="en-US" dirty="0">
                <a:solidFill>
                  <a:schemeClr val="tx1">
                    <a:lumMod val="85000"/>
                    <a:lumOff val="15000"/>
                  </a:schemeClr>
                </a:solidFill>
                <a:latin typeface="Mistral" pitchFamily="66" charset="0"/>
                <a:ea typeface="+mn-ea"/>
                <a:cs typeface="Microsoft Sans Serif" pitchFamily="34" charset="0"/>
              </a:rPr>
              <a:t>不同的人对同一个价值观认同的强烈程度是不同的</a:t>
            </a:r>
            <a:endParaRPr lang="en-US" altLang="zh-CN" dirty="0">
              <a:solidFill>
                <a:schemeClr val="tx1">
                  <a:lumMod val="85000"/>
                  <a:lumOff val="15000"/>
                </a:schemeClr>
              </a:solidFill>
              <a:latin typeface="Mistral" pitchFamily="66" charset="0"/>
              <a:ea typeface="+mn-ea"/>
              <a:cs typeface="Microsoft Sans Serif" pitchFamily="34" charset="0"/>
            </a:endParaRPr>
          </a:p>
          <a:p>
            <a:pPr marL="342900" indent="-342900" fontAlgn="auto">
              <a:spcBef>
                <a:spcPts val="1200"/>
              </a:spcBef>
              <a:buFont typeface="+mj-ea"/>
              <a:buAutoNum type="circleNumDbPlain"/>
              <a:defRPr/>
            </a:pPr>
            <a:r>
              <a:rPr lang="zh-CN" altLang="en-US" dirty="0">
                <a:solidFill>
                  <a:schemeClr val="tx1">
                    <a:lumMod val="85000"/>
                    <a:lumOff val="15000"/>
                  </a:schemeClr>
                </a:solidFill>
                <a:latin typeface="Mistral" pitchFamily="66" charset="0"/>
                <a:ea typeface="+mn-ea"/>
                <a:cs typeface="Microsoft Sans Serif" pitchFamily="34" charset="0"/>
              </a:rPr>
              <a:t>在不同情境中你的价值观可能有不同的偏向</a:t>
            </a:r>
            <a:endParaRPr lang="en-US" altLang="zh-CN" dirty="0">
              <a:solidFill>
                <a:schemeClr val="tx1">
                  <a:lumMod val="85000"/>
                  <a:lumOff val="15000"/>
                </a:schemeClr>
              </a:solidFill>
              <a:latin typeface="Mistral" pitchFamily="66" charset="0"/>
              <a:ea typeface="+mn-ea"/>
              <a:cs typeface="Microsoft Sans Serif" pitchFamily="34" charset="0"/>
            </a:endParaRPr>
          </a:p>
          <a:p>
            <a:pPr marL="342900" indent="-342900" fontAlgn="auto">
              <a:spcBef>
                <a:spcPts val="1200"/>
              </a:spcBef>
              <a:buFont typeface="+mj-ea"/>
              <a:buAutoNum type="circleNumDbPlain"/>
              <a:defRPr/>
            </a:pPr>
            <a:r>
              <a:rPr lang="zh-CN" altLang="en-US" dirty="0">
                <a:solidFill>
                  <a:schemeClr val="tx1">
                    <a:lumMod val="85000"/>
                    <a:lumOff val="15000"/>
                  </a:schemeClr>
                </a:solidFill>
                <a:latin typeface="Mistral" pitchFamily="66" charset="0"/>
                <a:ea typeface="微软雅黑" pitchFamily="34" charset="-122"/>
                <a:cs typeface="Microsoft Sans Serif" pitchFamily="34" charset="0"/>
              </a:rPr>
              <a:t>不同思想的人对同样的话题往往设定了不同的价值观假设</a:t>
            </a:r>
          </a:p>
        </p:txBody>
      </p:sp>
      <p:sp>
        <p:nvSpPr>
          <p:cNvPr id="10" name="椭圆 9"/>
          <p:cNvSpPr/>
          <p:nvPr/>
        </p:nvSpPr>
        <p:spPr>
          <a:xfrm>
            <a:off x="827088" y="5805488"/>
            <a:ext cx="7489825" cy="431800"/>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611188" y="4221163"/>
            <a:ext cx="7993062" cy="1728787"/>
          </a:xfrm>
          <a:prstGeom prst="rect">
            <a:avLst/>
          </a:prstGeom>
          <a:gradFill flip="none" rotWithShape="1">
            <a:gsLst>
              <a:gs pos="86000">
                <a:schemeClr val="accent1">
                  <a:lumMod val="75000"/>
                </a:schemeClr>
              </a:gs>
              <a:gs pos="100000">
                <a:schemeClr val="accent1">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ctr"/>
          <a:lstStyle/>
          <a:p>
            <a:pPr fontAlgn="auto">
              <a:spcBef>
                <a:spcPts val="0"/>
              </a:spcBef>
              <a:spcAft>
                <a:spcPts val="0"/>
              </a:spcAft>
              <a:defRPr/>
            </a:pPr>
            <a:r>
              <a:rPr lang="zh-CN" altLang="en-US" dirty="0"/>
              <a:t>一个批判性思考者在被说服之前，会要求辩论者能提供一些解释来说明：为什么我应该接受隐含在论据中的你的价值观假设。</a:t>
            </a:r>
            <a:endParaRPr lang="en-US" altLang="zh-CN" dirty="0"/>
          </a:p>
          <a:p>
            <a:pPr fontAlgn="auto">
              <a:lnSpc>
                <a:spcPct val="150000"/>
              </a:lnSpc>
              <a:spcBef>
                <a:spcPts val="0"/>
              </a:spcBef>
              <a:spcAft>
                <a:spcPts val="0"/>
              </a:spcAft>
              <a:defRPr/>
            </a:pPr>
            <a:r>
              <a:rPr lang="zh-CN" altLang="en-US" sz="2000" b="1" dirty="0">
                <a:solidFill>
                  <a:srgbClr val="FFFF00"/>
                </a:solidFill>
              </a:rPr>
              <a:t>也许这次讨论我不支持你的观点，但我支持你的价值观</a:t>
            </a:r>
            <a:r>
              <a:rPr lang="en-US" altLang="zh-CN" sz="2000" b="1" dirty="0">
                <a:solidFill>
                  <a:srgbClr val="FFFF00"/>
                </a:solidFill>
              </a:rPr>
              <a:t>… … </a:t>
            </a:r>
          </a:p>
          <a:p>
            <a:pPr fontAlgn="auto">
              <a:lnSpc>
                <a:spcPct val="150000"/>
              </a:lnSpc>
              <a:spcBef>
                <a:spcPts val="0"/>
              </a:spcBef>
              <a:spcAft>
                <a:spcPts val="0"/>
              </a:spcAft>
              <a:defRPr/>
            </a:pPr>
            <a:r>
              <a:rPr lang="zh-CN" altLang="en-US" sz="2000" b="1" dirty="0">
                <a:solidFill>
                  <a:srgbClr val="FFFF00"/>
                </a:solidFill>
              </a:rPr>
              <a:t>也许下次讨论我不支持你的价值观，但我支持你的观点</a:t>
            </a:r>
            <a:r>
              <a:rPr lang="en-US" altLang="zh-CN" sz="2000" b="1" dirty="0">
                <a:solidFill>
                  <a:srgbClr val="FFFF00"/>
                </a:solidFill>
              </a:rPr>
              <a:t>… …</a:t>
            </a:r>
            <a:endParaRPr lang="zh-CN" altLang="en-US" sz="2400" dirty="0">
              <a:solidFill>
                <a:srgbClr val="FFFF00"/>
              </a:solidFill>
              <a:latin typeface="Mistral" pitchFamily="66" charset="0"/>
              <a:cs typeface="Microsoft Sans Serif"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39E8E7-AEB2-4B71-8858-63E3534CAA75}" type="slidenum">
              <a:rPr lang="zh-CN" altLang="en-US" smtClean="0"/>
              <a:pPr fontAlgn="base">
                <a:spcBef>
                  <a:spcPct val="0"/>
                </a:spcBef>
                <a:spcAft>
                  <a:spcPct val="0"/>
                </a:spcAft>
                <a:defRPr/>
              </a:pPr>
              <a:t>29</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描述性假设：解释为什么这个世界是这样的</a:t>
            </a:r>
            <a:endParaRPr lang="zh-CN" altLang="en-US" dirty="0"/>
          </a:p>
        </p:txBody>
      </p:sp>
      <p:grpSp>
        <p:nvGrpSpPr>
          <p:cNvPr id="2" name="组合 16"/>
          <p:cNvGrpSpPr>
            <a:grpSpLocks/>
          </p:cNvGrpSpPr>
          <p:nvPr/>
        </p:nvGrpSpPr>
        <p:grpSpPr bwMode="auto">
          <a:xfrm>
            <a:off x="468313" y="1341438"/>
            <a:ext cx="2303462" cy="1511300"/>
            <a:chOff x="467544" y="1340768"/>
            <a:chExt cx="2304256" cy="1511722"/>
          </a:xfrm>
        </p:grpSpPr>
        <p:sp>
          <p:nvSpPr>
            <p:cNvPr id="7" name="矩形标注 6"/>
            <p:cNvSpPr/>
            <p:nvPr/>
          </p:nvSpPr>
          <p:spPr>
            <a:xfrm>
              <a:off x="467544" y="1340768"/>
              <a:ext cx="2304256" cy="1511722"/>
            </a:xfrm>
            <a:prstGeom prst="wedgeRectCallout">
              <a:avLst>
                <a:gd name="adj1" fmla="val 8142"/>
                <a:gd name="adj2" fmla="val 60378"/>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632701" y="1485270"/>
              <a:ext cx="1980294" cy="1208425"/>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900"/>
                </a:spcBef>
                <a:defRPr/>
              </a:pPr>
              <a:r>
                <a:rPr lang="zh-CN" altLang="en-US" dirty="0">
                  <a:solidFill>
                    <a:schemeClr val="tx1"/>
                  </a:solidFill>
                </a:rPr>
                <a:t>网友都称赞秋叶的博客文章</a:t>
              </a:r>
            </a:p>
            <a:p>
              <a:pPr fontAlgn="auto">
                <a:spcBef>
                  <a:spcPts val="0"/>
                </a:spcBef>
                <a:spcAft>
                  <a:spcPts val="0"/>
                </a:spcAft>
                <a:defRPr/>
              </a:pPr>
              <a:endParaRPr lang="zh-CN" altLang="en-US" dirty="0">
                <a:solidFill>
                  <a:schemeClr val="tx1"/>
                </a:solidFill>
              </a:endParaRPr>
            </a:p>
          </p:txBody>
        </p:sp>
      </p:grpSp>
      <p:grpSp>
        <p:nvGrpSpPr>
          <p:cNvPr id="3" name="组合 17"/>
          <p:cNvGrpSpPr>
            <a:grpSpLocks/>
          </p:cNvGrpSpPr>
          <p:nvPr/>
        </p:nvGrpSpPr>
        <p:grpSpPr bwMode="auto">
          <a:xfrm>
            <a:off x="3419475" y="1341438"/>
            <a:ext cx="2305050" cy="1511300"/>
            <a:chOff x="3419872" y="1340768"/>
            <a:chExt cx="2304256" cy="1511722"/>
          </a:xfrm>
        </p:grpSpPr>
        <p:sp>
          <p:nvSpPr>
            <p:cNvPr id="11" name="矩形标注 10"/>
            <p:cNvSpPr/>
            <p:nvPr/>
          </p:nvSpPr>
          <p:spPr>
            <a:xfrm>
              <a:off x="3419872" y="1340768"/>
              <a:ext cx="2304256" cy="1511722"/>
            </a:xfrm>
            <a:prstGeom prst="wedgeRectCallout">
              <a:avLst>
                <a:gd name="adj1" fmla="val 8142"/>
                <a:gd name="adj2" fmla="val 60378"/>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12" name="矩形 11"/>
            <p:cNvSpPr/>
            <p:nvPr/>
          </p:nvSpPr>
          <p:spPr>
            <a:xfrm>
              <a:off x="3584915" y="1485270"/>
              <a:ext cx="1980518" cy="1208425"/>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defRPr/>
              </a:pPr>
              <a:r>
                <a:rPr lang="zh-CN" altLang="en-US" b="1" dirty="0">
                  <a:solidFill>
                    <a:schemeClr val="tx1"/>
                  </a:solidFill>
                  <a:latin typeface="+mn-ea"/>
                </a:rPr>
                <a:t>假设</a:t>
              </a:r>
              <a:r>
                <a:rPr lang="en-US" altLang="zh-CN" b="1" dirty="0">
                  <a:solidFill>
                    <a:schemeClr val="tx1"/>
                  </a:solidFill>
                  <a:latin typeface="+mn-ea"/>
                </a:rPr>
                <a:t>1</a:t>
              </a:r>
              <a:r>
                <a:rPr lang="zh-CN" altLang="en-US" b="1" dirty="0">
                  <a:solidFill>
                    <a:schemeClr val="tx1"/>
                  </a:solidFill>
                  <a:latin typeface="+mn-ea"/>
                </a:rPr>
                <a:t>：</a:t>
              </a:r>
              <a:endParaRPr lang="en-US" altLang="zh-CN" b="1" dirty="0">
                <a:solidFill>
                  <a:schemeClr val="tx1"/>
                </a:solidFill>
                <a:latin typeface="+mn-ea"/>
              </a:endParaRPr>
            </a:p>
            <a:p>
              <a:pPr algn="just" fontAlgn="auto">
                <a:spcBef>
                  <a:spcPts val="0"/>
                </a:spcBef>
                <a:defRPr/>
              </a:pPr>
              <a:r>
                <a:rPr lang="zh-CN" altLang="en-US" dirty="0">
                  <a:solidFill>
                    <a:schemeClr val="tx1"/>
                  </a:solidFill>
                  <a:latin typeface="+mn-ea"/>
                </a:rPr>
                <a:t>网友的留言评价是评价一个博客好坏的良好指标</a:t>
              </a:r>
            </a:p>
          </p:txBody>
        </p:sp>
      </p:grpSp>
      <p:sp>
        <p:nvSpPr>
          <p:cNvPr id="16" name="TextBox 15"/>
          <p:cNvSpPr txBox="1"/>
          <p:nvPr/>
        </p:nvSpPr>
        <p:spPr>
          <a:xfrm>
            <a:off x="2757488" y="1784350"/>
            <a:ext cx="647700" cy="708025"/>
          </a:xfrm>
          <a:prstGeom prst="rect">
            <a:avLst/>
          </a:prstGeom>
          <a:noFill/>
        </p:spPr>
        <p:txBody>
          <a:bodyPr>
            <a:spAutoFit/>
          </a:bodyPr>
          <a:lstStyle/>
          <a:p>
            <a:pPr fontAlgn="auto">
              <a:spcBef>
                <a:spcPts val="0"/>
              </a:spcBef>
              <a:spcAft>
                <a:spcPts val="0"/>
              </a:spcAft>
              <a:defRPr/>
            </a:pPr>
            <a:r>
              <a:rPr lang="zh-CN" altLang="en-US" sz="4000" b="1" dirty="0">
                <a:solidFill>
                  <a:schemeClr val="accent5"/>
                </a:solidFill>
                <a:latin typeface="+mn-lt"/>
                <a:ea typeface="+mn-ea"/>
              </a:rPr>
              <a:t>＋</a:t>
            </a:r>
          </a:p>
        </p:txBody>
      </p:sp>
      <p:grpSp>
        <p:nvGrpSpPr>
          <p:cNvPr id="5" name="组合 18"/>
          <p:cNvGrpSpPr>
            <a:grpSpLocks/>
          </p:cNvGrpSpPr>
          <p:nvPr/>
        </p:nvGrpSpPr>
        <p:grpSpPr bwMode="auto">
          <a:xfrm>
            <a:off x="6516688" y="1341438"/>
            <a:ext cx="2303462" cy="1511300"/>
            <a:chOff x="6516216" y="1340768"/>
            <a:chExt cx="2304256" cy="1511722"/>
          </a:xfrm>
        </p:grpSpPr>
        <p:sp>
          <p:nvSpPr>
            <p:cNvPr id="21" name="矩形标注 20"/>
            <p:cNvSpPr/>
            <p:nvPr/>
          </p:nvSpPr>
          <p:spPr>
            <a:xfrm>
              <a:off x="6516216" y="1340768"/>
              <a:ext cx="2304256" cy="1511722"/>
            </a:xfrm>
            <a:prstGeom prst="wedgeRectCallout">
              <a:avLst>
                <a:gd name="adj1" fmla="val 8142"/>
                <a:gd name="adj2" fmla="val 60378"/>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22" name="矩形 21"/>
            <p:cNvSpPr/>
            <p:nvPr/>
          </p:nvSpPr>
          <p:spPr>
            <a:xfrm>
              <a:off x="6681373" y="1485270"/>
              <a:ext cx="1980294" cy="1208425"/>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defRPr/>
              </a:pPr>
              <a:r>
                <a:rPr lang="zh-CN" altLang="en-US" b="1" dirty="0">
                  <a:solidFill>
                    <a:schemeClr val="tx1"/>
                  </a:solidFill>
                  <a:latin typeface="+mn-ea"/>
                </a:rPr>
                <a:t>假设</a:t>
              </a:r>
              <a:r>
                <a:rPr lang="en-US" altLang="zh-CN" b="1" dirty="0">
                  <a:solidFill>
                    <a:schemeClr val="tx1"/>
                  </a:solidFill>
                  <a:latin typeface="+mn-ea"/>
                </a:rPr>
                <a:t>2</a:t>
              </a:r>
              <a:r>
                <a:rPr lang="zh-CN" altLang="en-US" b="1" dirty="0">
                  <a:solidFill>
                    <a:schemeClr val="tx1"/>
                  </a:solidFill>
                  <a:latin typeface="+mn-ea"/>
                </a:rPr>
                <a:t>：</a:t>
              </a:r>
              <a:endParaRPr lang="en-US" altLang="zh-CN" b="1" dirty="0">
                <a:solidFill>
                  <a:schemeClr val="tx1"/>
                </a:solidFill>
                <a:latin typeface="+mn-ea"/>
              </a:endParaRPr>
            </a:p>
            <a:p>
              <a:pPr algn="just" fontAlgn="auto">
                <a:spcBef>
                  <a:spcPts val="0"/>
                </a:spcBef>
                <a:defRPr/>
              </a:pPr>
              <a:r>
                <a:rPr lang="zh-CN" altLang="en-US" dirty="0">
                  <a:solidFill>
                    <a:schemeClr val="tx1"/>
                  </a:solidFill>
                  <a:latin typeface="+mn-ea"/>
                </a:rPr>
                <a:t>从博客中吸收了一些材料意味着学到很多东西</a:t>
              </a:r>
            </a:p>
          </p:txBody>
        </p:sp>
      </p:grpSp>
      <p:sp>
        <p:nvSpPr>
          <p:cNvPr id="23" name="TextBox 22"/>
          <p:cNvSpPr txBox="1"/>
          <p:nvPr/>
        </p:nvSpPr>
        <p:spPr>
          <a:xfrm>
            <a:off x="5795963" y="1784350"/>
            <a:ext cx="647700" cy="708025"/>
          </a:xfrm>
          <a:prstGeom prst="rect">
            <a:avLst/>
          </a:prstGeom>
          <a:noFill/>
        </p:spPr>
        <p:txBody>
          <a:bodyPr>
            <a:spAutoFit/>
          </a:bodyPr>
          <a:lstStyle/>
          <a:p>
            <a:pPr fontAlgn="auto">
              <a:spcBef>
                <a:spcPts val="0"/>
              </a:spcBef>
              <a:spcAft>
                <a:spcPts val="0"/>
              </a:spcAft>
              <a:defRPr/>
            </a:pPr>
            <a:r>
              <a:rPr lang="zh-CN" altLang="en-US" sz="4000" b="1" dirty="0">
                <a:solidFill>
                  <a:schemeClr val="accent5"/>
                </a:solidFill>
                <a:latin typeface="+mn-lt"/>
                <a:ea typeface="+mn-ea"/>
              </a:rPr>
              <a:t>＋</a:t>
            </a:r>
          </a:p>
        </p:txBody>
      </p:sp>
      <p:grpSp>
        <p:nvGrpSpPr>
          <p:cNvPr id="6" name="组合 19"/>
          <p:cNvGrpSpPr>
            <a:grpSpLocks/>
          </p:cNvGrpSpPr>
          <p:nvPr/>
        </p:nvGrpSpPr>
        <p:grpSpPr bwMode="auto">
          <a:xfrm>
            <a:off x="1598613" y="3716338"/>
            <a:ext cx="5926137" cy="1008062"/>
            <a:chOff x="1598182" y="3717032"/>
            <a:chExt cx="5926146" cy="1008112"/>
          </a:xfrm>
        </p:grpSpPr>
        <p:sp>
          <p:nvSpPr>
            <p:cNvPr id="24" name="矩形标注 23"/>
            <p:cNvSpPr/>
            <p:nvPr/>
          </p:nvSpPr>
          <p:spPr>
            <a:xfrm>
              <a:off x="1598182" y="3717032"/>
              <a:ext cx="5926146" cy="1008112"/>
            </a:xfrm>
            <a:prstGeom prst="wedgeRectCallout">
              <a:avLst>
                <a:gd name="adj1" fmla="val 8387"/>
                <a:gd name="adj2" fmla="val 77655"/>
              </a:avLst>
            </a:prstGeom>
            <a:gradFill flip="none" rotWithShape="1">
              <a:gsLst>
                <a:gs pos="0">
                  <a:schemeClr val="accent5"/>
                </a:gs>
                <a:gs pos="100000">
                  <a:schemeClr val="accent6"/>
                </a:gs>
              </a:gsLst>
              <a:lin ang="16200000" scaled="1"/>
              <a:tileRect/>
            </a:gra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34829" name="矩形 24"/>
            <p:cNvGrpSpPr>
              <a:grpSpLocks/>
            </p:cNvGrpSpPr>
            <p:nvPr/>
          </p:nvGrpSpPr>
          <p:grpSpPr bwMode="auto">
            <a:xfrm>
              <a:off x="1755648" y="3828288"/>
              <a:ext cx="5632704" cy="798576"/>
              <a:chOff x="1755648" y="3828288"/>
              <a:chExt cx="5632704" cy="798576"/>
            </a:xfrm>
          </p:grpSpPr>
          <p:pic>
            <p:nvPicPr>
              <p:cNvPr id="34830" name="矩形 24"/>
              <p:cNvPicPr>
                <a:picLocks noChangeArrowheads="1"/>
              </p:cNvPicPr>
              <p:nvPr/>
            </p:nvPicPr>
            <p:blipFill>
              <a:blip r:embed="rId2"/>
              <a:srcRect/>
              <a:stretch>
                <a:fillRect/>
              </a:stretch>
            </p:blipFill>
            <p:spPr bwMode="auto">
              <a:xfrm>
                <a:off x="1755648" y="3828288"/>
                <a:ext cx="5632704" cy="798576"/>
              </a:xfrm>
              <a:prstGeom prst="rect">
                <a:avLst/>
              </a:prstGeom>
              <a:noFill/>
              <a:ln w="9525">
                <a:noFill/>
                <a:miter lim="800000"/>
                <a:headEnd/>
                <a:tailEnd/>
              </a:ln>
            </p:spPr>
          </p:pic>
          <p:sp>
            <p:nvSpPr>
              <p:cNvPr id="34831" name="Text Box 14"/>
              <p:cNvSpPr txBox="1">
                <a:spLocks noChangeArrowheads="1"/>
              </p:cNvSpPr>
              <p:nvPr/>
            </p:nvSpPr>
            <p:spPr bwMode="auto">
              <a:xfrm>
                <a:off x="1763688" y="3831458"/>
                <a:ext cx="5616624" cy="792088"/>
              </a:xfrm>
              <a:prstGeom prst="rect">
                <a:avLst/>
              </a:prstGeom>
              <a:noFill/>
              <a:ln w="9525">
                <a:noFill/>
                <a:miter lim="800000"/>
                <a:headEnd/>
                <a:tailEnd/>
              </a:ln>
            </p:spPr>
            <p:txBody>
              <a:bodyPr anchor="ctr"/>
              <a:lstStyle/>
              <a:p>
                <a:pPr>
                  <a:spcBef>
                    <a:spcPts val="900"/>
                  </a:spcBef>
                </a:pPr>
                <a:r>
                  <a:rPr lang="zh-CN" altLang="en-US" sz="2400" b="1">
                    <a:solidFill>
                      <a:srgbClr val="C00000"/>
                    </a:solidFill>
                    <a:latin typeface="Constantia" pitchFamily="18" charset="0"/>
                    <a:ea typeface="微软雅黑" pitchFamily="34" charset="-122"/>
                  </a:rPr>
                  <a:t>结论：你会从秋叶博客中学到很多东西</a:t>
                </a:r>
              </a:p>
            </p:txBody>
          </p:sp>
        </p:grpSp>
      </p:grpSp>
      <p:sp>
        <p:nvSpPr>
          <p:cNvPr id="26" name="矩形 25"/>
          <p:cNvSpPr/>
          <p:nvPr/>
        </p:nvSpPr>
        <p:spPr>
          <a:xfrm>
            <a:off x="395288" y="5157788"/>
            <a:ext cx="4572000" cy="1077912"/>
          </a:xfrm>
          <a:prstGeom prst="rect">
            <a:avLst/>
          </a:prstGeom>
        </p:spPr>
        <p:txBody>
          <a:bodyPr>
            <a:spAutoFit/>
          </a:bodyPr>
          <a:lstStyle/>
          <a:p>
            <a:pPr fontAlgn="auto">
              <a:spcBef>
                <a:spcPts val="600"/>
              </a:spcBef>
              <a:defRPr/>
            </a:pPr>
            <a:r>
              <a:rPr lang="zh-CN" altLang="en-US" b="1" dirty="0">
                <a:solidFill>
                  <a:schemeClr val="accent5"/>
                </a:solidFill>
                <a:latin typeface="Mistral" pitchFamily="66" charset="0"/>
                <a:ea typeface="+mn-ea"/>
                <a:cs typeface="Microsoft Sans Serif" pitchFamily="34" charset="0"/>
              </a:rPr>
              <a:t>你同意这个推理结构吗？</a:t>
            </a:r>
          </a:p>
          <a:p>
            <a:pPr eaLnBrk="0" hangingPunct="0">
              <a:spcBef>
                <a:spcPts val="600"/>
              </a:spcBef>
              <a:defRPr/>
            </a:pPr>
            <a:r>
              <a:rPr lang="zh-CN" altLang="en-US" b="1" dirty="0">
                <a:solidFill>
                  <a:schemeClr val="tx1">
                    <a:lumMod val="85000"/>
                    <a:lumOff val="15000"/>
                  </a:schemeClr>
                </a:solidFill>
                <a:latin typeface="Mistral" pitchFamily="66" charset="0"/>
                <a:ea typeface="微软雅黑" pitchFamily="34" charset="-122"/>
                <a:cs typeface="Microsoft Sans Serif" pitchFamily="34" charset="0"/>
              </a:rPr>
              <a:t>结论：</a:t>
            </a:r>
            <a:r>
              <a:rPr lang="zh-CN" altLang="en-US" dirty="0">
                <a:solidFill>
                  <a:schemeClr val="tx1">
                    <a:lumMod val="85000"/>
                    <a:lumOff val="15000"/>
                  </a:schemeClr>
                </a:solidFill>
                <a:latin typeface="Mistral" pitchFamily="66" charset="0"/>
                <a:ea typeface="微软雅黑" pitchFamily="34" charset="-122"/>
                <a:cs typeface="Microsoft Sans Serif" pitchFamily="34" charset="0"/>
              </a:rPr>
              <a:t>你会从秋叶博客里学到很多东西。</a:t>
            </a:r>
            <a:endParaRPr lang="en-US" altLang="zh-CN" dirty="0">
              <a:solidFill>
                <a:schemeClr val="tx1">
                  <a:lumMod val="85000"/>
                  <a:lumOff val="15000"/>
                </a:schemeClr>
              </a:solidFill>
              <a:latin typeface="Mistral" pitchFamily="66" charset="0"/>
              <a:ea typeface="微软雅黑" pitchFamily="34" charset="-122"/>
              <a:cs typeface="Microsoft Sans Serif" pitchFamily="34" charset="0"/>
            </a:endParaRPr>
          </a:p>
          <a:p>
            <a:pPr eaLnBrk="0" hangingPunct="0">
              <a:spcBef>
                <a:spcPts val="600"/>
              </a:spcBef>
              <a:defRPr/>
            </a:pPr>
            <a:r>
              <a:rPr lang="zh-CN" altLang="en-US" b="1" dirty="0">
                <a:solidFill>
                  <a:schemeClr val="tx1">
                    <a:lumMod val="85000"/>
                    <a:lumOff val="15000"/>
                  </a:schemeClr>
                </a:solidFill>
                <a:latin typeface="Mistral" pitchFamily="66" charset="0"/>
                <a:ea typeface="+mn-ea"/>
                <a:cs typeface="Microsoft Sans Serif" pitchFamily="34" charset="0"/>
              </a:rPr>
              <a:t>原因：</a:t>
            </a:r>
            <a:r>
              <a:rPr lang="zh-CN" altLang="en-US" dirty="0">
                <a:solidFill>
                  <a:schemeClr val="tx1">
                    <a:lumMod val="85000"/>
                    <a:lumOff val="15000"/>
                  </a:schemeClr>
                </a:solidFill>
                <a:latin typeface="Mistral" pitchFamily="66" charset="0"/>
                <a:ea typeface="+mn-ea"/>
                <a:cs typeface="Microsoft Sans Serif" pitchFamily="34" charset="0"/>
              </a:rPr>
              <a:t>很多网友留言都称赞他的文章。</a:t>
            </a:r>
            <a:endParaRPr lang="en-US" altLang="zh-CN" dirty="0">
              <a:solidFill>
                <a:schemeClr val="tx1">
                  <a:lumMod val="85000"/>
                  <a:lumOff val="15000"/>
                </a:schemeClr>
              </a:solidFill>
              <a:latin typeface="Mistral" pitchFamily="66" charset="0"/>
              <a:ea typeface="+mn-ea"/>
              <a:cs typeface="Microsoft Sans Serif" pitchFamily="34" charset="0"/>
            </a:endParaRPr>
          </a:p>
        </p:txBody>
      </p:sp>
      <p:sp>
        <p:nvSpPr>
          <p:cNvPr id="28" name="下箭头 27"/>
          <p:cNvSpPr/>
          <p:nvPr/>
        </p:nvSpPr>
        <p:spPr>
          <a:xfrm>
            <a:off x="2916238" y="3141663"/>
            <a:ext cx="3671887" cy="431800"/>
          </a:xfrm>
          <a:prstGeom prst="downArrow">
            <a:avLst/>
          </a:prstGeom>
          <a:gradFill flip="none" rotWithShape="1">
            <a:gsLst>
              <a:gs pos="0">
                <a:schemeClr val="bg1">
                  <a:lumMod val="5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par>
                          <p:cTn id="28" fill="hold" nodeType="afterGroup">
                            <p:stCondLst>
                              <p:cond delay="3000"/>
                            </p:stCondLst>
                            <p:childTnLst>
                              <p:par>
                                <p:cTn id="29" presetID="53"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nodeType="afterGroup">
                            <p:stCondLst>
                              <p:cond delay="3500"/>
                            </p:stCondLst>
                            <p:childTnLst>
                              <p:par>
                                <p:cTn id="35" presetID="22" presetClass="entr" presetSubtype="1" fill="hold"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wipe(up)">
                                      <p:cBhvr>
                                        <p:cTn id="37" dur="500"/>
                                        <p:tgtEl>
                                          <p:spTgt spid="26">
                                            <p:txEl>
                                              <p:pRg st="0" end="0"/>
                                            </p:txEl>
                                          </p:spTgt>
                                        </p:tgtEl>
                                      </p:cBhvr>
                                    </p:animEffect>
                                  </p:childTnLst>
                                </p:cTn>
                              </p:par>
                            </p:childTnLst>
                          </p:cTn>
                        </p:par>
                        <p:par>
                          <p:cTn id="38" fill="hold" nodeType="afterGroup">
                            <p:stCondLst>
                              <p:cond delay="4000"/>
                            </p:stCondLst>
                            <p:childTnLst>
                              <p:par>
                                <p:cTn id="39" presetID="22" presetClass="entr" presetSubtype="1" fill="hold" nodeType="afterEffect">
                                  <p:stCondLst>
                                    <p:cond delay="0"/>
                                  </p:stCondLst>
                                  <p:childTnLst>
                                    <p:set>
                                      <p:cBhvr>
                                        <p:cTn id="40" dur="1" fill="hold">
                                          <p:stCondLst>
                                            <p:cond delay="0"/>
                                          </p:stCondLst>
                                        </p:cTn>
                                        <p:tgtEl>
                                          <p:spTgt spid="26">
                                            <p:txEl>
                                              <p:pRg st="1" end="1"/>
                                            </p:txEl>
                                          </p:spTgt>
                                        </p:tgtEl>
                                        <p:attrNameLst>
                                          <p:attrName>style.visibility</p:attrName>
                                        </p:attrNameLst>
                                      </p:cBhvr>
                                      <p:to>
                                        <p:strVal val="visible"/>
                                      </p:to>
                                    </p:set>
                                    <p:animEffect transition="in" filter="wipe(up)">
                                      <p:cBhvr>
                                        <p:cTn id="41" dur="500"/>
                                        <p:tgtEl>
                                          <p:spTgt spid="26">
                                            <p:txEl>
                                              <p:pRg st="1" end="1"/>
                                            </p:txEl>
                                          </p:spTgt>
                                        </p:tgtEl>
                                      </p:cBhvr>
                                    </p:animEffect>
                                  </p:childTnLst>
                                </p:cTn>
                              </p:par>
                            </p:childTnLst>
                          </p:cTn>
                        </p:par>
                        <p:par>
                          <p:cTn id="42" fill="hold" nodeType="afterGroup">
                            <p:stCondLst>
                              <p:cond delay="4500"/>
                            </p:stCondLst>
                            <p:childTnLst>
                              <p:par>
                                <p:cTn id="43" presetID="22" presetClass="entr" presetSubtype="1" fill="hold" nodeType="afterEffect">
                                  <p:stCondLst>
                                    <p:cond delay="0"/>
                                  </p:stCondLst>
                                  <p:childTnLst>
                                    <p:set>
                                      <p:cBhvr>
                                        <p:cTn id="44" dur="1" fill="hold">
                                          <p:stCondLst>
                                            <p:cond delay="0"/>
                                          </p:stCondLst>
                                        </p:cTn>
                                        <p:tgtEl>
                                          <p:spTgt spid="26">
                                            <p:txEl>
                                              <p:pRg st="2" end="2"/>
                                            </p:txEl>
                                          </p:spTgt>
                                        </p:tgtEl>
                                        <p:attrNameLst>
                                          <p:attrName>style.visibility</p:attrName>
                                        </p:attrNameLst>
                                      </p:cBhvr>
                                      <p:to>
                                        <p:strVal val="visible"/>
                                      </p:to>
                                    </p:set>
                                    <p:animEffect transition="in" filter="wipe(up)">
                                      <p:cBhvr>
                                        <p:cTn id="45"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8313" y="214313"/>
            <a:ext cx="8207375" cy="490537"/>
          </a:xfrm>
        </p:spPr>
        <p:txBody>
          <a:bodyPr/>
          <a:lstStyle/>
          <a:p>
            <a:pPr>
              <a:defRPr/>
            </a:pPr>
            <a:r>
              <a:rPr lang="zh-CN" altLang="en-US" dirty="0" smtClean="0"/>
              <a:t>第十版的三大改进</a:t>
            </a:r>
            <a:r>
              <a:rPr lang="en-US" altLang="zh-CN" dirty="0" smtClean="0"/>
              <a:t>---</a:t>
            </a:r>
            <a:r>
              <a:rPr lang="zh-CN" altLang="en-US" dirty="0" smtClean="0"/>
              <a:t>购买推荐：全五星，立即升级！</a:t>
            </a:r>
            <a:endParaRPr lang="zh-CN" altLang="en-US" dirty="0"/>
          </a:p>
        </p:txBody>
      </p:sp>
      <p:sp>
        <p:nvSpPr>
          <p:cNvPr id="4" name="灯片编号占位符 3"/>
          <p:cNvSpPr>
            <a:spLocks noGrp="1"/>
          </p:cNvSpPr>
          <p:nvPr>
            <p:ph type="sldNum" sz="quarter" idx="10"/>
          </p:nvPr>
        </p:nvSpPr>
        <p:spPr/>
        <p:txBody>
          <a:bodyPr/>
          <a:lstStyle/>
          <a:p>
            <a:pPr>
              <a:defRPr/>
            </a:pPr>
            <a:fld id="{956AF662-6AE9-49FA-97AE-58F7E6382248}" type="slidenum">
              <a:rPr lang="zh-CN" altLang="en-US" smtClean="0"/>
              <a:pPr>
                <a:defRPr/>
              </a:pPr>
              <a:t>3</a:t>
            </a:fld>
            <a:endParaRPr lang="zh-CN" altLang="en-US"/>
          </a:p>
        </p:txBody>
      </p:sp>
      <p:grpSp>
        <p:nvGrpSpPr>
          <p:cNvPr id="5" name="组合 26"/>
          <p:cNvGrpSpPr>
            <a:grpSpLocks/>
          </p:cNvGrpSpPr>
          <p:nvPr/>
        </p:nvGrpSpPr>
        <p:grpSpPr bwMode="auto">
          <a:xfrm>
            <a:off x="468313" y="1412875"/>
            <a:ext cx="8064500" cy="1223963"/>
            <a:chOff x="467544" y="1412776"/>
            <a:chExt cx="8064896" cy="1224136"/>
          </a:xfrm>
        </p:grpSpPr>
        <p:grpSp>
          <p:nvGrpSpPr>
            <p:cNvPr id="8226" name="组合 8"/>
            <p:cNvGrpSpPr>
              <a:grpSpLocks/>
            </p:cNvGrpSpPr>
            <p:nvPr/>
          </p:nvGrpSpPr>
          <p:grpSpPr bwMode="auto">
            <a:xfrm>
              <a:off x="467544" y="1412776"/>
              <a:ext cx="8064896" cy="1224136"/>
              <a:chOff x="251520" y="1916832"/>
              <a:chExt cx="8352928" cy="1440160"/>
            </a:xfrm>
          </p:grpSpPr>
          <p:sp>
            <p:nvSpPr>
              <p:cNvPr id="9" name="圆角矩形 8"/>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229" name="对角圆角矩形 7"/>
              <p:cNvGrpSpPr>
                <a:grpSpLocks/>
              </p:cNvGrpSpPr>
              <p:nvPr/>
            </p:nvGrpSpPr>
            <p:grpSpPr bwMode="auto">
              <a:xfrm>
                <a:off x="7792009" y="2535364"/>
                <a:ext cx="808155" cy="810409"/>
                <a:chOff x="7748016" y="1938528"/>
                <a:chExt cx="780288" cy="688848"/>
              </a:xfrm>
            </p:grpSpPr>
            <p:pic>
              <p:nvPicPr>
                <p:cNvPr id="8230" name="对角圆角矩形 7"/>
                <p:cNvPicPr>
                  <a:picLocks noChangeArrowheads="1"/>
                </p:cNvPicPr>
                <p:nvPr/>
              </p:nvPicPr>
              <p:blipFill>
                <a:blip r:embed="rId2"/>
                <a:srcRect/>
                <a:stretch>
                  <a:fillRect/>
                </a:stretch>
              </p:blipFill>
              <p:spPr bwMode="auto">
                <a:xfrm>
                  <a:off x="7748016" y="1938528"/>
                  <a:ext cx="780288" cy="688848"/>
                </a:xfrm>
                <a:prstGeom prst="rect">
                  <a:avLst/>
                </a:prstGeom>
                <a:noFill/>
                <a:ln w="9525">
                  <a:noFill/>
                  <a:miter lim="800000"/>
                  <a:headEnd/>
                  <a:tailEnd/>
                </a:ln>
              </p:spPr>
            </p:pic>
            <p:sp>
              <p:nvSpPr>
                <p:cNvPr id="8231" name="Text Box 26"/>
                <p:cNvSpPr txBox="1">
                  <a:spLocks noChangeArrowheads="1"/>
                </p:cNvSpPr>
                <p:nvPr/>
              </p:nvSpPr>
              <p:spPr bwMode="auto">
                <a:xfrm>
                  <a:off x="7777203" y="1967086"/>
                  <a:ext cx="721175" cy="629675"/>
                </a:xfrm>
                <a:prstGeom prst="rect">
                  <a:avLst/>
                </a:prstGeom>
                <a:noFill/>
                <a:ln w="9525">
                  <a:noFill/>
                  <a:miter lim="800000"/>
                  <a:headEnd/>
                  <a:tailEnd/>
                </a:ln>
              </p:spPr>
              <p:txBody>
                <a:bodyPr anchor="ctr"/>
                <a:lstStyle/>
                <a:p>
                  <a:pPr algn="ctr"/>
                  <a:endParaRPr lang="zh-CN" altLang="en-US">
                    <a:solidFill>
                      <a:srgbClr val="FFFFFF"/>
                    </a:solidFill>
                    <a:latin typeface="Constantia" pitchFamily="18" charset="0"/>
                    <a:ea typeface="微软雅黑" pitchFamily="34" charset="-122"/>
                  </a:endParaRPr>
                </a:p>
              </p:txBody>
            </p:sp>
          </p:grpSp>
        </p:grpSp>
        <p:sp>
          <p:nvSpPr>
            <p:cNvPr id="7" name="TextBox 9"/>
            <p:cNvSpPr txBox="1">
              <a:spLocks noChangeArrowheads="1"/>
            </p:cNvSpPr>
            <p:nvPr/>
          </p:nvSpPr>
          <p:spPr bwMode="auto">
            <a:xfrm>
              <a:off x="612013" y="1590601"/>
              <a:ext cx="6262996" cy="83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defRPr/>
              </a:pPr>
              <a:r>
                <a:rPr lang="zh-CN" altLang="en-US" sz="3200" b="1" dirty="0" smtClean="0">
                  <a:solidFill>
                    <a:schemeClr val="accent1"/>
                  </a:solidFill>
                  <a:effectLst>
                    <a:outerShdw blurRad="38100" dist="38100" dir="2700000" algn="tl">
                      <a:srgbClr val="000000">
                        <a:alpha val="43137"/>
                      </a:srgbClr>
                    </a:outerShdw>
                  </a:effectLst>
                  <a:latin typeface="+mn-ea"/>
                  <a:ea typeface="+mn-ea"/>
                  <a:cs typeface="Microsoft Sans Serif" pitchFamily="34" charset="0"/>
                </a:rPr>
                <a:t>改进一：</a:t>
              </a:r>
              <a:r>
                <a:rPr lang="zh-CN" altLang="en-US" sz="3200" b="1" dirty="0" smtClean="0">
                  <a:solidFill>
                    <a:schemeClr val="accent1"/>
                  </a:solidFill>
                  <a:effectLst>
                    <a:outerShdw blurRad="38100" dist="38100" dir="2700000" algn="tl">
                      <a:srgbClr val="000000">
                        <a:alpha val="43137"/>
                      </a:srgbClr>
                    </a:outerShdw>
                  </a:effectLst>
                  <a:latin typeface="Mistral" pitchFamily="66" charset="0"/>
                  <a:ea typeface="微软雅黑" pitchFamily="34" charset="-122"/>
                  <a:cs typeface="Microsoft Sans Serif" pitchFamily="34" charset="0"/>
                </a:rPr>
                <a:t>内容更丰富实操</a:t>
              </a:r>
              <a:endParaRPr lang="en-US" altLang="zh-CN" sz="3200" b="1" dirty="0" smtClean="0">
                <a:solidFill>
                  <a:schemeClr val="accent1"/>
                </a:solidFill>
                <a:effectLst>
                  <a:outerShdw blurRad="38100" dist="38100" dir="2700000" algn="tl">
                    <a:srgbClr val="000000">
                      <a:alpha val="43137"/>
                    </a:srgbClr>
                  </a:outerShdw>
                </a:effectLst>
                <a:latin typeface="Mistral" pitchFamily="66" charset="0"/>
                <a:ea typeface="微软雅黑" pitchFamily="34" charset="-122"/>
                <a:cs typeface="Microsoft Sans Serif" pitchFamily="34" charset="0"/>
              </a:endParaRPr>
            </a:p>
          </p:txBody>
        </p:sp>
      </p:grpSp>
      <p:grpSp>
        <p:nvGrpSpPr>
          <p:cNvPr id="13" name="组合 27"/>
          <p:cNvGrpSpPr>
            <a:grpSpLocks/>
          </p:cNvGrpSpPr>
          <p:nvPr/>
        </p:nvGrpSpPr>
        <p:grpSpPr bwMode="auto">
          <a:xfrm>
            <a:off x="468313" y="2781300"/>
            <a:ext cx="8064500" cy="1223963"/>
            <a:chOff x="467544" y="2780928"/>
            <a:chExt cx="8064896" cy="1224136"/>
          </a:xfrm>
        </p:grpSpPr>
        <p:grpSp>
          <p:nvGrpSpPr>
            <p:cNvPr id="8220" name="组合 16"/>
            <p:cNvGrpSpPr>
              <a:grpSpLocks/>
            </p:cNvGrpSpPr>
            <p:nvPr/>
          </p:nvGrpSpPr>
          <p:grpSpPr bwMode="auto">
            <a:xfrm>
              <a:off x="467544" y="2780928"/>
              <a:ext cx="8064896" cy="1224136"/>
              <a:chOff x="251520" y="1916832"/>
              <a:chExt cx="8352928" cy="1440160"/>
            </a:xfrm>
          </p:grpSpPr>
          <p:sp>
            <p:nvSpPr>
              <p:cNvPr id="17" name="圆角矩形 16"/>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对角圆角矩形 17"/>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5" name="TextBox 19"/>
            <p:cNvSpPr txBox="1">
              <a:spLocks noChangeArrowheads="1"/>
            </p:cNvSpPr>
            <p:nvPr/>
          </p:nvSpPr>
          <p:spPr bwMode="auto">
            <a:xfrm>
              <a:off x="612013" y="2957166"/>
              <a:ext cx="6262996" cy="8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defRPr/>
              </a:pPr>
              <a:r>
                <a:rPr lang="zh-CN" altLang="en-US" sz="3200" b="1" dirty="0" smtClean="0">
                  <a:solidFill>
                    <a:schemeClr val="accent1"/>
                  </a:solidFill>
                  <a:effectLst>
                    <a:outerShdw blurRad="38100" dist="38100" dir="2700000" algn="tl">
                      <a:srgbClr val="000000">
                        <a:alpha val="43137"/>
                      </a:srgbClr>
                    </a:outerShdw>
                  </a:effectLst>
                  <a:latin typeface="Mistral" pitchFamily="66" charset="0"/>
                  <a:ea typeface="微软雅黑" pitchFamily="34" charset="-122"/>
                  <a:cs typeface="Microsoft Sans Serif" pitchFamily="34" charset="0"/>
                </a:rPr>
                <a:t>改进二：案例更贴近现实</a:t>
              </a:r>
              <a:endParaRPr lang="en-US" altLang="zh-CN" sz="3200" b="1" dirty="0" smtClean="0">
                <a:solidFill>
                  <a:schemeClr val="accent1"/>
                </a:solidFill>
                <a:effectLst>
                  <a:outerShdw blurRad="38100" dist="38100" dir="2700000" algn="tl">
                    <a:srgbClr val="000000">
                      <a:alpha val="43137"/>
                    </a:srgbClr>
                  </a:outerShdw>
                </a:effectLst>
                <a:latin typeface="Mistral" pitchFamily="66" charset="0"/>
                <a:ea typeface="微软雅黑" pitchFamily="34" charset="-122"/>
                <a:cs typeface="Microsoft Sans Serif" pitchFamily="34" charset="0"/>
              </a:endParaRPr>
            </a:p>
          </p:txBody>
        </p:sp>
      </p:grpSp>
      <p:grpSp>
        <p:nvGrpSpPr>
          <p:cNvPr id="19" name="组合 28"/>
          <p:cNvGrpSpPr>
            <a:grpSpLocks/>
          </p:cNvGrpSpPr>
          <p:nvPr/>
        </p:nvGrpSpPr>
        <p:grpSpPr bwMode="auto">
          <a:xfrm>
            <a:off x="468313" y="4221163"/>
            <a:ext cx="8064500" cy="1223962"/>
            <a:chOff x="467544" y="4221088"/>
            <a:chExt cx="8064896" cy="1224136"/>
          </a:xfrm>
        </p:grpSpPr>
        <p:grpSp>
          <p:nvGrpSpPr>
            <p:cNvPr id="8214" name="组合 21"/>
            <p:cNvGrpSpPr>
              <a:grpSpLocks/>
            </p:cNvGrpSpPr>
            <p:nvPr/>
          </p:nvGrpSpPr>
          <p:grpSpPr bwMode="auto">
            <a:xfrm>
              <a:off x="467544" y="4221088"/>
              <a:ext cx="8064896" cy="1224136"/>
              <a:chOff x="251520" y="1916832"/>
              <a:chExt cx="8352928" cy="1440160"/>
            </a:xfrm>
          </p:grpSpPr>
          <p:sp>
            <p:nvSpPr>
              <p:cNvPr id="23" name="圆角矩形 22"/>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对角圆角矩形 23"/>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1" name="TextBox 24"/>
            <p:cNvSpPr txBox="1">
              <a:spLocks noChangeArrowheads="1"/>
            </p:cNvSpPr>
            <p:nvPr/>
          </p:nvSpPr>
          <p:spPr bwMode="auto">
            <a:xfrm>
              <a:off x="612013" y="4365571"/>
              <a:ext cx="5183443" cy="83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defRPr/>
              </a:pPr>
              <a:r>
                <a:rPr lang="zh-CN" altLang="en-US" sz="3200" b="1" dirty="0" smtClean="0">
                  <a:solidFill>
                    <a:schemeClr val="accent1"/>
                  </a:solidFill>
                  <a:effectLst>
                    <a:outerShdw blurRad="38100" dist="38100" dir="2700000" algn="tl">
                      <a:srgbClr val="000000">
                        <a:alpha val="43137"/>
                      </a:srgbClr>
                    </a:outerShdw>
                  </a:effectLst>
                  <a:latin typeface="Mistral" pitchFamily="66" charset="0"/>
                  <a:ea typeface="微软雅黑" pitchFamily="34" charset="-122"/>
                  <a:cs typeface="Microsoft Sans Serif" pitchFamily="34" charset="0"/>
                </a:rPr>
                <a:t>改进三：翻译更流畅易懂</a:t>
              </a:r>
              <a:endParaRPr lang="en-US" altLang="zh-CN" sz="3200" b="1" dirty="0" smtClean="0">
                <a:solidFill>
                  <a:schemeClr val="accent1"/>
                </a:solidFill>
                <a:effectLst>
                  <a:outerShdw blurRad="38100" dist="38100" dir="2700000" algn="tl">
                    <a:srgbClr val="000000">
                      <a:alpha val="43137"/>
                    </a:srgbClr>
                  </a:outerShdw>
                </a:effectLst>
                <a:latin typeface="Mistral" pitchFamily="66" charset="0"/>
                <a:ea typeface="微软雅黑" pitchFamily="34" charset="-122"/>
                <a:cs typeface="Microsoft Sans Serif" pitchFamily="34" charset="0"/>
              </a:endParaRPr>
            </a:p>
          </p:txBody>
        </p:sp>
      </p:grpSp>
      <p:sp>
        <p:nvSpPr>
          <p:cNvPr id="25" name="五角星 24"/>
          <p:cNvSpPr/>
          <p:nvPr/>
        </p:nvSpPr>
        <p:spPr>
          <a:xfrm>
            <a:off x="6659563" y="2281238"/>
            <a:ext cx="144462"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五角星 25"/>
          <p:cNvSpPr/>
          <p:nvPr/>
        </p:nvSpPr>
        <p:spPr>
          <a:xfrm>
            <a:off x="6858000" y="2281238"/>
            <a:ext cx="144463"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五角星 26"/>
          <p:cNvSpPr/>
          <p:nvPr/>
        </p:nvSpPr>
        <p:spPr>
          <a:xfrm>
            <a:off x="7056438" y="2281238"/>
            <a:ext cx="144462"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五角星 27"/>
          <p:cNvSpPr/>
          <p:nvPr/>
        </p:nvSpPr>
        <p:spPr>
          <a:xfrm>
            <a:off x="7254875" y="2281238"/>
            <a:ext cx="142875"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五角星 28"/>
          <p:cNvSpPr/>
          <p:nvPr/>
        </p:nvSpPr>
        <p:spPr>
          <a:xfrm>
            <a:off x="7451725" y="2281238"/>
            <a:ext cx="144463" cy="144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五角星 29"/>
          <p:cNvSpPr/>
          <p:nvPr/>
        </p:nvSpPr>
        <p:spPr>
          <a:xfrm>
            <a:off x="6659563" y="3644900"/>
            <a:ext cx="144462"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五角星 30"/>
          <p:cNvSpPr/>
          <p:nvPr/>
        </p:nvSpPr>
        <p:spPr>
          <a:xfrm>
            <a:off x="6858000" y="3644900"/>
            <a:ext cx="144463"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五角星 31"/>
          <p:cNvSpPr/>
          <p:nvPr/>
        </p:nvSpPr>
        <p:spPr>
          <a:xfrm>
            <a:off x="7056438" y="3644900"/>
            <a:ext cx="144462"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五角星 32"/>
          <p:cNvSpPr/>
          <p:nvPr/>
        </p:nvSpPr>
        <p:spPr>
          <a:xfrm>
            <a:off x="7254875" y="3644900"/>
            <a:ext cx="142875"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五角星 33"/>
          <p:cNvSpPr/>
          <p:nvPr/>
        </p:nvSpPr>
        <p:spPr>
          <a:xfrm>
            <a:off x="7451725" y="3644900"/>
            <a:ext cx="144463"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五角星 34"/>
          <p:cNvSpPr/>
          <p:nvPr/>
        </p:nvSpPr>
        <p:spPr>
          <a:xfrm>
            <a:off x="6659563" y="5013325"/>
            <a:ext cx="144462"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五角星 35"/>
          <p:cNvSpPr/>
          <p:nvPr/>
        </p:nvSpPr>
        <p:spPr>
          <a:xfrm>
            <a:off x="6858000" y="5013325"/>
            <a:ext cx="144463"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五角星 36"/>
          <p:cNvSpPr/>
          <p:nvPr/>
        </p:nvSpPr>
        <p:spPr>
          <a:xfrm>
            <a:off x="7056438" y="5013325"/>
            <a:ext cx="144462"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五角星 37"/>
          <p:cNvSpPr/>
          <p:nvPr/>
        </p:nvSpPr>
        <p:spPr>
          <a:xfrm>
            <a:off x="7254875" y="5013325"/>
            <a:ext cx="142875"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五角星 38"/>
          <p:cNvSpPr/>
          <p:nvPr/>
        </p:nvSpPr>
        <p:spPr>
          <a:xfrm>
            <a:off x="7451725" y="5013325"/>
            <a:ext cx="144463" cy="1444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9055F4-0192-4ECA-82B2-5BF1DB299D43}" type="slidenum">
              <a:rPr lang="zh-CN" altLang="en-US" smtClean="0"/>
              <a:pPr fontAlgn="base">
                <a:spcBef>
                  <a:spcPct val="0"/>
                </a:spcBef>
                <a:spcAft>
                  <a:spcPct val="0"/>
                </a:spcAft>
                <a:defRPr/>
              </a:pPr>
              <a:t>30</a:t>
            </a:fld>
            <a:endParaRPr lang="en-US" altLang="zh-CN" smtClean="0"/>
          </a:p>
        </p:txBody>
      </p:sp>
      <p:pic>
        <p:nvPicPr>
          <p:cNvPr id="35843" name="Picture 2"/>
          <p:cNvPicPr>
            <a:picLocks noChangeAspect="1" noChangeArrowheads="1"/>
          </p:cNvPicPr>
          <p:nvPr/>
        </p:nvPicPr>
        <p:blipFill>
          <a:blip r:embed="rId2"/>
          <a:srcRect/>
          <a:stretch>
            <a:fillRect/>
          </a:stretch>
        </p:blipFill>
        <p:spPr bwMode="auto">
          <a:xfrm>
            <a:off x="684213" y="1412875"/>
            <a:ext cx="2238375" cy="4171950"/>
          </a:xfrm>
          <a:prstGeom prst="rect">
            <a:avLst/>
          </a:prstGeom>
          <a:noFill/>
          <a:ln w="9525">
            <a:noFill/>
            <a:miter lim="800000"/>
            <a:headEnd/>
            <a:tailEnd/>
          </a:ln>
        </p:spPr>
      </p:pic>
      <p:sp>
        <p:nvSpPr>
          <p:cNvPr id="5" name="矩形 4"/>
          <p:cNvSpPr/>
          <p:nvPr/>
        </p:nvSpPr>
        <p:spPr>
          <a:xfrm>
            <a:off x="3203575" y="3860800"/>
            <a:ext cx="4572000" cy="369888"/>
          </a:xfrm>
          <a:prstGeom prst="rect">
            <a:avLst/>
          </a:prstGeom>
        </p:spPr>
        <p:txBody>
          <a:bodyPr>
            <a:spAutoFit/>
          </a:bodyPr>
          <a:lstStyle/>
          <a:p>
            <a:pPr fontAlgn="auto">
              <a:spcBef>
                <a:spcPts val="600"/>
              </a:spcBef>
              <a:defRPr/>
            </a:pPr>
            <a:r>
              <a:rPr lang="zh-CN" altLang="en-US" b="1" dirty="0">
                <a:solidFill>
                  <a:schemeClr val="accent5"/>
                </a:solidFill>
                <a:latin typeface="Mistral" pitchFamily="66" charset="0"/>
                <a:ea typeface="+mn-ea"/>
                <a:cs typeface="Microsoft Sans Serif" pitchFamily="34" charset="0"/>
              </a:rPr>
              <a:t>谬误是推理</a:t>
            </a:r>
            <a:r>
              <a:rPr lang="zh-CN" altLang="en-US" b="1" dirty="0" smtClean="0">
                <a:solidFill>
                  <a:schemeClr val="accent5"/>
                </a:solidFill>
                <a:latin typeface="Mistral" pitchFamily="66" charset="0"/>
                <a:ea typeface="+mn-ea"/>
                <a:cs typeface="Microsoft Sans Serif" pitchFamily="34" charset="0"/>
              </a:rPr>
              <a:t>中的欺骗</a:t>
            </a:r>
            <a:r>
              <a:rPr lang="zh-CN" altLang="en-US" b="1" dirty="0">
                <a:solidFill>
                  <a:schemeClr val="accent5"/>
                </a:solidFill>
                <a:latin typeface="Mistral" pitchFamily="66" charset="0"/>
                <a:ea typeface="+mn-ea"/>
                <a:cs typeface="Microsoft Sans Serif" pitchFamily="34" charset="0"/>
              </a:rPr>
              <a:t>手段</a:t>
            </a:r>
          </a:p>
        </p:txBody>
      </p:sp>
      <p:sp>
        <p:nvSpPr>
          <p:cNvPr id="6" name="矩形 5"/>
          <p:cNvSpPr/>
          <p:nvPr/>
        </p:nvSpPr>
        <p:spPr>
          <a:xfrm>
            <a:off x="3059113" y="2636838"/>
            <a:ext cx="4968875" cy="1016000"/>
          </a:xfrm>
          <a:prstGeom prst="rect">
            <a:avLst/>
          </a:prstGeom>
        </p:spPr>
        <p:txBody>
          <a:bodyPr>
            <a:spAutoFit/>
          </a:bodyPr>
          <a:lstStyle/>
          <a:p>
            <a:pPr fontAlgn="auto">
              <a:spcBef>
                <a:spcPts val="600"/>
              </a:spcBef>
              <a:defRPr/>
            </a:pPr>
            <a:r>
              <a:rPr lang="en-US" altLang="zh-CN" sz="6000" b="1" dirty="0">
                <a:solidFill>
                  <a:schemeClr val="accent5"/>
                </a:solidFill>
                <a:latin typeface="+mj-ea"/>
                <a:ea typeface="+mj-ea"/>
                <a:cs typeface="Microsoft Sans Serif" pitchFamily="34" charset="0"/>
              </a:rPr>
              <a:t>14</a:t>
            </a:r>
            <a:r>
              <a:rPr lang="zh-CN" altLang="en-US" sz="6000" b="1" dirty="0">
                <a:solidFill>
                  <a:schemeClr val="accent5"/>
                </a:solidFill>
                <a:latin typeface="+mj-ea"/>
                <a:ea typeface="+mj-ea"/>
                <a:cs typeface="Microsoft Sans Serif" pitchFamily="34" charset="0"/>
              </a:rPr>
              <a:t>种推理谬误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up)">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D663A1-DB7C-4455-A739-DD631029E8C2}" type="slidenum">
              <a:rPr lang="zh-CN" altLang="en-US" smtClean="0"/>
              <a:pPr fontAlgn="base">
                <a:spcBef>
                  <a:spcPct val="0"/>
                </a:spcBef>
                <a:spcAft>
                  <a:spcPct val="0"/>
                </a:spcAft>
                <a:defRPr/>
              </a:pPr>
              <a:t>31</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种推理谬误之一</a:t>
            </a:r>
            <a:endParaRPr lang="zh-CN" altLang="en-US" dirty="0"/>
          </a:p>
        </p:txBody>
      </p:sp>
      <p:pic>
        <p:nvPicPr>
          <p:cNvPr id="36868"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268538" y="1341438"/>
            <a:ext cx="6624637" cy="719137"/>
          </a:xfrm>
          <a:prstGeom prst="wedgeRoundRectCallout">
            <a:avLst>
              <a:gd name="adj1" fmla="val -48658"/>
              <a:gd name="adj2" fmla="val 101263"/>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chemeClr val="accent5"/>
                </a:solidFill>
                <a:latin typeface="Mistral" pitchFamily="66" charset="0"/>
                <a:cs typeface="Microsoft Sans Serif" pitchFamily="34" charset="0"/>
              </a:rPr>
              <a:t>人身攻击：不阐述原因而直接攻击或侮辱其人。</a:t>
            </a:r>
          </a:p>
        </p:txBody>
      </p:sp>
      <p:sp>
        <p:nvSpPr>
          <p:cNvPr id="19" name="矩形 18"/>
          <p:cNvSpPr/>
          <p:nvPr/>
        </p:nvSpPr>
        <p:spPr>
          <a:xfrm>
            <a:off x="2555875" y="2846388"/>
            <a:ext cx="6480175" cy="1892300"/>
          </a:xfrm>
          <a:prstGeom prst="rect">
            <a:avLst/>
          </a:prstGeom>
        </p:spPr>
        <p:txBody>
          <a:bodyPr>
            <a:spAutoFit/>
          </a:bodyPr>
          <a:lstStyle/>
          <a:p>
            <a:pPr fontAlgn="auto">
              <a:lnSpc>
                <a:spcPct val="150000"/>
              </a:lnSpc>
              <a:spcBef>
                <a:spcPts val="0"/>
              </a:spcBef>
              <a:spcAft>
                <a:spcPts val="0"/>
              </a:spcAft>
              <a:defRPr/>
            </a:pPr>
            <a:r>
              <a:rPr lang="zh-CN" altLang="en-US" sz="2400" dirty="0">
                <a:solidFill>
                  <a:schemeClr val="accent1"/>
                </a:solidFill>
                <a:latin typeface="+mn-ea"/>
                <a:ea typeface="+mn-ea"/>
              </a:rPr>
              <a:t>典型案例：</a:t>
            </a:r>
            <a:endParaRPr lang="en-US" altLang="zh-CN" sz="2400" dirty="0">
              <a:solidFill>
                <a:schemeClr val="accent1"/>
              </a:solidFill>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韩</a:t>
            </a:r>
            <a:r>
              <a:rPr lang="en-US" altLang="zh-CN" dirty="0">
                <a:latin typeface="+mn-ea"/>
                <a:ea typeface="+mn-ea"/>
              </a:rPr>
              <a:t>2</a:t>
            </a:r>
            <a:r>
              <a:rPr lang="zh-CN" altLang="en-US" dirty="0">
                <a:latin typeface="+mn-ea"/>
                <a:ea typeface="+mn-ea"/>
              </a:rPr>
              <a:t>就是一个骗子，你怎么能相信他说的话？</a:t>
            </a:r>
            <a:endParaRPr lang="en-US" altLang="zh-CN" dirty="0">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当官就没有不贪的，你怎么能指望他们改变？</a:t>
            </a:r>
            <a:endParaRPr lang="en-US" altLang="zh-CN" dirty="0">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此人是拿钱的五毛，你怎么能支持他的观点呢？</a:t>
            </a:r>
            <a:endParaRPr lang="en-US" altLang="zh-CN"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67C938-0F8F-4A9B-814B-40F94602D6F2}" type="slidenum">
              <a:rPr lang="zh-CN" altLang="en-US" smtClean="0"/>
              <a:pPr fontAlgn="base">
                <a:spcBef>
                  <a:spcPct val="0"/>
                </a:spcBef>
                <a:spcAft>
                  <a:spcPct val="0"/>
                </a:spcAft>
                <a:defRPr/>
              </a:pPr>
              <a:t>32</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种推理谬误之二</a:t>
            </a:r>
            <a:endParaRPr lang="zh-CN" altLang="en-US" dirty="0"/>
          </a:p>
        </p:txBody>
      </p:sp>
      <p:pic>
        <p:nvPicPr>
          <p:cNvPr id="37892"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268538" y="1341438"/>
            <a:ext cx="6624637" cy="719137"/>
          </a:xfrm>
          <a:prstGeom prst="wedgeRoundRectCallout">
            <a:avLst>
              <a:gd name="adj1" fmla="val -48658"/>
              <a:gd name="adj2" fmla="val 101263"/>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defRPr/>
            </a:pPr>
            <a:r>
              <a:rPr lang="zh-CN" altLang="en-US" sz="2000" b="1" dirty="0">
                <a:solidFill>
                  <a:schemeClr val="accent5"/>
                </a:solidFill>
                <a:latin typeface="Mistral" pitchFamily="66" charset="0"/>
                <a:cs typeface="Microsoft Sans Serif" pitchFamily="34" charset="0"/>
              </a:rPr>
              <a:t>滑坡推理：如果某事发生，则相关的很多事情肯定会发生。</a:t>
            </a:r>
          </a:p>
        </p:txBody>
      </p:sp>
      <p:sp>
        <p:nvSpPr>
          <p:cNvPr id="19" name="矩形 18"/>
          <p:cNvSpPr>
            <a:spLocks noChangeArrowheads="1"/>
          </p:cNvSpPr>
          <p:nvPr/>
        </p:nvSpPr>
        <p:spPr bwMode="auto">
          <a:xfrm>
            <a:off x="2916238" y="2708275"/>
            <a:ext cx="5940425" cy="3116263"/>
          </a:xfrm>
          <a:prstGeom prst="rect">
            <a:avLst/>
          </a:prstGeom>
          <a:noFill/>
          <a:ln w="9525">
            <a:noFill/>
            <a:miter lim="800000"/>
            <a:headEnd/>
            <a:tailEnd/>
          </a:ln>
        </p:spPr>
        <p:txBody>
          <a:bodyPr>
            <a:spAutoFit/>
          </a:bodyPr>
          <a:lstStyle/>
          <a:p>
            <a:pPr marL="360363" indent="-360363">
              <a:lnSpc>
                <a:spcPct val="150000"/>
              </a:lnSpc>
            </a:pPr>
            <a:r>
              <a:rPr lang="zh-CN" altLang="en-US" sz="2400">
                <a:solidFill>
                  <a:schemeClr val="accent1"/>
                </a:solidFill>
                <a:latin typeface="微软雅黑" pitchFamily="34" charset="-122"/>
                <a:ea typeface="微软雅黑" pitchFamily="34" charset="-122"/>
              </a:rPr>
              <a:t>典型案例：</a:t>
            </a:r>
            <a:endParaRPr lang="en-US" altLang="zh-CN" sz="2400">
              <a:solidFill>
                <a:schemeClr val="accent1"/>
              </a:solidFill>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如果我们同意开放负面新闻报道，那么报纸上一定都是负面消息，进而影响社会稳定。</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如果我们同意</a:t>
            </a:r>
            <a:r>
              <a:rPr lang="en-US" altLang="zh-CN">
                <a:latin typeface="微软雅黑" pitchFamily="34" charset="-122"/>
                <a:ea typeface="微软雅黑" pitchFamily="34" charset="-122"/>
              </a:rPr>
              <a:t>360</a:t>
            </a:r>
            <a:r>
              <a:rPr lang="zh-CN" altLang="en-US">
                <a:latin typeface="微软雅黑" pitchFamily="34" charset="-122"/>
                <a:ea typeface="微软雅黑" pitchFamily="34" charset="-122"/>
              </a:rPr>
              <a:t>这样攻击，那么腾讯一定会遇到生存危机。</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如果我们同意甲方需求，那么一定会带来更多需求，进而导致项目延期。</a:t>
            </a:r>
            <a:endParaRPr lang="en-US" altLang="zh-CN">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6E6AAE-7263-4C5B-88F3-6AC4768B03AF}" type="slidenum">
              <a:rPr lang="zh-CN" altLang="en-US" smtClean="0"/>
              <a:pPr fontAlgn="base">
                <a:spcBef>
                  <a:spcPct val="0"/>
                </a:spcBef>
                <a:spcAft>
                  <a:spcPct val="0"/>
                </a:spcAft>
                <a:defRPr/>
              </a:pPr>
              <a:t>33</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种推理谬误之三</a:t>
            </a:r>
            <a:endParaRPr lang="zh-CN" altLang="en-US" dirty="0"/>
          </a:p>
        </p:txBody>
      </p:sp>
      <p:pic>
        <p:nvPicPr>
          <p:cNvPr id="38916"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268538" y="1125538"/>
            <a:ext cx="6624637" cy="935037"/>
          </a:xfrm>
          <a:prstGeom prst="wedgeRoundRectCallout">
            <a:avLst>
              <a:gd name="adj1" fmla="val -48658"/>
              <a:gd name="adj2" fmla="val 101263"/>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istral" pitchFamily="66" charset="0"/>
                <a:cs typeface="Microsoft Sans Serif" pitchFamily="34" charset="0"/>
              </a:rPr>
              <a:t>妄求完美：如果某方法不能彻底解决某问题，就不采用此方法</a:t>
            </a:r>
          </a:p>
        </p:txBody>
      </p:sp>
      <p:sp>
        <p:nvSpPr>
          <p:cNvPr id="19" name="矩形 18"/>
          <p:cNvSpPr/>
          <p:nvPr/>
        </p:nvSpPr>
        <p:spPr>
          <a:xfrm>
            <a:off x="2916238" y="2708275"/>
            <a:ext cx="6227762" cy="1893888"/>
          </a:xfrm>
          <a:prstGeom prst="rect">
            <a:avLst/>
          </a:prstGeom>
        </p:spPr>
        <p:txBody>
          <a:bodyPr>
            <a:spAutoFit/>
          </a:bodyPr>
          <a:lstStyle/>
          <a:p>
            <a:pPr fontAlgn="auto">
              <a:lnSpc>
                <a:spcPct val="150000"/>
              </a:lnSpc>
              <a:spcBef>
                <a:spcPts val="0"/>
              </a:spcBef>
              <a:spcAft>
                <a:spcPts val="0"/>
              </a:spcAft>
              <a:defRPr/>
            </a:pPr>
            <a:r>
              <a:rPr lang="zh-CN" altLang="en-US" sz="2400" dirty="0">
                <a:solidFill>
                  <a:schemeClr val="accent1"/>
                </a:solidFill>
                <a:latin typeface="+mn-ea"/>
                <a:ea typeface="+mn-ea"/>
              </a:rPr>
              <a:t>典型案例：</a:t>
            </a:r>
            <a:endParaRPr lang="en-US" altLang="zh-CN" sz="2400" dirty="0">
              <a:solidFill>
                <a:schemeClr val="accent1"/>
              </a:solidFill>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如果你不能保证百分百安全，就不能推出这种新药</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假如你的软件还存在</a:t>
            </a:r>
            <a:r>
              <a:rPr lang="en-US" altLang="zh-CN" dirty="0">
                <a:latin typeface="+mn-ea"/>
                <a:ea typeface="+mn-ea"/>
              </a:rPr>
              <a:t>BUG</a:t>
            </a:r>
            <a:r>
              <a:rPr lang="zh-CN" altLang="en-US" dirty="0">
                <a:latin typeface="+mn-ea"/>
                <a:ea typeface="+mn-ea"/>
              </a:rPr>
              <a:t>，你就不应该推向市场</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我们不应该允许给妓女发放避孕套，因为这是鼓励卖淫</a:t>
            </a:r>
            <a:endParaRPr lang="en-US" altLang="zh-CN"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4C5A62-3FEA-4094-A8C5-7A4C2BDC1C97}" type="slidenum">
              <a:rPr lang="zh-CN" altLang="en-US" smtClean="0"/>
              <a:pPr fontAlgn="base">
                <a:spcBef>
                  <a:spcPct val="0"/>
                </a:spcBef>
                <a:spcAft>
                  <a:spcPct val="0"/>
                </a:spcAft>
                <a:defRPr/>
              </a:pPr>
              <a:t>34</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种推理谬误之四</a:t>
            </a:r>
            <a:endParaRPr lang="zh-CN" altLang="en-US" dirty="0"/>
          </a:p>
        </p:txBody>
      </p:sp>
      <p:pic>
        <p:nvPicPr>
          <p:cNvPr id="39940"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268538" y="1268413"/>
            <a:ext cx="6624637" cy="647700"/>
          </a:xfrm>
          <a:prstGeom prst="wedgeRoundRectCallout">
            <a:avLst>
              <a:gd name="adj1" fmla="val -48658"/>
              <a:gd name="adj2" fmla="val 101263"/>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istral" pitchFamily="66" charset="0"/>
                <a:cs typeface="Microsoft Sans Serif" pitchFamily="34" charset="0"/>
              </a:rPr>
              <a:t>移花接木：利用词语的歧义，前后偷换概念误导。</a:t>
            </a:r>
          </a:p>
        </p:txBody>
      </p:sp>
      <p:sp>
        <p:nvSpPr>
          <p:cNvPr id="19" name="矩形 18"/>
          <p:cNvSpPr>
            <a:spLocks noChangeArrowheads="1"/>
          </p:cNvSpPr>
          <p:nvPr/>
        </p:nvSpPr>
        <p:spPr bwMode="auto">
          <a:xfrm>
            <a:off x="2916238" y="2708275"/>
            <a:ext cx="5616575" cy="2724150"/>
          </a:xfrm>
          <a:prstGeom prst="rect">
            <a:avLst/>
          </a:prstGeom>
          <a:noFill/>
          <a:ln w="9525">
            <a:noFill/>
            <a:miter lim="800000"/>
            <a:headEnd/>
            <a:tailEnd/>
          </a:ln>
        </p:spPr>
        <p:txBody>
          <a:bodyPr>
            <a:spAutoFit/>
          </a:bodyPr>
          <a:lstStyle/>
          <a:p>
            <a:pPr marL="360363" indent="-360363">
              <a:lnSpc>
                <a:spcPct val="150000"/>
              </a:lnSpc>
            </a:pPr>
            <a:r>
              <a:rPr lang="zh-CN" altLang="en-US" sz="2400">
                <a:solidFill>
                  <a:schemeClr val="accent1"/>
                </a:solidFill>
                <a:latin typeface="微软雅黑" pitchFamily="34" charset="-122"/>
                <a:ea typeface="微软雅黑" pitchFamily="34" charset="-122"/>
              </a:rPr>
              <a:t>典型案例：</a:t>
            </a:r>
            <a:endParaRPr lang="en-US" altLang="zh-CN" sz="2400">
              <a:solidFill>
                <a:schemeClr val="accent1"/>
              </a:solidFill>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我们支持车船税，因为民意调查（对象未必是我们）一致赞成征收车船税。</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韩寒有代笔是确定的事情了</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（代笔是什么含义？）</a:t>
            </a:r>
            <a:endParaRPr lang="en-US" altLang="zh-CN">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我们这项收费是符合国际惯例的。（国际惯例到底是什么？）</a:t>
            </a:r>
            <a:endParaRPr lang="en-US" altLang="zh-CN">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8DC49C-D889-452D-995A-A230D213B1C9}" type="slidenum">
              <a:rPr lang="zh-CN" altLang="en-US" smtClean="0"/>
              <a:pPr fontAlgn="base">
                <a:spcBef>
                  <a:spcPct val="0"/>
                </a:spcBef>
                <a:spcAft>
                  <a:spcPct val="0"/>
                </a:spcAft>
                <a:defRPr/>
              </a:pPr>
              <a:t>35</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种推理谬误之五</a:t>
            </a:r>
            <a:endParaRPr lang="zh-CN" altLang="en-US" dirty="0"/>
          </a:p>
        </p:txBody>
      </p:sp>
      <p:pic>
        <p:nvPicPr>
          <p:cNvPr id="40964"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268538" y="1268413"/>
            <a:ext cx="6624637" cy="647700"/>
          </a:xfrm>
          <a:prstGeom prst="wedgeRoundRectCallout">
            <a:avLst>
              <a:gd name="adj1" fmla="val -48658"/>
              <a:gd name="adj2" fmla="val 101263"/>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istral" pitchFamily="66" charset="0"/>
                <a:cs typeface="Microsoft Sans Serif" pitchFamily="34" charset="0"/>
              </a:rPr>
              <a:t>诉诸公众：利用公众的观点，公众支持的就是合理的。</a:t>
            </a:r>
          </a:p>
        </p:txBody>
      </p:sp>
      <p:sp>
        <p:nvSpPr>
          <p:cNvPr id="19" name="矩形 18"/>
          <p:cNvSpPr>
            <a:spLocks noChangeArrowheads="1"/>
          </p:cNvSpPr>
          <p:nvPr/>
        </p:nvSpPr>
        <p:spPr bwMode="auto">
          <a:xfrm>
            <a:off x="2916238" y="2708275"/>
            <a:ext cx="5616575" cy="2703513"/>
          </a:xfrm>
          <a:prstGeom prst="rect">
            <a:avLst/>
          </a:prstGeom>
          <a:noFill/>
          <a:ln w="9525">
            <a:noFill/>
            <a:miter lim="800000"/>
            <a:headEnd/>
            <a:tailEnd/>
          </a:ln>
        </p:spPr>
        <p:txBody>
          <a:bodyPr>
            <a:spAutoFit/>
          </a:bodyPr>
          <a:lstStyle/>
          <a:p>
            <a:pPr marL="360363" indent="-360363">
              <a:lnSpc>
                <a:spcPct val="150000"/>
              </a:lnSpc>
            </a:pPr>
            <a:r>
              <a:rPr lang="zh-CN" altLang="en-US" sz="2400">
                <a:solidFill>
                  <a:schemeClr val="accent1"/>
                </a:solidFill>
                <a:latin typeface="微软雅黑" pitchFamily="34" charset="-122"/>
                <a:ea typeface="微软雅黑" pitchFamily="34" charset="-122"/>
              </a:rPr>
              <a:t>典型案例：</a:t>
            </a:r>
            <a:endParaRPr lang="en-US" altLang="zh-CN" sz="2400">
              <a:solidFill>
                <a:schemeClr val="accent1"/>
              </a:solidFill>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调查显示</a:t>
            </a:r>
            <a:r>
              <a:rPr lang="en-US" altLang="zh-CN">
                <a:latin typeface="微软雅黑" pitchFamily="34" charset="-122"/>
                <a:ea typeface="微软雅黑" pitchFamily="34" charset="-122"/>
              </a:rPr>
              <a:t>80%</a:t>
            </a:r>
            <a:r>
              <a:rPr lang="zh-CN" altLang="en-US">
                <a:latin typeface="微软雅黑" pitchFamily="34" charset="-122"/>
                <a:ea typeface="微软雅黑" pitchFamily="34" charset="-122"/>
              </a:rPr>
              <a:t>群众支持加薪，所以我们应该全国实施普涨工资应对通货膨胀。</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群众支持对贪官要判处死刑，所以贪官要判处死刑。</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小三该纳入刑罚，因为对已婚妇女的调查她们都支持立法处罚。</a:t>
            </a:r>
            <a:endParaRPr lang="en-US" altLang="zh-CN">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A6E06E-0793-4C9A-BD36-35B3820418A4}" type="slidenum">
              <a:rPr lang="zh-CN" altLang="en-US" smtClean="0"/>
              <a:pPr fontAlgn="base">
                <a:spcBef>
                  <a:spcPct val="0"/>
                </a:spcBef>
                <a:spcAft>
                  <a:spcPct val="0"/>
                </a:spcAft>
                <a:defRPr/>
              </a:pPr>
              <a:t>36</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种推理谬误之六</a:t>
            </a:r>
            <a:endParaRPr lang="zh-CN" altLang="en-US" dirty="0"/>
          </a:p>
        </p:txBody>
      </p:sp>
      <p:pic>
        <p:nvPicPr>
          <p:cNvPr id="41988"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1619250" y="1268413"/>
            <a:ext cx="7164388"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n-ea"/>
                <a:cs typeface="Microsoft Sans Serif" pitchFamily="34" charset="0"/>
              </a:rPr>
              <a:t>诉诸权威：利用假权威观点，通常是</a:t>
            </a:r>
            <a:r>
              <a:rPr lang="en-US" altLang="zh-CN" sz="2000" b="1" dirty="0">
                <a:solidFill>
                  <a:schemeClr val="accent5"/>
                </a:solidFill>
                <a:latin typeface="+mn-ea"/>
                <a:cs typeface="Microsoft Sans Serif" pitchFamily="34" charset="0"/>
              </a:rPr>
              <a:t>A</a:t>
            </a:r>
            <a:r>
              <a:rPr lang="zh-CN" altLang="en-US" sz="2000" b="1" dirty="0">
                <a:solidFill>
                  <a:schemeClr val="accent5"/>
                </a:solidFill>
                <a:latin typeface="+mn-ea"/>
                <a:cs typeface="Microsoft Sans Serif" pitchFamily="34" charset="0"/>
              </a:rPr>
              <a:t>领域权威对</a:t>
            </a:r>
            <a:r>
              <a:rPr lang="en-US" altLang="zh-CN" sz="2000" b="1" dirty="0">
                <a:solidFill>
                  <a:schemeClr val="accent5"/>
                </a:solidFill>
                <a:latin typeface="+mn-ea"/>
                <a:cs typeface="Microsoft Sans Serif" pitchFamily="34" charset="0"/>
              </a:rPr>
              <a:t>B</a:t>
            </a:r>
            <a:r>
              <a:rPr lang="zh-CN" altLang="en-US" sz="2000" b="1" dirty="0">
                <a:solidFill>
                  <a:schemeClr val="accent5"/>
                </a:solidFill>
                <a:latin typeface="+mn-ea"/>
                <a:cs typeface="Microsoft Sans Serif" pitchFamily="34" charset="0"/>
              </a:rPr>
              <a:t>领域观点</a:t>
            </a:r>
          </a:p>
        </p:txBody>
      </p:sp>
      <p:sp>
        <p:nvSpPr>
          <p:cNvPr id="19" name="矩形 18"/>
          <p:cNvSpPr/>
          <p:nvPr/>
        </p:nvSpPr>
        <p:spPr>
          <a:xfrm>
            <a:off x="2916238" y="2708275"/>
            <a:ext cx="5616575" cy="1892300"/>
          </a:xfrm>
          <a:prstGeom prst="rect">
            <a:avLst/>
          </a:prstGeom>
        </p:spPr>
        <p:txBody>
          <a:bodyPr>
            <a:spAutoFit/>
          </a:bodyPr>
          <a:lstStyle/>
          <a:p>
            <a:pPr fontAlgn="auto">
              <a:lnSpc>
                <a:spcPct val="150000"/>
              </a:lnSpc>
              <a:spcBef>
                <a:spcPts val="0"/>
              </a:spcBef>
              <a:spcAft>
                <a:spcPts val="0"/>
              </a:spcAft>
              <a:defRPr/>
            </a:pPr>
            <a:r>
              <a:rPr lang="zh-CN" altLang="en-US" sz="2400" dirty="0">
                <a:solidFill>
                  <a:schemeClr val="accent1"/>
                </a:solidFill>
                <a:latin typeface="+mn-ea"/>
                <a:ea typeface="+mn-ea"/>
              </a:rPr>
              <a:t>典型案例：</a:t>
            </a:r>
            <a:endParaRPr lang="en-US" altLang="zh-CN" sz="2400" dirty="0">
              <a:solidFill>
                <a:schemeClr val="accent1"/>
              </a:solidFill>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专家表示官员公开财产操作上不具备现实可行性。</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专家表示白酒都含有塑化剂，适当饮用无害。</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有科学家说亩产可以过万斤，所以我们就相信了。</a:t>
            </a:r>
            <a:endParaRPr lang="en-US" altLang="zh-CN"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81684E-1600-4018-A3F6-BF48882FA96E}" type="slidenum">
              <a:rPr lang="zh-CN" altLang="en-US" smtClean="0"/>
              <a:pPr fontAlgn="base">
                <a:spcBef>
                  <a:spcPct val="0"/>
                </a:spcBef>
                <a:spcAft>
                  <a:spcPct val="0"/>
                </a:spcAft>
                <a:defRPr/>
              </a:pPr>
              <a:t>37</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种推理谬误之七</a:t>
            </a:r>
            <a:endParaRPr lang="zh-CN" altLang="en-US" dirty="0"/>
          </a:p>
        </p:txBody>
      </p:sp>
      <p:pic>
        <p:nvPicPr>
          <p:cNvPr id="43012"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1619250" y="1268413"/>
            <a:ext cx="7164388"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n-ea"/>
                <a:cs typeface="Microsoft Sans Serif" pitchFamily="34" charset="0"/>
              </a:rPr>
              <a:t>诉诸情感：利用调动感情的词汇，激发情感共鸣替代理性判断。</a:t>
            </a:r>
          </a:p>
        </p:txBody>
      </p:sp>
      <p:sp>
        <p:nvSpPr>
          <p:cNvPr id="19" name="矩形 18"/>
          <p:cNvSpPr/>
          <p:nvPr/>
        </p:nvSpPr>
        <p:spPr>
          <a:xfrm>
            <a:off x="2916238" y="2708275"/>
            <a:ext cx="5616575" cy="1892300"/>
          </a:xfrm>
          <a:prstGeom prst="rect">
            <a:avLst/>
          </a:prstGeom>
        </p:spPr>
        <p:txBody>
          <a:bodyPr>
            <a:spAutoFit/>
          </a:bodyPr>
          <a:lstStyle/>
          <a:p>
            <a:pPr fontAlgn="auto">
              <a:lnSpc>
                <a:spcPct val="150000"/>
              </a:lnSpc>
              <a:spcBef>
                <a:spcPts val="0"/>
              </a:spcBef>
              <a:spcAft>
                <a:spcPts val="0"/>
              </a:spcAft>
              <a:defRPr/>
            </a:pPr>
            <a:r>
              <a:rPr lang="zh-CN" altLang="en-US" sz="2400" dirty="0">
                <a:solidFill>
                  <a:schemeClr val="accent1"/>
                </a:solidFill>
                <a:latin typeface="+mn-ea"/>
                <a:ea typeface="+mn-ea"/>
              </a:rPr>
              <a:t>典型案例：</a:t>
            </a:r>
            <a:endParaRPr lang="en-US" altLang="zh-CN" sz="2400" dirty="0">
              <a:solidFill>
                <a:schemeClr val="accent1"/>
              </a:solidFill>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拿了房地产商钱的专家总是鼓吹有利他们的政策。</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每一个受过奸商</a:t>
            </a:r>
            <a:r>
              <a:rPr lang="zh-CN" altLang="en-US" dirty="0" smtClean="0">
                <a:latin typeface="+mn-ea"/>
                <a:ea typeface="+mn-ea"/>
              </a:rPr>
              <a:t>伤害的</a:t>
            </a:r>
            <a:r>
              <a:rPr lang="zh-CN" altLang="en-US" dirty="0">
                <a:latin typeface="+mn-ea"/>
                <a:ea typeface="+mn-ea"/>
              </a:rPr>
              <a:t>人都不能饶恕这种事。</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砸光小日本的车，让小日本经济彻底垮掉！</a:t>
            </a:r>
            <a:endParaRPr lang="en-US" altLang="zh-CN"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DBF147-B96A-4DD2-BB13-9F10A902696D}" type="slidenum">
              <a:rPr lang="zh-CN" altLang="en-US" smtClean="0"/>
              <a:pPr fontAlgn="base">
                <a:spcBef>
                  <a:spcPct val="0"/>
                </a:spcBef>
                <a:spcAft>
                  <a:spcPct val="0"/>
                </a:spcAft>
                <a:defRPr/>
              </a:pPr>
              <a:t>38</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种推理谬误之八</a:t>
            </a:r>
            <a:endParaRPr lang="zh-CN" altLang="en-US" dirty="0"/>
          </a:p>
        </p:txBody>
      </p:sp>
      <p:pic>
        <p:nvPicPr>
          <p:cNvPr id="44036"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124075" y="1268413"/>
            <a:ext cx="6659563"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n-ea"/>
                <a:cs typeface="Microsoft Sans Serif" pitchFamily="34" charset="0"/>
              </a:rPr>
              <a:t>砍稻草人：歪曲对方的观点，攻击其并不存在的观点。</a:t>
            </a:r>
          </a:p>
        </p:txBody>
      </p:sp>
      <p:sp>
        <p:nvSpPr>
          <p:cNvPr id="19" name="矩形 18"/>
          <p:cNvSpPr>
            <a:spLocks noChangeArrowheads="1"/>
          </p:cNvSpPr>
          <p:nvPr/>
        </p:nvSpPr>
        <p:spPr bwMode="auto">
          <a:xfrm>
            <a:off x="2411413" y="2708275"/>
            <a:ext cx="6696075" cy="2290763"/>
          </a:xfrm>
          <a:prstGeom prst="rect">
            <a:avLst/>
          </a:prstGeom>
          <a:noFill/>
          <a:ln w="9525">
            <a:noFill/>
            <a:miter lim="800000"/>
            <a:headEnd/>
            <a:tailEnd/>
          </a:ln>
        </p:spPr>
        <p:txBody>
          <a:bodyPr>
            <a:spAutoFit/>
          </a:bodyPr>
          <a:lstStyle/>
          <a:p>
            <a:pPr marL="360363" indent="-360363">
              <a:lnSpc>
                <a:spcPct val="150000"/>
              </a:lnSpc>
            </a:pPr>
            <a:r>
              <a:rPr lang="zh-CN" altLang="en-US" sz="2400">
                <a:solidFill>
                  <a:schemeClr val="accent1"/>
                </a:solidFill>
                <a:latin typeface="微软雅黑" pitchFamily="34" charset="-122"/>
                <a:ea typeface="微软雅黑" pitchFamily="34" charset="-122"/>
              </a:rPr>
              <a:t>典型案例：</a:t>
            </a:r>
            <a:endParaRPr lang="en-US" altLang="zh-CN" sz="2400">
              <a:solidFill>
                <a:schemeClr val="accent1"/>
              </a:solidFill>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我反对做产前</a:t>
            </a:r>
            <a:r>
              <a:rPr lang="en-US" altLang="zh-CN">
                <a:latin typeface="微软雅黑" pitchFamily="34" charset="-122"/>
                <a:ea typeface="微软雅黑" pitchFamily="34" charset="-122"/>
              </a:rPr>
              <a:t>B</a:t>
            </a:r>
            <a:r>
              <a:rPr lang="zh-CN" altLang="en-US">
                <a:latin typeface="微软雅黑" pitchFamily="34" charset="-122"/>
                <a:ea typeface="微软雅黑" pitchFamily="34" charset="-122"/>
              </a:rPr>
              <a:t>超检查，这些医生实际上想杀死有缺陷的生命。</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上帝并不能如科学一样解释世界，所以你不应该信仰上帝。</a:t>
            </a:r>
          </a:p>
          <a:p>
            <a:pPr marL="360363" indent="-360363">
              <a:lnSpc>
                <a:spcPct val="150000"/>
              </a:lnSpc>
              <a:buFont typeface="微软雅黑" pitchFamily="34" charset="-122"/>
              <a:buAutoNum type="circleNumDbPlain"/>
            </a:pPr>
            <a:r>
              <a:rPr lang="zh-CN" altLang="en-US">
                <a:latin typeface="Constantia" pitchFamily="18" charset="0"/>
                <a:ea typeface="微软雅黑" pitchFamily="34" charset="-122"/>
              </a:rPr>
              <a:t>官员说我们金牌拿少了，他们要批评，金牌拿多了，他们也要批评，事实上（杨明）文章没有说拿金牌不好 </a:t>
            </a:r>
            <a:r>
              <a:rPr lang="zh-CN" altLang="en-US">
                <a:latin typeface="微软雅黑" pitchFamily="34" charset="-122"/>
                <a:ea typeface="微软雅黑" pitchFamily="34"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D4DAA3-5668-42FE-8EE7-50138C7F523D}" type="slidenum">
              <a:rPr lang="zh-CN" altLang="en-US" smtClean="0"/>
              <a:pPr fontAlgn="base">
                <a:spcBef>
                  <a:spcPct val="0"/>
                </a:spcBef>
                <a:spcAft>
                  <a:spcPct val="0"/>
                </a:spcAft>
                <a:defRPr/>
              </a:pPr>
              <a:t>39</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种推理谬误之九</a:t>
            </a:r>
            <a:endParaRPr lang="zh-CN" altLang="en-US" dirty="0"/>
          </a:p>
        </p:txBody>
      </p:sp>
      <p:pic>
        <p:nvPicPr>
          <p:cNvPr id="45060"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124075" y="1268413"/>
            <a:ext cx="6659563"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n-ea"/>
                <a:cs typeface="Microsoft Sans Serif" pitchFamily="34" charset="0"/>
              </a:rPr>
              <a:t>两难困境：制造虚假的两难困境，其实还有更多选择。</a:t>
            </a:r>
          </a:p>
        </p:txBody>
      </p:sp>
      <p:sp>
        <p:nvSpPr>
          <p:cNvPr id="19" name="矩形 18"/>
          <p:cNvSpPr>
            <a:spLocks noChangeArrowheads="1"/>
          </p:cNvSpPr>
          <p:nvPr/>
        </p:nvSpPr>
        <p:spPr bwMode="auto">
          <a:xfrm>
            <a:off x="2916238" y="2708275"/>
            <a:ext cx="5616575" cy="2308225"/>
          </a:xfrm>
          <a:prstGeom prst="rect">
            <a:avLst/>
          </a:prstGeom>
          <a:noFill/>
          <a:ln w="9525">
            <a:noFill/>
            <a:miter lim="800000"/>
            <a:headEnd/>
            <a:tailEnd/>
          </a:ln>
        </p:spPr>
        <p:txBody>
          <a:bodyPr>
            <a:spAutoFit/>
          </a:bodyPr>
          <a:lstStyle/>
          <a:p>
            <a:pPr marL="360363" indent="-360363">
              <a:lnSpc>
                <a:spcPct val="150000"/>
              </a:lnSpc>
            </a:pPr>
            <a:r>
              <a:rPr lang="zh-CN" altLang="en-US" sz="2400">
                <a:solidFill>
                  <a:schemeClr val="accent1"/>
                </a:solidFill>
                <a:latin typeface="微软雅黑" pitchFamily="34" charset="-122"/>
                <a:ea typeface="微软雅黑" pitchFamily="34" charset="-122"/>
              </a:rPr>
              <a:t>典型案例：</a:t>
            </a:r>
            <a:endParaRPr lang="en-US" altLang="zh-CN" sz="2400">
              <a:solidFill>
                <a:schemeClr val="accent1"/>
              </a:solidFill>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要么考研，要么考公务员，否则我们找不到好工作。</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在通货膨胀的今天，理财的两种最佳选择一是股票，二是房产。</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要么一人一票，要么继续专制，不会有其它选择！</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a:t>我们</a:t>
            </a:r>
            <a:r>
              <a:rPr lang="zh-CN" altLang="en-US" dirty="0" smtClean="0"/>
              <a:t>为什么要做这个</a:t>
            </a:r>
            <a:r>
              <a:rPr lang="en-US" altLang="zh-CN" dirty="0" smtClean="0"/>
              <a:t>PPT</a:t>
            </a:r>
            <a:r>
              <a:rPr lang="zh-CN" altLang="en-US" dirty="0" smtClean="0"/>
              <a:t>？</a:t>
            </a:r>
            <a:endParaRPr lang="zh-CN" altLang="en-US" dirty="0"/>
          </a:p>
        </p:txBody>
      </p:sp>
      <p:sp>
        <p:nvSpPr>
          <p:cNvPr id="8195" name="灯片编号占位符 3"/>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AF4BC1-DE32-4312-8C9A-EF207AAFEEE6}" type="slidenum">
              <a:rPr lang="zh-CN" altLang="en-US" smtClean="0"/>
              <a:pPr fontAlgn="base">
                <a:spcBef>
                  <a:spcPct val="0"/>
                </a:spcBef>
                <a:spcAft>
                  <a:spcPct val="0"/>
                </a:spcAft>
                <a:defRPr/>
              </a:pPr>
              <a:t>4</a:t>
            </a:fld>
            <a:endParaRPr lang="en-US" altLang="zh-CN" smtClean="0"/>
          </a:p>
        </p:txBody>
      </p:sp>
      <p:sp>
        <p:nvSpPr>
          <p:cNvPr id="5" name="TextBox 4"/>
          <p:cNvSpPr txBox="1">
            <a:spLocks noChangeArrowheads="1"/>
          </p:cNvSpPr>
          <p:nvPr/>
        </p:nvSpPr>
        <p:spPr bwMode="auto">
          <a:xfrm>
            <a:off x="468313" y="1214438"/>
            <a:ext cx="8135937" cy="461962"/>
          </a:xfrm>
          <a:prstGeom prst="rect">
            <a:avLst/>
          </a:prstGeom>
          <a:noFill/>
          <a:ln w="9525">
            <a:noFill/>
            <a:miter lim="800000"/>
            <a:headEnd/>
            <a:tailEnd/>
          </a:ln>
        </p:spPr>
        <p:txBody>
          <a:bodyPr>
            <a:spAutoFit/>
          </a:bodyPr>
          <a:lstStyle/>
          <a:p>
            <a:pPr algn="ctr"/>
            <a:r>
              <a:rPr lang="zh-CN" altLang="en-US" sz="2400" b="1">
                <a:solidFill>
                  <a:schemeClr val="accent1"/>
                </a:solidFill>
                <a:latin typeface="Constantia" pitchFamily="18" charset="0"/>
                <a:ea typeface="微软雅黑" pitchFamily="34" charset="-122"/>
              </a:rPr>
              <a:t>中国要真正进入现代文明，必须培养合格的公民</a:t>
            </a:r>
          </a:p>
        </p:txBody>
      </p:sp>
      <p:grpSp>
        <p:nvGrpSpPr>
          <p:cNvPr id="3" name="组合 18"/>
          <p:cNvGrpSpPr>
            <a:grpSpLocks/>
          </p:cNvGrpSpPr>
          <p:nvPr/>
        </p:nvGrpSpPr>
        <p:grpSpPr bwMode="auto">
          <a:xfrm>
            <a:off x="1638300" y="1962150"/>
            <a:ext cx="1219200" cy="1584325"/>
            <a:chOff x="1638288" y="1962450"/>
            <a:chExt cx="1219200" cy="1583948"/>
          </a:xfrm>
        </p:grpSpPr>
        <p:pic>
          <p:nvPicPr>
            <p:cNvPr id="9236" name="图片 6" descr="user.png"/>
            <p:cNvPicPr>
              <a:picLocks noChangeAspect="1"/>
            </p:cNvPicPr>
            <p:nvPr/>
          </p:nvPicPr>
          <p:blipFill>
            <a:blip r:embed="rId2"/>
            <a:srcRect/>
            <a:stretch>
              <a:fillRect/>
            </a:stretch>
          </p:blipFill>
          <p:spPr bwMode="auto">
            <a:xfrm>
              <a:off x="1638288" y="1962450"/>
              <a:ext cx="1219200" cy="1219200"/>
            </a:xfrm>
            <a:prstGeom prst="rect">
              <a:avLst/>
            </a:prstGeom>
            <a:noFill/>
            <a:ln w="9525">
              <a:noFill/>
              <a:miter lim="800000"/>
              <a:headEnd/>
              <a:tailEnd/>
            </a:ln>
          </p:spPr>
        </p:pic>
        <p:sp>
          <p:nvSpPr>
            <p:cNvPr id="9237" name="TextBox 7"/>
            <p:cNvSpPr txBox="1">
              <a:spLocks noChangeArrowheads="1"/>
            </p:cNvSpPr>
            <p:nvPr/>
          </p:nvSpPr>
          <p:spPr bwMode="auto">
            <a:xfrm>
              <a:off x="1862864" y="3146288"/>
              <a:ext cx="928694" cy="400110"/>
            </a:xfrm>
            <a:prstGeom prst="rect">
              <a:avLst/>
            </a:prstGeom>
            <a:noFill/>
            <a:ln w="9525">
              <a:noFill/>
              <a:miter lim="800000"/>
              <a:headEnd/>
              <a:tailEnd/>
            </a:ln>
          </p:spPr>
          <p:txBody>
            <a:bodyPr>
              <a:spAutoFit/>
            </a:bodyPr>
            <a:lstStyle/>
            <a:p>
              <a:r>
                <a:rPr lang="zh-CN" altLang="en-US" sz="2000" b="1">
                  <a:solidFill>
                    <a:schemeClr val="accent1"/>
                  </a:solidFill>
                  <a:latin typeface="Constantia" pitchFamily="18" charset="0"/>
                  <a:ea typeface="微软雅黑" pitchFamily="34" charset="-122"/>
                </a:rPr>
                <a:t>公民</a:t>
              </a:r>
            </a:p>
          </p:txBody>
        </p:sp>
      </p:grpSp>
      <p:grpSp>
        <p:nvGrpSpPr>
          <p:cNvPr id="4" name="组合 20"/>
          <p:cNvGrpSpPr>
            <a:grpSpLocks/>
          </p:cNvGrpSpPr>
          <p:nvPr/>
        </p:nvGrpSpPr>
        <p:grpSpPr bwMode="auto">
          <a:xfrm>
            <a:off x="6097588" y="1957388"/>
            <a:ext cx="1255712" cy="1589087"/>
            <a:chOff x="6097083" y="1957696"/>
            <a:chExt cx="1256059" cy="1588702"/>
          </a:xfrm>
        </p:grpSpPr>
        <p:pic>
          <p:nvPicPr>
            <p:cNvPr id="9234" name="图片 5" descr="user-group.png"/>
            <p:cNvPicPr>
              <a:picLocks noChangeAspect="1"/>
            </p:cNvPicPr>
            <p:nvPr/>
          </p:nvPicPr>
          <p:blipFill>
            <a:blip r:embed="rId3"/>
            <a:srcRect/>
            <a:stretch>
              <a:fillRect/>
            </a:stretch>
          </p:blipFill>
          <p:spPr bwMode="auto">
            <a:xfrm>
              <a:off x="6097083" y="1957696"/>
              <a:ext cx="1219200" cy="1219200"/>
            </a:xfrm>
            <a:prstGeom prst="rect">
              <a:avLst/>
            </a:prstGeom>
            <a:noFill/>
            <a:ln w="9525">
              <a:noFill/>
              <a:miter lim="800000"/>
              <a:headEnd/>
              <a:tailEnd/>
            </a:ln>
          </p:spPr>
        </p:pic>
        <p:sp>
          <p:nvSpPr>
            <p:cNvPr id="9235" name="TextBox 8"/>
            <p:cNvSpPr txBox="1">
              <a:spLocks noChangeArrowheads="1"/>
            </p:cNvSpPr>
            <p:nvPr/>
          </p:nvSpPr>
          <p:spPr bwMode="auto">
            <a:xfrm>
              <a:off x="6424448" y="3146288"/>
              <a:ext cx="928694" cy="400110"/>
            </a:xfrm>
            <a:prstGeom prst="rect">
              <a:avLst/>
            </a:prstGeom>
            <a:noFill/>
            <a:ln w="9525">
              <a:noFill/>
              <a:miter lim="800000"/>
              <a:headEnd/>
              <a:tailEnd/>
            </a:ln>
          </p:spPr>
          <p:txBody>
            <a:bodyPr>
              <a:spAutoFit/>
            </a:bodyPr>
            <a:lstStyle/>
            <a:p>
              <a:r>
                <a:rPr lang="zh-CN" altLang="en-US" sz="2000" b="1">
                  <a:solidFill>
                    <a:schemeClr val="accent1"/>
                  </a:solidFill>
                  <a:latin typeface="Constantia" pitchFamily="18" charset="0"/>
                  <a:ea typeface="微软雅黑" pitchFamily="34" charset="-122"/>
                </a:rPr>
                <a:t>群众</a:t>
              </a:r>
            </a:p>
          </p:txBody>
        </p:sp>
      </p:grpSp>
      <p:sp>
        <p:nvSpPr>
          <p:cNvPr id="10" name="TextBox 9"/>
          <p:cNvSpPr txBox="1">
            <a:spLocks noChangeArrowheads="1"/>
          </p:cNvSpPr>
          <p:nvPr/>
        </p:nvSpPr>
        <p:spPr bwMode="auto">
          <a:xfrm>
            <a:off x="755650" y="3643313"/>
            <a:ext cx="3143250" cy="368300"/>
          </a:xfrm>
          <a:prstGeom prst="rect">
            <a:avLst/>
          </a:prstGeom>
          <a:noFill/>
          <a:ln w="9525">
            <a:noFill/>
            <a:miter lim="800000"/>
            <a:headEnd/>
            <a:tailEnd/>
          </a:ln>
        </p:spPr>
        <p:txBody>
          <a:bodyPr>
            <a:spAutoFit/>
          </a:bodyPr>
          <a:lstStyle/>
          <a:p>
            <a:pPr algn="ctr"/>
            <a:r>
              <a:rPr lang="zh-CN" altLang="en-US" b="1">
                <a:latin typeface="Constantia" pitchFamily="18" charset="0"/>
                <a:ea typeface="微软雅黑" pitchFamily="34" charset="-122"/>
              </a:rPr>
              <a:t>依据理性和程序解决问题</a:t>
            </a:r>
          </a:p>
        </p:txBody>
      </p:sp>
      <p:sp>
        <p:nvSpPr>
          <p:cNvPr id="11" name="TextBox 10"/>
          <p:cNvSpPr txBox="1">
            <a:spLocks noChangeArrowheads="1"/>
          </p:cNvSpPr>
          <p:nvPr/>
        </p:nvSpPr>
        <p:spPr bwMode="auto">
          <a:xfrm>
            <a:off x="5316538" y="3643313"/>
            <a:ext cx="3143250" cy="368300"/>
          </a:xfrm>
          <a:prstGeom prst="rect">
            <a:avLst/>
          </a:prstGeom>
          <a:noFill/>
          <a:ln w="9525">
            <a:noFill/>
            <a:miter lim="800000"/>
            <a:headEnd/>
            <a:tailEnd/>
          </a:ln>
        </p:spPr>
        <p:txBody>
          <a:bodyPr>
            <a:spAutoFit/>
          </a:bodyPr>
          <a:lstStyle/>
          <a:p>
            <a:pPr algn="ctr"/>
            <a:r>
              <a:rPr lang="zh-CN" altLang="en-US" b="1">
                <a:latin typeface="Constantia" pitchFamily="18" charset="0"/>
                <a:ea typeface="微软雅黑" pitchFamily="34" charset="-122"/>
              </a:rPr>
              <a:t>依赖权威和力量解决问题</a:t>
            </a:r>
          </a:p>
        </p:txBody>
      </p:sp>
      <p:sp>
        <p:nvSpPr>
          <p:cNvPr id="13" name="TextBox 12"/>
          <p:cNvSpPr txBox="1"/>
          <p:nvPr/>
        </p:nvSpPr>
        <p:spPr>
          <a:xfrm>
            <a:off x="395288" y="4914900"/>
            <a:ext cx="4321175" cy="1306513"/>
          </a:xfrm>
          <a:prstGeom prst="rect">
            <a:avLst/>
          </a:prstGeom>
          <a:noFill/>
        </p:spPr>
        <p:txBody>
          <a:bodyPr>
            <a:spAutoFit/>
          </a:bodyPr>
          <a:lstStyle/>
          <a:p>
            <a:pPr marL="342900" indent="-342900" fontAlgn="auto">
              <a:lnSpc>
                <a:spcPts val="2400"/>
              </a:lnSpc>
              <a:spcBef>
                <a:spcPts val="0"/>
              </a:spcBef>
              <a:spcAft>
                <a:spcPts val="0"/>
              </a:spcAft>
              <a:buFont typeface="+mj-ea"/>
              <a:buAutoNum type="circleNumDbPlain"/>
              <a:defRPr/>
            </a:pPr>
            <a:r>
              <a:rPr lang="zh-CN" altLang="en-US" dirty="0">
                <a:latin typeface="+mn-lt"/>
                <a:ea typeface="+mn-ea"/>
              </a:rPr>
              <a:t>知道在什么时候问问题？</a:t>
            </a:r>
          </a:p>
          <a:p>
            <a:pPr marL="342900" indent="-342900" fontAlgn="auto">
              <a:lnSpc>
                <a:spcPts val="2400"/>
              </a:lnSpc>
              <a:spcBef>
                <a:spcPts val="0"/>
              </a:spcBef>
              <a:spcAft>
                <a:spcPts val="0"/>
              </a:spcAft>
              <a:buFont typeface="+mj-ea"/>
              <a:buAutoNum type="circleNumDbPlain"/>
              <a:defRPr/>
            </a:pPr>
            <a:r>
              <a:rPr lang="zh-CN" altLang="en-US" dirty="0">
                <a:latin typeface="+mn-lt"/>
                <a:ea typeface="+mn-ea"/>
              </a:rPr>
              <a:t>知道怎样问问题才能确定相信什么？</a:t>
            </a:r>
          </a:p>
          <a:p>
            <a:pPr marL="342900" indent="-342900" fontAlgn="auto">
              <a:lnSpc>
                <a:spcPts val="2400"/>
              </a:lnSpc>
              <a:spcBef>
                <a:spcPts val="0"/>
              </a:spcBef>
              <a:spcAft>
                <a:spcPts val="0"/>
              </a:spcAft>
              <a:buFont typeface="+mj-ea"/>
              <a:buAutoNum type="circleNumDbPlain"/>
              <a:defRPr/>
            </a:pPr>
            <a:r>
              <a:rPr lang="zh-CN" altLang="en-US" dirty="0">
                <a:latin typeface="+mn-lt"/>
                <a:ea typeface="+mn-ea"/>
              </a:rPr>
              <a:t>知道提出批判性问题是维权必需能力 </a:t>
            </a:r>
          </a:p>
          <a:p>
            <a:pPr fontAlgn="auto">
              <a:lnSpc>
                <a:spcPts val="2400"/>
              </a:lnSpc>
              <a:spcBef>
                <a:spcPts val="0"/>
              </a:spcBef>
              <a:spcAft>
                <a:spcPts val="0"/>
              </a:spcAft>
              <a:defRPr/>
            </a:pPr>
            <a:endParaRPr lang="zh-CN" altLang="en-US" dirty="0">
              <a:latin typeface="+mn-lt"/>
              <a:ea typeface="+mn-ea"/>
            </a:endParaRPr>
          </a:p>
        </p:txBody>
      </p:sp>
      <p:grpSp>
        <p:nvGrpSpPr>
          <p:cNvPr id="6" name="组合 21"/>
          <p:cNvGrpSpPr>
            <a:grpSpLocks/>
          </p:cNvGrpSpPr>
          <p:nvPr/>
        </p:nvGrpSpPr>
        <p:grpSpPr bwMode="auto">
          <a:xfrm>
            <a:off x="468313" y="4386263"/>
            <a:ext cx="3240087" cy="431800"/>
            <a:chOff x="467544" y="4386312"/>
            <a:chExt cx="3240360" cy="432048"/>
          </a:xfrm>
        </p:grpSpPr>
        <p:sp>
          <p:nvSpPr>
            <p:cNvPr id="15" name="矩形 14"/>
            <p:cNvSpPr/>
            <p:nvPr/>
          </p:nvSpPr>
          <p:spPr>
            <a:xfrm>
              <a:off x="467544" y="4386312"/>
              <a:ext cx="3240360" cy="432048"/>
            </a:xfrm>
            <a:prstGeom prst="rect">
              <a:avLst/>
            </a:prstGeom>
            <a:gradFill flip="none" rotWithShape="1">
              <a:gsLst>
                <a:gs pos="0">
                  <a:schemeClr val="accent2">
                    <a:alpha val="0"/>
                  </a:schemeClr>
                </a:gs>
                <a:gs pos="5100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33" name="矩形 13"/>
            <p:cNvSpPr>
              <a:spLocks noChangeArrowheads="1"/>
            </p:cNvSpPr>
            <p:nvPr/>
          </p:nvSpPr>
          <p:spPr bwMode="auto">
            <a:xfrm>
              <a:off x="611560" y="4417670"/>
              <a:ext cx="1569660" cy="369332"/>
            </a:xfrm>
            <a:prstGeom prst="rect">
              <a:avLst/>
            </a:prstGeom>
            <a:noFill/>
            <a:ln w="9525">
              <a:noFill/>
              <a:miter lim="800000"/>
              <a:headEnd/>
              <a:tailEnd/>
            </a:ln>
          </p:spPr>
          <p:txBody>
            <a:bodyPr wrap="none">
              <a:spAutoFit/>
            </a:bodyPr>
            <a:lstStyle/>
            <a:p>
              <a:r>
                <a:rPr lang="zh-CN" altLang="en-US" b="1">
                  <a:solidFill>
                    <a:schemeClr val="bg1"/>
                  </a:solidFill>
                  <a:latin typeface="Constantia" pitchFamily="18" charset="0"/>
                  <a:ea typeface="微软雅黑" pitchFamily="34" charset="-122"/>
                </a:rPr>
                <a:t>合格的公民：</a:t>
              </a:r>
            </a:p>
          </p:txBody>
        </p:sp>
      </p:grpSp>
      <p:sp>
        <p:nvSpPr>
          <p:cNvPr id="16" name="TextBox 15"/>
          <p:cNvSpPr txBox="1">
            <a:spLocks noChangeArrowheads="1"/>
          </p:cNvSpPr>
          <p:nvPr/>
        </p:nvSpPr>
        <p:spPr bwMode="auto">
          <a:xfrm>
            <a:off x="4932363" y="4914900"/>
            <a:ext cx="3816350" cy="996950"/>
          </a:xfrm>
          <a:prstGeom prst="rect">
            <a:avLst/>
          </a:prstGeom>
          <a:noFill/>
          <a:ln w="9525">
            <a:noFill/>
            <a:miter lim="800000"/>
            <a:headEnd/>
            <a:tailEnd/>
          </a:ln>
        </p:spPr>
        <p:txBody>
          <a:bodyPr>
            <a:spAutoFit/>
          </a:bodyPr>
          <a:lstStyle/>
          <a:p>
            <a:pPr marL="342900" indent="-342900">
              <a:lnSpc>
                <a:spcPts val="2400"/>
              </a:lnSpc>
              <a:buFont typeface="微软雅黑" pitchFamily="34" charset="-122"/>
              <a:buAutoNum type="circleNumDbPlain"/>
            </a:pPr>
            <a:r>
              <a:rPr lang="zh-CN" altLang="en-US">
                <a:latin typeface="Constantia" pitchFamily="18" charset="0"/>
                <a:ea typeface="微软雅黑" pitchFamily="34" charset="-122"/>
              </a:rPr>
              <a:t>听话时是顺民</a:t>
            </a:r>
          </a:p>
          <a:p>
            <a:pPr marL="342900" indent="-342900">
              <a:lnSpc>
                <a:spcPts val="2400"/>
              </a:lnSpc>
              <a:buFont typeface="微软雅黑" pitchFamily="34" charset="-122"/>
              <a:buAutoNum type="circleNumDbPlain"/>
            </a:pPr>
            <a:r>
              <a:rPr lang="zh-CN" altLang="en-US">
                <a:latin typeface="Constantia" pitchFamily="18" charset="0"/>
                <a:ea typeface="微软雅黑" pitchFamily="34" charset="-122"/>
              </a:rPr>
              <a:t>不听话时是刁民</a:t>
            </a:r>
          </a:p>
          <a:p>
            <a:pPr marL="342900" indent="-342900">
              <a:lnSpc>
                <a:spcPts val="2400"/>
              </a:lnSpc>
              <a:buFont typeface="微软雅黑" pitchFamily="34" charset="-122"/>
              <a:buAutoNum type="circleNumDbPlain"/>
            </a:pPr>
            <a:r>
              <a:rPr lang="zh-CN" altLang="en-US">
                <a:latin typeface="Constantia" pitchFamily="18" charset="0"/>
                <a:ea typeface="微软雅黑" pitchFamily="34" charset="-122"/>
              </a:rPr>
              <a:t>受到伤害时就易被煽动成暴民</a:t>
            </a:r>
          </a:p>
        </p:txBody>
      </p:sp>
      <p:grpSp>
        <p:nvGrpSpPr>
          <p:cNvPr id="7" name="组合 22"/>
          <p:cNvGrpSpPr>
            <a:grpSpLocks/>
          </p:cNvGrpSpPr>
          <p:nvPr/>
        </p:nvGrpSpPr>
        <p:grpSpPr bwMode="auto">
          <a:xfrm>
            <a:off x="5003800" y="4386263"/>
            <a:ext cx="3240088" cy="431800"/>
            <a:chOff x="5004048" y="4386312"/>
            <a:chExt cx="3240360" cy="432048"/>
          </a:xfrm>
        </p:grpSpPr>
        <p:sp>
          <p:nvSpPr>
            <p:cNvPr id="17" name="矩形 16"/>
            <p:cNvSpPr/>
            <p:nvPr/>
          </p:nvSpPr>
          <p:spPr>
            <a:xfrm>
              <a:off x="5004048" y="4386312"/>
              <a:ext cx="3240360" cy="432048"/>
            </a:xfrm>
            <a:prstGeom prst="rect">
              <a:avLst/>
            </a:prstGeom>
            <a:gradFill flip="none" rotWithShape="1">
              <a:gsLst>
                <a:gs pos="0">
                  <a:schemeClr val="accent2">
                    <a:alpha val="0"/>
                  </a:schemeClr>
                </a:gs>
                <a:gs pos="5100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31" name="矩形 17"/>
            <p:cNvSpPr>
              <a:spLocks noChangeArrowheads="1"/>
            </p:cNvSpPr>
            <p:nvPr/>
          </p:nvSpPr>
          <p:spPr bwMode="auto">
            <a:xfrm>
              <a:off x="5148064" y="4417670"/>
              <a:ext cx="1800493" cy="369332"/>
            </a:xfrm>
            <a:prstGeom prst="rect">
              <a:avLst/>
            </a:prstGeom>
            <a:noFill/>
            <a:ln w="9525">
              <a:noFill/>
              <a:miter lim="800000"/>
              <a:headEnd/>
              <a:tailEnd/>
            </a:ln>
          </p:spPr>
          <p:txBody>
            <a:bodyPr wrap="none">
              <a:spAutoFit/>
            </a:bodyPr>
            <a:lstStyle/>
            <a:p>
              <a:r>
                <a:rPr lang="zh-CN" altLang="en-US" b="1">
                  <a:solidFill>
                    <a:schemeClr val="bg1"/>
                  </a:solidFill>
                  <a:latin typeface="Constantia" pitchFamily="18" charset="0"/>
                  <a:ea typeface="微软雅黑" pitchFamily="34" charset="-122"/>
                </a:rPr>
                <a:t>不合格的公民：</a:t>
              </a:r>
            </a:p>
          </p:txBody>
        </p:sp>
      </p:grpSp>
      <p:cxnSp>
        <p:nvCxnSpPr>
          <p:cNvPr id="20" name="直接连接符 19"/>
          <p:cNvCxnSpPr/>
          <p:nvPr/>
        </p:nvCxnSpPr>
        <p:spPr>
          <a:xfrm>
            <a:off x="468313" y="4292600"/>
            <a:ext cx="8207375"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2.5"/>
                                          </p:val>
                                        </p:tav>
                                        <p:tav tm="100000">
                                          <p:val>
                                            <p:strVal val="#ppt_w"/>
                                          </p:val>
                                        </p:tav>
                                      </p:tavLst>
                                    </p:anim>
                                    <p:anim calcmode="lin" valueType="num">
                                      <p:cBhvr>
                                        <p:cTn id="8" dur="500" fill="hold"/>
                                        <p:tgtEl>
                                          <p:spTgt spid="5"/>
                                        </p:tgtEl>
                                        <p:attrNameLst>
                                          <p:attrName>ppt_h</p:attrName>
                                        </p:attrNameLst>
                                      </p:cBhvr>
                                      <p:tavLst>
                                        <p:tav tm="0">
                                          <p:val>
                                            <p:strVal val="#ppt_h*0.01"/>
                                          </p:val>
                                        </p:tav>
                                        <p:tav tm="100000">
                                          <p:val>
                                            <p:strVal val="#ppt_h"/>
                                          </p:val>
                                        </p:tav>
                                      </p:tavLst>
                                    </p:anim>
                                    <p:anim calcmode="lin" valueType="num">
                                      <p:cBhvr>
                                        <p:cTn id="9" dur="500" fill="hold"/>
                                        <p:tgtEl>
                                          <p:spTgt spid="5"/>
                                        </p:tgtEl>
                                        <p:attrNameLst>
                                          <p:attrName>ppt_x</p:attrName>
                                        </p:attrNameLst>
                                      </p:cBhvr>
                                      <p:tavLst>
                                        <p:tav tm="0">
                                          <p:val>
                                            <p:strVal val="#ppt_x"/>
                                          </p:val>
                                        </p:tav>
                                        <p:tav tm="100000">
                                          <p:val>
                                            <p:strVal val="#ppt_x"/>
                                          </p:val>
                                        </p:tav>
                                      </p:tavLst>
                                    </p:anim>
                                    <p:anim calcmode="lin" valueType="num">
                                      <p:cBhvr>
                                        <p:cTn id="10" dur="500" fill="hold"/>
                                        <p:tgtEl>
                                          <p:spTgt spid="5"/>
                                        </p:tgtEl>
                                        <p:attrNameLst>
                                          <p:attrName>ppt_y</p:attrName>
                                        </p:attrNameLst>
                                      </p:cBhvr>
                                      <p:tavLst>
                                        <p:tav tm="0">
                                          <p:val>
                                            <p:strVal val="#ppt_h+1"/>
                                          </p:val>
                                        </p:tav>
                                        <p:tav tm="100000">
                                          <p:val>
                                            <p:strVal val="#ppt_y"/>
                                          </p:val>
                                        </p:tav>
                                      </p:tavLst>
                                    </p:anim>
                                    <p:animEffect transition="in" filter="fade">
                                      <p:cBhvr>
                                        <p:cTn id="11" dur="500"/>
                                        <p:tgtEl>
                                          <p:spTgt spid="5"/>
                                        </p:tgtEl>
                                      </p:cBhvr>
                                    </p:animEffect>
                                  </p:childTnLst>
                                </p:cTn>
                              </p:par>
                            </p:childTnLst>
                          </p:cTn>
                        </p:par>
                        <p:par>
                          <p:cTn id="12" fill="hold" nodeType="afterGroup">
                            <p:stCondLst>
                              <p:cond delay="500"/>
                            </p:stCondLst>
                            <p:childTnLst>
                              <p:par>
                                <p:cTn id="13" presetID="58" presetClass="entr" presetSubtype="0" accel="10000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strVal val="#ppt_w*2.5"/>
                                          </p:val>
                                        </p:tav>
                                        <p:tav tm="100000">
                                          <p:val>
                                            <p:strVal val="#ppt_w"/>
                                          </p:val>
                                        </p:tav>
                                      </p:tavLst>
                                    </p:anim>
                                    <p:anim calcmode="lin" valueType="num">
                                      <p:cBhvr>
                                        <p:cTn id="16" dur="500" fill="hold"/>
                                        <p:tgtEl>
                                          <p:spTgt spid="3"/>
                                        </p:tgtEl>
                                        <p:attrNameLst>
                                          <p:attrName>ppt_h</p:attrName>
                                        </p:attrNameLst>
                                      </p:cBhvr>
                                      <p:tavLst>
                                        <p:tav tm="0">
                                          <p:val>
                                            <p:strVal val="#ppt_h*0.01"/>
                                          </p:val>
                                        </p:tav>
                                        <p:tav tm="100000">
                                          <p:val>
                                            <p:strVal val="#ppt_h"/>
                                          </p:val>
                                        </p:tav>
                                      </p:tavLst>
                                    </p:anim>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h+1"/>
                                          </p:val>
                                        </p:tav>
                                        <p:tav tm="100000">
                                          <p:val>
                                            <p:strVal val="#ppt_y"/>
                                          </p:val>
                                        </p:tav>
                                      </p:tavLst>
                                    </p:anim>
                                    <p:animEffect transition="in" filter="fade">
                                      <p:cBhvr>
                                        <p:cTn id="19" dur="500"/>
                                        <p:tgtEl>
                                          <p:spTgt spid="3"/>
                                        </p:tgtEl>
                                      </p:cBhvr>
                                    </p:animEffect>
                                  </p:childTnLst>
                                </p:cTn>
                              </p:par>
                            </p:childTnLst>
                          </p:cTn>
                        </p:par>
                        <p:par>
                          <p:cTn id="20" fill="hold" nodeType="afterGroup">
                            <p:stCondLst>
                              <p:cond delay="1000"/>
                            </p:stCondLst>
                            <p:childTnLst>
                              <p:par>
                                <p:cTn id="21" presetID="58" presetClass="entr" presetSubtype="0" ac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ppt_w*2.5"/>
                                          </p:val>
                                        </p:tav>
                                        <p:tav tm="100000">
                                          <p:val>
                                            <p:strVal val="#ppt_w"/>
                                          </p:val>
                                        </p:tav>
                                      </p:tavLst>
                                    </p:anim>
                                    <p:anim calcmode="lin" valueType="num">
                                      <p:cBhvr>
                                        <p:cTn id="24" dur="500" fill="hold"/>
                                        <p:tgtEl>
                                          <p:spTgt spid="10"/>
                                        </p:tgtEl>
                                        <p:attrNameLst>
                                          <p:attrName>ppt_h</p:attrName>
                                        </p:attrNameLst>
                                      </p:cBhvr>
                                      <p:tavLst>
                                        <p:tav tm="0">
                                          <p:val>
                                            <p:strVal val="#ppt_h*0.01"/>
                                          </p:val>
                                        </p:tav>
                                        <p:tav tm="100000">
                                          <p:val>
                                            <p:strVal val="#ppt_h"/>
                                          </p:val>
                                        </p:tav>
                                      </p:tavLst>
                                    </p:anim>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h+1"/>
                                          </p:val>
                                        </p:tav>
                                        <p:tav tm="100000">
                                          <p:val>
                                            <p:strVal val="#ppt_y"/>
                                          </p:val>
                                        </p:tav>
                                      </p:tavLst>
                                    </p:anim>
                                    <p:animEffect transition="in" filter="fade">
                                      <p:cBhvr>
                                        <p:cTn id="27" dur="500"/>
                                        <p:tgtEl>
                                          <p:spTgt spid="10"/>
                                        </p:tgtEl>
                                      </p:cBhvr>
                                    </p:animEffect>
                                  </p:childTnLst>
                                </p:cTn>
                              </p:par>
                            </p:childTnLst>
                          </p:cTn>
                        </p:par>
                        <p:par>
                          <p:cTn id="28" fill="hold" nodeType="afterGroup">
                            <p:stCondLst>
                              <p:cond delay="1500"/>
                            </p:stCondLst>
                            <p:childTnLst>
                              <p:par>
                                <p:cTn id="29" presetID="58" presetClass="entr" presetSubtype="0" accel="10000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strVal val="#ppt_w*2.5"/>
                                          </p:val>
                                        </p:tav>
                                        <p:tav tm="100000">
                                          <p:val>
                                            <p:strVal val="#ppt_w"/>
                                          </p:val>
                                        </p:tav>
                                      </p:tavLst>
                                    </p:anim>
                                    <p:anim calcmode="lin" valueType="num">
                                      <p:cBhvr>
                                        <p:cTn id="32" dur="500" fill="hold"/>
                                        <p:tgtEl>
                                          <p:spTgt spid="4"/>
                                        </p:tgtEl>
                                        <p:attrNameLst>
                                          <p:attrName>ppt_h</p:attrName>
                                        </p:attrNameLst>
                                      </p:cBhvr>
                                      <p:tavLst>
                                        <p:tav tm="0">
                                          <p:val>
                                            <p:strVal val="#ppt_h*0.01"/>
                                          </p:val>
                                        </p:tav>
                                        <p:tav tm="100000">
                                          <p:val>
                                            <p:strVal val="#ppt_h"/>
                                          </p:val>
                                        </p:tav>
                                      </p:tavLst>
                                    </p:anim>
                                    <p:anim calcmode="lin" valueType="num">
                                      <p:cBhvr>
                                        <p:cTn id="33" dur="500" fill="hold"/>
                                        <p:tgtEl>
                                          <p:spTgt spid="4"/>
                                        </p:tgtEl>
                                        <p:attrNameLst>
                                          <p:attrName>ppt_x</p:attrName>
                                        </p:attrNameLst>
                                      </p:cBhvr>
                                      <p:tavLst>
                                        <p:tav tm="0">
                                          <p:val>
                                            <p:strVal val="#ppt_x"/>
                                          </p:val>
                                        </p:tav>
                                        <p:tav tm="100000">
                                          <p:val>
                                            <p:strVal val="#ppt_x"/>
                                          </p:val>
                                        </p:tav>
                                      </p:tavLst>
                                    </p:anim>
                                    <p:anim calcmode="lin" valueType="num">
                                      <p:cBhvr>
                                        <p:cTn id="34" dur="500" fill="hold"/>
                                        <p:tgtEl>
                                          <p:spTgt spid="4"/>
                                        </p:tgtEl>
                                        <p:attrNameLst>
                                          <p:attrName>ppt_y</p:attrName>
                                        </p:attrNameLst>
                                      </p:cBhvr>
                                      <p:tavLst>
                                        <p:tav tm="0">
                                          <p:val>
                                            <p:strVal val="#ppt_h+1"/>
                                          </p:val>
                                        </p:tav>
                                        <p:tav tm="100000">
                                          <p:val>
                                            <p:strVal val="#ppt_y"/>
                                          </p:val>
                                        </p:tav>
                                      </p:tavLst>
                                    </p:anim>
                                    <p:animEffect transition="in" filter="fade">
                                      <p:cBhvr>
                                        <p:cTn id="35" dur="500"/>
                                        <p:tgtEl>
                                          <p:spTgt spid="4"/>
                                        </p:tgtEl>
                                      </p:cBhvr>
                                    </p:animEffect>
                                  </p:childTnLst>
                                </p:cTn>
                              </p:par>
                            </p:childTnLst>
                          </p:cTn>
                        </p:par>
                        <p:par>
                          <p:cTn id="36" fill="hold" nodeType="afterGroup">
                            <p:stCondLst>
                              <p:cond delay="2000"/>
                            </p:stCondLst>
                            <p:childTnLst>
                              <p:par>
                                <p:cTn id="37" presetID="58" presetClass="entr" presetSubtype="0" accel="10000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strVal val="#ppt_w*2.5"/>
                                          </p:val>
                                        </p:tav>
                                        <p:tav tm="100000">
                                          <p:val>
                                            <p:strVal val="#ppt_w"/>
                                          </p:val>
                                        </p:tav>
                                      </p:tavLst>
                                    </p:anim>
                                    <p:anim calcmode="lin" valueType="num">
                                      <p:cBhvr>
                                        <p:cTn id="40" dur="500" fill="hold"/>
                                        <p:tgtEl>
                                          <p:spTgt spid="11"/>
                                        </p:tgtEl>
                                        <p:attrNameLst>
                                          <p:attrName>ppt_h</p:attrName>
                                        </p:attrNameLst>
                                      </p:cBhvr>
                                      <p:tavLst>
                                        <p:tav tm="0">
                                          <p:val>
                                            <p:strVal val="#ppt_h*0.01"/>
                                          </p:val>
                                        </p:tav>
                                        <p:tav tm="100000">
                                          <p:val>
                                            <p:strVal val="#ppt_h"/>
                                          </p:val>
                                        </p:tav>
                                      </p:tavLst>
                                    </p:anim>
                                    <p:anim calcmode="lin" valueType="num">
                                      <p:cBhvr>
                                        <p:cTn id="41" dur="500" fill="hold"/>
                                        <p:tgtEl>
                                          <p:spTgt spid="11"/>
                                        </p:tgtEl>
                                        <p:attrNameLst>
                                          <p:attrName>ppt_x</p:attrName>
                                        </p:attrNameLst>
                                      </p:cBhvr>
                                      <p:tavLst>
                                        <p:tav tm="0">
                                          <p:val>
                                            <p:strVal val="#ppt_x"/>
                                          </p:val>
                                        </p:tav>
                                        <p:tav tm="100000">
                                          <p:val>
                                            <p:strVal val="#ppt_x"/>
                                          </p:val>
                                        </p:tav>
                                      </p:tavLst>
                                    </p:anim>
                                    <p:anim calcmode="lin" valueType="num">
                                      <p:cBhvr>
                                        <p:cTn id="42" dur="500" fill="hold"/>
                                        <p:tgtEl>
                                          <p:spTgt spid="11"/>
                                        </p:tgtEl>
                                        <p:attrNameLst>
                                          <p:attrName>ppt_y</p:attrName>
                                        </p:attrNameLst>
                                      </p:cBhvr>
                                      <p:tavLst>
                                        <p:tav tm="0">
                                          <p:val>
                                            <p:strVal val="#ppt_h+1"/>
                                          </p:val>
                                        </p:tav>
                                        <p:tav tm="100000">
                                          <p:val>
                                            <p:strVal val="#ppt_y"/>
                                          </p:val>
                                        </p:tav>
                                      </p:tavLst>
                                    </p:anim>
                                    <p:animEffect transition="in" filter="fade">
                                      <p:cBhvr>
                                        <p:cTn id="43" dur="500"/>
                                        <p:tgtEl>
                                          <p:spTgt spid="11"/>
                                        </p:tgtEl>
                                      </p:cBhvr>
                                    </p:animEffect>
                                  </p:childTnLst>
                                </p:cTn>
                              </p:par>
                            </p:childTnLst>
                          </p:cTn>
                        </p:par>
                        <p:par>
                          <p:cTn id="44" fill="hold" nodeType="afterGroup">
                            <p:stCondLst>
                              <p:cond delay="25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nodeType="afterGroup">
                            <p:stCondLst>
                              <p:cond delay="30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nodeType="afterGroup">
                            <p:stCondLst>
                              <p:cond delay="3500"/>
                            </p:stCondLst>
                            <p:childTnLst>
                              <p:par>
                                <p:cTn id="53" presetID="22" presetClass="entr" presetSubtype="8" fill="hold" nodeType="after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wipe(left)">
                                      <p:cBhvr>
                                        <p:cTn id="55" dur="500"/>
                                        <p:tgtEl>
                                          <p:spTgt spid="13">
                                            <p:txEl>
                                              <p:pRg st="0" end="0"/>
                                            </p:txEl>
                                          </p:spTgt>
                                        </p:tgtEl>
                                      </p:cBhvr>
                                    </p:animEffect>
                                  </p:childTnLst>
                                </p:cTn>
                              </p:par>
                            </p:childTnLst>
                          </p:cTn>
                        </p:par>
                        <p:par>
                          <p:cTn id="56" fill="hold" nodeType="afterGroup">
                            <p:stCondLst>
                              <p:cond delay="4000"/>
                            </p:stCondLst>
                            <p:childTnLst>
                              <p:par>
                                <p:cTn id="57" presetID="22" presetClass="entr" presetSubtype="8" fill="hold" nodeType="afterEffect">
                                  <p:stCondLst>
                                    <p:cond delay="0"/>
                                  </p:stCondLst>
                                  <p:childTnLst>
                                    <p:set>
                                      <p:cBhvr>
                                        <p:cTn id="58" dur="1" fill="hold">
                                          <p:stCondLst>
                                            <p:cond delay="0"/>
                                          </p:stCondLst>
                                        </p:cTn>
                                        <p:tgtEl>
                                          <p:spTgt spid="13">
                                            <p:txEl>
                                              <p:pRg st="1" end="1"/>
                                            </p:txEl>
                                          </p:spTgt>
                                        </p:tgtEl>
                                        <p:attrNameLst>
                                          <p:attrName>style.visibility</p:attrName>
                                        </p:attrNameLst>
                                      </p:cBhvr>
                                      <p:to>
                                        <p:strVal val="visible"/>
                                      </p:to>
                                    </p:set>
                                    <p:animEffect transition="in" filter="wipe(left)">
                                      <p:cBhvr>
                                        <p:cTn id="59" dur="500"/>
                                        <p:tgtEl>
                                          <p:spTgt spid="13">
                                            <p:txEl>
                                              <p:pRg st="1" end="1"/>
                                            </p:txEl>
                                          </p:spTgt>
                                        </p:tgtEl>
                                      </p:cBhvr>
                                    </p:animEffect>
                                  </p:childTnLst>
                                </p:cTn>
                              </p:par>
                            </p:childTnLst>
                          </p:cTn>
                        </p:par>
                        <p:par>
                          <p:cTn id="60" fill="hold" nodeType="afterGroup">
                            <p:stCondLst>
                              <p:cond delay="4500"/>
                            </p:stCondLst>
                            <p:childTnLst>
                              <p:par>
                                <p:cTn id="61" presetID="22" presetClass="entr" presetSubtype="8" fill="hold" nodeType="afterEffect">
                                  <p:stCondLst>
                                    <p:cond delay="0"/>
                                  </p:stCondLst>
                                  <p:childTnLst>
                                    <p:set>
                                      <p:cBhvr>
                                        <p:cTn id="62" dur="1" fill="hold">
                                          <p:stCondLst>
                                            <p:cond delay="0"/>
                                          </p:stCondLst>
                                        </p:cTn>
                                        <p:tgtEl>
                                          <p:spTgt spid="13">
                                            <p:txEl>
                                              <p:pRg st="2" end="2"/>
                                            </p:txEl>
                                          </p:spTgt>
                                        </p:tgtEl>
                                        <p:attrNameLst>
                                          <p:attrName>style.visibility</p:attrName>
                                        </p:attrNameLst>
                                      </p:cBhvr>
                                      <p:to>
                                        <p:strVal val="visible"/>
                                      </p:to>
                                    </p:set>
                                    <p:animEffect transition="in" filter="wipe(left)">
                                      <p:cBhvr>
                                        <p:cTn id="63" dur="500"/>
                                        <p:tgtEl>
                                          <p:spTgt spid="13">
                                            <p:txEl>
                                              <p:pRg st="2" end="2"/>
                                            </p:txEl>
                                          </p:spTgt>
                                        </p:tgtEl>
                                      </p:cBhvr>
                                    </p:animEffect>
                                  </p:childTnLst>
                                </p:cTn>
                              </p:par>
                            </p:childTnLst>
                          </p:cTn>
                        </p:par>
                        <p:par>
                          <p:cTn id="64" fill="hold" nodeType="afterGroup">
                            <p:stCondLst>
                              <p:cond delay="5000"/>
                            </p:stCondLst>
                            <p:childTnLst>
                              <p:par>
                                <p:cTn id="65" presetID="22" presetClass="entr" presetSubtype="8"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500"/>
                                        <p:tgtEl>
                                          <p:spTgt spid="7"/>
                                        </p:tgtEl>
                                      </p:cBhvr>
                                    </p:animEffect>
                                  </p:childTnLst>
                                </p:cTn>
                              </p:par>
                            </p:childTnLst>
                          </p:cTn>
                        </p:par>
                        <p:par>
                          <p:cTn id="68" fill="hold" nodeType="afterGroup">
                            <p:stCondLst>
                              <p:cond delay="5500"/>
                            </p:stCondLst>
                            <p:childTnLst>
                              <p:par>
                                <p:cTn id="69" presetID="22" presetClass="entr" presetSubtype="8" fill="hold" nodeType="afterEffect">
                                  <p:stCondLst>
                                    <p:cond delay="0"/>
                                  </p:stCondLst>
                                  <p:childTnLst>
                                    <p:set>
                                      <p:cBhvr>
                                        <p:cTn id="70" dur="1" fill="hold">
                                          <p:stCondLst>
                                            <p:cond delay="0"/>
                                          </p:stCondLst>
                                        </p:cTn>
                                        <p:tgtEl>
                                          <p:spTgt spid="16">
                                            <p:txEl>
                                              <p:pRg st="0" end="0"/>
                                            </p:txEl>
                                          </p:spTgt>
                                        </p:tgtEl>
                                        <p:attrNameLst>
                                          <p:attrName>style.visibility</p:attrName>
                                        </p:attrNameLst>
                                      </p:cBhvr>
                                      <p:to>
                                        <p:strVal val="visible"/>
                                      </p:to>
                                    </p:set>
                                    <p:animEffect transition="in" filter="wipe(left)">
                                      <p:cBhvr>
                                        <p:cTn id="71" dur="500"/>
                                        <p:tgtEl>
                                          <p:spTgt spid="16">
                                            <p:txEl>
                                              <p:pRg st="0" end="0"/>
                                            </p:txEl>
                                          </p:spTgt>
                                        </p:tgtEl>
                                      </p:cBhvr>
                                    </p:animEffect>
                                  </p:childTnLst>
                                </p:cTn>
                              </p:par>
                            </p:childTnLst>
                          </p:cTn>
                        </p:par>
                        <p:par>
                          <p:cTn id="72" fill="hold" nodeType="afterGroup">
                            <p:stCondLst>
                              <p:cond delay="6000"/>
                            </p:stCondLst>
                            <p:childTnLst>
                              <p:par>
                                <p:cTn id="73" presetID="22" presetClass="entr" presetSubtype="8" fill="hold" nodeType="afterEffect">
                                  <p:stCondLst>
                                    <p:cond delay="0"/>
                                  </p:stCondLst>
                                  <p:childTnLst>
                                    <p:set>
                                      <p:cBhvr>
                                        <p:cTn id="74" dur="1" fill="hold">
                                          <p:stCondLst>
                                            <p:cond delay="0"/>
                                          </p:stCondLst>
                                        </p:cTn>
                                        <p:tgtEl>
                                          <p:spTgt spid="16">
                                            <p:txEl>
                                              <p:pRg st="1" end="1"/>
                                            </p:txEl>
                                          </p:spTgt>
                                        </p:tgtEl>
                                        <p:attrNameLst>
                                          <p:attrName>style.visibility</p:attrName>
                                        </p:attrNameLst>
                                      </p:cBhvr>
                                      <p:to>
                                        <p:strVal val="visible"/>
                                      </p:to>
                                    </p:set>
                                    <p:animEffect transition="in" filter="wipe(left)">
                                      <p:cBhvr>
                                        <p:cTn id="75" dur="500"/>
                                        <p:tgtEl>
                                          <p:spTgt spid="16">
                                            <p:txEl>
                                              <p:pRg st="1" end="1"/>
                                            </p:txEl>
                                          </p:spTgt>
                                        </p:tgtEl>
                                      </p:cBhvr>
                                    </p:animEffect>
                                  </p:childTnLst>
                                </p:cTn>
                              </p:par>
                            </p:childTnLst>
                          </p:cTn>
                        </p:par>
                        <p:par>
                          <p:cTn id="76" fill="hold" nodeType="afterGroup">
                            <p:stCondLst>
                              <p:cond delay="6500"/>
                            </p:stCondLst>
                            <p:childTnLst>
                              <p:par>
                                <p:cTn id="77" presetID="22" presetClass="entr" presetSubtype="8" fill="hold" nodeType="afterEffect">
                                  <p:stCondLst>
                                    <p:cond delay="0"/>
                                  </p:stCondLst>
                                  <p:childTnLst>
                                    <p:set>
                                      <p:cBhvr>
                                        <p:cTn id="78" dur="1" fill="hold">
                                          <p:stCondLst>
                                            <p:cond delay="0"/>
                                          </p:stCondLst>
                                        </p:cTn>
                                        <p:tgtEl>
                                          <p:spTgt spid="16">
                                            <p:txEl>
                                              <p:pRg st="2" end="2"/>
                                            </p:txEl>
                                          </p:spTgt>
                                        </p:tgtEl>
                                        <p:attrNameLst>
                                          <p:attrName>style.visibility</p:attrName>
                                        </p:attrNameLst>
                                      </p:cBhvr>
                                      <p:to>
                                        <p:strVal val="visible"/>
                                      </p:to>
                                    </p:set>
                                    <p:animEffect transition="in" filter="wipe(left)">
                                      <p:cBhvr>
                                        <p:cTn id="79"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64A34E-E24C-4155-AA46-7A1C35C370D1}" type="slidenum">
              <a:rPr lang="zh-CN" altLang="en-US" smtClean="0"/>
              <a:pPr fontAlgn="base">
                <a:spcBef>
                  <a:spcPct val="0"/>
                </a:spcBef>
                <a:spcAft>
                  <a:spcPct val="0"/>
                </a:spcAft>
                <a:defRPr/>
              </a:pPr>
              <a:t>40</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种推理谬误之十</a:t>
            </a:r>
            <a:endParaRPr lang="zh-CN" altLang="en-US" dirty="0"/>
          </a:p>
        </p:txBody>
      </p:sp>
      <p:pic>
        <p:nvPicPr>
          <p:cNvPr id="46084"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124075" y="1268413"/>
            <a:ext cx="6659563"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smtClean="0">
                <a:solidFill>
                  <a:schemeClr val="accent5"/>
                </a:solidFill>
                <a:latin typeface="+mn-ea"/>
                <a:cs typeface="Microsoft Sans Serif" pitchFamily="34" charset="0"/>
              </a:rPr>
              <a:t>乱扣帽子：</a:t>
            </a:r>
            <a:r>
              <a:rPr lang="zh-CN" altLang="en-US" sz="2000" b="1" dirty="0">
                <a:solidFill>
                  <a:schemeClr val="accent5"/>
                </a:solidFill>
                <a:latin typeface="+mn-ea"/>
                <a:cs typeface="Microsoft Sans Serif" pitchFamily="34" charset="0"/>
              </a:rPr>
              <a:t>抛出恶意或负面的词汇引导你对事物的评判。</a:t>
            </a:r>
          </a:p>
        </p:txBody>
      </p:sp>
      <p:sp>
        <p:nvSpPr>
          <p:cNvPr id="19" name="矩形 18"/>
          <p:cNvSpPr/>
          <p:nvPr/>
        </p:nvSpPr>
        <p:spPr>
          <a:xfrm>
            <a:off x="2916238" y="2708275"/>
            <a:ext cx="5903912" cy="1893888"/>
          </a:xfrm>
          <a:prstGeom prst="rect">
            <a:avLst/>
          </a:prstGeom>
        </p:spPr>
        <p:txBody>
          <a:bodyPr>
            <a:spAutoFit/>
          </a:bodyPr>
          <a:lstStyle/>
          <a:p>
            <a:pPr fontAlgn="auto">
              <a:lnSpc>
                <a:spcPct val="150000"/>
              </a:lnSpc>
              <a:spcBef>
                <a:spcPts val="0"/>
              </a:spcBef>
              <a:spcAft>
                <a:spcPts val="0"/>
              </a:spcAft>
              <a:defRPr/>
            </a:pPr>
            <a:r>
              <a:rPr lang="zh-CN" altLang="en-US" sz="2400" dirty="0">
                <a:solidFill>
                  <a:schemeClr val="accent1"/>
                </a:solidFill>
                <a:latin typeface="+mn-ea"/>
                <a:ea typeface="+mn-ea"/>
              </a:rPr>
              <a:t>典型案例：</a:t>
            </a:r>
            <a:endParaRPr lang="en-US" altLang="zh-CN" sz="2400" dirty="0">
              <a:solidFill>
                <a:schemeClr val="accent1"/>
              </a:solidFill>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你妈妈为什么最近脾气不好？她现在肯定是更年期了。</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她为什么喜欢哭？她有神经病。</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这个官员为什么自杀？肯定是得了抑郁症。</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ABB566-7AF2-4839-9A34-8C6532F6EEFF}" type="slidenum">
              <a:rPr lang="zh-CN" altLang="en-US" smtClean="0"/>
              <a:pPr fontAlgn="base">
                <a:spcBef>
                  <a:spcPct val="0"/>
                </a:spcBef>
                <a:spcAft>
                  <a:spcPct val="0"/>
                </a:spcAft>
                <a:defRPr/>
              </a:pPr>
              <a:t>41</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种推理谬误之十一</a:t>
            </a:r>
            <a:endParaRPr lang="zh-CN" altLang="en-US" dirty="0"/>
          </a:p>
        </p:txBody>
      </p:sp>
      <p:pic>
        <p:nvPicPr>
          <p:cNvPr id="47108"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124075" y="1268413"/>
            <a:ext cx="6659563"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n-ea"/>
                <a:cs typeface="Microsoft Sans Serif" pitchFamily="34" charset="0"/>
              </a:rPr>
              <a:t>一厢情愿：因为我希望</a:t>
            </a:r>
            <a:r>
              <a:rPr lang="en-US" altLang="zh-CN" sz="2000" b="1" dirty="0">
                <a:solidFill>
                  <a:schemeClr val="accent5"/>
                </a:solidFill>
                <a:latin typeface="+mn-ea"/>
                <a:cs typeface="Microsoft Sans Serif" pitchFamily="34" charset="0"/>
              </a:rPr>
              <a:t>A</a:t>
            </a:r>
            <a:r>
              <a:rPr lang="zh-CN" altLang="en-US" sz="2000" b="1" dirty="0">
                <a:solidFill>
                  <a:schemeClr val="accent5"/>
                </a:solidFill>
                <a:latin typeface="+mn-ea"/>
                <a:cs typeface="Microsoft Sans Serif" pitchFamily="34" charset="0"/>
              </a:rPr>
              <a:t>，所以就是</a:t>
            </a:r>
            <a:r>
              <a:rPr lang="en-US" altLang="zh-CN" sz="2000" b="1" dirty="0">
                <a:solidFill>
                  <a:schemeClr val="accent5"/>
                </a:solidFill>
                <a:latin typeface="+mn-ea"/>
                <a:cs typeface="Microsoft Sans Serif" pitchFamily="34" charset="0"/>
              </a:rPr>
              <a:t>A</a:t>
            </a:r>
            <a:endParaRPr lang="zh-CN" altLang="en-US" sz="2000" b="1" dirty="0">
              <a:solidFill>
                <a:schemeClr val="accent5"/>
              </a:solidFill>
              <a:latin typeface="+mn-ea"/>
              <a:cs typeface="Microsoft Sans Serif" pitchFamily="34" charset="0"/>
            </a:endParaRPr>
          </a:p>
        </p:txBody>
      </p:sp>
      <p:sp>
        <p:nvSpPr>
          <p:cNvPr id="19" name="矩形 18"/>
          <p:cNvSpPr/>
          <p:nvPr/>
        </p:nvSpPr>
        <p:spPr>
          <a:xfrm>
            <a:off x="2555875" y="2708275"/>
            <a:ext cx="6588125" cy="1892300"/>
          </a:xfrm>
          <a:prstGeom prst="rect">
            <a:avLst/>
          </a:prstGeom>
        </p:spPr>
        <p:txBody>
          <a:bodyPr>
            <a:spAutoFit/>
          </a:bodyPr>
          <a:lstStyle/>
          <a:p>
            <a:pPr fontAlgn="auto">
              <a:lnSpc>
                <a:spcPct val="150000"/>
              </a:lnSpc>
              <a:spcBef>
                <a:spcPts val="0"/>
              </a:spcBef>
              <a:spcAft>
                <a:spcPts val="0"/>
              </a:spcAft>
              <a:defRPr/>
            </a:pPr>
            <a:r>
              <a:rPr lang="zh-CN" altLang="en-US" sz="2400" dirty="0">
                <a:solidFill>
                  <a:schemeClr val="accent1"/>
                </a:solidFill>
                <a:latin typeface="+mn-ea"/>
                <a:ea typeface="+mn-ea"/>
              </a:rPr>
              <a:t>典型案例：</a:t>
            </a:r>
            <a:endParaRPr lang="en-US" altLang="zh-CN" sz="2400" dirty="0">
              <a:solidFill>
                <a:schemeClr val="accent1"/>
              </a:solidFill>
              <a:latin typeface="+mn-ea"/>
              <a:ea typeface="+mn-ea"/>
            </a:endParaRP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今天不可能是周四，我还没有开始准备答辩</a:t>
            </a:r>
            <a:r>
              <a:rPr lang="en-US" altLang="zh-CN" dirty="0">
                <a:latin typeface="+mn-ea"/>
                <a:ea typeface="+mn-ea"/>
              </a:rPr>
              <a:t>PPT</a:t>
            </a:r>
            <a:r>
              <a:rPr lang="zh-CN" altLang="en-US" dirty="0">
                <a:latin typeface="+mn-ea"/>
                <a:ea typeface="+mn-ea"/>
              </a:rPr>
              <a:t>呢！</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我准备考公务员，这样我就能过上稳定的生活了。</a:t>
            </a:r>
          </a:p>
          <a:p>
            <a:pPr marL="342900" indent="-342900" fontAlgn="auto">
              <a:lnSpc>
                <a:spcPct val="150000"/>
              </a:lnSpc>
              <a:spcBef>
                <a:spcPts val="0"/>
              </a:spcBef>
              <a:spcAft>
                <a:spcPts val="0"/>
              </a:spcAft>
              <a:buFont typeface="+mj-ea"/>
              <a:buAutoNum type="circleNumDbPlain"/>
              <a:defRPr/>
            </a:pPr>
            <a:r>
              <a:rPr lang="zh-CN" altLang="en-US" dirty="0">
                <a:latin typeface="+mn-ea"/>
                <a:ea typeface="+mn-ea"/>
              </a:rPr>
              <a:t>我们不需要理睬西方的立场，他们会因为经济利益而屈服的。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49467F-7333-4B91-BEB4-53DC1C8D13CE}" type="slidenum">
              <a:rPr lang="zh-CN" altLang="en-US" smtClean="0"/>
              <a:pPr fontAlgn="base">
                <a:spcBef>
                  <a:spcPct val="0"/>
                </a:spcBef>
                <a:spcAft>
                  <a:spcPct val="0"/>
                </a:spcAft>
                <a:defRPr/>
              </a:pPr>
              <a:t>42</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种推理谬误之十二</a:t>
            </a:r>
            <a:endParaRPr lang="zh-CN" altLang="en-US" dirty="0"/>
          </a:p>
        </p:txBody>
      </p:sp>
      <p:pic>
        <p:nvPicPr>
          <p:cNvPr id="48132"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268538" y="1125538"/>
            <a:ext cx="6624637" cy="1079500"/>
          </a:xfrm>
          <a:prstGeom prst="wedgeRoundRectCallout">
            <a:avLst>
              <a:gd name="adj1" fmla="val -48658"/>
              <a:gd name="adj2" fmla="val 101263"/>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349375" indent="-1349375" fontAlgn="auto">
              <a:lnSpc>
                <a:spcPct val="150000"/>
              </a:lnSpc>
              <a:spcBef>
                <a:spcPts val="0"/>
              </a:spcBef>
              <a:defRPr/>
            </a:pPr>
            <a:r>
              <a:rPr lang="zh-CN" altLang="en-US" sz="2000" b="1" dirty="0">
                <a:solidFill>
                  <a:schemeClr val="accent5"/>
                </a:solidFill>
                <a:latin typeface="Mistral" pitchFamily="66" charset="0"/>
                <a:cs typeface="Microsoft Sans Serif" pitchFamily="34" charset="0"/>
              </a:rPr>
              <a:t>晕轮效应：使用模糊、情绪化美德词汇让我们不经仔细思考就接受观点</a:t>
            </a:r>
            <a:r>
              <a:rPr lang="zh-CN" altLang="en-US" sz="2000" dirty="0">
                <a:solidFill>
                  <a:schemeClr val="tx1">
                    <a:lumMod val="85000"/>
                    <a:lumOff val="15000"/>
                  </a:schemeClr>
                </a:solidFill>
                <a:latin typeface="Mistral" pitchFamily="66" charset="0"/>
                <a:cs typeface="Microsoft Sans Serif" pitchFamily="34" charset="0"/>
              </a:rPr>
              <a:t>。</a:t>
            </a:r>
          </a:p>
        </p:txBody>
      </p:sp>
      <p:sp>
        <p:nvSpPr>
          <p:cNvPr id="19" name="矩形 18"/>
          <p:cNvSpPr>
            <a:spLocks noChangeArrowheads="1"/>
          </p:cNvSpPr>
          <p:nvPr/>
        </p:nvSpPr>
        <p:spPr bwMode="auto">
          <a:xfrm>
            <a:off x="2916238" y="2636838"/>
            <a:ext cx="5940425" cy="3421062"/>
          </a:xfrm>
          <a:prstGeom prst="rect">
            <a:avLst/>
          </a:prstGeom>
          <a:noFill/>
          <a:ln w="9525">
            <a:noFill/>
            <a:miter lim="800000"/>
            <a:headEnd/>
            <a:tailEnd/>
          </a:ln>
        </p:spPr>
        <p:txBody>
          <a:bodyPr>
            <a:spAutoFit/>
          </a:bodyPr>
          <a:lstStyle/>
          <a:p>
            <a:pPr marL="263525" indent="-263525">
              <a:lnSpc>
                <a:spcPct val="150000"/>
              </a:lnSpc>
            </a:pPr>
            <a:r>
              <a:rPr lang="zh-CN" altLang="en-US" sz="2400" dirty="0">
                <a:solidFill>
                  <a:schemeClr val="accent1"/>
                </a:solidFill>
                <a:latin typeface="微软雅黑" pitchFamily="34" charset="-122"/>
                <a:ea typeface="微软雅黑" pitchFamily="34" charset="-122"/>
              </a:rPr>
              <a:t>典型案例：</a:t>
            </a:r>
            <a:endParaRPr lang="en-US" altLang="zh-CN" sz="2400" dirty="0">
              <a:solidFill>
                <a:schemeClr val="accent1"/>
              </a:solidFill>
              <a:latin typeface="微软雅黑" pitchFamily="34" charset="-122"/>
              <a:ea typeface="微软雅黑" pitchFamily="34" charset="-122"/>
            </a:endParaRPr>
          </a:p>
          <a:p>
            <a:pPr marL="263525" indent="-263525">
              <a:lnSpc>
                <a:spcPct val="150000"/>
              </a:lnSpc>
              <a:spcBef>
                <a:spcPts val="1200"/>
              </a:spcBef>
              <a:buFont typeface="微软雅黑" pitchFamily="34" charset="-122"/>
              <a:buAutoNum type="circleNumDbPlain"/>
            </a:pPr>
            <a:r>
              <a:rPr lang="zh-CN" altLang="en-US" dirty="0">
                <a:latin typeface="微软雅黑" pitchFamily="34" charset="-122"/>
                <a:ea typeface="微软雅黑" pitchFamily="34" charset="-122"/>
              </a:rPr>
              <a:t>这是一位有爱心的女士，她有决心，信心和勇气，支持儿童事业和环境保护，为这位女士投一票就是为公正、</a:t>
            </a:r>
            <a:r>
              <a:rPr lang="zh-CN" altLang="en-US" dirty="0" smtClean="0">
                <a:latin typeface="微软雅黑" pitchFamily="34" charset="-122"/>
                <a:ea typeface="微软雅黑" pitchFamily="34" charset="-122"/>
              </a:rPr>
              <a:t>爱、和</a:t>
            </a:r>
            <a:r>
              <a:rPr lang="zh-CN" altLang="en-US" dirty="0">
                <a:latin typeface="微软雅黑" pitchFamily="34" charset="-122"/>
                <a:ea typeface="微软雅黑" pitchFamily="34" charset="-122"/>
              </a:rPr>
              <a:t>平等投票。</a:t>
            </a:r>
          </a:p>
          <a:p>
            <a:pPr marL="263525" indent="-263525">
              <a:lnSpc>
                <a:spcPct val="150000"/>
              </a:lnSpc>
              <a:spcBef>
                <a:spcPts val="1200"/>
              </a:spcBef>
              <a:buFont typeface="微软雅黑" pitchFamily="34" charset="-122"/>
              <a:buAutoNum type="circleNumDbPlain"/>
            </a:pPr>
            <a:r>
              <a:rPr lang="zh-CN" altLang="en-US" dirty="0">
                <a:latin typeface="微软雅黑" pitchFamily="34" charset="-122"/>
                <a:ea typeface="微软雅黑" pitchFamily="34" charset="-122"/>
              </a:rPr>
              <a:t>这是一位伟大的共产党员，为革命工作付出一辈子心血，他的卓越业绩、崇高品德、光辉人格，深深铭记在我们心中，我们有什么理由不继承他的遗志呢？</a:t>
            </a:r>
            <a:endParaRPr lang="en-US" altLang="zh-CN"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8610BC-9312-4A3C-BDED-A6E83B7CE8D6}" type="slidenum">
              <a:rPr lang="zh-CN" altLang="en-US" smtClean="0"/>
              <a:pPr fontAlgn="base">
                <a:spcBef>
                  <a:spcPct val="0"/>
                </a:spcBef>
                <a:spcAft>
                  <a:spcPct val="0"/>
                </a:spcAft>
                <a:defRPr/>
              </a:pPr>
              <a:t>43</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种推理谬误之十三</a:t>
            </a:r>
            <a:endParaRPr lang="zh-CN" altLang="en-US" dirty="0"/>
          </a:p>
        </p:txBody>
      </p:sp>
      <p:pic>
        <p:nvPicPr>
          <p:cNvPr id="49156"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124075" y="1268413"/>
            <a:ext cx="6659563"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n-ea"/>
                <a:cs typeface="Microsoft Sans Serif" pitchFamily="34" charset="0"/>
              </a:rPr>
              <a:t>循环论证：把论点换个说法，在论证中变结论为理由。</a:t>
            </a:r>
          </a:p>
        </p:txBody>
      </p:sp>
      <p:sp>
        <p:nvSpPr>
          <p:cNvPr id="19" name="矩形 18"/>
          <p:cNvSpPr>
            <a:spLocks noChangeArrowheads="1"/>
          </p:cNvSpPr>
          <p:nvPr/>
        </p:nvSpPr>
        <p:spPr bwMode="auto">
          <a:xfrm>
            <a:off x="2555875" y="2708275"/>
            <a:ext cx="6227763" cy="3116263"/>
          </a:xfrm>
          <a:prstGeom prst="rect">
            <a:avLst/>
          </a:prstGeom>
          <a:noFill/>
          <a:ln w="9525">
            <a:noFill/>
            <a:miter lim="800000"/>
            <a:headEnd/>
            <a:tailEnd/>
          </a:ln>
        </p:spPr>
        <p:txBody>
          <a:bodyPr>
            <a:spAutoFit/>
          </a:bodyPr>
          <a:lstStyle/>
          <a:p>
            <a:pPr marL="360363" indent="-360363">
              <a:lnSpc>
                <a:spcPct val="150000"/>
              </a:lnSpc>
            </a:pPr>
            <a:r>
              <a:rPr lang="zh-CN" altLang="en-US" sz="2400">
                <a:solidFill>
                  <a:schemeClr val="accent1"/>
                </a:solidFill>
                <a:latin typeface="微软雅黑" pitchFamily="34" charset="-122"/>
                <a:ea typeface="微软雅黑" pitchFamily="34" charset="-122"/>
              </a:rPr>
              <a:t>典型案例：</a:t>
            </a:r>
            <a:endParaRPr lang="en-US" altLang="zh-CN" sz="2400">
              <a:solidFill>
                <a:schemeClr val="accent1"/>
              </a:solidFill>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en-US" altLang="zh-CN">
                <a:latin typeface="微软雅黑" pitchFamily="34" charset="-122"/>
                <a:ea typeface="微软雅黑" pitchFamily="34" charset="-122"/>
              </a:rPr>
              <a:t>PPT</a:t>
            </a:r>
            <a:r>
              <a:rPr lang="zh-CN" altLang="en-US">
                <a:latin typeface="微软雅黑" pitchFamily="34" charset="-122"/>
                <a:ea typeface="微软雅黑" pitchFamily="34" charset="-122"/>
              </a:rPr>
              <a:t>比板书好，因为</a:t>
            </a:r>
            <a:r>
              <a:rPr lang="en-US" altLang="zh-CN">
                <a:latin typeface="微软雅黑" pitchFamily="34" charset="-122"/>
                <a:ea typeface="微软雅黑" pitchFamily="34" charset="-122"/>
              </a:rPr>
              <a:t>PPT</a:t>
            </a:r>
            <a:r>
              <a:rPr lang="zh-CN" altLang="en-US">
                <a:latin typeface="微软雅黑" pitchFamily="34" charset="-122"/>
                <a:ea typeface="微软雅黑" pitchFamily="34" charset="-122"/>
              </a:rPr>
              <a:t>以多元化方式呈现材料而具有较强的优势</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经济发展会推动股票上涨，因为在经济发展地区，股票都在上涨。</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我爱牛人们精辟观点，因为网络牛人观点犀利，不正值得信赖吗？</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5D28C9-1D1A-4318-8287-1CC589420C13}" type="slidenum">
              <a:rPr lang="zh-CN" altLang="en-US" smtClean="0"/>
              <a:pPr fontAlgn="base">
                <a:spcBef>
                  <a:spcPct val="0"/>
                </a:spcBef>
                <a:spcAft>
                  <a:spcPct val="0"/>
                </a:spcAft>
                <a:defRPr/>
              </a:pPr>
              <a:t>44</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14</a:t>
            </a:r>
            <a:r>
              <a:rPr lang="zh-CN" altLang="en-US" dirty="0" smtClean="0"/>
              <a:t>种推理谬误之十四</a:t>
            </a:r>
            <a:endParaRPr lang="zh-CN" altLang="en-US" dirty="0"/>
          </a:p>
        </p:txBody>
      </p:sp>
      <p:pic>
        <p:nvPicPr>
          <p:cNvPr id="50180" name="Picture 2"/>
          <p:cNvPicPr>
            <a:picLocks noChangeAspect="1" noChangeArrowheads="1"/>
          </p:cNvPicPr>
          <p:nvPr/>
        </p:nvPicPr>
        <p:blipFill>
          <a:blip r:embed="rId2"/>
          <a:srcRect/>
          <a:stretch>
            <a:fillRect/>
          </a:stretch>
        </p:blipFill>
        <p:spPr bwMode="auto">
          <a:xfrm>
            <a:off x="250825" y="1773238"/>
            <a:ext cx="2239963" cy="4171950"/>
          </a:xfrm>
          <a:prstGeom prst="rect">
            <a:avLst/>
          </a:prstGeom>
          <a:noFill/>
          <a:ln w="9525">
            <a:noFill/>
            <a:miter lim="800000"/>
            <a:headEnd/>
            <a:tailEnd/>
          </a:ln>
        </p:spPr>
      </p:pic>
      <p:sp>
        <p:nvSpPr>
          <p:cNvPr id="17" name="圆角矩形标注 16"/>
          <p:cNvSpPr/>
          <p:nvPr/>
        </p:nvSpPr>
        <p:spPr>
          <a:xfrm>
            <a:off x="2124075" y="1268413"/>
            <a:ext cx="6659563" cy="647700"/>
          </a:xfrm>
          <a:prstGeom prst="wedgeRoundRectCallout">
            <a:avLst>
              <a:gd name="adj1" fmla="val -42378"/>
              <a:gd name="adj2" fmla="val 116940"/>
              <a:gd name="adj3" fmla="val 16667"/>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262063" indent="-1262063" fontAlgn="auto">
              <a:spcBef>
                <a:spcPts val="0"/>
              </a:spcBef>
              <a:defRPr/>
            </a:pPr>
            <a:r>
              <a:rPr lang="zh-CN" altLang="en-US" sz="2000" b="1" dirty="0">
                <a:solidFill>
                  <a:schemeClr val="accent5"/>
                </a:solidFill>
                <a:latin typeface="+mn-ea"/>
                <a:cs typeface="Microsoft Sans Serif" pitchFamily="34" charset="0"/>
              </a:rPr>
              <a:t>转移话题：提出一个不相干话题转移听众注意力。</a:t>
            </a:r>
          </a:p>
        </p:txBody>
      </p:sp>
      <p:sp>
        <p:nvSpPr>
          <p:cNvPr id="19" name="矩形 18"/>
          <p:cNvSpPr>
            <a:spLocks noChangeArrowheads="1"/>
          </p:cNvSpPr>
          <p:nvPr/>
        </p:nvSpPr>
        <p:spPr bwMode="auto">
          <a:xfrm>
            <a:off x="2555875" y="2708275"/>
            <a:ext cx="6588125" cy="2703513"/>
          </a:xfrm>
          <a:prstGeom prst="rect">
            <a:avLst/>
          </a:prstGeom>
          <a:noFill/>
          <a:ln w="9525">
            <a:noFill/>
            <a:miter lim="800000"/>
            <a:headEnd/>
            <a:tailEnd/>
          </a:ln>
        </p:spPr>
        <p:txBody>
          <a:bodyPr>
            <a:spAutoFit/>
          </a:bodyPr>
          <a:lstStyle/>
          <a:p>
            <a:pPr marL="360363" indent="-360363">
              <a:lnSpc>
                <a:spcPct val="150000"/>
              </a:lnSpc>
            </a:pPr>
            <a:r>
              <a:rPr lang="zh-CN" altLang="en-US" sz="2400">
                <a:solidFill>
                  <a:schemeClr val="accent1"/>
                </a:solidFill>
                <a:latin typeface="微软雅黑" pitchFamily="34" charset="-122"/>
                <a:ea typeface="微软雅黑" pitchFamily="34" charset="-122"/>
              </a:rPr>
              <a:t>典型案例：</a:t>
            </a:r>
            <a:endParaRPr lang="en-US" altLang="zh-CN" sz="2400">
              <a:solidFill>
                <a:schemeClr val="accent1"/>
              </a:solidFill>
              <a:latin typeface="微软雅黑" pitchFamily="34" charset="-122"/>
              <a:ea typeface="微软雅黑" pitchFamily="34" charset="-122"/>
            </a:endParaRP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我不明白为什么大家要讨论日本的政治体制比我们的好，看看最近</a:t>
            </a:r>
            <a:r>
              <a:rPr lang="en-US" altLang="zh-CN">
                <a:latin typeface="微软雅黑" pitchFamily="34" charset="-122"/>
                <a:ea typeface="微软雅黑" pitchFamily="34" charset="-122"/>
              </a:rPr>
              <a:t>20</a:t>
            </a:r>
            <a:r>
              <a:rPr lang="zh-CN" altLang="en-US">
                <a:latin typeface="微软雅黑" pitchFamily="34" charset="-122"/>
                <a:ea typeface="微软雅黑" pitchFamily="34" charset="-122"/>
              </a:rPr>
              <a:t>年发展就知道了，我们前进，他们衰退。</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我不是告诉你要按时回家吃饭吗？你看你总是在责怪我！</a:t>
            </a:r>
          </a:p>
          <a:p>
            <a:pPr marL="360363" indent="-360363">
              <a:lnSpc>
                <a:spcPct val="150000"/>
              </a:lnSpc>
              <a:buFont typeface="微软雅黑" pitchFamily="34" charset="-122"/>
              <a:buAutoNum type="circleNumDbPlain"/>
            </a:pPr>
            <a:r>
              <a:rPr lang="zh-CN" altLang="en-US">
                <a:latin typeface="微软雅黑" pitchFamily="34" charset="-122"/>
                <a:ea typeface="微软雅黑" pitchFamily="34" charset="-122"/>
              </a:rPr>
              <a:t>为什么现在通货膨胀这么严重？难道说物价上涨就是通货膨胀吗？</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3DCF4F-8912-4D3D-BFBA-4293D72D8B92}" type="slidenum">
              <a:rPr lang="zh-CN" altLang="en-US" smtClean="0"/>
              <a:pPr fontAlgn="base">
                <a:spcBef>
                  <a:spcPct val="0"/>
                </a:spcBef>
                <a:spcAft>
                  <a:spcPct val="0"/>
                </a:spcAft>
                <a:defRPr/>
              </a:pPr>
              <a:t>45</a:t>
            </a:fld>
            <a:endParaRPr lang="en-US" altLang="zh-CN" smtClean="0"/>
          </a:p>
        </p:txBody>
      </p:sp>
      <p:pic>
        <p:nvPicPr>
          <p:cNvPr id="51203" name="Picture 3"/>
          <p:cNvPicPr>
            <a:picLocks noChangeAspect="1" noChangeArrowheads="1"/>
          </p:cNvPicPr>
          <p:nvPr/>
        </p:nvPicPr>
        <p:blipFill>
          <a:blip r:embed="rId2"/>
          <a:srcRect/>
          <a:stretch>
            <a:fillRect/>
          </a:stretch>
        </p:blipFill>
        <p:spPr bwMode="auto">
          <a:xfrm>
            <a:off x="101600" y="1196975"/>
            <a:ext cx="3836988" cy="3424238"/>
          </a:xfrm>
          <a:prstGeom prst="rect">
            <a:avLst/>
          </a:prstGeom>
          <a:noFill/>
          <a:ln w="9525">
            <a:noFill/>
            <a:miter lim="800000"/>
            <a:headEnd/>
            <a:tailEnd/>
          </a:ln>
        </p:spPr>
      </p:pic>
      <p:sp>
        <p:nvSpPr>
          <p:cNvPr id="51204" name="文本占位符 1"/>
          <p:cNvSpPr txBox="1">
            <a:spLocks/>
          </p:cNvSpPr>
          <p:nvPr/>
        </p:nvSpPr>
        <p:spPr bwMode="auto">
          <a:xfrm>
            <a:off x="3455988" y="549275"/>
            <a:ext cx="5183187" cy="1223963"/>
          </a:xfrm>
          <a:prstGeom prst="rect">
            <a:avLst/>
          </a:prstGeom>
          <a:noFill/>
          <a:ln w="9525">
            <a:noFill/>
            <a:miter lim="800000"/>
            <a:headEnd/>
            <a:tailEnd/>
          </a:ln>
        </p:spPr>
        <p:txBody>
          <a:bodyPr/>
          <a:lstStyle/>
          <a:p>
            <a:pPr>
              <a:spcBef>
                <a:spcPct val="20000"/>
              </a:spcBef>
            </a:pPr>
            <a:r>
              <a:rPr lang="zh-CN" altLang="en-US" sz="2800" b="1">
                <a:solidFill>
                  <a:schemeClr val="accent1"/>
                </a:solidFill>
                <a:latin typeface="微软雅黑" pitchFamily="34" charset="-122"/>
                <a:ea typeface="微软雅黑" pitchFamily="34" charset="-122"/>
              </a:rPr>
              <a:t>支持一个信念的证据越多，</a:t>
            </a:r>
            <a:endParaRPr lang="en-US" altLang="zh-CN" sz="2800" b="1">
              <a:solidFill>
                <a:schemeClr val="accent1"/>
              </a:solidFill>
              <a:latin typeface="微软雅黑" pitchFamily="34" charset="-122"/>
              <a:ea typeface="微软雅黑" pitchFamily="34" charset="-122"/>
            </a:endParaRPr>
          </a:p>
          <a:p>
            <a:pPr>
              <a:spcBef>
                <a:spcPct val="20000"/>
              </a:spcBef>
            </a:pPr>
            <a:r>
              <a:rPr lang="zh-CN" altLang="en-US" sz="2800" b="1">
                <a:solidFill>
                  <a:schemeClr val="accent1"/>
                </a:solidFill>
                <a:latin typeface="微软雅黑" pitchFamily="34" charset="-122"/>
                <a:ea typeface="微软雅黑" pitchFamily="34" charset="-122"/>
              </a:rPr>
              <a:t>该信念越接近真实</a:t>
            </a:r>
          </a:p>
        </p:txBody>
      </p:sp>
      <p:grpSp>
        <p:nvGrpSpPr>
          <p:cNvPr id="51205" name="组合 7"/>
          <p:cNvGrpSpPr>
            <a:grpSpLocks/>
          </p:cNvGrpSpPr>
          <p:nvPr/>
        </p:nvGrpSpPr>
        <p:grpSpPr bwMode="auto">
          <a:xfrm>
            <a:off x="3562350" y="3097213"/>
            <a:ext cx="5076825" cy="1009650"/>
            <a:chOff x="467544" y="1412776"/>
            <a:chExt cx="8064896" cy="1224136"/>
          </a:xfrm>
        </p:grpSpPr>
        <p:grpSp>
          <p:nvGrpSpPr>
            <p:cNvPr id="51215" name="组合 8"/>
            <p:cNvGrpSpPr>
              <a:grpSpLocks/>
            </p:cNvGrpSpPr>
            <p:nvPr/>
          </p:nvGrpSpPr>
          <p:grpSpPr bwMode="auto">
            <a:xfrm>
              <a:off x="467544" y="1412776"/>
              <a:ext cx="8064896" cy="1224136"/>
              <a:chOff x="251520" y="1916832"/>
              <a:chExt cx="8352928" cy="1440160"/>
            </a:xfrm>
          </p:grpSpPr>
          <p:sp>
            <p:nvSpPr>
              <p:cNvPr id="20" name="圆角矩形 19"/>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对角圆角矩形 20"/>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TextBox 18"/>
            <p:cNvSpPr txBox="1"/>
            <p:nvPr/>
          </p:nvSpPr>
          <p:spPr>
            <a:xfrm>
              <a:off x="611291" y="1412776"/>
              <a:ext cx="7658876" cy="1122124"/>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accent1"/>
                  </a:solidFill>
                  <a:latin typeface="+mn-ea"/>
                  <a:ea typeface="+mn-ea"/>
                  <a:cs typeface="Microsoft Sans Serif" pitchFamily="34" charset="0"/>
                </a:rPr>
                <a:t>第二个问题：</a:t>
              </a:r>
              <a:endParaRPr lang="en-US" altLang="zh-CN" b="1" dirty="0">
                <a:solidFill>
                  <a:schemeClr val="accent1"/>
                </a:solidFill>
                <a:latin typeface="+mn-ea"/>
                <a:ea typeface="+mn-ea"/>
                <a:cs typeface="Microsoft Sans Serif" pitchFamily="34" charset="0"/>
              </a:endParaRPr>
            </a:p>
            <a:p>
              <a:pPr fontAlgn="auto">
                <a:lnSpc>
                  <a:spcPct val="150000"/>
                </a:lnSpc>
                <a:spcBef>
                  <a:spcPts val="0"/>
                </a:spcBef>
                <a:spcAft>
                  <a:spcPts val="0"/>
                </a:spcAft>
                <a:defRPr/>
              </a:pPr>
              <a:r>
                <a:rPr lang="zh-CN" altLang="en-US" dirty="0">
                  <a:solidFill>
                    <a:schemeClr val="tx1">
                      <a:lumMod val="85000"/>
                      <a:lumOff val="15000"/>
                    </a:schemeClr>
                  </a:solidFill>
                  <a:latin typeface="+mn-ea"/>
                  <a:ea typeface="+mn-ea"/>
                  <a:cs typeface="Microsoft Sans Serif" pitchFamily="34" charset="0"/>
                </a:rPr>
                <a:t>你的证据可信度多大？你如何知道它是</a:t>
              </a:r>
              <a:r>
                <a:rPr lang="zh-CN" altLang="en-US" dirty="0" smtClean="0">
                  <a:solidFill>
                    <a:schemeClr val="tx1">
                      <a:lumMod val="85000"/>
                      <a:lumOff val="15000"/>
                    </a:schemeClr>
                  </a:solidFill>
                  <a:latin typeface="+mn-ea"/>
                  <a:ea typeface="+mn-ea"/>
                  <a:cs typeface="Microsoft Sans Serif" pitchFamily="34" charset="0"/>
                </a:rPr>
                <a:t>真实的？</a:t>
              </a:r>
              <a:endParaRPr lang="en-US" altLang="zh-CN" b="1" dirty="0">
                <a:solidFill>
                  <a:schemeClr val="accent1"/>
                </a:solidFill>
                <a:latin typeface="+mn-ea"/>
                <a:ea typeface="+mn-ea"/>
                <a:cs typeface="Microsoft Sans Serif" pitchFamily="34" charset="0"/>
              </a:endParaRPr>
            </a:p>
          </p:txBody>
        </p:sp>
      </p:grpSp>
      <p:grpSp>
        <p:nvGrpSpPr>
          <p:cNvPr id="51206" name="组合 7"/>
          <p:cNvGrpSpPr>
            <a:grpSpLocks/>
          </p:cNvGrpSpPr>
          <p:nvPr/>
        </p:nvGrpSpPr>
        <p:grpSpPr bwMode="auto">
          <a:xfrm>
            <a:off x="3562350" y="1844675"/>
            <a:ext cx="5076825" cy="1008063"/>
            <a:chOff x="467544" y="1412776"/>
            <a:chExt cx="8064896" cy="1224136"/>
          </a:xfrm>
        </p:grpSpPr>
        <p:grpSp>
          <p:nvGrpSpPr>
            <p:cNvPr id="51209" name="组合 8"/>
            <p:cNvGrpSpPr>
              <a:grpSpLocks/>
            </p:cNvGrpSpPr>
            <p:nvPr/>
          </p:nvGrpSpPr>
          <p:grpSpPr bwMode="auto">
            <a:xfrm>
              <a:off x="467544" y="1412776"/>
              <a:ext cx="8064896" cy="1224136"/>
              <a:chOff x="251520" y="1916832"/>
              <a:chExt cx="8352928" cy="1440160"/>
            </a:xfrm>
          </p:grpSpPr>
          <p:sp>
            <p:nvSpPr>
              <p:cNvPr id="14" name="圆角矩形 13"/>
              <p:cNvSpPr/>
              <p:nvPr/>
            </p:nvSpPr>
            <p:spPr>
              <a:xfrm>
                <a:off x="251520" y="1916832"/>
                <a:ext cx="8352928" cy="1440160"/>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对角圆角矩形 14"/>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 name="TextBox 11"/>
            <p:cNvSpPr txBox="1"/>
            <p:nvPr/>
          </p:nvSpPr>
          <p:spPr>
            <a:xfrm>
              <a:off x="611291" y="1412776"/>
              <a:ext cx="7658876" cy="1121963"/>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accent1"/>
                  </a:solidFill>
                  <a:latin typeface="+mn-ea"/>
                  <a:ea typeface="+mn-ea"/>
                  <a:cs typeface="Microsoft Sans Serif" pitchFamily="34" charset="0"/>
                </a:rPr>
                <a:t>第一个问题：</a:t>
              </a:r>
              <a:endParaRPr lang="en-US" altLang="zh-CN" b="1" dirty="0">
                <a:solidFill>
                  <a:schemeClr val="accent1"/>
                </a:solidFill>
                <a:latin typeface="+mn-ea"/>
                <a:ea typeface="+mn-ea"/>
                <a:cs typeface="Microsoft Sans Serif" pitchFamily="34" charset="0"/>
              </a:endParaRPr>
            </a:p>
            <a:p>
              <a:pPr fontAlgn="auto">
                <a:lnSpc>
                  <a:spcPct val="150000"/>
                </a:lnSpc>
                <a:spcBef>
                  <a:spcPts val="0"/>
                </a:spcBef>
                <a:spcAft>
                  <a:spcPts val="0"/>
                </a:spcAft>
                <a:defRPr/>
              </a:pPr>
              <a:r>
                <a:rPr lang="zh-CN" altLang="en-US" dirty="0">
                  <a:solidFill>
                    <a:schemeClr val="tx1">
                      <a:lumMod val="85000"/>
                      <a:lumOff val="15000"/>
                    </a:schemeClr>
                  </a:solidFill>
                  <a:latin typeface="+mn-ea"/>
                  <a:ea typeface="+mn-ea"/>
                  <a:cs typeface="Microsoft Sans Serif" pitchFamily="34" charset="0"/>
                </a:rPr>
                <a:t>我为什么要相信这个观点？你拥有证据吗？</a:t>
              </a:r>
              <a:endParaRPr lang="en-US" altLang="zh-CN" b="1" dirty="0">
                <a:solidFill>
                  <a:schemeClr val="accent1"/>
                </a:solidFill>
                <a:latin typeface="+mn-ea"/>
                <a:ea typeface="+mn-ea"/>
                <a:cs typeface="Microsoft Sans Serif" pitchFamily="34" charset="0"/>
              </a:endParaRPr>
            </a:p>
          </p:txBody>
        </p:sp>
      </p:grpSp>
      <p:sp>
        <p:nvSpPr>
          <p:cNvPr id="22" name="椭圆 21"/>
          <p:cNvSpPr/>
          <p:nvPr/>
        </p:nvSpPr>
        <p:spPr>
          <a:xfrm>
            <a:off x="935038" y="5618163"/>
            <a:ext cx="6881812" cy="396875"/>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574675" y="4437063"/>
            <a:ext cx="8064500" cy="1295400"/>
          </a:xfrm>
          <a:prstGeom prst="rect">
            <a:avLst/>
          </a:prstGeom>
          <a:gradFill flip="none" rotWithShape="1">
            <a:gsLst>
              <a:gs pos="86000">
                <a:schemeClr val="accent1">
                  <a:lumMod val="75000"/>
                </a:schemeClr>
              </a:gs>
              <a:gs pos="100000">
                <a:schemeClr val="accent1">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ctr"/>
          <a:lstStyle/>
          <a:p>
            <a:pPr fontAlgn="auto">
              <a:spcBef>
                <a:spcPts val="0"/>
              </a:spcBef>
              <a:spcAft>
                <a:spcPts val="0"/>
              </a:spcAft>
              <a:defRPr/>
            </a:pPr>
            <a:r>
              <a:rPr lang="zh-CN" altLang="en-US" dirty="0"/>
              <a:t>你必须认识到：</a:t>
            </a:r>
            <a:endParaRPr lang="en-US" altLang="zh-CN" dirty="0"/>
          </a:p>
          <a:p>
            <a:pPr fontAlgn="auto">
              <a:spcBef>
                <a:spcPts val="0"/>
              </a:spcBef>
              <a:spcAft>
                <a:spcPts val="0"/>
              </a:spcAft>
              <a:defRPr/>
            </a:pPr>
            <a:r>
              <a:rPr lang="zh-CN" altLang="en-US" sz="2400" b="1" dirty="0">
                <a:solidFill>
                  <a:srgbClr val="FFFF00"/>
                </a:solidFill>
              </a:rPr>
              <a:t>对很多观点来说，没有足够的证据完全支持或驳倒它们，我们必须判断证据的优劣。</a:t>
            </a:r>
            <a:endParaRPr lang="zh-CN" altLang="en-US" sz="2400" b="1" dirty="0">
              <a:solidFill>
                <a:srgbClr val="FFFF00"/>
              </a:solidFill>
              <a:latin typeface="Mistral" pitchFamily="66" charset="0"/>
              <a:cs typeface="Microsoft Sans Serif"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17B20-729D-452C-B9BB-CBF6C9A2169E}" type="slidenum">
              <a:rPr lang="zh-CN" altLang="en-US" smtClean="0"/>
              <a:pPr fontAlgn="base">
                <a:spcBef>
                  <a:spcPct val="0"/>
                </a:spcBef>
                <a:spcAft>
                  <a:spcPct val="0"/>
                </a:spcAft>
                <a:defRPr/>
              </a:pPr>
              <a:t>46</a:t>
            </a:fld>
            <a:endParaRPr lang="en-US" altLang="zh-CN" smtClean="0"/>
          </a:p>
        </p:txBody>
      </p:sp>
      <p:pic>
        <p:nvPicPr>
          <p:cNvPr id="52227" name="Picture 2"/>
          <p:cNvPicPr>
            <a:picLocks noChangeAspect="1" noChangeArrowheads="1"/>
          </p:cNvPicPr>
          <p:nvPr/>
        </p:nvPicPr>
        <p:blipFill>
          <a:blip r:embed="rId2"/>
          <a:srcRect/>
          <a:stretch>
            <a:fillRect/>
          </a:stretch>
        </p:blipFill>
        <p:spPr bwMode="auto">
          <a:xfrm>
            <a:off x="2714625" y="1125538"/>
            <a:ext cx="3714750" cy="2784475"/>
          </a:xfrm>
          <a:prstGeom prst="rect">
            <a:avLst/>
          </a:prstGeom>
          <a:noFill/>
          <a:ln w="9525">
            <a:noFill/>
            <a:miter lim="800000"/>
            <a:headEnd/>
            <a:tailEnd/>
          </a:ln>
        </p:spPr>
      </p:pic>
      <p:pic>
        <p:nvPicPr>
          <p:cNvPr id="52228" name="图片 23" descr="图片3.png"/>
          <p:cNvPicPr>
            <a:picLocks noChangeAspect="1"/>
          </p:cNvPicPr>
          <p:nvPr/>
        </p:nvPicPr>
        <p:blipFill>
          <a:blip r:embed="rId3"/>
          <a:srcRect/>
          <a:stretch>
            <a:fillRect/>
          </a:stretch>
        </p:blipFill>
        <p:spPr bwMode="auto">
          <a:xfrm>
            <a:off x="1539875" y="4005263"/>
            <a:ext cx="6064250" cy="974725"/>
          </a:xfrm>
          <a:prstGeom prst="rect">
            <a:avLst/>
          </a:prstGeom>
          <a:noFill/>
          <a:ln w="9525">
            <a:noFill/>
            <a:miter lim="800000"/>
            <a:headEnd/>
            <a:tailEnd/>
          </a:ln>
        </p:spPr>
      </p:pic>
      <p:sp>
        <p:nvSpPr>
          <p:cNvPr id="5" name="TextBox 4"/>
          <p:cNvSpPr txBox="1"/>
          <p:nvPr/>
        </p:nvSpPr>
        <p:spPr bwMode="auto">
          <a:xfrm>
            <a:off x="1908175" y="4951413"/>
            <a:ext cx="5472113" cy="508000"/>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accent1"/>
                </a:solidFill>
                <a:latin typeface="+mn-ea"/>
                <a:ea typeface="+mn-ea"/>
                <a:cs typeface="Microsoft Sans Serif" pitchFamily="34" charset="0"/>
              </a:rPr>
              <a:t>断言都需要证据，观点的可信度取决于证据的可信度</a:t>
            </a:r>
            <a:endParaRPr lang="en-US" altLang="zh-CN" b="1" dirty="0">
              <a:solidFill>
                <a:schemeClr val="accent1"/>
              </a:solidFill>
              <a:latin typeface="+mn-ea"/>
              <a:ea typeface="+mn-ea"/>
              <a:cs typeface="Microsoft Sans Serif" pitchFamily="34" charset="0"/>
            </a:endParaRPr>
          </a:p>
        </p:txBody>
      </p:sp>
    </p:spTree>
  </p:cSld>
  <p:clrMapOvr>
    <a:masterClrMapping/>
  </p:clrMapOvr>
  <p:transition>
    <p:pull dir="l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1203"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27C41C-A2FB-490D-B6DB-13A8155925BC}" type="slidenum">
              <a:rPr lang="zh-CN" altLang="en-US" smtClean="0"/>
              <a:pPr fontAlgn="base">
                <a:spcBef>
                  <a:spcPct val="0"/>
                </a:spcBef>
                <a:spcAft>
                  <a:spcPct val="0"/>
                </a:spcAft>
                <a:defRPr/>
              </a:pPr>
              <a:t>47</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种常用证据可靠性之一</a:t>
            </a:r>
            <a:endParaRPr lang="zh-CN" altLang="en-US" dirty="0"/>
          </a:p>
        </p:txBody>
      </p:sp>
      <p:pic>
        <p:nvPicPr>
          <p:cNvPr id="53253"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14438"/>
            <a:ext cx="6121400" cy="1425575"/>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5"/>
                </a:solidFill>
                <a:latin typeface="Mistral" pitchFamily="66" charset="0"/>
                <a:ea typeface="+mn-ea"/>
                <a:cs typeface="Microsoft Sans Serif" pitchFamily="34" charset="0"/>
              </a:rPr>
              <a:t>直觉：</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a:solidFill>
                  <a:schemeClr val="tx1">
                    <a:lumMod val="85000"/>
                    <a:lumOff val="15000"/>
                  </a:schemeClr>
                </a:solidFill>
                <a:latin typeface="Mistral" pitchFamily="66" charset="0"/>
                <a:ea typeface="+mn-ea"/>
                <a:cs typeface="Microsoft Sans Serif" pitchFamily="34" charset="0"/>
              </a:rPr>
              <a:t>当人说“常识告诉我们”或“我只知道这是真的”，他就在用直觉作为证据。</a:t>
            </a:r>
            <a:endParaRPr lang="zh-CN" altLang="en-US" sz="2000" dirty="0">
              <a:solidFill>
                <a:schemeClr val="tx1">
                  <a:lumMod val="85000"/>
                  <a:lumOff val="15000"/>
                </a:schemeClr>
              </a:solidFill>
              <a:latin typeface="Mistral" pitchFamily="66" charset="0"/>
              <a:ea typeface="微软雅黑" pitchFamily="34" charset="-122"/>
              <a:cs typeface="Microsoft Sans Serif" pitchFamily="34" charset="0"/>
            </a:endParaRPr>
          </a:p>
          <a:p>
            <a:pPr algn="just" fontAlgn="auto">
              <a:lnSpc>
                <a:spcPts val="2600"/>
              </a:lnSpc>
              <a:spcBef>
                <a:spcPts val="0"/>
              </a:spcBef>
              <a:spcAft>
                <a:spcPts val="0"/>
              </a:spcAft>
              <a:defRPr/>
            </a:pPr>
            <a:endParaRPr lang="zh-CN" altLang="en-US" sz="2000" dirty="0">
              <a:solidFill>
                <a:schemeClr val="tx1">
                  <a:lumMod val="85000"/>
                  <a:lumOff val="15000"/>
                </a:schemeClr>
              </a:solidFill>
              <a:latin typeface="+mj-ea"/>
              <a:ea typeface="+mj-ea"/>
              <a:cs typeface="Microsoft Sans Serif" pitchFamily="34" charset="0"/>
            </a:endParaRPr>
          </a:p>
        </p:txBody>
      </p:sp>
      <p:cxnSp>
        <p:nvCxnSpPr>
          <p:cNvPr id="22" name="直接连接符 21"/>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4213" y="3000375"/>
            <a:ext cx="7920037" cy="2400300"/>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过度自信</a:t>
            </a:r>
            <a:endParaRPr lang="en-US" altLang="zh-CN" sz="2800" b="1" dirty="0">
              <a:solidFill>
                <a:schemeClr val="accent5"/>
              </a:solidFill>
              <a:latin typeface="Mistral" pitchFamily="66" charset="0"/>
              <a:ea typeface="+mn-ea"/>
              <a:cs typeface="Microsoft Sans Serif" pitchFamily="34" charset="0"/>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必须谨慎使用直觉作为声明的依据，批判性思考者应当弄清楚由直觉得出的声明是否有其他类型证据的支持。</a:t>
            </a:r>
            <a:endParaRPr lang="en-US" altLang="zh-CN" dirty="0">
              <a:latin typeface="+mn-lt"/>
              <a:ea typeface="+mn-ea"/>
            </a:endParaRPr>
          </a:p>
          <a:p>
            <a:pPr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常识告诉我们，一个作者应该记得自己写过作品的内容。</a:t>
            </a:r>
            <a:endParaRPr lang="en-US" altLang="zh-CN" dirty="0">
              <a:latin typeface="+mn-lt"/>
              <a:ea typeface="+mn-ea"/>
            </a:endParaRPr>
          </a:p>
          <a:p>
            <a:pPr fontAlgn="auto">
              <a:lnSpc>
                <a:spcPct val="150000"/>
              </a:lnSpc>
              <a:spcBef>
                <a:spcPts val="0"/>
              </a:spcBef>
              <a:spcAft>
                <a:spcPts val="0"/>
              </a:spcAft>
              <a:defRPr/>
            </a:pPr>
            <a:endParaRPr lang="zh-CN" altLang="en-US" dirty="0">
              <a:latin typeface="+mn-lt"/>
              <a:ea typeface="+mn-ea"/>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2227"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B85C8C-641A-45F9-AF89-751B89FF65A4}" type="slidenum">
              <a:rPr lang="zh-CN" altLang="en-US" smtClean="0"/>
              <a:pPr fontAlgn="base">
                <a:spcBef>
                  <a:spcPct val="0"/>
                </a:spcBef>
                <a:spcAft>
                  <a:spcPct val="0"/>
                </a:spcAft>
                <a:defRPr/>
              </a:pPr>
              <a:t>48</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种常用证据可靠性之二</a:t>
            </a:r>
            <a:endParaRPr lang="zh-CN" altLang="en-US" dirty="0"/>
          </a:p>
        </p:txBody>
      </p:sp>
      <p:pic>
        <p:nvPicPr>
          <p:cNvPr id="54277"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68413"/>
            <a:ext cx="6121400" cy="1427162"/>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5"/>
                </a:solidFill>
                <a:latin typeface="Mistral" pitchFamily="66" charset="0"/>
                <a:ea typeface="+mn-ea"/>
                <a:cs typeface="Microsoft Sans Serif" pitchFamily="34" charset="0"/>
              </a:rPr>
              <a:t>个人</a:t>
            </a:r>
            <a:r>
              <a:rPr lang="zh-CN" altLang="en-US" sz="2800" b="1" dirty="0" smtClean="0">
                <a:solidFill>
                  <a:schemeClr val="accent5"/>
                </a:solidFill>
                <a:latin typeface="Mistral" pitchFamily="66" charset="0"/>
                <a:ea typeface="+mn-ea"/>
                <a:cs typeface="Microsoft Sans Serif" pitchFamily="34" charset="0"/>
              </a:rPr>
              <a:t>经历：</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a:solidFill>
                  <a:schemeClr val="tx1">
                    <a:lumMod val="85000"/>
                    <a:lumOff val="15000"/>
                  </a:schemeClr>
                </a:solidFill>
                <a:latin typeface="Mistral" pitchFamily="66" charset="0"/>
                <a:ea typeface="+mn-ea"/>
                <a:cs typeface="Microsoft Sans Serif" pitchFamily="34" charset="0"/>
              </a:rPr>
              <a:t>根据少数人经历就得出关于整体的结论。虽然结论有可能是对的，但推理过程绝对是无厘头的。</a:t>
            </a:r>
          </a:p>
          <a:p>
            <a:pPr algn="just" fontAlgn="auto">
              <a:lnSpc>
                <a:spcPts val="2600"/>
              </a:lnSpc>
              <a:spcBef>
                <a:spcPts val="0"/>
              </a:spcBef>
              <a:spcAft>
                <a:spcPts val="0"/>
              </a:spcAft>
              <a:defRPr/>
            </a:pPr>
            <a:endParaRPr lang="zh-CN" altLang="en-US" sz="2000" dirty="0">
              <a:solidFill>
                <a:schemeClr val="tx1">
                  <a:lumMod val="85000"/>
                  <a:lumOff val="15000"/>
                </a:schemeClr>
              </a:solidFill>
              <a:latin typeface="+mj-ea"/>
              <a:ea typeface="+mj-ea"/>
              <a:cs typeface="Microsoft Sans Serif" pitchFamily="34" charset="0"/>
            </a:endParaRPr>
          </a:p>
        </p:txBody>
      </p:sp>
      <p:sp>
        <p:nvSpPr>
          <p:cNvPr id="24" name="TextBox 23"/>
          <p:cNvSpPr txBox="1"/>
          <p:nvPr/>
        </p:nvSpPr>
        <p:spPr>
          <a:xfrm>
            <a:off x="684213" y="3000375"/>
            <a:ext cx="7920037" cy="1984375"/>
          </a:xfrm>
          <a:prstGeom prst="rect">
            <a:avLst/>
          </a:prstGeom>
          <a:noFill/>
        </p:spPr>
        <p:txBody>
          <a:bodyPr>
            <a:spAutoFit/>
          </a:bodyPr>
          <a:lstStyle/>
          <a:p>
            <a:pPr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往往不全面</a:t>
            </a:r>
            <a:endParaRPr lang="en-US" altLang="zh-CN" dirty="0">
              <a:latin typeface="+mn-lt"/>
              <a:ea typeface="+mn-ea"/>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牢记个人经验让人记忆深刻，以致我们常常把它当做证据来支持自己的观点，但凡事总有例外。</a:t>
            </a:r>
            <a:endParaRPr lang="en-US" altLang="zh-CN" dirty="0">
              <a:latin typeface="+mn-lt"/>
              <a:ea typeface="+mn-ea"/>
            </a:endParaRPr>
          </a:p>
          <a:p>
            <a:pPr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如果你没有读过原著，你不可能在写作中引用他们的经典语句。</a:t>
            </a:r>
          </a:p>
        </p:txBody>
      </p:sp>
      <p:cxnSp>
        <p:nvCxnSpPr>
          <p:cNvPr id="11" name="直接连接符 10"/>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7347"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D0D5A0-1962-4C54-A2CC-FFDAE62496B4}" type="slidenum">
              <a:rPr lang="zh-CN" altLang="en-US" smtClean="0"/>
              <a:pPr fontAlgn="base">
                <a:spcBef>
                  <a:spcPct val="0"/>
                </a:spcBef>
                <a:spcAft>
                  <a:spcPct val="0"/>
                </a:spcAft>
                <a:defRPr/>
              </a:pPr>
              <a:t>49</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种常用证据可靠性之三</a:t>
            </a:r>
            <a:endParaRPr lang="zh-CN" altLang="en-US" dirty="0"/>
          </a:p>
        </p:txBody>
      </p:sp>
      <p:pic>
        <p:nvPicPr>
          <p:cNvPr id="55301"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68413"/>
            <a:ext cx="6121400" cy="1092200"/>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5"/>
                </a:solidFill>
                <a:latin typeface="Mistral" pitchFamily="66" charset="0"/>
                <a:ea typeface="+mn-ea"/>
                <a:cs typeface="Microsoft Sans Serif" pitchFamily="34" charset="0"/>
              </a:rPr>
              <a:t>典型案例：</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a:solidFill>
                  <a:schemeClr val="tx1">
                    <a:lumMod val="85000"/>
                    <a:lumOff val="15000"/>
                  </a:schemeClr>
                </a:solidFill>
                <a:latin typeface="Mistral" pitchFamily="66" charset="0"/>
                <a:ea typeface="+mn-ea"/>
                <a:cs typeface="Microsoft Sans Serif" pitchFamily="34" charset="0"/>
              </a:rPr>
              <a:t>通过对一个或几个特殊个体或事件进行详细描述来支持结论，以观察或访谈为基础。</a:t>
            </a:r>
          </a:p>
        </p:txBody>
      </p:sp>
      <p:sp>
        <p:nvSpPr>
          <p:cNvPr id="24" name="TextBox 23"/>
          <p:cNvSpPr txBox="1"/>
          <p:nvPr/>
        </p:nvSpPr>
        <p:spPr>
          <a:xfrm>
            <a:off x="684213" y="3000375"/>
            <a:ext cx="7920037" cy="2400300"/>
          </a:xfrm>
          <a:prstGeom prst="rect">
            <a:avLst/>
          </a:prstGeom>
          <a:noFill/>
        </p:spPr>
        <p:txBody>
          <a:bodyPr>
            <a:spAutoFit/>
          </a:bodyPr>
          <a:lstStyle/>
          <a:p>
            <a:pPr marL="1160463" indent="-1160463"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以偏概全</a:t>
            </a:r>
            <a:endParaRPr lang="en-US" altLang="zh-CN" sz="2800" b="1" dirty="0">
              <a:solidFill>
                <a:schemeClr val="accent5"/>
              </a:solidFill>
              <a:latin typeface="Mistral" pitchFamily="66" charset="0"/>
              <a:ea typeface="+mn-ea"/>
              <a:cs typeface="Microsoft Sans Serif" pitchFamily="34" charset="0"/>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警惕利用动人案例作为证据的情况，要时刻提醒自己：“这个案例是否典型？”“能不能找出有力的反面典型？”</a:t>
            </a:r>
            <a:endParaRPr lang="en-US" altLang="zh-CN" dirty="0">
              <a:latin typeface="+mn-lt"/>
              <a:ea typeface="+mn-ea"/>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最近微博举报多起贪官落网，充分说明微博是建立群众监督的利器。</a:t>
            </a:r>
          </a:p>
        </p:txBody>
      </p:sp>
      <p:cxnSp>
        <p:nvCxnSpPr>
          <p:cNvPr id="11" name="直接连接符 10"/>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1B6E7B-66BD-42AA-8F22-17F1C3C22C6E}" type="slidenum">
              <a:rPr lang="zh-CN" altLang="en-US" smtClean="0"/>
              <a:pPr fontAlgn="base">
                <a:spcBef>
                  <a:spcPct val="0"/>
                </a:spcBef>
                <a:spcAft>
                  <a:spcPct val="0"/>
                </a:spcAft>
                <a:defRPr/>
              </a:pPr>
              <a:t>5</a:t>
            </a:fld>
            <a:endParaRPr lang="en-US" altLang="zh-CN" smtClean="0"/>
          </a:p>
        </p:txBody>
      </p:sp>
      <p:grpSp>
        <p:nvGrpSpPr>
          <p:cNvPr id="2" name="组合 37"/>
          <p:cNvGrpSpPr>
            <a:grpSpLocks/>
          </p:cNvGrpSpPr>
          <p:nvPr/>
        </p:nvGrpSpPr>
        <p:grpSpPr bwMode="auto">
          <a:xfrm>
            <a:off x="-180975" y="476250"/>
            <a:ext cx="9144000" cy="1008063"/>
            <a:chOff x="-180528" y="476672"/>
            <a:chExt cx="9144000" cy="1008112"/>
          </a:xfrm>
        </p:grpSpPr>
        <p:sp>
          <p:nvSpPr>
            <p:cNvPr id="7" name="椭圆 6"/>
            <p:cNvSpPr/>
            <p:nvPr/>
          </p:nvSpPr>
          <p:spPr>
            <a:xfrm>
              <a:off x="-180528" y="1052963"/>
              <a:ext cx="9144000" cy="431821"/>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67172" y="476672"/>
              <a:ext cx="8208963" cy="720760"/>
            </a:xfrm>
            <a:prstGeom prst="rect">
              <a:avLst/>
            </a:prstGeom>
            <a:gradFill flip="none" rotWithShape="1">
              <a:gsLst>
                <a:gs pos="86000">
                  <a:schemeClr val="accent1">
                    <a:lumMod val="75000"/>
                  </a:schemeClr>
                </a:gs>
                <a:gs pos="100000">
                  <a:schemeClr val="accent1">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ctr"/>
            <a:lstStyle/>
            <a:p>
              <a:pPr algn="ctr" fontAlgn="auto">
                <a:lnSpc>
                  <a:spcPct val="130000"/>
                </a:lnSpc>
                <a:spcBef>
                  <a:spcPts val="0"/>
                </a:spcBef>
                <a:spcAft>
                  <a:spcPts val="0"/>
                </a:spcAft>
                <a:buClr>
                  <a:schemeClr val="tx1"/>
                </a:buClr>
                <a:defRPr/>
              </a:pPr>
              <a:r>
                <a:rPr lang="zh-CN" altLang="en-US" sz="2200" b="1" dirty="0"/>
                <a:t>我深信：受到正确教育的人民才能改变历史！</a:t>
              </a:r>
            </a:p>
          </p:txBody>
        </p:sp>
      </p:grpSp>
      <p:grpSp>
        <p:nvGrpSpPr>
          <p:cNvPr id="3" name="组合 36"/>
          <p:cNvGrpSpPr>
            <a:grpSpLocks/>
          </p:cNvGrpSpPr>
          <p:nvPr/>
        </p:nvGrpSpPr>
        <p:grpSpPr bwMode="auto">
          <a:xfrm>
            <a:off x="684213" y="1844675"/>
            <a:ext cx="2800350" cy="2089150"/>
            <a:chOff x="763578" y="1772817"/>
            <a:chExt cx="2800310" cy="2088231"/>
          </a:xfrm>
        </p:grpSpPr>
        <p:grpSp>
          <p:nvGrpSpPr>
            <p:cNvPr id="10260" name="组合 11"/>
            <p:cNvGrpSpPr>
              <a:grpSpLocks/>
            </p:cNvGrpSpPr>
            <p:nvPr/>
          </p:nvGrpSpPr>
          <p:grpSpPr bwMode="auto">
            <a:xfrm>
              <a:off x="763578" y="1772817"/>
              <a:ext cx="2800310" cy="2088231"/>
              <a:chOff x="956102" y="1844825"/>
              <a:chExt cx="2800310" cy="2160239"/>
            </a:xfrm>
          </p:grpSpPr>
          <p:sp>
            <p:nvSpPr>
              <p:cNvPr id="8" name="椭圆形标注 7"/>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形标注 9"/>
              <p:cNvSpPr/>
              <p:nvPr/>
            </p:nvSpPr>
            <p:spPr>
              <a:xfrm>
                <a:off x="1043413" y="1917052"/>
                <a:ext cx="2592351" cy="1999370"/>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1" name="TextBox 10"/>
            <p:cNvSpPr txBox="1"/>
            <p:nvPr/>
          </p:nvSpPr>
          <p:spPr>
            <a:xfrm>
              <a:off x="1139810" y="2420232"/>
              <a:ext cx="2087533" cy="1201209"/>
            </a:xfrm>
            <a:prstGeom prst="rect">
              <a:avLst/>
            </a:prstGeom>
            <a:noFill/>
          </p:spPr>
          <p:txBody>
            <a:bodyPr>
              <a:spAutoFit/>
            </a:bodyPr>
            <a:lstStyle/>
            <a:p>
              <a:pPr fontAlgn="auto">
                <a:spcBef>
                  <a:spcPts val="0"/>
                </a:spcBef>
                <a:spcAft>
                  <a:spcPts val="0"/>
                </a:spcAft>
                <a:defRPr/>
              </a:pPr>
              <a:r>
                <a:rPr lang="zh-CN" altLang="en-US" sz="2400" b="1" dirty="0">
                  <a:solidFill>
                    <a:schemeClr val="accent6"/>
                  </a:solidFill>
                  <a:latin typeface="Mistral" pitchFamily="66" charset="0"/>
                  <a:ea typeface="+mn-ea"/>
                  <a:cs typeface="Microsoft Sans Serif" pitchFamily="34" charset="0"/>
                </a:rPr>
                <a:t>我们不能头脑空空由人摆布</a:t>
              </a:r>
              <a:endParaRPr lang="en-US" altLang="zh-CN" sz="2400" b="1" dirty="0">
                <a:solidFill>
                  <a:schemeClr val="accent6"/>
                </a:solidFill>
                <a:latin typeface="Mistral" pitchFamily="66" charset="0"/>
                <a:ea typeface="+mn-ea"/>
                <a:cs typeface="Microsoft Sans Serif" pitchFamily="34" charset="0"/>
              </a:endParaRPr>
            </a:p>
            <a:p>
              <a:pPr fontAlgn="auto">
                <a:spcBef>
                  <a:spcPts val="0"/>
                </a:spcBef>
                <a:spcAft>
                  <a:spcPts val="0"/>
                </a:spcAft>
                <a:defRPr/>
              </a:pPr>
              <a:endParaRPr lang="zh-CN" altLang="en-US" sz="2400" b="1" dirty="0">
                <a:solidFill>
                  <a:schemeClr val="accent6"/>
                </a:solidFill>
                <a:latin typeface="+mn-lt"/>
                <a:ea typeface="+mn-ea"/>
              </a:endParaRPr>
            </a:p>
          </p:txBody>
        </p:sp>
      </p:grpSp>
      <p:grpSp>
        <p:nvGrpSpPr>
          <p:cNvPr id="5" name="组合 35"/>
          <p:cNvGrpSpPr>
            <a:grpSpLocks/>
          </p:cNvGrpSpPr>
          <p:nvPr/>
        </p:nvGrpSpPr>
        <p:grpSpPr bwMode="auto">
          <a:xfrm>
            <a:off x="4292600" y="1916113"/>
            <a:ext cx="2800350" cy="2089150"/>
            <a:chOff x="4507994" y="1772816"/>
            <a:chExt cx="2800310" cy="2088231"/>
          </a:xfrm>
        </p:grpSpPr>
        <p:grpSp>
          <p:nvGrpSpPr>
            <p:cNvPr id="10256" name="组合 12"/>
            <p:cNvGrpSpPr>
              <a:grpSpLocks/>
            </p:cNvGrpSpPr>
            <p:nvPr/>
          </p:nvGrpSpPr>
          <p:grpSpPr bwMode="auto">
            <a:xfrm>
              <a:off x="4507994" y="1772816"/>
              <a:ext cx="2800310" cy="2088231"/>
              <a:chOff x="956102" y="1844825"/>
              <a:chExt cx="2800310" cy="2160239"/>
            </a:xfrm>
          </p:grpSpPr>
          <p:sp>
            <p:nvSpPr>
              <p:cNvPr id="14" name="椭圆形标注 13"/>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形标注 14"/>
              <p:cNvSpPr/>
              <p:nvPr/>
            </p:nvSpPr>
            <p:spPr>
              <a:xfrm>
                <a:off x="1043414" y="1917052"/>
                <a:ext cx="2592350" cy="1999370"/>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16" name="TextBox 15"/>
            <p:cNvSpPr txBox="1"/>
            <p:nvPr/>
          </p:nvSpPr>
          <p:spPr>
            <a:xfrm>
              <a:off x="4884227" y="2420231"/>
              <a:ext cx="2087532" cy="831484"/>
            </a:xfrm>
            <a:prstGeom prst="rect">
              <a:avLst/>
            </a:prstGeom>
            <a:noFill/>
          </p:spPr>
          <p:txBody>
            <a:bodyPr>
              <a:spAutoFit/>
            </a:bodyPr>
            <a:lstStyle/>
            <a:p>
              <a:pPr fontAlgn="auto">
                <a:spcBef>
                  <a:spcPts val="0"/>
                </a:spcBef>
                <a:spcAft>
                  <a:spcPts val="0"/>
                </a:spcAft>
                <a:defRPr/>
              </a:pPr>
              <a:r>
                <a:rPr lang="zh-CN" altLang="en-US" sz="2400" b="1" dirty="0">
                  <a:solidFill>
                    <a:schemeClr val="accent6"/>
                  </a:solidFill>
                  <a:latin typeface="Mistral" pitchFamily="66" charset="0"/>
                  <a:ea typeface="+mn-ea"/>
                  <a:cs typeface="Microsoft Sans Serif" pitchFamily="34" charset="0"/>
                </a:rPr>
                <a:t>我们不能依赖别人思想生存</a:t>
              </a:r>
              <a:endParaRPr lang="zh-CN" altLang="en-US" sz="2400" b="1" dirty="0">
                <a:solidFill>
                  <a:schemeClr val="accent6"/>
                </a:solidFill>
                <a:latin typeface="+mn-lt"/>
                <a:ea typeface="+mn-ea"/>
              </a:endParaRPr>
            </a:p>
          </p:txBody>
        </p:sp>
      </p:grpSp>
      <p:grpSp>
        <p:nvGrpSpPr>
          <p:cNvPr id="12" name="组合 33"/>
          <p:cNvGrpSpPr>
            <a:grpSpLocks/>
          </p:cNvGrpSpPr>
          <p:nvPr/>
        </p:nvGrpSpPr>
        <p:grpSpPr bwMode="auto">
          <a:xfrm>
            <a:off x="2124075" y="3213100"/>
            <a:ext cx="2800350" cy="2087563"/>
            <a:chOff x="2075220" y="3212976"/>
            <a:chExt cx="2800310" cy="2088231"/>
          </a:xfrm>
        </p:grpSpPr>
        <p:grpSp>
          <p:nvGrpSpPr>
            <p:cNvPr id="10252" name="组合 16"/>
            <p:cNvGrpSpPr>
              <a:grpSpLocks/>
            </p:cNvGrpSpPr>
            <p:nvPr/>
          </p:nvGrpSpPr>
          <p:grpSpPr bwMode="auto">
            <a:xfrm>
              <a:off x="2075220" y="3212976"/>
              <a:ext cx="2800310" cy="2088231"/>
              <a:chOff x="956102" y="1844825"/>
              <a:chExt cx="2800310" cy="2160239"/>
            </a:xfrm>
          </p:grpSpPr>
          <p:sp>
            <p:nvSpPr>
              <p:cNvPr id="18" name="椭圆形标注 17"/>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形标注 18"/>
              <p:cNvSpPr/>
              <p:nvPr/>
            </p:nvSpPr>
            <p:spPr>
              <a:xfrm>
                <a:off x="1043414" y="1917107"/>
                <a:ext cx="2592350" cy="1999248"/>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20" name="TextBox 19"/>
            <p:cNvSpPr txBox="1"/>
            <p:nvPr/>
          </p:nvSpPr>
          <p:spPr>
            <a:xfrm>
              <a:off x="2451453" y="3860883"/>
              <a:ext cx="2087532" cy="830529"/>
            </a:xfrm>
            <a:prstGeom prst="rect">
              <a:avLst/>
            </a:prstGeom>
            <a:noFill/>
          </p:spPr>
          <p:txBody>
            <a:bodyPr>
              <a:spAutoFit/>
            </a:bodyPr>
            <a:lstStyle/>
            <a:p>
              <a:pPr fontAlgn="auto">
                <a:spcBef>
                  <a:spcPts val="0"/>
                </a:spcBef>
                <a:spcAft>
                  <a:spcPts val="0"/>
                </a:spcAft>
                <a:defRPr/>
              </a:pPr>
              <a:r>
                <a:rPr lang="zh-CN" altLang="en-US" sz="2400" b="1" dirty="0">
                  <a:solidFill>
                    <a:schemeClr val="accent6"/>
                  </a:solidFill>
                  <a:latin typeface="Mistral" pitchFamily="66" charset="0"/>
                  <a:ea typeface="+mn-ea"/>
                  <a:cs typeface="Microsoft Sans Serif" pitchFamily="34" charset="0"/>
                </a:rPr>
                <a:t>我们不能总像愤青一样活着</a:t>
              </a:r>
              <a:endParaRPr lang="zh-CN" altLang="en-US" sz="2400" b="1" dirty="0">
                <a:solidFill>
                  <a:schemeClr val="accent6"/>
                </a:solidFill>
                <a:latin typeface="+mn-lt"/>
                <a:ea typeface="+mn-ea"/>
              </a:endParaRPr>
            </a:p>
          </p:txBody>
        </p:sp>
      </p:grpSp>
      <p:grpSp>
        <p:nvGrpSpPr>
          <p:cNvPr id="17" name="组合 34"/>
          <p:cNvGrpSpPr>
            <a:grpSpLocks/>
          </p:cNvGrpSpPr>
          <p:nvPr/>
        </p:nvGrpSpPr>
        <p:grpSpPr bwMode="auto">
          <a:xfrm>
            <a:off x="5580063" y="3284538"/>
            <a:ext cx="2800350" cy="2089150"/>
            <a:chOff x="5804138" y="3212976"/>
            <a:chExt cx="2800310" cy="2088231"/>
          </a:xfrm>
        </p:grpSpPr>
        <p:grpSp>
          <p:nvGrpSpPr>
            <p:cNvPr id="10248" name="组合 20"/>
            <p:cNvGrpSpPr>
              <a:grpSpLocks/>
            </p:cNvGrpSpPr>
            <p:nvPr/>
          </p:nvGrpSpPr>
          <p:grpSpPr bwMode="auto">
            <a:xfrm>
              <a:off x="5804138" y="3212976"/>
              <a:ext cx="2800310" cy="2088231"/>
              <a:chOff x="956102" y="1844825"/>
              <a:chExt cx="2800310" cy="2160239"/>
            </a:xfrm>
          </p:grpSpPr>
          <p:sp>
            <p:nvSpPr>
              <p:cNvPr id="22" name="椭圆形标注 21"/>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形标注 22"/>
              <p:cNvSpPr/>
              <p:nvPr/>
            </p:nvSpPr>
            <p:spPr>
              <a:xfrm>
                <a:off x="1043413" y="1917052"/>
                <a:ext cx="2592351" cy="1999370"/>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24" name="TextBox 23"/>
            <p:cNvSpPr txBox="1"/>
            <p:nvPr/>
          </p:nvSpPr>
          <p:spPr>
            <a:xfrm>
              <a:off x="6180370" y="3860391"/>
              <a:ext cx="2087533" cy="831484"/>
            </a:xfrm>
            <a:prstGeom prst="rect">
              <a:avLst/>
            </a:prstGeom>
            <a:noFill/>
          </p:spPr>
          <p:txBody>
            <a:bodyPr>
              <a:spAutoFit/>
            </a:bodyPr>
            <a:lstStyle/>
            <a:p>
              <a:pPr fontAlgn="auto">
                <a:spcBef>
                  <a:spcPts val="0"/>
                </a:spcBef>
                <a:spcAft>
                  <a:spcPts val="0"/>
                </a:spcAft>
                <a:defRPr/>
              </a:pPr>
              <a:r>
                <a:rPr lang="zh-CN" altLang="en-US" sz="2400" b="1" dirty="0">
                  <a:solidFill>
                    <a:schemeClr val="accent6"/>
                  </a:solidFill>
                  <a:latin typeface="Mistral" pitchFamily="66" charset="0"/>
                  <a:ea typeface="+mn-ea"/>
                  <a:cs typeface="Microsoft Sans Serif" pitchFamily="34" charset="0"/>
                </a:rPr>
                <a:t>我们需要靠自己去问为什么</a:t>
              </a:r>
              <a:endParaRPr lang="zh-CN" altLang="en-US" sz="2400" b="1" dirty="0">
                <a:solidFill>
                  <a:schemeClr val="accent6"/>
                </a:solidFill>
                <a:latin typeface="+mn-lt"/>
                <a:ea typeface="+mn-ea"/>
              </a:endParaRPr>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nodeType="afterGroup">
                            <p:stCondLst>
                              <p:cond delay="1000"/>
                            </p:stCondLst>
                            <p:childTnLst>
                              <p:par>
                                <p:cTn id="17" presetID="53"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nodeType="afterGroup">
                            <p:stCondLst>
                              <p:cond delay="1500"/>
                            </p:stCondLst>
                            <p:childTnLst>
                              <p:par>
                                <p:cTn id="23" presetID="53"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nodeType="afterGroup">
                            <p:stCondLst>
                              <p:cond delay="2000"/>
                            </p:stCondLst>
                            <p:childTnLst>
                              <p:par>
                                <p:cTn id="29" presetID="53"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3251"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CB8D4D-2BE8-442A-AB17-316685028BE9}" type="slidenum">
              <a:rPr lang="zh-CN" altLang="en-US" smtClean="0"/>
              <a:pPr fontAlgn="base">
                <a:spcBef>
                  <a:spcPct val="0"/>
                </a:spcBef>
                <a:spcAft>
                  <a:spcPct val="0"/>
                </a:spcAft>
                <a:defRPr/>
              </a:pPr>
              <a:t>50</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种常用证据可靠性之四</a:t>
            </a:r>
            <a:endParaRPr lang="zh-CN" altLang="en-US" dirty="0"/>
          </a:p>
        </p:txBody>
      </p:sp>
      <p:pic>
        <p:nvPicPr>
          <p:cNvPr id="56325"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68413"/>
            <a:ext cx="6121400" cy="1092200"/>
          </a:xfrm>
          <a:prstGeom prst="rect">
            <a:avLst/>
          </a:prstGeom>
          <a:noFill/>
        </p:spPr>
        <p:txBody>
          <a:bodyPr>
            <a:spAutoFit/>
          </a:bodyPr>
          <a:lstStyle/>
          <a:p>
            <a:pPr algn="just" fontAlgn="auto">
              <a:lnSpc>
                <a:spcPts val="2600"/>
              </a:lnSpc>
              <a:spcBef>
                <a:spcPts val="0"/>
              </a:spcBef>
              <a:spcAft>
                <a:spcPts val="0"/>
              </a:spcAft>
              <a:defRPr/>
            </a:pPr>
            <a:r>
              <a:rPr lang="zh-CN" altLang="en-US" sz="2800" b="1" dirty="0" smtClean="0">
                <a:solidFill>
                  <a:schemeClr val="accent5"/>
                </a:solidFill>
                <a:latin typeface="Mistral" pitchFamily="66" charset="0"/>
                <a:ea typeface="+mn-ea"/>
                <a:cs typeface="Microsoft Sans Serif" pitchFamily="34" charset="0"/>
              </a:rPr>
              <a:t>当事人证词</a:t>
            </a:r>
            <a:r>
              <a:rPr lang="zh-CN" altLang="en-US" sz="2800" b="1" dirty="0">
                <a:solidFill>
                  <a:schemeClr val="accent5"/>
                </a:solidFill>
                <a:latin typeface="Mistral" pitchFamily="66" charset="0"/>
                <a:ea typeface="+mn-ea"/>
                <a:cs typeface="Microsoft Sans Serif" pitchFamily="34" charset="0"/>
              </a:rPr>
              <a:t>：</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a:solidFill>
                  <a:schemeClr val="tx1">
                    <a:lumMod val="85000"/>
                    <a:lumOff val="15000"/>
                  </a:schemeClr>
                </a:solidFill>
                <a:latin typeface="Mistral" pitchFamily="66" charset="0"/>
                <a:ea typeface="+mn-ea"/>
                <a:cs typeface="Microsoft Sans Serif" pitchFamily="34" charset="0"/>
              </a:rPr>
              <a:t>商业信息、影视广告、书籍封底经常使用他人经验证词企图说服我们。</a:t>
            </a:r>
          </a:p>
        </p:txBody>
      </p:sp>
      <p:sp>
        <p:nvSpPr>
          <p:cNvPr id="24" name="TextBox 23"/>
          <p:cNvSpPr txBox="1"/>
          <p:nvPr/>
        </p:nvSpPr>
        <p:spPr>
          <a:xfrm>
            <a:off x="684213" y="3000375"/>
            <a:ext cx="7920037" cy="1984375"/>
          </a:xfrm>
          <a:prstGeom prst="rect">
            <a:avLst/>
          </a:prstGeom>
          <a:noFill/>
        </p:spPr>
        <p:txBody>
          <a:bodyPr>
            <a:spAutoFit/>
          </a:bodyPr>
          <a:lstStyle/>
          <a:p>
            <a:pPr marL="1160463" indent="-1160463"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也许会做伪证</a:t>
            </a:r>
            <a:endParaRPr lang="en-US" altLang="zh-CN" sz="2800" b="1" dirty="0">
              <a:solidFill>
                <a:schemeClr val="accent5"/>
              </a:solidFill>
              <a:latin typeface="Mistral" pitchFamily="66" charset="0"/>
              <a:ea typeface="+mn-ea"/>
              <a:cs typeface="Microsoft Sans Serif" pitchFamily="34" charset="0"/>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必须认识到这类证词根本没有多大帮助，除非我们了解证人的专业技术水平，兴趣，价值观或偏见。</a:t>
            </a:r>
            <a:endParaRPr lang="en-US" altLang="zh-CN" dirty="0">
              <a:latin typeface="+mn-lt"/>
              <a:ea typeface="+mn-ea"/>
            </a:endParaRPr>
          </a:p>
          <a:p>
            <a:pPr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我郑重向你推荐这种减肥药，因为我朋友使用一周后瘦了</a:t>
            </a:r>
            <a:r>
              <a:rPr lang="en-US" altLang="zh-CN" dirty="0">
                <a:latin typeface="+mn-lt"/>
                <a:ea typeface="+mn-ea"/>
              </a:rPr>
              <a:t>6</a:t>
            </a:r>
            <a:r>
              <a:rPr lang="zh-CN" altLang="en-US" dirty="0">
                <a:latin typeface="+mn-lt"/>
                <a:ea typeface="+mn-ea"/>
              </a:rPr>
              <a:t>斤。</a:t>
            </a:r>
          </a:p>
        </p:txBody>
      </p:sp>
      <p:cxnSp>
        <p:nvCxnSpPr>
          <p:cNvPr id="11" name="直接连接符 10"/>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4275"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620C1D-3299-4E36-BD01-C2441EA66C21}" type="slidenum">
              <a:rPr lang="zh-CN" altLang="en-US" smtClean="0"/>
              <a:pPr fontAlgn="base">
                <a:spcBef>
                  <a:spcPct val="0"/>
                </a:spcBef>
                <a:spcAft>
                  <a:spcPct val="0"/>
                </a:spcAft>
                <a:defRPr/>
              </a:pPr>
              <a:t>51</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种常用证据可靠性之五</a:t>
            </a:r>
            <a:endParaRPr lang="zh-CN" altLang="en-US" dirty="0"/>
          </a:p>
        </p:txBody>
      </p:sp>
      <p:pic>
        <p:nvPicPr>
          <p:cNvPr id="57349"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68413"/>
            <a:ext cx="6121400" cy="758825"/>
          </a:xfrm>
          <a:prstGeom prst="rect">
            <a:avLst/>
          </a:prstGeom>
          <a:noFill/>
        </p:spPr>
        <p:txBody>
          <a:bodyPr>
            <a:spAutoFit/>
          </a:bodyPr>
          <a:lstStyle/>
          <a:p>
            <a:pPr algn="just" fontAlgn="auto">
              <a:lnSpc>
                <a:spcPts val="2600"/>
              </a:lnSpc>
              <a:spcBef>
                <a:spcPts val="0"/>
              </a:spcBef>
              <a:spcAft>
                <a:spcPts val="0"/>
              </a:spcAft>
              <a:defRPr/>
            </a:pPr>
            <a:r>
              <a:rPr lang="zh-CN" altLang="en-US" sz="2800" b="1" dirty="0" smtClean="0">
                <a:solidFill>
                  <a:schemeClr val="accent5"/>
                </a:solidFill>
                <a:latin typeface="Mistral" pitchFamily="66" charset="0"/>
                <a:ea typeface="+mn-ea"/>
                <a:cs typeface="Microsoft Sans Serif" pitchFamily="34" charset="0"/>
              </a:rPr>
              <a:t>专家意见</a:t>
            </a:r>
            <a:r>
              <a:rPr lang="zh-CN" altLang="en-US" sz="2800" b="1" dirty="0">
                <a:solidFill>
                  <a:schemeClr val="accent5"/>
                </a:solidFill>
                <a:latin typeface="Mistral" pitchFamily="66" charset="0"/>
                <a:ea typeface="+mn-ea"/>
                <a:cs typeface="Microsoft Sans Serif" pitchFamily="34" charset="0"/>
              </a:rPr>
              <a:t>：</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smtClean="0">
                <a:solidFill>
                  <a:schemeClr val="tx1">
                    <a:lumMod val="85000"/>
                    <a:lumOff val="15000"/>
                  </a:schemeClr>
                </a:solidFill>
                <a:latin typeface="Mistral" pitchFamily="66" charset="0"/>
                <a:ea typeface="+mn-ea"/>
                <a:cs typeface="Microsoft Sans Serif" pitchFamily="34" charset="0"/>
              </a:rPr>
              <a:t>权威专家对</a:t>
            </a:r>
            <a:r>
              <a:rPr lang="zh-CN" altLang="en-US" sz="2000" dirty="0">
                <a:solidFill>
                  <a:schemeClr val="tx1">
                    <a:lumMod val="85000"/>
                    <a:lumOff val="15000"/>
                  </a:schemeClr>
                </a:solidFill>
                <a:latin typeface="Mistral" pitchFamily="66" charset="0"/>
                <a:ea typeface="+mn-ea"/>
                <a:cs typeface="Microsoft Sans Serif" pitchFamily="34" charset="0"/>
              </a:rPr>
              <a:t>特定的问题，比多数人了解更多的信息源。</a:t>
            </a:r>
          </a:p>
        </p:txBody>
      </p:sp>
      <p:sp>
        <p:nvSpPr>
          <p:cNvPr id="24" name="TextBox 23"/>
          <p:cNvSpPr txBox="1"/>
          <p:nvPr/>
        </p:nvSpPr>
        <p:spPr>
          <a:xfrm>
            <a:off x="684213" y="3000375"/>
            <a:ext cx="7920037" cy="1570038"/>
          </a:xfrm>
          <a:prstGeom prst="rect">
            <a:avLst/>
          </a:prstGeom>
          <a:noFill/>
        </p:spPr>
        <p:txBody>
          <a:bodyPr>
            <a:spAutoFit/>
          </a:bodyPr>
          <a:lstStyle/>
          <a:p>
            <a:pPr marL="1160463" indent="-1160463"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盲从或过度膨胀</a:t>
            </a:r>
            <a:endParaRPr lang="en-US" altLang="zh-CN" sz="2800" b="1" dirty="0">
              <a:solidFill>
                <a:schemeClr val="accent5"/>
              </a:solidFill>
              <a:latin typeface="Mistral" pitchFamily="66" charset="0"/>
              <a:ea typeface="+mn-ea"/>
              <a:cs typeface="Microsoft Sans Serif" pitchFamily="34" charset="0"/>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更谨慎对待权威观点，问问自己我为什么要相信这个权威？</a:t>
            </a:r>
            <a:endParaRPr lang="en-US" altLang="zh-CN" dirty="0">
              <a:latin typeface="+mn-lt"/>
              <a:ea typeface="+mn-ea"/>
            </a:endParaRPr>
          </a:p>
          <a:p>
            <a:pPr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任志强：房价肯定还会涨！</a:t>
            </a:r>
          </a:p>
        </p:txBody>
      </p:sp>
      <p:cxnSp>
        <p:nvCxnSpPr>
          <p:cNvPr id="11" name="直接连接符 10"/>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5299"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71C2F6-E9D6-4AE0-A931-7B99D58856B5}" type="slidenum">
              <a:rPr lang="zh-CN" altLang="en-US" smtClean="0"/>
              <a:pPr fontAlgn="base">
                <a:spcBef>
                  <a:spcPct val="0"/>
                </a:spcBef>
                <a:spcAft>
                  <a:spcPct val="0"/>
                </a:spcAft>
                <a:defRPr/>
              </a:pPr>
              <a:t>52</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种常用证据可靠性之六</a:t>
            </a:r>
            <a:endParaRPr lang="zh-CN" altLang="en-US" dirty="0"/>
          </a:p>
        </p:txBody>
      </p:sp>
      <p:pic>
        <p:nvPicPr>
          <p:cNvPr id="58373"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68413"/>
            <a:ext cx="6121400" cy="758825"/>
          </a:xfrm>
          <a:prstGeom prst="rect">
            <a:avLst/>
          </a:prstGeom>
          <a:noFill/>
        </p:spPr>
        <p:txBody>
          <a:bodyPr>
            <a:spAutoFit/>
          </a:bodyPr>
          <a:lstStyle/>
          <a:p>
            <a:pPr algn="just" fontAlgn="auto">
              <a:lnSpc>
                <a:spcPts val="2600"/>
              </a:lnSpc>
              <a:spcBef>
                <a:spcPts val="0"/>
              </a:spcBef>
              <a:spcAft>
                <a:spcPts val="0"/>
              </a:spcAft>
              <a:defRPr/>
            </a:pPr>
            <a:r>
              <a:rPr lang="zh-CN" altLang="en-US" sz="2800" b="1" dirty="0" smtClean="0">
                <a:solidFill>
                  <a:schemeClr val="accent5"/>
                </a:solidFill>
                <a:latin typeface="Mistral" pitchFamily="66" charset="0"/>
                <a:ea typeface="+mn-ea"/>
                <a:cs typeface="Microsoft Sans Serif" pitchFamily="34" charset="0"/>
              </a:rPr>
              <a:t>个人观察</a:t>
            </a:r>
            <a:r>
              <a:rPr lang="zh-CN" altLang="en-US" sz="2800" b="1" dirty="0">
                <a:solidFill>
                  <a:schemeClr val="accent5"/>
                </a:solidFill>
                <a:latin typeface="Mistral" pitchFamily="66" charset="0"/>
                <a:ea typeface="+mn-ea"/>
                <a:cs typeface="Microsoft Sans Serif" pitchFamily="34" charset="0"/>
              </a:rPr>
              <a:t>：</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a:solidFill>
                  <a:schemeClr val="tx1">
                    <a:lumMod val="85000"/>
                    <a:lumOff val="15000"/>
                  </a:schemeClr>
                </a:solidFill>
                <a:latin typeface="Mistral" pitchFamily="66" charset="0"/>
                <a:ea typeface="+mn-ea"/>
                <a:cs typeface="Microsoft Sans Serif" pitchFamily="34" charset="0"/>
              </a:rPr>
              <a:t>一种有价值的证据，是许多科学研究的基础。</a:t>
            </a:r>
          </a:p>
        </p:txBody>
      </p:sp>
      <p:sp>
        <p:nvSpPr>
          <p:cNvPr id="24" name="TextBox 23"/>
          <p:cNvSpPr txBox="1"/>
          <p:nvPr/>
        </p:nvSpPr>
        <p:spPr>
          <a:xfrm>
            <a:off x="684213" y="3000375"/>
            <a:ext cx="7920037" cy="1984375"/>
          </a:xfrm>
          <a:prstGeom prst="rect">
            <a:avLst/>
          </a:prstGeom>
          <a:noFill/>
        </p:spPr>
        <p:txBody>
          <a:bodyPr>
            <a:spAutoFit/>
          </a:bodyPr>
          <a:lstStyle/>
          <a:p>
            <a:pPr marL="1160463" indent="-1160463"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偏见或观察误差</a:t>
            </a:r>
            <a:endParaRPr lang="en-US" altLang="zh-CN" sz="2800" b="1" dirty="0">
              <a:solidFill>
                <a:schemeClr val="accent5"/>
              </a:solidFill>
              <a:latin typeface="Mistral" pitchFamily="66" charset="0"/>
              <a:ea typeface="+mn-ea"/>
              <a:cs typeface="Microsoft Sans Serif" pitchFamily="34" charset="0"/>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必须警惕不要仅仅依赖一个观察者的观察。</a:t>
            </a:r>
            <a:endParaRPr lang="en-US" altLang="zh-CN" dirty="0">
              <a:latin typeface="+mn-lt"/>
              <a:ea typeface="+mn-ea"/>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在一起抢劫案中，一名目击证人说犯人手里拿着一把很大的手枪，其实犯人只是拿着一根木棍。</a:t>
            </a:r>
          </a:p>
        </p:txBody>
      </p:sp>
      <p:cxnSp>
        <p:nvCxnSpPr>
          <p:cNvPr id="11" name="直接连接符 10"/>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6323"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BD45CA-6000-45D1-8E96-F7E4DBB1438D}" type="slidenum">
              <a:rPr lang="zh-CN" altLang="en-US" smtClean="0"/>
              <a:pPr fontAlgn="base">
                <a:spcBef>
                  <a:spcPct val="0"/>
                </a:spcBef>
                <a:spcAft>
                  <a:spcPct val="0"/>
                </a:spcAft>
                <a:defRPr/>
              </a:pPr>
              <a:t>53</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种常用证据可靠性之七</a:t>
            </a:r>
            <a:endParaRPr lang="zh-CN" altLang="en-US" dirty="0"/>
          </a:p>
        </p:txBody>
      </p:sp>
      <p:pic>
        <p:nvPicPr>
          <p:cNvPr id="59397"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68413"/>
            <a:ext cx="6121400" cy="1092200"/>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5"/>
                </a:solidFill>
                <a:latin typeface="Mistral" pitchFamily="66" charset="0"/>
                <a:ea typeface="+mn-ea"/>
                <a:cs typeface="Microsoft Sans Serif" pitchFamily="34" charset="0"/>
              </a:rPr>
              <a:t>科学研究：</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a:solidFill>
                  <a:schemeClr val="tx1">
                    <a:lumMod val="85000"/>
                    <a:lumOff val="15000"/>
                  </a:schemeClr>
                </a:solidFill>
                <a:latin typeface="Mistral" pitchFamily="66" charset="0"/>
                <a:ea typeface="+mn-ea"/>
                <a:cs typeface="Microsoft Sans Serif" pitchFamily="34" charset="0"/>
              </a:rPr>
              <a:t>大量观察资料为依据、并且常常具有特殊分量的一种权威意见，其它合乎条件的人能重复验证结果。</a:t>
            </a:r>
          </a:p>
        </p:txBody>
      </p:sp>
      <p:sp>
        <p:nvSpPr>
          <p:cNvPr id="24" name="TextBox 23"/>
          <p:cNvSpPr txBox="1"/>
          <p:nvPr/>
        </p:nvSpPr>
        <p:spPr>
          <a:xfrm>
            <a:off x="684213" y="3000375"/>
            <a:ext cx="7920037" cy="2816156"/>
          </a:xfrm>
          <a:prstGeom prst="rect">
            <a:avLst/>
          </a:prstGeom>
          <a:noFill/>
        </p:spPr>
        <p:txBody>
          <a:bodyPr>
            <a:spAutoFit/>
          </a:bodyPr>
          <a:lstStyle/>
          <a:p>
            <a:pPr marL="1160463" indent="-1160463"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容易结论自相矛盾</a:t>
            </a:r>
            <a:endParaRPr lang="en-US" altLang="zh-CN" sz="2800" b="1" dirty="0">
              <a:solidFill>
                <a:schemeClr val="accent5"/>
              </a:solidFill>
              <a:latin typeface="Mistral" pitchFamily="66" charset="0"/>
              <a:ea typeface="+mn-ea"/>
              <a:cs typeface="Microsoft Sans Serif" pitchFamily="34" charset="0"/>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要认识到研究者的预期、态度、价值观和资助单位期望</a:t>
            </a:r>
            <a:r>
              <a:rPr lang="zh-CN" altLang="en-US" dirty="0" smtClean="0">
                <a:latin typeface="+mn-lt"/>
                <a:ea typeface="+mn-ea"/>
              </a:rPr>
              <a:t>等，会使</a:t>
            </a:r>
            <a:r>
              <a:rPr lang="zh-CN" altLang="en-US" dirty="0">
                <a:latin typeface="+mn-lt"/>
                <a:ea typeface="+mn-ea"/>
              </a:rPr>
              <a:t>他们的</a:t>
            </a:r>
            <a:r>
              <a:rPr lang="zh-CN" altLang="en-US" dirty="0" smtClean="0">
                <a:latin typeface="+mn-lt"/>
                <a:ea typeface="+mn-ea"/>
              </a:rPr>
              <a:t>提问、研究</a:t>
            </a:r>
            <a:r>
              <a:rPr lang="zh-CN" altLang="en-US" dirty="0">
                <a:latin typeface="+mn-lt"/>
                <a:ea typeface="+mn-ea"/>
              </a:rPr>
              <a:t>方法以及解释研究结果的方式存在偏差，样本范围的可靠性，研究结果不能证明结论，只能作为研究结果支持结论。</a:t>
            </a:r>
            <a:endParaRPr lang="en-US" altLang="zh-CN" dirty="0">
              <a:latin typeface="+mn-lt"/>
              <a:ea typeface="+mn-ea"/>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大量的科学实验表明转基因食品对人体无害。</a:t>
            </a:r>
          </a:p>
        </p:txBody>
      </p:sp>
      <p:cxnSp>
        <p:nvCxnSpPr>
          <p:cNvPr id="11" name="直接连接符 10"/>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58371"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B436EE-F676-4E56-A926-F75866100DD5}" type="slidenum">
              <a:rPr lang="zh-CN" altLang="en-US" smtClean="0"/>
              <a:pPr fontAlgn="base">
                <a:spcBef>
                  <a:spcPct val="0"/>
                </a:spcBef>
                <a:spcAft>
                  <a:spcPct val="0"/>
                </a:spcAft>
                <a:defRPr/>
              </a:pPr>
              <a:t>54</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en-US" altLang="zh-CN" dirty="0" smtClean="0"/>
              <a:t>8</a:t>
            </a:r>
            <a:r>
              <a:rPr lang="zh-CN" altLang="en-US" dirty="0" smtClean="0"/>
              <a:t>种常用证据可靠性之八</a:t>
            </a:r>
            <a:endParaRPr lang="zh-CN" altLang="en-US" dirty="0"/>
          </a:p>
        </p:txBody>
      </p:sp>
      <p:pic>
        <p:nvPicPr>
          <p:cNvPr id="60421" name="Picture 2"/>
          <p:cNvPicPr>
            <a:picLocks noChangeAspect="1" noChangeArrowheads="1"/>
          </p:cNvPicPr>
          <p:nvPr/>
        </p:nvPicPr>
        <p:blipFill>
          <a:blip r:embed="rId3"/>
          <a:srcRect/>
          <a:stretch>
            <a:fillRect/>
          </a:stretch>
        </p:blipFill>
        <p:spPr bwMode="auto">
          <a:xfrm>
            <a:off x="539750" y="1412875"/>
            <a:ext cx="1535113" cy="1152525"/>
          </a:xfrm>
          <a:prstGeom prst="rect">
            <a:avLst/>
          </a:prstGeom>
          <a:noFill/>
          <a:ln w="9525">
            <a:noFill/>
            <a:miter lim="800000"/>
            <a:headEnd/>
            <a:tailEnd/>
          </a:ln>
        </p:spPr>
      </p:pic>
      <p:sp>
        <p:nvSpPr>
          <p:cNvPr id="9" name="TextBox 8"/>
          <p:cNvSpPr txBox="1"/>
          <p:nvPr/>
        </p:nvSpPr>
        <p:spPr>
          <a:xfrm>
            <a:off x="2195513" y="1268413"/>
            <a:ext cx="6121400" cy="1092200"/>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5"/>
                </a:solidFill>
                <a:latin typeface="Mistral" pitchFamily="66" charset="0"/>
                <a:ea typeface="+mn-ea"/>
                <a:cs typeface="Microsoft Sans Serif" pitchFamily="34" charset="0"/>
              </a:rPr>
              <a:t>类比：</a:t>
            </a:r>
            <a:endParaRPr lang="en-US" altLang="zh-CN" sz="2800" b="1" dirty="0">
              <a:solidFill>
                <a:schemeClr val="accent5"/>
              </a:solidFill>
              <a:latin typeface="Mistral" pitchFamily="66" charset="0"/>
              <a:ea typeface="+mn-ea"/>
              <a:cs typeface="Microsoft Sans Serif" pitchFamily="34" charset="0"/>
            </a:endParaRPr>
          </a:p>
          <a:p>
            <a:pPr algn="just" fontAlgn="auto">
              <a:lnSpc>
                <a:spcPts val="2600"/>
              </a:lnSpc>
              <a:spcBef>
                <a:spcPts val="0"/>
              </a:spcBef>
              <a:spcAft>
                <a:spcPts val="0"/>
              </a:spcAft>
              <a:defRPr/>
            </a:pPr>
            <a:r>
              <a:rPr lang="zh-CN" altLang="en-US" sz="2000" dirty="0">
                <a:solidFill>
                  <a:schemeClr val="tx1">
                    <a:lumMod val="85000"/>
                    <a:lumOff val="15000"/>
                  </a:schemeClr>
                </a:solidFill>
                <a:latin typeface="Mistral" pitchFamily="66" charset="0"/>
                <a:ea typeface="+mn-ea"/>
                <a:cs typeface="Microsoft Sans Serif" pitchFamily="34" charset="0"/>
              </a:rPr>
              <a:t>用熟悉的事物来解释不熟悉的，假如一方面相似，则其他方面也有可能相似。</a:t>
            </a:r>
          </a:p>
        </p:txBody>
      </p:sp>
      <p:sp>
        <p:nvSpPr>
          <p:cNvPr id="24" name="TextBox 23"/>
          <p:cNvSpPr txBox="1"/>
          <p:nvPr/>
        </p:nvSpPr>
        <p:spPr>
          <a:xfrm>
            <a:off x="684213" y="3000375"/>
            <a:ext cx="7920037" cy="2400300"/>
          </a:xfrm>
          <a:prstGeom prst="rect">
            <a:avLst/>
          </a:prstGeom>
          <a:noFill/>
        </p:spPr>
        <p:txBody>
          <a:bodyPr>
            <a:spAutoFit/>
          </a:bodyPr>
          <a:lstStyle/>
          <a:p>
            <a:pPr marL="1160463" indent="-1160463" fontAlgn="auto">
              <a:lnSpc>
                <a:spcPct val="150000"/>
              </a:lnSpc>
              <a:spcBef>
                <a:spcPts val="0"/>
              </a:spcBef>
              <a:spcAft>
                <a:spcPts val="0"/>
              </a:spcAft>
              <a:defRPr/>
            </a:pPr>
            <a:r>
              <a:rPr lang="zh-CN" altLang="en-US" b="1" dirty="0">
                <a:solidFill>
                  <a:schemeClr val="accent5"/>
                </a:solidFill>
                <a:latin typeface="+mn-lt"/>
                <a:ea typeface="+mn-ea"/>
              </a:rPr>
              <a:t>问　　题：</a:t>
            </a:r>
            <a:r>
              <a:rPr lang="zh-CN" altLang="en-US" sz="2800" b="1" dirty="0">
                <a:solidFill>
                  <a:schemeClr val="accent5"/>
                </a:solidFill>
                <a:latin typeface="Mistral" pitchFamily="66" charset="0"/>
                <a:ea typeface="+mn-ea"/>
                <a:cs typeface="Microsoft Sans Serif" pitchFamily="34" charset="0"/>
              </a:rPr>
              <a:t>不当类似的误导</a:t>
            </a:r>
            <a:endParaRPr lang="en-US" altLang="zh-CN" sz="2800" b="1" dirty="0">
              <a:solidFill>
                <a:schemeClr val="accent5"/>
              </a:solidFill>
              <a:latin typeface="Mistral" pitchFamily="66" charset="0"/>
              <a:ea typeface="+mn-ea"/>
              <a:cs typeface="Microsoft Sans Serif" pitchFamily="34" charset="0"/>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对　　策：</a:t>
            </a:r>
            <a:r>
              <a:rPr lang="zh-CN" altLang="en-US" dirty="0">
                <a:latin typeface="+mn-lt"/>
                <a:ea typeface="+mn-ea"/>
              </a:rPr>
              <a:t>当被比较的两种事物之间存在与论题有关的相似之处，但没有与论题有关的差异时，这样的类比才是强有力的。</a:t>
            </a:r>
            <a:endParaRPr lang="en-US" altLang="zh-CN" dirty="0">
              <a:latin typeface="+mn-lt"/>
              <a:ea typeface="+mn-ea"/>
            </a:endParaRPr>
          </a:p>
          <a:p>
            <a:pPr marL="1160463" indent="-1160463" fontAlgn="auto">
              <a:lnSpc>
                <a:spcPct val="150000"/>
              </a:lnSpc>
              <a:spcBef>
                <a:spcPts val="0"/>
              </a:spcBef>
              <a:spcAft>
                <a:spcPts val="0"/>
              </a:spcAft>
              <a:defRPr/>
            </a:pPr>
            <a:r>
              <a:rPr lang="zh-CN" altLang="en-US" b="1" dirty="0">
                <a:solidFill>
                  <a:schemeClr val="accent5"/>
                </a:solidFill>
                <a:latin typeface="+mn-lt"/>
                <a:ea typeface="+mn-ea"/>
              </a:rPr>
              <a:t>典型案例：</a:t>
            </a:r>
            <a:r>
              <a:rPr lang="zh-CN" altLang="en-US" dirty="0">
                <a:latin typeface="+mn-lt"/>
                <a:ea typeface="+mn-ea"/>
              </a:rPr>
              <a:t>如果你的手烂了，你会怎么办？对，切除。所以我们也不得不消灭搞聚众淫乱这样道德败坏的人。</a:t>
            </a:r>
          </a:p>
        </p:txBody>
      </p:sp>
      <p:cxnSp>
        <p:nvCxnSpPr>
          <p:cNvPr id="11" name="直接连接符 10"/>
          <p:cNvCxnSpPr/>
          <p:nvPr/>
        </p:nvCxnSpPr>
        <p:spPr>
          <a:xfrm rot="5400000">
            <a:off x="1366837" y="1755776"/>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chemeClr val="accent2"/>
                                      </p:to>
                                    </p:animClr>
                                    <p:animClr clrSpc="rgb" dir="cw">
                                      <p:cBhvr>
                                        <p:cTn id="7" dur="500" fill="hold"/>
                                        <p:tgtEl>
                                          <p:spTgt spid="9">
                                            <p:txEl>
                                              <p:pRg st="0" end="0"/>
                                            </p:txEl>
                                          </p:spTgt>
                                        </p:tgtEl>
                                        <p:attrNameLst>
                                          <p:attrName>fillcolor</p:attrName>
                                        </p:attrNameLst>
                                      </p:cBhvr>
                                      <p:to>
                                        <a:schemeClr val="accent2"/>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A6E64278-0C1C-40FB-9C53-7E9CE5EBB4C4}" type="slidenum">
              <a:rPr lang="zh-CN" altLang="en-US" smtClean="0"/>
              <a:pPr fontAlgn="base">
                <a:spcBef>
                  <a:spcPct val="0"/>
                </a:spcBef>
                <a:spcAft>
                  <a:spcPct val="0"/>
                </a:spcAft>
                <a:defRPr/>
              </a:pPr>
              <a:t>55</a:t>
            </a:fld>
            <a:endParaRPr lang="en-US" altLang="zh-CN" smtClean="0"/>
          </a:p>
        </p:txBody>
      </p:sp>
      <p:sp>
        <p:nvSpPr>
          <p:cNvPr id="61443" name="矩形 5"/>
          <p:cNvSpPr>
            <a:spLocks noChangeArrowheads="1"/>
          </p:cNvSpPr>
          <p:nvPr/>
        </p:nvSpPr>
        <p:spPr bwMode="auto">
          <a:xfrm>
            <a:off x="539750" y="549275"/>
            <a:ext cx="8064500" cy="522288"/>
          </a:xfrm>
          <a:prstGeom prst="rect">
            <a:avLst/>
          </a:prstGeom>
          <a:noFill/>
          <a:ln w="9525">
            <a:noFill/>
            <a:miter lim="800000"/>
            <a:headEnd/>
            <a:tailEnd/>
          </a:ln>
        </p:spPr>
        <p:txBody>
          <a:bodyPr>
            <a:spAutoFit/>
          </a:bodyPr>
          <a:lstStyle/>
          <a:p>
            <a:pPr algn="ctr"/>
            <a:r>
              <a:rPr lang="zh-CN" altLang="en-US" sz="2800" b="1" dirty="0">
                <a:solidFill>
                  <a:schemeClr val="accent1"/>
                </a:solidFill>
                <a:latin typeface="Constantia" pitchFamily="18" charset="0"/>
                <a:ea typeface="微软雅黑" pitchFamily="34" charset="-122"/>
              </a:rPr>
              <a:t>什么</a:t>
            </a:r>
            <a:r>
              <a:rPr lang="zh-CN" altLang="en-US" sz="2800" b="1" dirty="0" smtClean="0">
                <a:solidFill>
                  <a:schemeClr val="accent1"/>
                </a:solidFill>
                <a:latin typeface="Constantia" pitchFamily="18" charset="0"/>
                <a:ea typeface="微软雅黑" pitchFamily="34" charset="-122"/>
              </a:rPr>
              <a:t>是替代性原因</a:t>
            </a:r>
            <a:r>
              <a:rPr lang="zh-CN" altLang="en-US" sz="2800" b="1" dirty="0">
                <a:solidFill>
                  <a:schemeClr val="accent1"/>
                </a:solidFill>
                <a:latin typeface="Constantia" pitchFamily="18" charset="0"/>
                <a:ea typeface="微软雅黑" pitchFamily="34" charset="-122"/>
              </a:rPr>
              <a:t>？</a:t>
            </a:r>
          </a:p>
        </p:txBody>
      </p:sp>
      <p:grpSp>
        <p:nvGrpSpPr>
          <p:cNvPr id="61444" name="组合 8"/>
          <p:cNvGrpSpPr>
            <a:grpSpLocks/>
          </p:cNvGrpSpPr>
          <p:nvPr/>
        </p:nvGrpSpPr>
        <p:grpSpPr bwMode="auto">
          <a:xfrm>
            <a:off x="0" y="1285860"/>
            <a:ext cx="9144000" cy="1439862"/>
            <a:chOff x="0" y="1700808"/>
            <a:chExt cx="9144000" cy="1439714"/>
          </a:xfrm>
        </p:grpSpPr>
        <p:sp>
          <p:nvSpPr>
            <p:cNvPr id="10" name="椭圆 9"/>
            <p:cNvSpPr/>
            <p:nvPr/>
          </p:nvSpPr>
          <p:spPr>
            <a:xfrm>
              <a:off x="0" y="2853215"/>
              <a:ext cx="9144000" cy="287307"/>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1464" name="组合 7"/>
            <p:cNvGrpSpPr>
              <a:grpSpLocks/>
            </p:cNvGrpSpPr>
            <p:nvPr/>
          </p:nvGrpSpPr>
          <p:grpSpPr bwMode="auto">
            <a:xfrm>
              <a:off x="539552" y="1700808"/>
              <a:ext cx="8064896" cy="1224136"/>
              <a:chOff x="467544" y="1412776"/>
              <a:chExt cx="8064896" cy="1224136"/>
            </a:xfrm>
          </p:grpSpPr>
          <p:grpSp>
            <p:nvGrpSpPr>
              <p:cNvPr id="61465" name="组合 8"/>
              <p:cNvGrpSpPr>
                <a:grpSpLocks/>
              </p:cNvGrpSpPr>
              <p:nvPr/>
            </p:nvGrpSpPr>
            <p:grpSpPr bwMode="auto">
              <a:xfrm>
                <a:off x="467544" y="1412776"/>
                <a:ext cx="8064896" cy="1224136"/>
                <a:chOff x="251520" y="1916832"/>
                <a:chExt cx="8352928" cy="1440160"/>
              </a:xfrm>
            </p:grpSpPr>
            <p:sp>
              <p:nvSpPr>
                <p:cNvPr id="15" name="圆角矩形 14"/>
                <p:cNvSpPr/>
                <p:nvPr/>
              </p:nvSpPr>
              <p:spPr>
                <a:xfrm>
                  <a:off x="251725" y="1916832"/>
                  <a:ext cx="8352518" cy="143980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对角圆角矩形 15"/>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 name="矩形 13"/>
              <p:cNvSpPr/>
              <p:nvPr/>
            </p:nvSpPr>
            <p:spPr>
              <a:xfrm>
                <a:off x="755080" y="1500079"/>
                <a:ext cx="7750175" cy="1015895"/>
              </a:xfrm>
              <a:prstGeom prst="rect">
                <a:avLst/>
              </a:prstGeom>
            </p:spPr>
            <p:txBody>
              <a:bodyPr>
                <a:spAutoFit/>
              </a:bodyPr>
              <a:lstStyle/>
              <a:p>
                <a:pPr eaLnBrk="0" hangingPunct="0">
                  <a:lnSpc>
                    <a:spcPct val="150000"/>
                  </a:lnSpc>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对于同样的证据可以有完全不同的解释，我们把那些不同的解释</a:t>
                </a:r>
                <a:r>
                  <a:rPr lang="zh-CN" altLang="en-US" sz="2000" dirty="0" smtClean="0">
                    <a:solidFill>
                      <a:schemeClr val="tx1">
                        <a:lumMod val="85000"/>
                        <a:lumOff val="15000"/>
                      </a:schemeClr>
                    </a:solidFill>
                    <a:latin typeface="Mistral" pitchFamily="66" charset="0"/>
                    <a:ea typeface="微软雅黑" pitchFamily="34" charset="-122"/>
                    <a:cs typeface="Microsoft Sans Serif" pitchFamily="34" charset="0"/>
                  </a:rPr>
                  <a:t>作为替代性</a:t>
                </a: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原因，比如解释房价上涨，物价上涨的种种观点。</a:t>
                </a:r>
              </a:p>
            </p:txBody>
          </p:sp>
        </p:grpSp>
      </p:grpSp>
      <p:grpSp>
        <p:nvGrpSpPr>
          <p:cNvPr id="61445" name="组合 16"/>
          <p:cNvGrpSpPr>
            <a:grpSpLocks/>
          </p:cNvGrpSpPr>
          <p:nvPr/>
        </p:nvGrpSpPr>
        <p:grpSpPr bwMode="auto">
          <a:xfrm>
            <a:off x="0" y="2925763"/>
            <a:ext cx="9144000" cy="1439862"/>
            <a:chOff x="0" y="1700808"/>
            <a:chExt cx="9144000" cy="1439714"/>
          </a:xfrm>
        </p:grpSpPr>
        <p:sp>
          <p:nvSpPr>
            <p:cNvPr id="18" name="椭圆 17"/>
            <p:cNvSpPr/>
            <p:nvPr/>
          </p:nvSpPr>
          <p:spPr>
            <a:xfrm>
              <a:off x="0" y="2853215"/>
              <a:ext cx="9144000" cy="287307"/>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1456" name="组合 7"/>
            <p:cNvGrpSpPr>
              <a:grpSpLocks/>
            </p:cNvGrpSpPr>
            <p:nvPr/>
          </p:nvGrpSpPr>
          <p:grpSpPr bwMode="auto">
            <a:xfrm>
              <a:off x="539552" y="1700808"/>
              <a:ext cx="8064896" cy="1224136"/>
              <a:chOff x="467544" y="1412776"/>
              <a:chExt cx="8064896" cy="1224136"/>
            </a:xfrm>
          </p:grpSpPr>
          <p:grpSp>
            <p:nvGrpSpPr>
              <p:cNvPr id="61457" name="组合 8"/>
              <p:cNvGrpSpPr>
                <a:grpSpLocks/>
              </p:cNvGrpSpPr>
              <p:nvPr/>
            </p:nvGrpSpPr>
            <p:grpSpPr bwMode="auto">
              <a:xfrm>
                <a:off x="467544" y="1412776"/>
                <a:ext cx="8064896" cy="1224136"/>
                <a:chOff x="251520" y="1916832"/>
                <a:chExt cx="8352928" cy="1440160"/>
              </a:xfrm>
            </p:grpSpPr>
            <p:sp>
              <p:nvSpPr>
                <p:cNvPr id="22" name="圆角矩形 21"/>
                <p:cNvSpPr/>
                <p:nvPr/>
              </p:nvSpPr>
              <p:spPr>
                <a:xfrm>
                  <a:off x="251725" y="1916832"/>
                  <a:ext cx="8352518" cy="143980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对角圆角矩形 22"/>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1" name="矩形 20"/>
              <p:cNvSpPr/>
              <p:nvPr/>
            </p:nvSpPr>
            <p:spPr>
              <a:xfrm>
                <a:off x="755080" y="1500079"/>
                <a:ext cx="7750175" cy="1015558"/>
              </a:xfrm>
              <a:prstGeom prst="rect">
                <a:avLst/>
              </a:prstGeom>
            </p:spPr>
            <p:txBody>
              <a:bodyPr>
                <a:spAutoFit/>
              </a:bodyPr>
              <a:lstStyle/>
              <a:p>
                <a:pPr eaLnBrk="0" hangingPunct="0">
                  <a:lnSpc>
                    <a:spcPct val="150000"/>
                  </a:lnSpc>
                  <a:defRPr/>
                </a:pP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不同</a:t>
                </a:r>
                <a:r>
                  <a:rPr lang="zh-CN" altLang="en-US" sz="2000" dirty="0" smtClean="0">
                    <a:solidFill>
                      <a:schemeClr val="tx1">
                        <a:lumMod val="85000"/>
                        <a:lumOff val="15000"/>
                      </a:schemeClr>
                    </a:solidFill>
                    <a:latin typeface="Mistral" pitchFamily="66" charset="0"/>
                    <a:ea typeface="微软雅黑" pitchFamily="34" charset="-122"/>
                    <a:cs typeface="Microsoft Sans Serif" pitchFamily="34" charset="0"/>
                  </a:rPr>
                  <a:t>的替代性</a:t>
                </a: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原因单独看往往都看似合理，也都能就一个结果发生的原因提供能自圆其说的解释。</a:t>
                </a:r>
              </a:p>
            </p:txBody>
          </p:sp>
        </p:grpSp>
      </p:grpSp>
      <p:grpSp>
        <p:nvGrpSpPr>
          <p:cNvPr id="61446" name="组合 23"/>
          <p:cNvGrpSpPr>
            <a:grpSpLocks/>
          </p:cNvGrpSpPr>
          <p:nvPr/>
        </p:nvGrpSpPr>
        <p:grpSpPr bwMode="auto">
          <a:xfrm>
            <a:off x="0" y="4652963"/>
            <a:ext cx="9144000" cy="1439862"/>
            <a:chOff x="0" y="1700808"/>
            <a:chExt cx="9144000" cy="1439714"/>
          </a:xfrm>
        </p:grpSpPr>
        <p:sp>
          <p:nvSpPr>
            <p:cNvPr id="25" name="椭圆 24"/>
            <p:cNvSpPr/>
            <p:nvPr/>
          </p:nvSpPr>
          <p:spPr>
            <a:xfrm>
              <a:off x="0" y="2853215"/>
              <a:ext cx="9144000" cy="287307"/>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1448" name="组合 7"/>
            <p:cNvGrpSpPr>
              <a:grpSpLocks/>
            </p:cNvGrpSpPr>
            <p:nvPr/>
          </p:nvGrpSpPr>
          <p:grpSpPr bwMode="auto">
            <a:xfrm>
              <a:off x="539552" y="1700808"/>
              <a:ext cx="8064896" cy="1224136"/>
              <a:chOff x="467544" y="1412776"/>
              <a:chExt cx="8064896" cy="1224136"/>
            </a:xfrm>
          </p:grpSpPr>
          <p:grpSp>
            <p:nvGrpSpPr>
              <p:cNvPr id="61449" name="组合 8"/>
              <p:cNvGrpSpPr>
                <a:grpSpLocks/>
              </p:cNvGrpSpPr>
              <p:nvPr/>
            </p:nvGrpSpPr>
            <p:grpSpPr bwMode="auto">
              <a:xfrm>
                <a:off x="467544" y="1412776"/>
                <a:ext cx="8064896" cy="1224136"/>
                <a:chOff x="251520" y="1916832"/>
                <a:chExt cx="8352928" cy="1440160"/>
              </a:xfrm>
            </p:grpSpPr>
            <p:sp>
              <p:nvSpPr>
                <p:cNvPr id="29" name="圆角矩形 28"/>
                <p:cNvSpPr/>
                <p:nvPr/>
              </p:nvSpPr>
              <p:spPr>
                <a:xfrm>
                  <a:off x="251725" y="1916832"/>
                  <a:ext cx="8352518" cy="143980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1452" name="对角圆角矩形 29"/>
                <p:cNvGrpSpPr>
                  <a:grpSpLocks/>
                </p:cNvGrpSpPr>
                <p:nvPr/>
              </p:nvGrpSpPr>
              <p:grpSpPr bwMode="auto">
                <a:xfrm>
                  <a:off x="7793194" y="2538030"/>
                  <a:ext cx="801842" cy="803238"/>
                  <a:chOff x="7821168" y="5181600"/>
                  <a:chExt cx="774192" cy="682752"/>
                </a:xfrm>
              </p:grpSpPr>
              <p:pic>
                <p:nvPicPr>
                  <p:cNvPr id="61453" name="对角圆角矩形 29"/>
                  <p:cNvPicPr>
                    <a:picLocks noChangeArrowheads="1"/>
                  </p:cNvPicPr>
                  <p:nvPr/>
                </p:nvPicPr>
                <p:blipFill>
                  <a:blip r:embed="rId2"/>
                  <a:srcRect/>
                  <a:stretch>
                    <a:fillRect/>
                  </a:stretch>
                </p:blipFill>
                <p:spPr bwMode="auto">
                  <a:xfrm>
                    <a:off x="7821168" y="5181600"/>
                    <a:ext cx="774192" cy="682752"/>
                  </a:xfrm>
                  <a:prstGeom prst="rect">
                    <a:avLst/>
                  </a:prstGeom>
                  <a:noFill/>
                  <a:ln w="9525">
                    <a:noFill/>
                    <a:miter lim="800000"/>
                    <a:headEnd/>
                    <a:tailEnd/>
                  </a:ln>
                </p:spPr>
              </p:pic>
              <p:sp>
                <p:nvSpPr>
                  <p:cNvPr id="61454" name="Text Box 13"/>
                  <p:cNvSpPr txBox="1">
                    <a:spLocks noChangeArrowheads="1"/>
                  </p:cNvSpPr>
                  <p:nvPr/>
                </p:nvSpPr>
                <p:spPr bwMode="auto">
                  <a:xfrm>
                    <a:off x="7849211" y="5207892"/>
                    <a:ext cx="721175" cy="629675"/>
                  </a:xfrm>
                  <a:prstGeom prst="rect">
                    <a:avLst/>
                  </a:prstGeom>
                  <a:noFill/>
                  <a:ln w="9525">
                    <a:noFill/>
                    <a:miter lim="800000"/>
                    <a:headEnd/>
                    <a:tailEnd/>
                  </a:ln>
                </p:spPr>
                <p:txBody>
                  <a:bodyPr anchor="ctr"/>
                  <a:lstStyle/>
                  <a:p>
                    <a:pPr algn="ctr"/>
                    <a:endParaRPr lang="zh-CN" altLang="en-US">
                      <a:solidFill>
                        <a:srgbClr val="FFFFFF"/>
                      </a:solidFill>
                      <a:latin typeface="Constantia" pitchFamily="18" charset="0"/>
                      <a:ea typeface="微软雅黑" pitchFamily="34" charset="-122"/>
                    </a:endParaRPr>
                  </a:p>
                </p:txBody>
              </p:sp>
            </p:grpSp>
          </p:grpSp>
          <p:sp>
            <p:nvSpPr>
              <p:cNvPr id="28" name="矩形 27"/>
              <p:cNvSpPr/>
              <p:nvPr/>
            </p:nvSpPr>
            <p:spPr>
              <a:xfrm>
                <a:off x="755080" y="1557223"/>
                <a:ext cx="7750175" cy="1015558"/>
              </a:xfrm>
              <a:prstGeom prst="rect">
                <a:avLst/>
              </a:prstGeom>
            </p:spPr>
            <p:txBody>
              <a:bodyPr>
                <a:spAutoFit/>
              </a:bodyPr>
              <a:lstStyle/>
              <a:p>
                <a:pPr fontAlgn="auto">
                  <a:lnSpc>
                    <a:spcPct val="150000"/>
                  </a:lnSpc>
                  <a:spcBef>
                    <a:spcPts val="0"/>
                  </a:spcBef>
                  <a:defRPr/>
                </a:pPr>
                <a:r>
                  <a:rPr lang="zh-CN" altLang="en-US" sz="2000" dirty="0" smtClean="0">
                    <a:solidFill>
                      <a:schemeClr val="tx1">
                        <a:lumMod val="85000"/>
                        <a:lumOff val="15000"/>
                      </a:schemeClr>
                    </a:solidFill>
                    <a:latin typeface="Mistral" pitchFamily="66" charset="0"/>
                    <a:ea typeface="+mn-ea"/>
                    <a:cs typeface="Microsoft Sans Serif" pitchFamily="34" charset="0"/>
                  </a:rPr>
                  <a:t>替代性</a:t>
                </a:r>
                <a:r>
                  <a:rPr lang="zh-CN" altLang="en-US" sz="2000" dirty="0">
                    <a:solidFill>
                      <a:schemeClr val="tx1">
                        <a:lumMod val="85000"/>
                        <a:lumOff val="15000"/>
                      </a:schemeClr>
                    </a:solidFill>
                    <a:latin typeface="Mistral" pitchFamily="66" charset="0"/>
                    <a:ea typeface="+mn-ea"/>
                    <a:cs typeface="Microsoft Sans Serif" pitchFamily="34" charset="0"/>
                  </a:rPr>
                  <a:t>原因越多，某个</a:t>
                </a:r>
                <a:r>
                  <a:rPr lang="zh-CN" altLang="en-US" sz="2000" dirty="0" smtClean="0">
                    <a:solidFill>
                      <a:schemeClr val="tx1">
                        <a:lumMod val="85000"/>
                        <a:lumOff val="15000"/>
                      </a:schemeClr>
                    </a:solidFill>
                    <a:latin typeface="Mistral" pitchFamily="66" charset="0"/>
                    <a:ea typeface="+mn-ea"/>
                    <a:cs typeface="Microsoft Sans Serif" pitchFamily="34" charset="0"/>
                  </a:rPr>
                  <a:t>具体替代性</a:t>
                </a:r>
                <a:r>
                  <a:rPr lang="zh-CN" altLang="en-US" sz="2000" dirty="0">
                    <a:solidFill>
                      <a:schemeClr val="tx1">
                        <a:lumMod val="85000"/>
                        <a:lumOff val="15000"/>
                      </a:schemeClr>
                    </a:solidFill>
                    <a:latin typeface="Mistral" pitchFamily="66" charset="0"/>
                    <a:ea typeface="+mn-ea"/>
                    <a:cs typeface="Microsoft Sans Serif" pitchFamily="34" charset="0"/>
                  </a:rPr>
                  <a:t>原因的可信度就越轻，它可能只是造成结果的一个“促成因素”，而不是决定性因素 </a:t>
                </a:r>
                <a:r>
                  <a:rPr lang="zh-CN" altLang="en-US" sz="2000" dirty="0">
                    <a:solidFill>
                      <a:schemeClr val="tx1">
                        <a:lumMod val="85000"/>
                        <a:lumOff val="15000"/>
                      </a:schemeClr>
                    </a:solidFill>
                    <a:latin typeface="Mistral" pitchFamily="66" charset="0"/>
                    <a:ea typeface="微软雅黑" pitchFamily="34" charset="-122"/>
                    <a:cs typeface="Microsoft Sans Serif" pitchFamily="34" charset="0"/>
                  </a:rPr>
                  <a:t>。</a:t>
                </a:r>
              </a:p>
            </p:txBody>
          </p:sp>
        </p:grpSp>
      </p:grpSp>
    </p:spTree>
  </p:cSld>
  <p:clrMapOvr>
    <a:masterClrMapping/>
  </p:clrMapOvr>
  <p:transition>
    <p:pull dir="l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504AB8B0-F71D-4D1E-A05B-6464C811C895}" type="slidenum">
              <a:rPr lang="zh-CN" altLang="en-US" smtClean="0"/>
              <a:pPr fontAlgn="base">
                <a:spcBef>
                  <a:spcPct val="0"/>
                </a:spcBef>
                <a:spcAft>
                  <a:spcPct val="0"/>
                </a:spcAft>
                <a:defRPr/>
              </a:pPr>
              <a:t>56</a:t>
            </a:fld>
            <a:endParaRPr lang="en-US" altLang="zh-CN" smtClean="0"/>
          </a:p>
        </p:txBody>
      </p:sp>
      <p:sp>
        <p:nvSpPr>
          <p:cNvPr id="62467" name="矩形 5"/>
          <p:cNvSpPr>
            <a:spLocks noChangeArrowheads="1"/>
          </p:cNvSpPr>
          <p:nvPr/>
        </p:nvSpPr>
        <p:spPr bwMode="auto">
          <a:xfrm>
            <a:off x="539750" y="3933825"/>
            <a:ext cx="8064500" cy="708025"/>
          </a:xfrm>
          <a:prstGeom prst="rect">
            <a:avLst/>
          </a:prstGeom>
          <a:noFill/>
          <a:ln w="9525">
            <a:noFill/>
            <a:miter lim="800000"/>
            <a:headEnd/>
            <a:tailEnd/>
          </a:ln>
        </p:spPr>
        <p:txBody>
          <a:bodyPr>
            <a:spAutoFit/>
          </a:bodyPr>
          <a:lstStyle/>
          <a:p>
            <a:pPr algn="ctr"/>
            <a:r>
              <a:rPr lang="zh-CN" altLang="en-US" sz="4000" b="1">
                <a:solidFill>
                  <a:schemeClr val="accent1"/>
                </a:solidFill>
                <a:latin typeface="Constantia" pitchFamily="18" charset="0"/>
                <a:ea typeface="微软雅黑" pitchFamily="34" charset="-122"/>
              </a:rPr>
              <a:t>别简单归因：有无替代性原因？</a:t>
            </a:r>
          </a:p>
        </p:txBody>
      </p:sp>
      <p:pic>
        <p:nvPicPr>
          <p:cNvPr id="62468" name="组合 31"/>
          <p:cNvPicPr>
            <a:picLocks noChangeArrowheads="1"/>
          </p:cNvPicPr>
          <p:nvPr/>
        </p:nvPicPr>
        <p:blipFill>
          <a:blip r:embed="rId2"/>
          <a:srcRect/>
          <a:stretch>
            <a:fillRect/>
          </a:stretch>
        </p:blipFill>
        <p:spPr bwMode="auto">
          <a:xfrm>
            <a:off x="2249488" y="1109663"/>
            <a:ext cx="4638675" cy="2779712"/>
          </a:xfrm>
          <a:prstGeom prst="rect">
            <a:avLst/>
          </a:prstGeom>
          <a:noFill/>
          <a:ln w="9525">
            <a:noFill/>
            <a:miter lim="800000"/>
            <a:headEnd/>
            <a:tailEnd/>
          </a:ln>
        </p:spPr>
      </p:pic>
      <p:sp>
        <p:nvSpPr>
          <p:cNvPr id="5" name="TextBox 4"/>
          <p:cNvSpPr txBox="1"/>
          <p:nvPr/>
        </p:nvSpPr>
        <p:spPr bwMode="auto">
          <a:xfrm>
            <a:off x="1042988" y="4699000"/>
            <a:ext cx="6913562" cy="458788"/>
          </a:xfrm>
          <a:prstGeom prst="rect">
            <a:avLst/>
          </a:prstGeom>
          <a:noFill/>
        </p:spPr>
        <p:txBody>
          <a:bodyPr>
            <a:spAutoFit/>
          </a:bodyPr>
          <a:lstStyle/>
          <a:p>
            <a:pPr algn="dist" fontAlgn="auto">
              <a:lnSpc>
                <a:spcPct val="150000"/>
              </a:lnSpc>
              <a:spcBef>
                <a:spcPts val="0"/>
              </a:spcBef>
              <a:spcAft>
                <a:spcPts val="0"/>
              </a:spcAft>
              <a:defRPr/>
            </a:pPr>
            <a:r>
              <a:rPr lang="zh-CN" altLang="en-US" b="1" dirty="0">
                <a:solidFill>
                  <a:srgbClr val="C00000"/>
                </a:solidFill>
                <a:latin typeface="+mn-ea"/>
                <a:ea typeface="+mn-ea"/>
                <a:cs typeface="Microsoft Sans Serif" pitchFamily="34" charset="0"/>
              </a:rPr>
              <a:t>是唯一的原因还是其中的一个原因？有相关性不等于有因果性！</a:t>
            </a:r>
            <a:endParaRPr lang="en-US" altLang="zh-CN" b="1" dirty="0">
              <a:solidFill>
                <a:srgbClr val="C00000"/>
              </a:solidFill>
              <a:latin typeface="+mn-ea"/>
              <a:ea typeface="+mn-ea"/>
              <a:cs typeface="Microsoft Sans Serif" pitchFamily="34" charset="0"/>
            </a:endParaRPr>
          </a:p>
        </p:txBody>
      </p:sp>
    </p:spTree>
  </p:cSld>
  <p:clrMapOvr>
    <a:masterClrMapping/>
  </p:clrMapOvr>
  <p:transition>
    <p:pull dir="l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61443"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71A37E-A279-4212-9890-57B4ABDF3650}" type="slidenum">
              <a:rPr lang="zh-CN" altLang="en-US" smtClean="0"/>
              <a:pPr fontAlgn="base">
                <a:spcBef>
                  <a:spcPct val="0"/>
                </a:spcBef>
                <a:spcAft>
                  <a:spcPct val="0"/>
                </a:spcAft>
                <a:defRPr/>
              </a:pPr>
              <a:t>57</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别简单归因！</a:t>
            </a:r>
            <a:endParaRPr lang="zh-CN" altLang="en-US" dirty="0"/>
          </a:p>
        </p:txBody>
      </p:sp>
      <p:sp>
        <p:nvSpPr>
          <p:cNvPr id="9" name="TextBox 8"/>
          <p:cNvSpPr txBox="1"/>
          <p:nvPr/>
        </p:nvSpPr>
        <p:spPr>
          <a:xfrm>
            <a:off x="2195513" y="1268413"/>
            <a:ext cx="6121400" cy="1041400"/>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1"/>
                </a:solidFill>
                <a:latin typeface="Mistral" pitchFamily="66" charset="0"/>
                <a:ea typeface="+mn-ea"/>
                <a:cs typeface="Microsoft Sans Serif" pitchFamily="34" charset="0"/>
              </a:rPr>
              <a:t>因果关系过度简单化：</a:t>
            </a:r>
            <a:endParaRPr lang="en-US" altLang="zh-CN" sz="2800" b="1" dirty="0">
              <a:solidFill>
                <a:schemeClr val="accent1"/>
              </a:solidFill>
              <a:latin typeface="Mistral" pitchFamily="66" charset="0"/>
              <a:ea typeface="+mn-ea"/>
              <a:cs typeface="Microsoft Sans Serif" pitchFamily="34" charset="0"/>
            </a:endParaRPr>
          </a:p>
          <a:p>
            <a:pPr fontAlgn="auto">
              <a:spcBef>
                <a:spcPts val="0"/>
              </a:spcBef>
              <a:defRPr/>
            </a:pPr>
            <a:r>
              <a:rPr lang="zh-CN" altLang="en-US" sz="2000" dirty="0">
                <a:solidFill>
                  <a:schemeClr val="tx1">
                    <a:lumMod val="85000"/>
                    <a:lumOff val="15000"/>
                  </a:schemeClr>
                </a:solidFill>
                <a:latin typeface="Mistral" pitchFamily="66" charset="0"/>
                <a:ea typeface="+mn-ea"/>
                <a:cs typeface="Microsoft Sans Serif" pitchFamily="34" charset="0"/>
              </a:rPr>
              <a:t>根据一些不够充分的因素来解释某事件，过分强调某一个或某几个因素对事件的作用。</a:t>
            </a:r>
            <a:endParaRPr lang="zh-CN" altLang="en-US" sz="2000" dirty="0">
              <a:solidFill>
                <a:schemeClr val="tx1">
                  <a:lumMod val="85000"/>
                  <a:lumOff val="15000"/>
                </a:schemeClr>
              </a:solidFill>
              <a:latin typeface="Mistral" pitchFamily="66" charset="0"/>
              <a:ea typeface="微软雅黑" pitchFamily="34" charset="-122"/>
              <a:cs typeface="Microsoft Sans Serif" pitchFamily="34" charset="0"/>
            </a:endParaRPr>
          </a:p>
        </p:txBody>
      </p:sp>
      <p:cxnSp>
        <p:nvCxnSpPr>
          <p:cNvPr id="22" name="直接连接符 21"/>
          <p:cNvCxnSpPr/>
          <p:nvPr/>
        </p:nvCxnSpPr>
        <p:spPr>
          <a:xfrm rot="5400000">
            <a:off x="1366837" y="1827213"/>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495" name="TextBox 23"/>
          <p:cNvSpPr txBox="1">
            <a:spLocks noChangeArrowheads="1"/>
          </p:cNvSpPr>
          <p:nvPr/>
        </p:nvSpPr>
        <p:spPr bwMode="auto">
          <a:xfrm>
            <a:off x="684213" y="3284538"/>
            <a:ext cx="7920037" cy="2170112"/>
          </a:xfrm>
          <a:prstGeom prst="rect">
            <a:avLst/>
          </a:prstGeom>
          <a:noFill/>
          <a:ln w="9525">
            <a:noFill/>
            <a:miter lim="800000"/>
            <a:headEnd/>
            <a:tailEnd/>
          </a:ln>
        </p:spPr>
        <p:txBody>
          <a:bodyPr>
            <a:spAutoFit/>
          </a:bodyPr>
          <a:lstStyle/>
          <a:p>
            <a:pPr marL="1160463" indent="-1160463">
              <a:lnSpc>
                <a:spcPct val="150000"/>
              </a:lnSpc>
            </a:pPr>
            <a:r>
              <a:rPr lang="zh-CN" altLang="en-US" b="1">
                <a:solidFill>
                  <a:schemeClr val="accent1"/>
                </a:solidFill>
                <a:latin typeface="Constantia" pitchFamily="18" charset="0"/>
                <a:ea typeface="微软雅黑" pitchFamily="34" charset="-122"/>
              </a:rPr>
              <a:t>典型案例：</a:t>
            </a:r>
            <a:r>
              <a:rPr lang="zh-CN" altLang="en-US">
                <a:latin typeface="Constantia" pitchFamily="18" charset="0"/>
                <a:ea typeface="微软雅黑" pitchFamily="34" charset="-122"/>
              </a:rPr>
              <a:t>因为银行进入加息通道，所以房价一定会跌。</a:t>
            </a:r>
            <a:endParaRPr lang="en-US" altLang="zh-CN">
              <a:latin typeface="Constantia" pitchFamily="18" charset="0"/>
              <a:ea typeface="微软雅黑" pitchFamily="34" charset="-122"/>
            </a:endParaRPr>
          </a:p>
          <a:p>
            <a:pPr marL="1160463" indent="-1160463">
              <a:lnSpc>
                <a:spcPct val="150000"/>
              </a:lnSpc>
            </a:pPr>
            <a:r>
              <a:rPr lang="zh-CN" altLang="en-US" b="1">
                <a:solidFill>
                  <a:schemeClr val="accent1"/>
                </a:solidFill>
                <a:latin typeface="Constantia" pitchFamily="18" charset="0"/>
                <a:ea typeface="微软雅黑" pitchFamily="34" charset="-122"/>
              </a:rPr>
              <a:t>分　　析：</a:t>
            </a:r>
            <a:r>
              <a:rPr lang="zh-CN" altLang="en-US">
                <a:latin typeface="Constantia" pitchFamily="18" charset="0"/>
                <a:ea typeface="微软雅黑" pitchFamily="34" charset="-122"/>
              </a:rPr>
              <a:t>房价下跌因素很多，除了金融因素，还有同期市场需求，国家政策，投资风险偏好多种因素影响，一个因素变动并不能导致结论成立。</a:t>
            </a:r>
          </a:p>
          <a:p>
            <a:pPr marL="1160463" indent="-1160463">
              <a:lnSpc>
                <a:spcPct val="150000"/>
              </a:lnSpc>
            </a:pPr>
            <a:endParaRPr lang="en-US" altLang="zh-CN">
              <a:latin typeface="Constantia" pitchFamily="18" charset="0"/>
              <a:ea typeface="微软雅黑" pitchFamily="34" charset="-122"/>
            </a:endParaRPr>
          </a:p>
        </p:txBody>
      </p:sp>
      <p:grpSp>
        <p:nvGrpSpPr>
          <p:cNvPr id="2" name="组合 10"/>
          <p:cNvGrpSpPr/>
          <p:nvPr/>
        </p:nvGrpSpPr>
        <p:grpSpPr>
          <a:xfrm>
            <a:off x="539552" y="1052736"/>
            <a:ext cx="1296144" cy="1296144"/>
            <a:chOff x="2843808" y="404664"/>
            <a:chExt cx="3456384" cy="3456384"/>
          </a:xfrm>
          <a:solidFill>
            <a:schemeClr val="accent1"/>
          </a:solidFill>
          <a:effectLst>
            <a:outerShdw blurRad="177800" dist="38100" dir="5400000" algn="t" rotWithShape="0">
              <a:prstClr val="black">
                <a:alpha val="62000"/>
              </a:prstClr>
            </a:outerShdw>
          </a:effectLst>
          <a:scene3d>
            <a:camera prst="perspectiveRelaxed"/>
            <a:lightRig rig="threePt" dir="t"/>
          </a:scene3d>
        </p:grpSpPr>
        <p:sp>
          <p:nvSpPr>
            <p:cNvPr id="12" name="Freeform 5"/>
            <p:cNvSpPr>
              <a:spLocks/>
            </p:cNvSpPr>
            <p:nvPr/>
          </p:nvSpPr>
          <p:spPr bwMode="auto">
            <a:xfrm>
              <a:off x="3491880" y="1097360"/>
              <a:ext cx="2089711" cy="2088232"/>
            </a:xfrm>
            <a:custGeom>
              <a:avLst/>
              <a:gdLst/>
              <a:ahLst/>
              <a:cxnLst>
                <a:cxn ang="0">
                  <a:pos x="0" y="3311"/>
                </a:cxn>
                <a:cxn ang="0">
                  <a:pos x="3313" y="0"/>
                </a:cxn>
                <a:cxn ang="0">
                  <a:pos x="8477" y="5160"/>
                </a:cxn>
                <a:cxn ang="0">
                  <a:pos x="13641" y="0"/>
                </a:cxn>
                <a:cxn ang="0">
                  <a:pos x="16954" y="3311"/>
                </a:cxn>
                <a:cxn ang="0">
                  <a:pos x="11790" y="8471"/>
                </a:cxn>
                <a:cxn ang="0">
                  <a:pos x="16954" y="13631"/>
                </a:cxn>
                <a:cxn ang="0">
                  <a:pos x="13641" y="16942"/>
                </a:cxn>
                <a:cxn ang="0">
                  <a:pos x="8477" y="11782"/>
                </a:cxn>
                <a:cxn ang="0">
                  <a:pos x="3313" y="16942"/>
                </a:cxn>
                <a:cxn ang="0">
                  <a:pos x="0" y="13631"/>
                </a:cxn>
                <a:cxn ang="0">
                  <a:pos x="5164" y="8471"/>
                </a:cxn>
                <a:cxn ang="0">
                  <a:pos x="0" y="3311"/>
                </a:cxn>
              </a:cxnLst>
              <a:rect l="0" t="0" r="r" b="b"/>
              <a:pathLst>
                <a:path w="16954" h="16942">
                  <a:moveTo>
                    <a:pt x="0" y="3311"/>
                  </a:moveTo>
                  <a:lnTo>
                    <a:pt x="3313" y="0"/>
                  </a:lnTo>
                  <a:lnTo>
                    <a:pt x="8477" y="5160"/>
                  </a:lnTo>
                  <a:lnTo>
                    <a:pt x="13641" y="0"/>
                  </a:lnTo>
                  <a:lnTo>
                    <a:pt x="16954" y="3311"/>
                  </a:lnTo>
                  <a:lnTo>
                    <a:pt x="11790" y="8471"/>
                  </a:lnTo>
                  <a:lnTo>
                    <a:pt x="16954" y="13631"/>
                  </a:lnTo>
                  <a:lnTo>
                    <a:pt x="13641" y="16942"/>
                  </a:lnTo>
                  <a:lnTo>
                    <a:pt x="8477" y="11782"/>
                  </a:lnTo>
                  <a:lnTo>
                    <a:pt x="3313" y="16942"/>
                  </a:lnTo>
                  <a:lnTo>
                    <a:pt x="0" y="13631"/>
                  </a:lnTo>
                  <a:lnTo>
                    <a:pt x="5164" y="8471"/>
                  </a:lnTo>
                  <a:lnTo>
                    <a:pt x="0" y="3311"/>
                  </a:lnTo>
                  <a:close/>
                </a:path>
              </a:pathLst>
            </a:custGeom>
            <a:grpFill/>
            <a:ln w="2">
              <a:noFill/>
              <a:prstDash val="solid"/>
              <a:round/>
              <a:headEnd/>
              <a:tailEnd/>
            </a:ln>
            <a:sp3d extrusionH="63500" prstMaterial="softEdge">
              <a:bevelT w="50800" h="38100"/>
            </a:sp3d>
          </p:spPr>
          <p:txBody>
            <a:bodyPr/>
            <a:lstStyle/>
            <a:p>
              <a:pPr fontAlgn="auto">
                <a:spcBef>
                  <a:spcPts val="0"/>
                </a:spcBef>
                <a:spcAft>
                  <a:spcPts val="0"/>
                </a:spcAft>
                <a:defRPr/>
              </a:pPr>
              <a:endParaRPr lang="zh-CN" altLang="en-US">
                <a:latin typeface="+mn-lt"/>
                <a:ea typeface="+mn-ea"/>
              </a:endParaRPr>
            </a:p>
          </p:txBody>
        </p:sp>
        <p:sp>
          <p:nvSpPr>
            <p:cNvPr id="13" name="同心圆 12"/>
            <p:cNvSpPr/>
            <p:nvPr/>
          </p:nvSpPr>
          <p:spPr>
            <a:xfrm>
              <a:off x="2843808" y="404664"/>
              <a:ext cx="3456384" cy="3456384"/>
            </a:xfrm>
            <a:prstGeom prst="donut">
              <a:avLst>
                <a:gd name="adj" fmla="val 8621"/>
              </a:avLst>
            </a:prstGeom>
            <a:grpFill/>
            <a:ln>
              <a:noFill/>
            </a:ln>
            <a:sp3d extrusionH="63500" prstMaterial="softEdge">
              <a:bevelT w="508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rgbClr val="FF3300"/>
                                      </p:to>
                                    </p:animClr>
                                    <p:animClr clrSpc="rgb" dir="cw">
                                      <p:cBhvr>
                                        <p:cTn id="7" dur="500" fill="hold"/>
                                        <p:tgtEl>
                                          <p:spTgt spid="9">
                                            <p:txEl>
                                              <p:pRg st="0" end="0"/>
                                            </p:txEl>
                                          </p:spTgt>
                                        </p:tgtEl>
                                        <p:attrNameLst>
                                          <p:attrName>fillcolor</p:attrName>
                                        </p:attrNameLst>
                                      </p:cBhvr>
                                      <p:to>
                                        <a:srgbClr val="FF3300"/>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62467"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0DB3F5-10AF-48EC-80BC-8730E7C4DF1A}" type="slidenum">
              <a:rPr lang="zh-CN" altLang="en-US" smtClean="0"/>
              <a:pPr fontAlgn="base">
                <a:spcBef>
                  <a:spcPct val="0"/>
                </a:spcBef>
                <a:spcAft>
                  <a:spcPct val="0"/>
                </a:spcAft>
                <a:defRPr/>
              </a:pPr>
              <a:t>58</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a:t>别简单归因！</a:t>
            </a:r>
          </a:p>
        </p:txBody>
      </p:sp>
      <p:sp>
        <p:nvSpPr>
          <p:cNvPr id="9" name="TextBox 8"/>
          <p:cNvSpPr txBox="1"/>
          <p:nvPr/>
        </p:nvSpPr>
        <p:spPr>
          <a:xfrm>
            <a:off x="2195513" y="1268413"/>
            <a:ext cx="6121400" cy="1041400"/>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1"/>
                </a:solidFill>
                <a:latin typeface="Mistral" pitchFamily="66" charset="0"/>
                <a:ea typeface="+mn-ea"/>
                <a:cs typeface="Microsoft Sans Serif" pitchFamily="34" charset="0"/>
              </a:rPr>
              <a:t>混淆原因和结果：</a:t>
            </a:r>
            <a:endParaRPr lang="en-US" altLang="zh-CN" sz="2800" b="1" dirty="0">
              <a:solidFill>
                <a:schemeClr val="accent1"/>
              </a:solidFill>
              <a:latin typeface="Mistral" pitchFamily="66" charset="0"/>
              <a:ea typeface="+mn-ea"/>
              <a:cs typeface="Microsoft Sans Serif" pitchFamily="34" charset="0"/>
            </a:endParaRPr>
          </a:p>
          <a:p>
            <a:pPr fontAlgn="auto">
              <a:spcBef>
                <a:spcPts val="0"/>
              </a:spcBef>
              <a:defRPr/>
            </a:pPr>
            <a:r>
              <a:rPr lang="zh-CN" altLang="en-US" sz="2000" dirty="0">
                <a:solidFill>
                  <a:schemeClr val="tx1">
                    <a:lumMod val="85000"/>
                    <a:lumOff val="15000"/>
                  </a:schemeClr>
                </a:solidFill>
                <a:latin typeface="Mistral" pitchFamily="66" charset="0"/>
                <a:ea typeface="+mn-ea"/>
                <a:cs typeface="Microsoft Sans Serif" pitchFamily="34" charset="0"/>
              </a:rPr>
              <a:t>将原因和结果混淆在一起或没有认识到两件事可能是互相影响的。</a:t>
            </a:r>
            <a:endParaRPr lang="zh-CN" altLang="en-US" sz="2000" dirty="0">
              <a:solidFill>
                <a:schemeClr val="tx1">
                  <a:lumMod val="85000"/>
                  <a:lumOff val="15000"/>
                </a:schemeClr>
              </a:solidFill>
              <a:latin typeface="Mistral" pitchFamily="66" charset="0"/>
              <a:ea typeface="微软雅黑" pitchFamily="34" charset="-122"/>
              <a:cs typeface="Microsoft Sans Serif" pitchFamily="34" charset="0"/>
            </a:endParaRPr>
          </a:p>
        </p:txBody>
      </p:sp>
      <p:sp>
        <p:nvSpPr>
          <p:cNvPr id="64518" name="TextBox 23"/>
          <p:cNvSpPr txBox="1">
            <a:spLocks noChangeArrowheads="1"/>
          </p:cNvSpPr>
          <p:nvPr/>
        </p:nvSpPr>
        <p:spPr bwMode="auto">
          <a:xfrm>
            <a:off x="684213" y="3284538"/>
            <a:ext cx="7920037" cy="1800225"/>
          </a:xfrm>
          <a:prstGeom prst="rect">
            <a:avLst/>
          </a:prstGeom>
          <a:noFill/>
          <a:ln w="9525">
            <a:noFill/>
            <a:miter lim="800000"/>
            <a:headEnd/>
            <a:tailEnd/>
          </a:ln>
        </p:spPr>
        <p:txBody>
          <a:bodyPr>
            <a:spAutoFit/>
          </a:bodyPr>
          <a:lstStyle/>
          <a:p>
            <a:pPr marL="1160463" indent="-1160463">
              <a:lnSpc>
                <a:spcPct val="150000"/>
              </a:lnSpc>
            </a:pPr>
            <a:r>
              <a:rPr lang="zh-CN" altLang="en-US" b="1">
                <a:solidFill>
                  <a:schemeClr val="accent1"/>
                </a:solidFill>
                <a:latin typeface="Constantia" pitchFamily="18" charset="0"/>
                <a:ea typeface="微软雅黑" pitchFamily="34" charset="-122"/>
              </a:rPr>
              <a:t>典型案例：</a:t>
            </a:r>
            <a:r>
              <a:rPr lang="zh-CN" altLang="en-US">
                <a:latin typeface="Constantia" pitchFamily="18" charset="0"/>
                <a:ea typeface="微软雅黑" pitchFamily="34" charset="-122"/>
              </a:rPr>
              <a:t>统计</a:t>
            </a:r>
            <a:r>
              <a:rPr lang="en-US" altLang="zh-CN">
                <a:latin typeface="Constantia" pitchFamily="18" charset="0"/>
                <a:ea typeface="微软雅黑" pitchFamily="34" charset="-122"/>
              </a:rPr>
              <a:t>100</a:t>
            </a:r>
            <a:r>
              <a:rPr lang="zh-CN" altLang="en-US">
                <a:latin typeface="Constantia" pitchFamily="18" charset="0"/>
                <a:ea typeface="微软雅黑" pitchFamily="34" charset="-122"/>
              </a:rPr>
              <a:t>名女性工作者研究表明：容易生气的女人免疫系统就容易受到伤害。</a:t>
            </a:r>
            <a:endParaRPr lang="en-US" altLang="zh-CN">
              <a:latin typeface="Constantia" pitchFamily="18" charset="0"/>
              <a:ea typeface="微软雅黑" pitchFamily="34" charset="-122"/>
            </a:endParaRPr>
          </a:p>
          <a:p>
            <a:pPr marL="1160463" indent="-1160463">
              <a:lnSpc>
                <a:spcPct val="150000"/>
              </a:lnSpc>
            </a:pPr>
            <a:r>
              <a:rPr lang="zh-CN" altLang="en-US" b="1">
                <a:solidFill>
                  <a:schemeClr val="accent1"/>
                </a:solidFill>
                <a:latin typeface="Constantia" pitchFamily="18" charset="0"/>
                <a:ea typeface="微软雅黑" pitchFamily="34" charset="-122"/>
              </a:rPr>
              <a:t>分　　析：</a:t>
            </a:r>
            <a:r>
              <a:rPr lang="zh-CN" altLang="en-US">
                <a:latin typeface="Constantia" pitchFamily="18" charset="0"/>
                <a:ea typeface="微软雅黑" pitchFamily="34" charset="-122"/>
              </a:rPr>
              <a:t>答案也许是免疫系统容易受到伤害的女人，容易导致肝火旺盛而易怒。</a:t>
            </a:r>
            <a:endParaRPr lang="en-US" altLang="zh-CN">
              <a:latin typeface="Constantia" pitchFamily="18" charset="0"/>
              <a:ea typeface="微软雅黑" pitchFamily="34" charset="-122"/>
            </a:endParaRPr>
          </a:p>
        </p:txBody>
      </p:sp>
      <p:grpSp>
        <p:nvGrpSpPr>
          <p:cNvPr id="2" name="组合 10"/>
          <p:cNvGrpSpPr/>
          <p:nvPr/>
        </p:nvGrpSpPr>
        <p:grpSpPr>
          <a:xfrm>
            <a:off x="539552" y="1052736"/>
            <a:ext cx="1296144" cy="1296144"/>
            <a:chOff x="2843808" y="404664"/>
            <a:chExt cx="3456384" cy="3456384"/>
          </a:xfrm>
          <a:solidFill>
            <a:schemeClr val="accent1"/>
          </a:solidFill>
          <a:effectLst>
            <a:outerShdw blurRad="177800" dist="38100" dir="5400000" algn="t" rotWithShape="0">
              <a:prstClr val="black">
                <a:alpha val="62000"/>
              </a:prstClr>
            </a:outerShdw>
          </a:effectLst>
          <a:scene3d>
            <a:camera prst="perspectiveRelaxed"/>
            <a:lightRig rig="threePt" dir="t"/>
          </a:scene3d>
        </p:grpSpPr>
        <p:sp>
          <p:nvSpPr>
            <p:cNvPr id="12" name="Freeform 5"/>
            <p:cNvSpPr>
              <a:spLocks/>
            </p:cNvSpPr>
            <p:nvPr/>
          </p:nvSpPr>
          <p:spPr bwMode="auto">
            <a:xfrm>
              <a:off x="3491880" y="1097360"/>
              <a:ext cx="2089711" cy="2088232"/>
            </a:xfrm>
            <a:custGeom>
              <a:avLst/>
              <a:gdLst/>
              <a:ahLst/>
              <a:cxnLst>
                <a:cxn ang="0">
                  <a:pos x="0" y="3311"/>
                </a:cxn>
                <a:cxn ang="0">
                  <a:pos x="3313" y="0"/>
                </a:cxn>
                <a:cxn ang="0">
                  <a:pos x="8477" y="5160"/>
                </a:cxn>
                <a:cxn ang="0">
                  <a:pos x="13641" y="0"/>
                </a:cxn>
                <a:cxn ang="0">
                  <a:pos x="16954" y="3311"/>
                </a:cxn>
                <a:cxn ang="0">
                  <a:pos x="11790" y="8471"/>
                </a:cxn>
                <a:cxn ang="0">
                  <a:pos x="16954" y="13631"/>
                </a:cxn>
                <a:cxn ang="0">
                  <a:pos x="13641" y="16942"/>
                </a:cxn>
                <a:cxn ang="0">
                  <a:pos x="8477" y="11782"/>
                </a:cxn>
                <a:cxn ang="0">
                  <a:pos x="3313" y="16942"/>
                </a:cxn>
                <a:cxn ang="0">
                  <a:pos x="0" y="13631"/>
                </a:cxn>
                <a:cxn ang="0">
                  <a:pos x="5164" y="8471"/>
                </a:cxn>
                <a:cxn ang="0">
                  <a:pos x="0" y="3311"/>
                </a:cxn>
              </a:cxnLst>
              <a:rect l="0" t="0" r="r" b="b"/>
              <a:pathLst>
                <a:path w="16954" h="16942">
                  <a:moveTo>
                    <a:pt x="0" y="3311"/>
                  </a:moveTo>
                  <a:lnTo>
                    <a:pt x="3313" y="0"/>
                  </a:lnTo>
                  <a:lnTo>
                    <a:pt x="8477" y="5160"/>
                  </a:lnTo>
                  <a:lnTo>
                    <a:pt x="13641" y="0"/>
                  </a:lnTo>
                  <a:lnTo>
                    <a:pt x="16954" y="3311"/>
                  </a:lnTo>
                  <a:lnTo>
                    <a:pt x="11790" y="8471"/>
                  </a:lnTo>
                  <a:lnTo>
                    <a:pt x="16954" y="13631"/>
                  </a:lnTo>
                  <a:lnTo>
                    <a:pt x="13641" y="16942"/>
                  </a:lnTo>
                  <a:lnTo>
                    <a:pt x="8477" y="11782"/>
                  </a:lnTo>
                  <a:lnTo>
                    <a:pt x="3313" y="16942"/>
                  </a:lnTo>
                  <a:lnTo>
                    <a:pt x="0" y="13631"/>
                  </a:lnTo>
                  <a:lnTo>
                    <a:pt x="5164" y="8471"/>
                  </a:lnTo>
                  <a:lnTo>
                    <a:pt x="0" y="3311"/>
                  </a:lnTo>
                  <a:close/>
                </a:path>
              </a:pathLst>
            </a:custGeom>
            <a:grpFill/>
            <a:ln w="2">
              <a:noFill/>
              <a:prstDash val="solid"/>
              <a:round/>
              <a:headEnd/>
              <a:tailEnd/>
            </a:ln>
            <a:sp3d extrusionH="63500" prstMaterial="softEdge">
              <a:bevelT w="50800" h="38100"/>
            </a:sp3d>
          </p:spPr>
          <p:txBody>
            <a:bodyPr/>
            <a:lstStyle/>
            <a:p>
              <a:pPr fontAlgn="auto">
                <a:spcBef>
                  <a:spcPts val="0"/>
                </a:spcBef>
                <a:spcAft>
                  <a:spcPts val="0"/>
                </a:spcAft>
                <a:defRPr/>
              </a:pPr>
              <a:endParaRPr lang="zh-CN" altLang="en-US">
                <a:latin typeface="+mn-lt"/>
                <a:ea typeface="+mn-ea"/>
              </a:endParaRPr>
            </a:p>
          </p:txBody>
        </p:sp>
        <p:sp>
          <p:nvSpPr>
            <p:cNvPr id="13" name="同心圆 12"/>
            <p:cNvSpPr/>
            <p:nvPr/>
          </p:nvSpPr>
          <p:spPr>
            <a:xfrm>
              <a:off x="2843808" y="404664"/>
              <a:ext cx="3456384" cy="3456384"/>
            </a:xfrm>
            <a:prstGeom prst="donut">
              <a:avLst>
                <a:gd name="adj" fmla="val 8621"/>
              </a:avLst>
            </a:prstGeom>
            <a:grpFill/>
            <a:ln>
              <a:noFill/>
            </a:ln>
            <a:sp3d extrusionH="63500" prstMaterial="softEdge">
              <a:bevelT w="508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cxnSp>
        <p:nvCxnSpPr>
          <p:cNvPr id="15" name="直接连接符 14"/>
          <p:cNvCxnSpPr/>
          <p:nvPr/>
        </p:nvCxnSpPr>
        <p:spPr>
          <a:xfrm rot="5400000">
            <a:off x="1366837" y="1827213"/>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rgbClr val="FF3300"/>
                                      </p:to>
                                    </p:animClr>
                                    <p:animClr clrSpc="rgb" dir="cw">
                                      <p:cBhvr>
                                        <p:cTn id="7" dur="500" fill="hold"/>
                                        <p:tgtEl>
                                          <p:spTgt spid="9">
                                            <p:txEl>
                                              <p:pRg st="0" end="0"/>
                                            </p:txEl>
                                          </p:spTgt>
                                        </p:tgtEl>
                                        <p:attrNameLst>
                                          <p:attrName>fillcolor</p:attrName>
                                        </p:attrNameLst>
                                      </p:cBhvr>
                                      <p:to>
                                        <a:srgbClr val="FF3300"/>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63491"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EC1741-8FF6-4F09-8C02-23E733B560FB}" type="slidenum">
              <a:rPr lang="zh-CN" altLang="en-US" smtClean="0"/>
              <a:pPr fontAlgn="base">
                <a:spcBef>
                  <a:spcPct val="0"/>
                </a:spcBef>
                <a:spcAft>
                  <a:spcPct val="0"/>
                </a:spcAft>
                <a:defRPr/>
              </a:pPr>
              <a:t>59</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a:t>别简单归因！</a:t>
            </a:r>
          </a:p>
        </p:txBody>
      </p:sp>
      <p:sp>
        <p:nvSpPr>
          <p:cNvPr id="9" name="TextBox 8"/>
          <p:cNvSpPr txBox="1"/>
          <p:nvPr/>
        </p:nvSpPr>
        <p:spPr>
          <a:xfrm>
            <a:off x="2195513" y="1268413"/>
            <a:ext cx="6121400" cy="1041400"/>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1"/>
                </a:solidFill>
                <a:latin typeface="Mistral" pitchFamily="66" charset="0"/>
                <a:ea typeface="+mn-ea"/>
                <a:cs typeface="Microsoft Sans Serif" pitchFamily="34" charset="0"/>
              </a:rPr>
              <a:t>对共同原因的疏忽：</a:t>
            </a:r>
            <a:endParaRPr lang="en-US" altLang="zh-CN" sz="2800" b="1" dirty="0">
              <a:solidFill>
                <a:schemeClr val="accent1"/>
              </a:solidFill>
              <a:latin typeface="Mistral" pitchFamily="66" charset="0"/>
              <a:ea typeface="+mn-ea"/>
              <a:cs typeface="Microsoft Sans Serif" pitchFamily="34" charset="0"/>
            </a:endParaRPr>
          </a:p>
          <a:p>
            <a:pPr fontAlgn="auto">
              <a:spcBef>
                <a:spcPts val="0"/>
              </a:spcBef>
              <a:defRPr/>
            </a:pPr>
            <a:r>
              <a:rPr lang="zh-CN" altLang="en-US" sz="2000" dirty="0">
                <a:solidFill>
                  <a:schemeClr val="tx1">
                    <a:lumMod val="85000"/>
                    <a:lumOff val="15000"/>
                  </a:schemeClr>
                </a:solidFill>
                <a:latin typeface="Mistral" pitchFamily="66" charset="0"/>
                <a:ea typeface="+mn-ea"/>
                <a:cs typeface="Microsoft Sans Serif" pitchFamily="34" charset="0"/>
              </a:rPr>
              <a:t>没认识到两件事可能因为另一个共同因素的影响而相互联系。</a:t>
            </a:r>
            <a:endParaRPr lang="zh-CN" altLang="en-US" sz="2000" dirty="0">
              <a:solidFill>
                <a:schemeClr val="tx1">
                  <a:lumMod val="85000"/>
                  <a:lumOff val="15000"/>
                </a:schemeClr>
              </a:solidFill>
              <a:latin typeface="Mistral" pitchFamily="66" charset="0"/>
              <a:ea typeface="微软雅黑" pitchFamily="34" charset="-122"/>
              <a:cs typeface="Microsoft Sans Serif" pitchFamily="34" charset="0"/>
            </a:endParaRPr>
          </a:p>
        </p:txBody>
      </p:sp>
      <p:sp>
        <p:nvSpPr>
          <p:cNvPr id="65542" name="TextBox 23"/>
          <p:cNvSpPr txBox="1">
            <a:spLocks noChangeArrowheads="1"/>
          </p:cNvSpPr>
          <p:nvPr/>
        </p:nvSpPr>
        <p:spPr bwMode="auto">
          <a:xfrm>
            <a:off x="684213" y="3284538"/>
            <a:ext cx="7920037" cy="2586037"/>
          </a:xfrm>
          <a:prstGeom prst="rect">
            <a:avLst/>
          </a:prstGeom>
          <a:noFill/>
          <a:ln w="9525">
            <a:noFill/>
            <a:miter lim="800000"/>
            <a:headEnd/>
            <a:tailEnd/>
          </a:ln>
        </p:spPr>
        <p:txBody>
          <a:bodyPr>
            <a:spAutoFit/>
          </a:bodyPr>
          <a:lstStyle/>
          <a:p>
            <a:pPr marL="1160463" indent="-1160463">
              <a:lnSpc>
                <a:spcPct val="150000"/>
              </a:lnSpc>
            </a:pPr>
            <a:r>
              <a:rPr lang="zh-CN" altLang="en-US" b="1">
                <a:solidFill>
                  <a:schemeClr val="accent1"/>
                </a:solidFill>
                <a:latin typeface="Constantia" pitchFamily="18" charset="0"/>
                <a:ea typeface="微软雅黑" pitchFamily="34" charset="-122"/>
              </a:rPr>
              <a:t>典型案例：</a:t>
            </a:r>
            <a:r>
              <a:rPr lang="zh-CN" altLang="en-US">
                <a:latin typeface="Constantia" pitchFamily="18" charset="0"/>
                <a:ea typeface="微软雅黑" pitchFamily="34" charset="-122"/>
              </a:rPr>
              <a:t>统计</a:t>
            </a:r>
            <a:r>
              <a:rPr lang="en-US" altLang="zh-CN">
                <a:latin typeface="Constantia" pitchFamily="18" charset="0"/>
                <a:ea typeface="微软雅黑" pitchFamily="34" charset="-122"/>
              </a:rPr>
              <a:t>100</a:t>
            </a:r>
            <a:r>
              <a:rPr lang="zh-CN" altLang="en-US">
                <a:latin typeface="Constantia" pitchFamily="18" charset="0"/>
                <a:ea typeface="微软雅黑" pitchFamily="34" charset="-122"/>
              </a:rPr>
              <a:t>名女性工作者研究表明容易生气的女人免疫系统就容易受到伤害。</a:t>
            </a:r>
            <a:endParaRPr lang="en-US" altLang="zh-CN">
              <a:latin typeface="Constantia" pitchFamily="18" charset="0"/>
              <a:ea typeface="微软雅黑" pitchFamily="34" charset="-122"/>
            </a:endParaRPr>
          </a:p>
          <a:p>
            <a:pPr marL="1160463" indent="-1160463">
              <a:lnSpc>
                <a:spcPct val="150000"/>
              </a:lnSpc>
            </a:pPr>
            <a:r>
              <a:rPr lang="zh-CN" altLang="en-US" b="1">
                <a:solidFill>
                  <a:schemeClr val="accent1"/>
                </a:solidFill>
                <a:latin typeface="Constantia" pitchFamily="18" charset="0"/>
                <a:ea typeface="微软雅黑" pitchFamily="34" charset="-122"/>
              </a:rPr>
              <a:t>分　　析：</a:t>
            </a:r>
            <a:r>
              <a:rPr lang="zh-CN" altLang="en-US">
                <a:latin typeface="Constantia" pitchFamily="18" charset="0"/>
                <a:ea typeface="微软雅黑" pitchFamily="34" charset="-122"/>
              </a:rPr>
              <a:t>也许容易产生敌意和免疫系统不好都是因为这群调查对象拥有不良的生活习惯，也许是其它原因（比如高强度加班）导致某些女人容易生气同时免疫系统受到伤害。 两件事相关性很强并不能等于可以证明他们有因果关系。</a:t>
            </a:r>
            <a:endParaRPr lang="en-US" altLang="zh-CN">
              <a:latin typeface="Constantia" pitchFamily="18" charset="0"/>
              <a:ea typeface="微软雅黑" pitchFamily="34" charset="-122"/>
            </a:endParaRPr>
          </a:p>
        </p:txBody>
      </p:sp>
      <p:grpSp>
        <p:nvGrpSpPr>
          <p:cNvPr id="2" name="组合 10"/>
          <p:cNvGrpSpPr/>
          <p:nvPr/>
        </p:nvGrpSpPr>
        <p:grpSpPr>
          <a:xfrm>
            <a:off x="539552" y="1052736"/>
            <a:ext cx="1296144" cy="1296144"/>
            <a:chOff x="2843808" y="404664"/>
            <a:chExt cx="3456384" cy="3456384"/>
          </a:xfrm>
          <a:solidFill>
            <a:schemeClr val="accent1"/>
          </a:solidFill>
          <a:effectLst>
            <a:outerShdw blurRad="177800" dist="38100" dir="5400000" algn="t" rotWithShape="0">
              <a:prstClr val="black">
                <a:alpha val="62000"/>
              </a:prstClr>
            </a:outerShdw>
          </a:effectLst>
          <a:scene3d>
            <a:camera prst="perspectiveRelaxed"/>
            <a:lightRig rig="threePt" dir="t"/>
          </a:scene3d>
        </p:grpSpPr>
        <p:sp>
          <p:nvSpPr>
            <p:cNvPr id="12" name="Freeform 5"/>
            <p:cNvSpPr>
              <a:spLocks/>
            </p:cNvSpPr>
            <p:nvPr/>
          </p:nvSpPr>
          <p:spPr bwMode="auto">
            <a:xfrm>
              <a:off x="3491880" y="1097360"/>
              <a:ext cx="2089711" cy="2088232"/>
            </a:xfrm>
            <a:custGeom>
              <a:avLst/>
              <a:gdLst/>
              <a:ahLst/>
              <a:cxnLst>
                <a:cxn ang="0">
                  <a:pos x="0" y="3311"/>
                </a:cxn>
                <a:cxn ang="0">
                  <a:pos x="3313" y="0"/>
                </a:cxn>
                <a:cxn ang="0">
                  <a:pos x="8477" y="5160"/>
                </a:cxn>
                <a:cxn ang="0">
                  <a:pos x="13641" y="0"/>
                </a:cxn>
                <a:cxn ang="0">
                  <a:pos x="16954" y="3311"/>
                </a:cxn>
                <a:cxn ang="0">
                  <a:pos x="11790" y="8471"/>
                </a:cxn>
                <a:cxn ang="0">
                  <a:pos x="16954" y="13631"/>
                </a:cxn>
                <a:cxn ang="0">
                  <a:pos x="13641" y="16942"/>
                </a:cxn>
                <a:cxn ang="0">
                  <a:pos x="8477" y="11782"/>
                </a:cxn>
                <a:cxn ang="0">
                  <a:pos x="3313" y="16942"/>
                </a:cxn>
                <a:cxn ang="0">
                  <a:pos x="0" y="13631"/>
                </a:cxn>
                <a:cxn ang="0">
                  <a:pos x="5164" y="8471"/>
                </a:cxn>
                <a:cxn ang="0">
                  <a:pos x="0" y="3311"/>
                </a:cxn>
              </a:cxnLst>
              <a:rect l="0" t="0" r="r" b="b"/>
              <a:pathLst>
                <a:path w="16954" h="16942">
                  <a:moveTo>
                    <a:pt x="0" y="3311"/>
                  </a:moveTo>
                  <a:lnTo>
                    <a:pt x="3313" y="0"/>
                  </a:lnTo>
                  <a:lnTo>
                    <a:pt x="8477" y="5160"/>
                  </a:lnTo>
                  <a:lnTo>
                    <a:pt x="13641" y="0"/>
                  </a:lnTo>
                  <a:lnTo>
                    <a:pt x="16954" y="3311"/>
                  </a:lnTo>
                  <a:lnTo>
                    <a:pt x="11790" y="8471"/>
                  </a:lnTo>
                  <a:lnTo>
                    <a:pt x="16954" y="13631"/>
                  </a:lnTo>
                  <a:lnTo>
                    <a:pt x="13641" y="16942"/>
                  </a:lnTo>
                  <a:lnTo>
                    <a:pt x="8477" y="11782"/>
                  </a:lnTo>
                  <a:lnTo>
                    <a:pt x="3313" y="16942"/>
                  </a:lnTo>
                  <a:lnTo>
                    <a:pt x="0" y="13631"/>
                  </a:lnTo>
                  <a:lnTo>
                    <a:pt x="5164" y="8471"/>
                  </a:lnTo>
                  <a:lnTo>
                    <a:pt x="0" y="3311"/>
                  </a:lnTo>
                  <a:close/>
                </a:path>
              </a:pathLst>
            </a:custGeom>
            <a:grpFill/>
            <a:ln w="2">
              <a:noFill/>
              <a:prstDash val="solid"/>
              <a:round/>
              <a:headEnd/>
              <a:tailEnd/>
            </a:ln>
            <a:sp3d extrusionH="63500" prstMaterial="softEdge">
              <a:bevelT w="50800" h="38100"/>
            </a:sp3d>
          </p:spPr>
          <p:txBody>
            <a:bodyPr/>
            <a:lstStyle/>
            <a:p>
              <a:pPr fontAlgn="auto">
                <a:spcBef>
                  <a:spcPts val="0"/>
                </a:spcBef>
                <a:spcAft>
                  <a:spcPts val="0"/>
                </a:spcAft>
                <a:defRPr/>
              </a:pPr>
              <a:endParaRPr lang="zh-CN" altLang="en-US">
                <a:latin typeface="+mn-lt"/>
                <a:ea typeface="+mn-ea"/>
              </a:endParaRPr>
            </a:p>
          </p:txBody>
        </p:sp>
        <p:sp>
          <p:nvSpPr>
            <p:cNvPr id="13" name="同心圆 12"/>
            <p:cNvSpPr/>
            <p:nvPr/>
          </p:nvSpPr>
          <p:spPr>
            <a:xfrm>
              <a:off x="2843808" y="404664"/>
              <a:ext cx="3456384" cy="3456384"/>
            </a:xfrm>
            <a:prstGeom prst="donut">
              <a:avLst>
                <a:gd name="adj" fmla="val 8621"/>
              </a:avLst>
            </a:prstGeom>
            <a:grpFill/>
            <a:ln>
              <a:noFill/>
            </a:ln>
            <a:sp3d extrusionH="63500" prstMaterial="softEdge">
              <a:bevelT w="508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cxnSp>
        <p:nvCxnSpPr>
          <p:cNvPr id="15" name="直接连接符 14"/>
          <p:cNvCxnSpPr/>
          <p:nvPr/>
        </p:nvCxnSpPr>
        <p:spPr>
          <a:xfrm rot="5400000">
            <a:off x="1366837" y="1827213"/>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rgbClr val="FF3300"/>
                                      </p:to>
                                    </p:animClr>
                                    <p:animClr clrSpc="rgb" dir="cw">
                                      <p:cBhvr>
                                        <p:cTn id="7" dur="500" fill="hold"/>
                                        <p:tgtEl>
                                          <p:spTgt spid="9">
                                            <p:txEl>
                                              <p:pRg st="0" end="0"/>
                                            </p:txEl>
                                          </p:spTgt>
                                        </p:tgtEl>
                                        <p:attrNameLst>
                                          <p:attrName>fillcolor</p:attrName>
                                        </p:attrNameLst>
                                      </p:cBhvr>
                                      <p:to>
                                        <a:srgbClr val="FF3300"/>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0"/>
          <p:cNvGrpSpPr>
            <a:grpSpLocks/>
          </p:cNvGrpSpPr>
          <p:nvPr/>
        </p:nvGrpSpPr>
        <p:grpSpPr bwMode="auto">
          <a:xfrm>
            <a:off x="3635375" y="4581525"/>
            <a:ext cx="2051050" cy="1439863"/>
            <a:chOff x="2873524" y="1484784"/>
            <a:chExt cx="2232248" cy="1567284"/>
          </a:xfrm>
        </p:grpSpPr>
        <p:sp>
          <p:nvSpPr>
            <p:cNvPr id="42" name="椭圆 41"/>
            <p:cNvSpPr/>
            <p:nvPr/>
          </p:nvSpPr>
          <p:spPr>
            <a:xfrm>
              <a:off x="2873524" y="2476648"/>
              <a:ext cx="2232248" cy="575420"/>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椭圆形标注 42"/>
            <p:cNvSpPr/>
            <p:nvPr/>
          </p:nvSpPr>
          <p:spPr>
            <a:xfrm>
              <a:off x="3203524" y="1484784"/>
              <a:ext cx="1440940" cy="1152567"/>
            </a:xfrm>
            <a:prstGeom prst="wedgeEllipseCallout">
              <a:avLst>
                <a:gd name="adj1" fmla="val -37588"/>
                <a:gd name="adj2" fmla="val 5919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椭圆 43"/>
            <p:cNvSpPr/>
            <p:nvPr/>
          </p:nvSpPr>
          <p:spPr>
            <a:xfrm>
              <a:off x="3308916" y="1531440"/>
              <a:ext cx="1224973" cy="936569"/>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20" name="TextBox 44"/>
            <p:cNvSpPr txBox="1">
              <a:spLocks noChangeArrowheads="1"/>
            </p:cNvSpPr>
            <p:nvPr/>
          </p:nvSpPr>
          <p:spPr bwMode="auto">
            <a:xfrm>
              <a:off x="3295036" y="1800135"/>
              <a:ext cx="1224136" cy="703383"/>
            </a:xfrm>
            <a:prstGeom prst="rect">
              <a:avLst/>
            </a:prstGeom>
            <a:noFill/>
            <a:ln w="9525">
              <a:noFill/>
              <a:miter lim="800000"/>
              <a:headEnd/>
              <a:tailEnd/>
            </a:ln>
          </p:spPr>
          <p:txBody>
            <a:bodyPr>
              <a:spAutoFit/>
            </a:bodyPr>
            <a:lstStyle/>
            <a:p>
              <a:pPr algn="ctr"/>
              <a:r>
                <a:rPr lang="zh-CN" altLang="en-US">
                  <a:solidFill>
                    <a:schemeClr val="bg1"/>
                  </a:solidFill>
                  <a:latin typeface="Constantia" pitchFamily="18" charset="0"/>
                  <a:ea typeface="微软雅黑" pitchFamily="34" charset="-122"/>
                </a:rPr>
                <a:t>电视</a:t>
              </a:r>
              <a:endParaRPr lang="en-US" altLang="zh-CN">
                <a:solidFill>
                  <a:schemeClr val="bg1"/>
                </a:solidFill>
                <a:latin typeface="Constantia" pitchFamily="18" charset="0"/>
                <a:ea typeface="微软雅黑" pitchFamily="34" charset="-122"/>
              </a:endParaRPr>
            </a:p>
            <a:p>
              <a:pPr algn="ctr"/>
              <a:r>
                <a:rPr lang="zh-CN" altLang="en-US">
                  <a:solidFill>
                    <a:schemeClr val="bg1"/>
                  </a:solidFill>
                  <a:latin typeface="Constantia" pitchFamily="18" charset="0"/>
                  <a:ea typeface="微软雅黑" pitchFamily="34" charset="-122"/>
                </a:rPr>
                <a:t>热线</a:t>
              </a:r>
            </a:p>
          </p:txBody>
        </p:sp>
      </p:grpSp>
      <p:sp>
        <p:nvSpPr>
          <p:cNvPr id="10243"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022437-5D65-4D8C-A87F-98E6DD0B9900}" type="slidenum">
              <a:rPr lang="zh-CN" altLang="en-US" smtClean="0"/>
              <a:pPr fontAlgn="base">
                <a:spcBef>
                  <a:spcPct val="0"/>
                </a:spcBef>
                <a:spcAft>
                  <a:spcPct val="0"/>
                </a:spcAft>
                <a:defRPr/>
              </a:pPr>
              <a:t>6</a:t>
            </a:fld>
            <a:endParaRPr lang="en-US" altLang="zh-CN" smtClean="0"/>
          </a:p>
        </p:txBody>
      </p:sp>
      <p:grpSp>
        <p:nvGrpSpPr>
          <p:cNvPr id="3" name="组合 4"/>
          <p:cNvGrpSpPr>
            <a:grpSpLocks/>
          </p:cNvGrpSpPr>
          <p:nvPr/>
        </p:nvGrpSpPr>
        <p:grpSpPr bwMode="auto">
          <a:xfrm>
            <a:off x="2339975" y="1773238"/>
            <a:ext cx="1919288" cy="1346200"/>
            <a:chOff x="2873524" y="1484784"/>
            <a:chExt cx="2232248" cy="1567284"/>
          </a:xfrm>
        </p:grpSpPr>
        <p:sp>
          <p:nvSpPr>
            <p:cNvPr id="6" name="椭圆 5"/>
            <p:cNvSpPr/>
            <p:nvPr/>
          </p:nvSpPr>
          <p:spPr>
            <a:xfrm>
              <a:off x="2873524" y="2475426"/>
              <a:ext cx="2232248" cy="576642"/>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形标注 6"/>
            <p:cNvSpPr/>
            <p:nvPr/>
          </p:nvSpPr>
          <p:spPr>
            <a:xfrm>
              <a:off x="3204023" y="1484784"/>
              <a:ext cx="1440160" cy="1151436"/>
            </a:xfrm>
            <a:prstGeom prst="wedgeEllipseCallout">
              <a:avLst>
                <a:gd name="adj1" fmla="val -37588"/>
                <a:gd name="adj2" fmla="val 5919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a:off x="3309265" y="1530989"/>
              <a:ext cx="1224136" cy="937044"/>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16" name="TextBox 8"/>
            <p:cNvSpPr txBox="1">
              <a:spLocks noChangeArrowheads="1"/>
            </p:cNvSpPr>
            <p:nvPr/>
          </p:nvSpPr>
          <p:spPr bwMode="auto">
            <a:xfrm>
              <a:off x="3324761" y="1738115"/>
              <a:ext cx="1224134" cy="751892"/>
            </a:xfrm>
            <a:prstGeom prst="rect">
              <a:avLst/>
            </a:prstGeom>
            <a:noFill/>
            <a:ln w="9525">
              <a:noFill/>
              <a:miter lim="800000"/>
              <a:headEnd/>
              <a:tailEnd/>
            </a:ln>
          </p:spPr>
          <p:txBody>
            <a:bodyPr>
              <a:spAutoFit/>
            </a:bodyPr>
            <a:lstStyle/>
            <a:p>
              <a:pPr algn="ctr"/>
              <a:r>
                <a:rPr lang="zh-CN" altLang="en-US">
                  <a:solidFill>
                    <a:schemeClr val="bg1"/>
                  </a:solidFill>
                  <a:latin typeface="Constantia" pitchFamily="18" charset="0"/>
                  <a:ea typeface="微软雅黑" pitchFamily="34" charset="-122"/>
                </a:rPr>
                <a:t>发布</a:t>
              </a:r>
              <a:endParaRPr lang="en-US" altLang="zh-CN">
                <a:solidFill>
                  <a:schemeClr val="bg1"/>
                </a:solidFill>
                <a:latin typeface="Constantia" pitchFamily="18" charset="0"/>
                <a:ea typeface="微软雅黑" pitchFamily="34" charset="-122"/>
              </a:endParaRPr>
            </a:p>
            <a:p>
              <a:pPr algn="ctr"/>
              <a:r>
                <a:rPr lang="zh-CN" altLang="en-US">
                  <a:solidFill>
                    <a:schemeClr val="bg1"/>
                  </a:solidFill>
                  <a:latin typeface="Constantia" pitchFamily="18" charset="0"/>
                  <a:ea typeface="微软雅黑" pitchFamily="34" charset="-122"/>
                </a:rPr>
                <a:t>博客</a:t>
              </a:r>
            </a:p>
          </p:txBody>
        </p:sp>
      </p:grpSp>
      <p:sp>
        <p:nvSpPr>
          <p:cNvPr id="10" name="标题 1"/>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每天都有人试图改变你的认识与信念</a:t>
            </a:r>
            <a:endParaRPr lang="zh-CN" altLang="en-US" dirty="0"/>
          </a:p>
        </p:txBody>
      </p:sp>
      <p:grpSp>
        <p:nvGrpSpPr>
          <p:cNvPr id="4" name="组合 10"/>
          <p:cNvGrpSpPr>
            <a:grpSpLocks/>
          </p:cNvGrpSpPr>
          <p:nvPr/>
        </p:nvGrpSpPr>
        <p:grpSpPr bwMode="auto">
          <a:xfrm>
            <a:off x="3635375" y="1196975"/>
            <a:ext cx="2257425" cy="1584325"/>
            <a:chOff x="2873524" y="1484784"/>
            <a:chExt cx="2232248" cy="1567284"/>
          </a:xfrm>
        </p:grpSpPr>
        <p:sp>
          <p:nvSpPr>
            <p:cNvPr id="12" name="椭圆 11"/>
            <p:cNvSpPr/>
            <p:nvPr/>
          </p:nvSpPr>
          <p:spPr>
            <a:xfrm>
              <a:off x="2873524" y="2475723"/>
              <a:ext cx="2232248" cy="576345"/>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形标注 12"/>
            <p:cNvSpPr/>
            <p:nvPr/>
          </p:nvSpPr>
          <p:spPr>
            <a:xfrm>
              <a:off x="3203181" y="1484784"/>
              <a:ext cx="1441071" cy="1152692"/>
            </a:xfrm>
            <a:prstGeom prst="wedgeEllipseCallout">
              <a:avLst>
                <a:gd name="adj1" fmla="val -37588"/>
                <a:gd name="adj2" fmla="val 5919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3309927" y="1531897"/>
              <a:ext cx="1224440" cy="935973"/>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12" name="TextBox 14"/>
            <p:cNvSpPr txBox="1">
              <a:spLocks noChangeArrowheads="1"/>
            </p:cNvSpPr>
            <p:nvPr/>
          </p:nvSpPr>
          <p:spPr bwMode="auto">
            <a:xfrm>
              <a:off x="3304348" y="1749578"/>
              <a:ext cx="1224136" cy="594185"/>
            </a:xfrm>
            <a:prstGeom prst="rect">
              <a:avLst/>
            </a:prstGeom>
            <a:noFill/>
            <a:ln w="9525">
              <a:noFill/>
              <a:miter lim="800000"/>
              <a:headEnd/>
              <a:tailEnd/>
            </a:ln>
          </p:spPr>
          <p:txBody>
            <a:bodyPr>
              <a:spAutoFit/>
            </a:bodyPr>
            <a:lstStyle/>
            <a:p>
              <a:pPr algn="ctr"/>
              <a:r>
                <a:rPr lang="zh-CN" altLang="en-US">
                  <a:solidFill>
                    <a:schemeClr val="bg1"/>
                  </a:solidFill>
                  <a:latin typeface="Constantia" pitchFamily="18" charset="0"/>
                  <a:ea typeface="微软雅黑" pitchFamily="34" charset="-122"/>
                </a:rPr>
                <a:t>发表</a:t>
              </a:r>
              <a:endParaRPr lang="en-US" altLang="zh-CN">
                <a:solidFill>
                  <a:schemeClr val="bg1"/>
                </a:solidFill>
                <a:latin typeface="Constantia" pitchFamily="18" charset="0"/>
                <a:ea typeface="微软雅黑" pitchFamily="34" charset="-122"/>
              </a:endParaRPr>
            </a:p>
            <a:p>
              <a:pPr algn="ctr"/>
              <a:r>
                <a:rPr lang="zh-CN" altLang="en-US">
                  <a:solidFill>
                    <a:schemeClr val="bg1"/>
                  </a:solidFill>
                  <a:latin typeface="Constantia" pitchFamily="18" charset="0"/>
                  <a:ea typeface="微软雅黑" pitchFamily="34" charset="-122"/>
                </a:rPr>
                <a:t>社论</a:t>
              </a:r>
              <a:endParaRPr lang="en-US" altLang="zh-CN">
                <a:solidFill>
                  <a:schemeClr val="bg1"/>
                </a:solidFill>
                <a:latin typeface="Constantia" pitchFamily="18" charset="0"/>
                <a:ea typeface="微软雅黑" pitchFamily="34" charset="-122"/>
              </a:endParaRPr>
            </a:p>
          </p:txBody>
        </p:sp>
      </p:grpSp>
      <p:grpSp>
        <p:nvGrpSpPr>
          <p:cNvPr id="5" name="组合 15"/>
          <p:cNvGrpSpPr>
            <a:grpSpLocks/>
          </p:cNvGrpSpPr>
          <p:nvPr/>
        </p:nvGrpSpPr>
        <p:grpSpPr bwMode="auto">
          <a:xfrm>
            <a:off x="1908175" y="2852738"/>
            <a:ext cx="2087563" cy="1492250"/>
            <a:chOff x="2873524" y="1484784"/>
            <a:chExt cx="2232248" cy="1567284"/>
          </a:xfrm>
        </p:grpSpPr>
        <p:sp>
          <p:nvSpPr>
            <p:cNvPr id="17" name="椭圆 16"/>
            <p:cNvSpPr/>
            <p:nvPr/>
          </p:nvSpPr>
          <p:spPr>
            <a:xfrm>
              <a:off x="2873524" y="2475174"/>
              <a:ext cx="2232248" cy="576894"/>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形标注 17"/>
            <p:cNvSpPr/>
            <p:nvPr/>
          </p:nvSpPr>
          <p:spPr>
            <a:xfrm>
              <a:off x="3204542" y="1484784"/>
              <a:ext cx="1439503" cy="1152120"/>
            </a:xfrm>
            <a:prstGeom prst="wedgeEllipseCallout">
              <a:avLst>
                <a:gd name="adj1" fmla="val -37588"/>
                <a:gd name="adj2" fmla="val 5919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p:nvPr/>
          </p:nvSpPr>
          <p:spPr>
            <a:xfrm>
              <a:off x="3309789" y="1531469"/>
              <a:ext cx="1223916" cy="935368"/>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08" name="TextBox 19"/>
            <p:cNvSpPr txBox="1">
              <a:spLocks noChangeArrowheads="1"/>
            </p:cNvSpPr>
            <p:nvPr/>
          </p:nvSpPr>
          <p:spPr bwMode="auto">
            <a:xfrm>
              <a:off x="3292367" y="1738115"/>
              <a:ext cx="1224134" cy="751892"/>
            </a:xfrm>
            <a:prstGeom prst="rect">
              <a:avLst/>
            </a:prstGeom>
            <a:noFill/>
            <a:ln w="9525">
              <a:noFill/>
              <a:miter lim="800000"/>
              <a:headEnd/>
              <a:tailEnd/>
            </a:ln>
          </p:spPr>
          <p:txBody>
            <a:bodyPr>
              <a:spAutoFit/>
            </a:bodyPr>
            <a:lstStyle/>
            <a:p>
              <a:pPr algn="ctr"/>
              <a:r>
                <a:rPr lang="zh-CN" altLang="en-US">
                  <a:solidFill>
                    <a:schemeClr val="bg1"/>
                  </a:solidFill>
                  <a:latin typeface="Constantia" pitchFamily="18" charset="0"/>
                  <a:ea typeface="微软雅黑" pitchFamily="34" charset="-122"/>
                </a:rPr>
                <a:t>杂志</a:t>
              </a:r>
              <a:endParaRPr lang="en-US" altLang="zh-CN">
                <a:solidFill>
                  <a:schemeClr val="bg1"/>
                </a:solidFill>
                <a:latin typeface="Constantia" pitchFamily="18" charset="0"/>
                <a:ea typeface="微软雅黑" pitchFamily="34" charset="-122"/>
              </a:endParaRPr>
            </a:p>
            <a:p>
              <a:pPr algn="ctr"/>
              <a:r>
                <a:rPr lang="zh-CN" altLang="en-US">
                  <a:solidFill>
                    <a:schemeClr val="bg1"/>
                  </a:solidFill>
                  <a:latin typeface="Constantia" pitchFamily="18" charset="0"/>
                  <a:ea typeface="微软雅黑" pitchFamily="34" charset="-122"/>
                </a:rPr>
                <a:t>专栏</a:t>
              </a:r>
            </a:p>
          </p:txBody>
        </p:sp>
      </p:grpSp>
      <p:grpSp>
        <p:nvGrpSpPr>
          <p:cNvPr id="9" name="组合 25"/>
          <p:cNvGrpSpPr>
            <a:grpSpLocks/>
          </p:cNvGrpSpPr>
          <p:nvPr/>
        </p:nvGrpSpPr>
        <p:grpSpPr bwMode="auto">
          <a:xfrm>
            <a:off x="2268538" y="4127500"/>
            <a:ext cx="1978025" cy="1389063"/>
            <a:chOff x="2873524" y="1484784"/>
            <a:chExt cx="2232248" cy="1567284"/>
          </a:xfrm>
        </p:grpSpPr>
        <p:sp>
          <p:nvSpPr>
            <p:cNvPr id="27" name="椭圆 26"/>
            <p:cNvSpPr/>
            <p:nvPr/>
          </p:nvSpPr>
          <p:spPr>
            <a:xfrm>
              <a:off x="2873524" y="2475308"/>
              <a:ext cx="2232248" cy="576760"/>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形标注 27"/>
            <p:cNvSpPr/>
            <p:nvPr/>
          </p:nvSpPr>
          <p:spPr>
            <a:xfrm>
              <a:off x="3203166" y="1484784"/>
              <a:ext cx="1440391" cy="1151730"/>
            </a:xfrm>
            <a:prstGeom prst="wedgeEllipseCallout">
              <a:avLst>
                <a:gd name="adj1" fmla="val -37588"/>
                <a:gd name="adj2" fmla="val 59193"/>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p:nvPr/>
          </p:nvSpPr>
          <p:spPr>
            <a:xfrm>
              <a:off x="3310658" y="1531355"/>
              <a:ext cx="1223615" cy="936788"/>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04" name="TextBox 29"/>
            <p:cNvSpPr txBox="1">
              <a:spLocks noChangeArrowheads="1"/>
            </p:cNvSpPr>
            <p:nvPr/>
          </p:nvSpPr>
          <p:spPr bwMode="auto">
            <a:xfrm>
              <a:off x="3279626" y="1728446"/>
              <a:ext cx="1224136" cy="729020"/>
            </a:xfrm>
            <a:prstGeom prst="rect">
              <a:avLst/>
            </a:prstGeom>
            <a:noFill/>
            <a:ln w="9525">
              <a:noFill/>
              <a:miter lim="800000"/>
              <a:headEnd/>
              <a:tailEnd/>
            </a:ln>
          </p:spPr>
          <p:txBody>
            <a:bodyPr>
              <a:spAutoFit/>
            </a:bodyPr>
            <a:lstStyle/>
            <a:p>
              <a:pPr algn="ctr"/>
              <a:r>
                <a:rPr lang="zh-CN" altLang="en-US">
                  <a:solidFill>
                    <a:schemeClr val="bg1"/>
                  </a:solidFill>
                  <a:latin typeface="Constantia" pitchFamily="18" charset="0"/>
                  <a:ea typeface="微软雅黑" pitchFamily="34" charset="-122"/>
                </a:rPr>
                <a:t>公开</a:t>
              </a:r>
              <a:endParaRPr lang="en-US" altLang="zh-CN">
                <a:solidFill>
                  <a:schemeClr val="bg1"/>
                </a:solidFill>
                <a:latin typeface="Constantia" pitchFamily="18" charset="0"/>
                <a:ea typeface="微软雅黑" pitchFamily="34" charset="-122"/>
              </a:endParaRPr>
            </a:p>
            <a:p>
              <a:pPr algn="ctr"/>
              <a:r>
                <a:rPr lang="zh-CN" altLang="en-US">
                  <a:solidFill>
                    <a:schemeClr val="bg1"/>
                  </a:solidFill>
                  <a:latin typeface="Constantia" pitchFamily="18" charset="0"/>
                  <a:ea typeface="微软雅黑" pitchFamily="34" charset="-122"/>
                </a:rPr>
                <a:t>演讲</a:t>
              </a:r>
            </a:p>
          </p:txBody>
        </p:sp>
      </p:grpSp>
      <p:grpSp>
        <p:nvGrpSpPr>
          <p:cNvPr id="11" name="组合 35"/>
          <p:cNvGrpSpPr>
            <a:grpSpLocks/>
          </p:cNvGrpSpPr>
          <p:nvPr/>
        </p:nvGrpSpPr>
        <p:grpSpPr bwMode="auto">
          <a:xfrm>
            <a:off x="5219700" y="1916113"/>
            <a:ext cx="1919288" cy="1347787"/>
            <a:chOff x="2873524" y="1484784"/>
            <a:chExt cx="2232248" cy="1567284"/>
          </a:xfrm>
        </p:grpSpPr>
        <p:sp>
          <p:nvSpPr>
            <p:cNvPr id="37" name="椭圆 36"/>
            <p:cNvSpPr/>
            <p:nvPr/>
          </p:nvSpPr>
          <p:spPr>
            <a:xfrm>
              <a:off x="2873524" y="2476105"/>
              <a:ext cx="2232248" cy="575963"/>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椭圆形标注 37"/>
            <p:cNvSpPr/>
            <p:nvPr/>
          </p:nvSpPr>
          <p:spPr>
            <a:xfrm>
              <a:off x="3204023" y="1484784"/>
              <a:ext cx="1440160" cy="1151926"/>
            </a:xfrm>
            <a:prstGeom prst="wedgeEllipseCallout">
              <a:avLst>
                <a:gd name="adj1" fmla="val -37588"/>
                <a:gd name="adj2" fmla="val 5919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椭圆 38"/>
            <p:cNvSpPr/>
            <p:nvPr/>
          </p:nvSpPr>
          <p:spPr>
            <a:xfrm>
              <a:off x="3309265" y="1530934"/>
              <a:ext cx="1224136" cy="935941"/>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300" name="TextBox 39"/>
            <p:cNvSpPr txBox="1">
              <a:spLocks noChangeArrowheads="1"/>
            </p:cNvSpPr>
            <p:nvPr/>
          </p:nvSpPr>
          <p:spPr bwMode="auto">
            <a:xfrm>
              <a:off x="3324761" y="1736090"/>
              <a:ext cx="1224134" cy="751892"/>
            </a:xfrm>
            <a:prstGeom prst="rect">
              <a:avLst/>
            </a:prstGeom>
            <a:noFill/>
            <a:ln w="9525">
              <a:noFill/>
              <a:miter lim="800000"/>
              <a:headEnd/>
              <a:tailEnd/>
            </a:ln>
          </p:spPr>
          <p:txBody>
            <a:bodyPr>
              <a:spAutoFit/>
            </a:bodyPr>
            <a:lstStyle/>
            <a:p>
              <a:pPr algn="ctr"/>
              <a:r>
                <a:rPr lang="zh-CN" altLang="en-US">
                  <a:solidFill>
                    <a:schemeClr val="bg1"/>
                  </a:solidFill>
                  <a:latin typeface="Constantia" pitchFamily="18" charset="0"/>
                  <a:ea typeface="微软雅黑" pitchFamily="34" charset="-122"/>
                </a:rPr>
                <a:t>内部</a:t>
              </a:r>
              <a:endParaRPr lang="en-US" altLang="zh-CN">
                <a:solidFill>
                  <a:schemeClr val="bg1"/>
                </a:solidFill>
                <a:latin typeface="Constantia" pitchFamily="18" charset="0"/>
                <a:ea typeface="微软雅黑" pitchFamily="34" charset="-122"/>
              </a:endParaRPr>
            </a:p>
            <a:p>
              <a:pPr algn="ctr"/>
              <a:r>
                <a:rPr lang="zh-CN" altLang="en-US">
                  <a:solidFill>
                    <a:schemeClr val="bg1"/>
                  </a:solidFill>
                  <a:latin typeface="Constantia" pitchFamily="18" charset="0"/>
                  <a:ea typeface="微软雅黑" pitchFamily="34" charset="-122"/>
                </a:rPr>
                <a:t>辩论</a:t>
              </a:r>
            </a:p>
          </p:txBody>
        </p:sp>
      </p:grpSp>
      <p:grpSp>
        <p:nvGrpSpPr>
          <p:cNvPr id="15" name="Freeform 15"/>
          <p:cNvGrpSpPr>
            <a:grpSpLocks/>
          </p:cNvGrpSpPr>
          <p:nvPr/>
        </p:nvGrpSpPr>
        <p:grpSpPr bwMode="auto">
          <a:xfrm>
            <a:off x="554038" y="2114550"/>
            <a:ext cx="1543050" cy="1976438"/>
            <a:chOff x="349" y="1332"/>
            <a:chExt cx="972" cy="1245"/>
          </a:xfrm>
        </p:grpSpPr>
        <p:pic>
          <p:nvPicPr>
            <p:cNvPr id="11295" name="Freeform 15"/>
            <p:cNvPicPr>
              <a:picLocks noEditPoints="1" noChangeArrowheads="1"/>
            </p:cNvPicPr>
            <p:nvPr/>
          </p:nvPicPr>
          <p:blipFill>
            <a:blip r:embed="rId2"/>
            <a:srcRect/>
            <a:stretch>
              <a:fillRect/>
            </a:stretch>
          </p:blipFill>
          <p:spPr bwMode="auto">
            <a:xfrm>
              <a:off x="349" y="1332"/>
              <a:ext cx="972" cy="1245"/>
            </a:xfrm>
            <a:prstGeom prst="rect">
              <a:avLst/>
            </a:prstGeom>
            <a:noFill/>
            <a:ln w="9525">
              <a:noFill/>
              <a:miter lim="800000"/>
              <a:headEnd/>
              <a:tailEnd/>
            </a:ln>
          </p:spPr>
        </p:pic>
        <p:sp>
          <p:nvSpPr>
            <p:cNvPr id="11296" name="Text Box 11"/>
            <p:cNvSpPr txBox="1">
              <a:spLocks noChangeArrowheads="1"/>
            </p:cNvSpPr>
            <p:nvPr/>
          </p:nvSpPr>
          <p:spPr bwMode="auto">
            <a:xfrm>
              <a:off x="359" y="1344"/>
              <a:ext cx="953" cy="1224"/>
            </a:xfrm>
            <a:prstGeom prst="rect">
              <a:avLst/>
            </a:prstGeom>
            <a:noFill/>
            <a:ln w="9525">
              <a:noFill/>
              <a:miter lim="800000"/>
              <a:headEnd/>
              <a:tailEnd/>
            </a:ln>
          </p:spPr>
          <p:txBody>
            <a:bodyPr anchor="ctr"/>
            <a:lstStyle/>
            <a:p>
              <a:r>
                <a:rPr lang="zh-CN" altLang="en-US">
                  <a:solidFill>
                    <a:srgbClr val="0D0D0D"/>
                  </a:solidFill>
                  <a:latin typeface="Constantia" pitchFamily="18" charset="0"/>
                  <a:ea typeface="微软雅黑" pitchFamily="34" charset="-122"/>
                </a:rPr>
                <a:t>主动形成</a:t>
              </a:r>
              <a:r>
                <a:rPr lang="en-US" altLang="zh-CN">
                  <a:solidFill>
                    <a:srgbClr val="0D0D0D"/>
                  </a:solidFill>
                  <a:latin typeface="Constantia" pitchFamily="18" charset="0"/>
                  <a:ea typeface="微软雅黑" pitchFamily="34" charset="-122"/>
                </a:rPr>
                <a:t/>
              </a:r>
              <a:br>
                <a:rPr lang="en-US" altLang="zh-CN">
                  <a:solidFill>
                    <a:srgbClr val="0D0D0D"/>
                  </a:solidFill>
                  <a:latin typeface="Constantia" pitchFamily="18" charset="0"/>
                  <a:ea typeface="微软雅黑" pitchFamily="34" charset="-122"/>
                </a:rPr>
              </a:br>
              <a:r>
                <a:rPr lang="zh-CN" altLang="en-US">
                  <a:solidFill>
                    <a:srgbClr val="0D0D0D"/>
                  </a:solidFill>
                  <a:latin typeface="Constantia" pitchFamily="18" charset="0"/>
                  <a:ea typeface="微软雅黑" pitchFamily="34" charset="-122"/>
                </a:rPr>
                <a:t>自己观点</a:t>
              </a:r>
            </a:p>
          </p:txBody>
        </p:sp>
      </p:grpSp>
      <p:grpSp>
        <p:nvGrpSpPr>
          <p:cNvPr id="16" name="Freeform 15"/>
          <p:cNvGrpSpPr>
            <a:grpSpLocks/>
          </p:cNvGrpSpPr>
          <p:nvPr/>
        </p:nvGrpSpPr>
        <p:grpSpPr bwMode="auto">
          <a:xfrm>
            <a:off x="6931025" y="2139950"/>
            <a:ext cx="1543050" cy="1974850"/>
            <a:chOff x="4366" y="1348"/>
            <a:chExt cx="972" cy="1244"/>
          </a:xfrm>
        </p:grpSpPr>
        <p:pic>
          <p:nvPicPr>
            <p:cNvPr id="11293" name="Freeform 15"/>
            <p:cNvPicPr>
              <a:picLocks noEditPoints="1" noChangeArrowheads="1"/>
            </p:cNvPicPr>
            <p:nvPr/>
          </p:nvPicPr>
          <p:blipFill>
            <a:blip r:embed="rId3"/>
            <a:srcRect/>
            <a:stretch>
              <a:fillRect/>
            </a:stretch>
          </p:blipFill>
          <p:spPr bwMode="auto">
            <a:xfrm>
              <a:off x="4366" y="1348"/>
              <a:ext cx="972" cy="1244"/>
            </a:xfrm>
            <a:prstGeom prst="rect">
              <a:avLst/>
            </a:prstGeom>
            <a:noFill/>
            <a:ln w="9525">
              <a:noFill/>
              <a:miter lim="800000"/>
              <a:headEnd/>
              <a:tailEnd/>
            </a:ln>
          </p:spPr>
        </p:pic>
        <p:sp>
          <p:nvSpPr>
            <p:cNvPr id="11294" name="Text Box 14"/>
            <p:cNvSpPr txBox="1">
              <a:spLocks noChangeArrowheads="1"/>
            </p:cNvSpPr>
            <p:nvPr/>
          </p:nvSpPr>
          <p:spPr bwMode="auto">
            <a:xfrm>
              <a:off x="4377" y="1359"/>
              <a:ext cx="952" cy="1224"/>
            </a:xfrm>
            <a:prstGeom prst="rect">
              <a:avLst/>
            </a:prstGeom>
            <a:noFill/>
            <a:ln w="9525">
              <a:noFill/>
              <a:miter lim="800000"/>
              <a:headEnd/>
              <a:tailEnd/>
            </a:ln>
          </p:spPr>
          <p:txBody>
            <a:bodyPr anchor="ctr"/>
            <a:lstStyle/>
            <a:p>
              <a:pPr algn="r"/>
              <a:r>
                <a:rPr lang="zh-CN" altLang="en-US">
                  <a:solidFill>
                    <a:srgbClr val="0D0D0D"/>
                  </a:solidFill>
                  <a:latin typeface="Constantia" pitchFamily="18" charset="0"/>
                  <a:ea typeface="微软雅黑" pitchFamily="34" charset="-122"/>
                </a:rPr>
                <a:t>被动接受</a:t>
              </a:r>
              <a:r>
                <a:rPr lang="en-US" altLang="zh-CN">
                  <a:solidFill>
                    <a:srgbClr val="0D0D0D"/>
                  </a:solidFill>
                  <a:latin typeface="Constantia" pitchFamily="18" charset="0"/>
                  <a:ea typeface="微软雅黑" pitchFamily="34" charset="-122"/>
                </a:rPr>
                <a:t/>
              </a:r>
              <a:br>
                <a:rPr lang="en-US" altLang="zh-CN">
                  <a:solidFill>
                    <a:srgbClr val="0D0D0D"/>
                  </a:solidFill>
                  <a:latin typeface="Constantia" pitchFamily="18" charset="0"/>
                  <a:ea typeface="微软雅黑" pitchFamily="34" charset="-122"/>
                </a:rPr>
              </a:br>
              <a:r>
                <a:rPr lang="zh-CN" altLang="en-US">
                  <a:solidFill>
                    <a:srgbClr val="0D0D0D"/>
                  </a:solidFill>
                  <a:latin typeface="Constantia" pitchFamily="18" charset="0"/>
                  <a:ea typeface="微软雅黑" pitchFamily="34" charset="-122"/>
                </a:rPr>
                <a:t>别人观点</a:t>
              </a:r>
            </a:p>
          </p:txBody>
        </p:sp>
      </p:grpSp>
      <p:pic>
        <p:nvPicPr>
          <p:cNvPr id="59" name="图片 58" descr="balloonica_001.png"/>
          <p:cNvPicPr>
            <a:picLocks noChangeAspect="1"/>
          </p:cNvPicPr>
          <p:nvPr/>
        </p:nvPicPr>
        <p:blipFill>
          <a:blip r:embed="rId4"/>
          <a:srcRect/>
          <a:stretch>
            <a:fillRect/>
          </a:stretch>
        </p:blipFill>
        <p:spPr bwMode="auto">
          <a:xfrm>
            <a:off x="498475" y="4108450"/>
            <a:ext cx="1625600" cy="1624013"/>
          </a:xfrm>
          <a:prstGeom prst="rect">
            <a:avLst/>
          </a:prstGeom>
          <a:noFill/>
          <a:ln w="9525">
            <a:noFill/>
            <a:miter lim="800000"/>
            <a:headEnd/>
            <a:tailEnd/>
          </a:ln>
        </p:spPr>
      </p:pic>
      <p:pic>
        <p:nvPicPr>
          <p:cNvPr id="60" name="图片 59" descr="balloonica_016.png"/>
          <p:cNvPicPr>
            <a:picLocks noChangeAspect="1"/>
          </p:cNvPicPr>
          <p:nvPr/>
        </p:nvPicPr>
        <p:blipFill>
          <a:blip r:embed="rId5"/>
          <a:srcRect/>
          <a:stretch>
            <a:fillRect/>
          </a:stretch>
        </p:blipFill>
        <p:spPr bwMode="auto">
          <a:xfrm>
            <a:off x="7019925" y="4005263"/>
            <a:ext cx="1625600" cy="1625600"/>
          </a:xfrm>
          <a:prstGeom prst="rect">
            <a:avLst/>
          </a:prstGeom>
          <a:noFill/>
          <a:ln w="9525">
            <a:noFill/>
            <a:miter lim="800000"/>
            <a:headEnd/>
            <a:tailEnd/>
          </a:ln>
        </p:spPr>
      </p:pic>
      <p:grpSp>
        <p:nvGrpSpPr>
          <p:cNvPr id="20" name="组合 20"/>
          <p:cNvGrpSpPr>
            <a:grpSpLocks/>
          </p:cNvGrpSpPr>
          <p:nvPr/>
        </p:nvGrpSpPr>
        <p:grpSpPr bwMode="auto">
          <a:xfrm>
            <a:off x="4859338" y="3068638"/>
            <a:ext cx="2428875" cy="1704975"/>
            <a:chOff x="2873524" y="1484784"/>
            <a:chExt cx="2232248" cy="1567284"/>
          </a:xfrm>
        </p:grpSpPr>
        <p:sp>
          <p:nvSpPr>
            <p:cNvPr id="22" name="椭圆 21"/>
            <p:cNvSpPr/>
            <p:nvPr/>
          </p:nvSpPr>
          <p:spPr>
            <a:xfrm>
              <a:off x="2873524" y="2475646"/>
              <a:ext cx="2232248" cy="576422"/>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形标注 22"/>
            <p:cNvSpPr/>
            <p:nvPr/>
          </p:nvSpPr>
          <p:spPr>
            <a:xfrm>
              <a:off x="3203255" y="1484784"/>
              <a:ext cx="1441478" cy="1152844"/>
            </a:xfrm>
            <a:prstGeom prst="wedgeEllipseCallout">
              <a:avLst>
                <a:gd name="adj1" fmla="val -37588"/>
                <a:gd name="adj2" fmla="val 591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a:xfrm>
              <a:off x="3309760" y="1531481"/>
              <a:ext cx="1224089" cy="935408"/>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292" name="TextBox 24"/>
            <p:cNvSpPr txBox="1">
              <a:spLocks noChangeArrowheads="1"/>
            </p:cNvSpPr>
            <p:nvPr/>
          </p:nvSpPr>
          <p:spPr bwMode="auto">
            <a:xfrm>
              <a:off x="3275856" y="1749578"/>
              <a:ext cx="1224136" cy="594185"/>
            </a:xfrm>
            <a:prstGeom prst="rect">
              <a:avLst/>
            </a:prstGeom>
            <a:noFill/>
            <a:ln w="9525">
              <a:noFill/>
              <a:miter lim="800000"/>
              <a:headEnd/>
              <a:tailEnd/>
            </a:ln>
          </p:spPr>
          <p:txBody>
            <a:bodyPr>
              <a:spAutoFit/>
            </a:bodyPr>
            <a:lstStyle/>
            <a:p>
              <a:pPr algn="ctr"/>
              <a:r>
                <a:rPr lang="zh-CN" altLang="en-US">
                  <a:solidFill>
                    <a:schemeClr val="bg1"/>
                  </a:solidFill>
                  <a:latin typeface="Constantia" pitchFamily="18" charset="0"/>
                  <a:ea typeface="微软雅黑" pitchFamily="34" charset="-122"/>
                </a:rPr>
                <a:t>出版</a:t>
              </a:r>
              <a:endParaRPr lang="en-US" altLang="zh-CN">
                <a:solidFill>
                  <a:schemeClr val="bg1"/>
                </a:solidFill>
                <a:latin typeface="Constantia" pitchFamily="18" charset="0"/>
                <a:ea typeface="微软雅黑" pitchFamily="34" charset="-122"/>
              </a:endParaRPr>
            </a:p>
            <a:p>
              <a:pPr algn="ctr"/>
              <a:r>
                <a:rPr lang="zh-CN" altLang="en-US">
                  <a:solidFill>
                    <a:schemeClr val="bg1"/>
                  </a:solidFill>
                  <a:latin typeface="Constantia" pitchFamily="18" charset="0"/>
                  <a:ea typeface="微软雅黑" pitchFamily="34" charset="-122"/>
                </a:rPr>
                <a:t>书籍</a:t>
              </a:r>
            </a:p>
          </p:txBody>
        </p:sp>
      </p:grpSp>
      <p:grpSp>
        <p:nvGrpSpPr>
          <p:cNvPr id="21" name="组合 45"/>
          <p:cNvGrpSpPr>
            <a:grpSpLocks/>
          </p:cNvGrpSpPr>
          <p:nvPr/>
        </p:nvGrpSpPr>
        <p:grpSpPr bwMode="auto">
          <a:xfrm>
            <a:off x="5219700" y="4437063"/>
            <a:ext cx="1414463" cy="992187"/>
            <a:chOff x="2873524" y="1484784"/>
            <a:chExt cx="2232248" cy="1567284"/>
          </a:xfrm>
        </p:grpSpPr>
        <p:sp>
          <p:nvSpPr>
            <p:cNvPr id="47" name="椭圆 46"/>
            <p:cNvSpPr/>
            <p:nvPr/>
          </p:nvSpPr>
          <p:spPr>
            <a:xfrm>
              <a:off x="2873524" y="2475307"/>
              <a:ext cx="2232248" cy="576761"/>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形标注 47"/>
            <p:cNvSpPr/>
            <p:nvPr/>
          </p:nvSpPr>
          <p:spPr>
            <a:xfrm>
              <a:off x="3204227" y="1484784"/>
              <a:ext cx="1440564" cy="1151013"/>
            </a:xfrm>
            <a:prstGeom prst="wedgeEllipseCallout">
              <a:avLst>
                <a:gd name="adj1" fmla="val -37588"/>
                <a:gd name="adj2" fmla="val 59193"/>
              </a:avLst>
            </a:prstGeom>
            <a:solidFill>
              <a:srgbClr val="CC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3309451" y="1532429"/>
              <a:ext cx="1225106" cy="935356"/>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288" name="TextBox 49"/>
            <p:cNvSpPr txBox="1">
              <a:spLocks noChangeArrowheads="1"/>
            </p:cNvSpPr>
            <p:nvPr/>
          </p:nvSpPr>
          <p:spPr bwMode="auto">
            <a:xfrm>
              <a:off x="3275856" y="1916832"/>
              <a:ext cx="1224136" cy="535911"/>
            </a:xfrm>
            <a:prstGeom prst="rect">
              <a:avLst/>
            </a:prstGeom>
            <a:noFill/>
            <a:ln w="9525">
              <a:noFill/>
              <a:miter lim="800000"/>
              <a:headEnd/>
              <a:tailEnd/>
            </a:ln>
          </p:spPr>
          <p:txBody>
            <a:bodyPr>
              <a:spAutoFit/>
            </a:bodyPr>
            <a:lstStyle/>
            <a:p>
              <a:pPr algn="ctr"/>
              <a:r>
                <a:rPr lang="en-US" altLang="zh-CN">
                  <a:solidFill>
                    <a:schemeClr val="bg1"/>
                  </a:solidFill>
                  <a:latin typeface="Constantia" pitchFamily="18" charset="0"/>
                  <a:ea typeface="微软雅黑" pitchFamily="34" charset="-122"/>
                </a:rPr>
                <a:t>……</a:t>
              </a:r>
              <a:endParaRPr lang="zh-CN" altLang="en-US">
                <a:solidFill>
                  <a:schemeClr val="bg1"/>
                </a:solidFill>
                <a:latin typeface="Constantia" pitchFamily="18" charset="0"/>
                <a:ea typeface="微软雅黑" pitchFamily="34" charset="-122"/>
              </a:endParaRPr>
            </a:p>
          </p:txBody>
        </p:sp>
      </p:grpSp>
      <p:grpSp>
        <p:nvGrpSpPr>
          <p:cNvPr id="25" name="组合 30"/>
          <p:cNvGrpSpPr>
            <a:grpSpLocks/>
          </p:cNvGrpSpPr>
          <p:nvPr/>
        </p:nvGrpSpPr>
        <p:grpSpPr bwMode="auto">
          <a:xfrm>
            <a:off x="3276600" y="2781300"/>
            <a:ext cx="2460625" cy="1727200"/>
            <a:chOff x="2873524" y="1484784"/>
            <a:chExt cx="2232248" cy="1567284"/>
          </a:xfrm>
        </p:grpSpPr>
        <p:sp>
          <p:nvSpPr>
            <p:cNvPr id="32" name="椭圆 31"/>
            <p:cNvSpPr/>
            <p:nvPr/>
          </p:nvSpPr>
          <p:spPr>
            <a:xfrm>
              <a:off x="2873524" y="2475861"/>
              <a:ext cx="2232248" cy="576207"/>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椭圆形标注 32"/>
            <p:cNvSpPr/>
            <p:nvPr/>
          </p:nvSpPr>
          <p:spPr>
            <a:xfrm>
              <a:off x="3203321" y="1484784"/>
              <a:ext cx="1440160" cy="1152415"/>
            </a:xfrm>
            <a:prstGeom prst="wedgeEllipseCallout">
              <a:avLst>
                <a:gd name="adj1" fmla="val -37588"/>
                <a:gd name="adj2" fmla="val 5919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p:nvPr/>
          </p:nvSpPr>
          <p:spPr>
            <a:xfrm>
              <a:off x="3309893" y="1530881"/>
              <a:ext cx="1224136" cy="936337"/>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TextBox 34"/>
            <p:cNvSpPr txBox="1"/>
            <p:nvPr/>
          </p:nvSpPr>
          <p:spPr>
            <a:xfrm>
              <a:off x="3275329" y="1916940"/>
              <a:ext cx="1224136" cy="368773"/>
            </a:xfrm>
            <a:prstGeom prst="rect">
              <a:avLst/>
            </a:prstGeom>
            <a:noFill/>
          </p:spPr>
          <p:txBody>
            <a:bodyPr>
              <a:spAutoFit/>
            </a:bodyPr>
            <a:lstStyle/>
            <a:p>
              <a:pPr algn="ctr" fontAlgn="auto">
                <a:spcBef>
                  <a:spcPts val="0"/>
                </a:spcBef>
                <a:spcAft>
                  <a:spcPts val="0"/>
                </a:spcAft>
                <a:defRPr/>
              </a:pPr>
              <a:r>
                <a:rPr lang="zh-CN" altLang="en-US" dirty="0">
                  <a:solidFill>
                    <a:schemeClr val="bg1"/>
                  </a:solidFill>
                  <a:latin typeface="+mj-ea"/>
                  <a:ea typeface="+mn-ea"/>
                </a:rPr>
                <a:t>这个</a:t>
              </a:r>
              <a:r>
                <a:rPr lang="en-US" altLang="zh-CN" dirty="0">
                  <a:solidFill>
                    <a:schemeClr val="bg1"/>
                  </a:solidFill>
                  <a:latin typeface="+mj-ea"/>
                  <a:ea typeface="+mn-ea"/>
                </a:rPr>
                <a:t>PPT</a:t>
              </a:r>
              <a:endParaRPr lang="zh-CN" altLang="en-US" dirty="0">
                <a:solidFill>
                  <a:schemeClr val="bg1"/>
                </a:solidFill>
                <a:latin typeface="+mj-ea"/>
                <a:ea typeface="+mn-ea"/>
              </a:endParaRPr>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nodeType="afterGroup">
                            <p:stCondLst>
                              <p:cond delay="1000"/>
                            </p:stCondLst>
                            <p:childTnLst>
                              <p:par>
                                <p:cTn id="17" presetID="53"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nodeType="afterGroup">
                            <p:stCondLst>
                              <p:cond delay="1500"/>
                            </p:stCondLst>
                            <p:childTnLst>
                              <p:par>
                                <p:cTn id="23" presetID="53"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nodeType="afterGroup">
                            <p:stCondLst>
                              <p:cond delay="2500"/>
                            </p:stCondLst>
                            <p:childTnLst>
                              <p:par>
                                <p:cTn id="29" presetID="53"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nodeType="afterGroup">
                            <p:stCondLst>
                              <p:cond delay="3000"/>
                            </p:stCondLst>
                            <p:childTnLst>
                              <p:par>
                                <p:cTn id="35" presetID="53"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nodeType="afterGroup">
                            <p:stCondLst>
                              <p:cond delay="3500"/>
                            </p:stCondLst>
                            <p:childTnLst>
                              <p:par>
                                <p:cTn id="41" presetID="53" presetClass="entr" presetSubtype="0"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nodeType="afterGroup">
                            <p:stCondLst>
                              <p:cond delay="4000"/>
                            </p:stCondLst>
                            <p:childTnLst>
                              <p:par>
                                <p:cTn id="47" presetID="53"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500" fill="hold"/>
                                        <p:tgtEl>
                                          <p:spTgt spid="25"/>
                                        </p:tgtEl>
                                        <p:attrNameLst>
                                          <p:attrName>ppt_w</p:attrName>
                                        </p:attrNameLst>
                                      </p:cBhvr>
                                      <p:tavLst>
                                        <p:tav tm="0">
                                          <p:val>
                                            <p:fltVal val="0"/>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animEffect transition="in" filter="fade">
                                      <p:cBhvr>
                                        <p:cTn id="51" dur="500"/>
                                        <p:tgtEl>
                                          <p:spTgt spid="25"/>
                                        </p:tgtEl>
                                      </p:cBhvr>
                                    </p:animEffect>
                                  </p:childTnLst>
                                </p:cTn>
                              </p:par>
                            </p:childTnLst>
                          </p:cTn>
                        </p:par>
                        <p:par>
                          <p:cTn id="52" fill="hold" nodeType="afterGroup">
                            <p:stCondLst>
                              <p:cond delay="4500"/>
                            </p:stCondLst>
                            <p:childTnLst>
                              <p:par>
                                <p:cTn id="53" presetID="53"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nodeType="afterGroup">
                            <p:stCondLst>
                              <p:cond delay="5000"/>
                            </p:stCondLst>
                            <p:childTnLst>
                              <p:par>
                                <p:cTn id="59" presetID="22" presetClass="entr" presetSubtype="8" fill="hold"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childTnLst>
                          </p:cTn>
                        </p:par>
                        <p:par>
                          <p:cTn id="62" fill="hold" nodeType="afterGroup">
                            <p:stCondLst>
                              <p:cond delay="5500"/>
                            </p:stCondLst>
                            <p:childTnLst>
                              <p:par>
                                <p:cTn id="63" presetID="42" presetClass="entr" presetSubtype="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1000"/>
                                        <p:tgtEl>
                                          <p:spTgt spid="59"/>
                                        </p:tgtEl>
                                      </p:cBhvr>
                                    </p:animEffect>
                                    <p:anim calcmode="lin" valueType="num">
                                      <p:cBhvr>
                                        <p:cTn id="66" dur="1000" fill="hold"/>
                                        <p:tgtEl>
                                          <p:spTgt spid="59"/>
                                        </p:tgtEl>
                                        <p:attrNameLst>
                                          <p:attrName>ppt_x</p:attrName>
                                        </p:attrNameLst>
                                      </p:cBhvr>
                                      <p:tavLst>
                                        <p:tav tm="0">
                                          <p:val>
                                            <p:strVal val="#ppt_x"/>
                                          </p:val>
                                        </p:tav>
                                        <p:tav tm="100000">
                                          <p:val>
                                            <p:strVal val="#ppt_x"/>
                                          </p:val>
                                        </p:tav>
                                      </p:tavLst>
                                    </p:anim>
                                    <p:anim calcmode="lin" valueType="num">
                                      <p:cBhvr>
                                        <p:cTn id="67" dur="1000" fill="hold"/>
                                        <p:tgtEl>
                                          <p:spTgt spid="59"/>
                                        </p:tgtEl>
                                        <p:attrNameLst>
                                          <p:attrName>ppt_y</p:attrName>
                                        </p:attrNameLst>
                                      </p:cBhvr>
                                      <p:tavLst>
                                        <p:tav tm="0">
                                          <p:val>
                                            <p:strVal val="#ppt_y+.1"/>
                                          </p:val>
                                        </p:tav>
                                        <p:tav tm="100000">
                                          <p:val>
                                            <p:strVal val="#ppt_y"/>
                                          </p:val>
                                        </p:tav>
                                      </p:tavLst>
                                    </p:anim>
                                  </p:childTnLst>
                                </p:cTn>
                              </p:par>
                            </p:childTnLst>
                          </p:cTn>
                        </p:par>
                        <p:par>
                          <p:cTn id="68" fill="hold" nodeType="afterGroup">
                            <p:stCondLst>
                              <p:cond delay="6500"/>
                            </p:stCondLst>
                            <p:childTnLst>
                              <p:par>
                                <p:cTn id="69" presetID="22" presetClass="entr" presetSubtype="2"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right)">
                                      <p:cBhvr>
                                        <p:cTn id="71" dur="500"/>
                                        <p:tgtEl>
                                          <p:spTgt spid="16"/>
                                        </p:tgtEl>
                                      </p:cBhvr>
                                    </p:animEffect>
                                  </p:childTnLst>
                                </p:cTn>
                              </p:par>
                            </p:childTnLst>
                          </p:cTn>
                        </p:par>
                        <p:par>
                          <p:cTn id="72" fill="hold" nodeType="afterGroup">
                            <p:stCondLst>
                              <p:cond delay="7000"/>
                            </p:stCondLst>
                            <p:childTnLst>
                              <p:par>
                                <p:cTn id="73" presetID="42" presetClass="entr" presetSubtype="0" fill="hold" nodeType="after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1000"/>
                                        <p:tgtEl>
                                          <p:spTgt spid="60"/>
                                        </p:tgtEl>
                                      </p:cBhvr>
                                    </p:animEffect>
                                    <p:anim calcmode="lin" valueType="num">
                                      <p:cBhvr>
                                        <p:cTn id="76" dur="1000" fill="hold"/>
                                        <p:tgtEl>
                                          <p:spTgt spid="60"/>
                                        </p:tgtEl>
                                        <p:attrNameLst>
                                          <p:attrName>ppt_x</p:attrName>
                                        </p:attrNameLst>
                                      </p:cBhvr>
                                      <p:tavLst>
                                        <p:tav tm="0">
                                          <p:val>
                                            <p:strVal val="#ppt_x"/>
                                          </p:val>
                                        </p:tav>
                                        <p:tav tm="100000">
                                          <p:val>
                                            <p:strVal val="#ppt_x"/>
                                          </p:val>
                                        </p:tav>
                                      </p:tavLst>
                                    </p:anim>
                                    <p:anim calcmode="lin" valueType="num">
                                      <p:cBhvr>
                                        <p:cTn id="77"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2" descr="图片1"/>
          <p:cNvPicPr>
            <a:picLocks noChangeAspect="1" noChangeArrowheads="1"/>
          </p:cNvPicPr>
          <p:nvPr/>
        </p:nvPicPr>
        <p:blipFill>
          <a:blip r:embed="rId2"/>
          <a:srcRect/>
          <a:stretch>
            <a:fillRect/>
          </a:stretch>
        </p:blipFill>
        <p:spPr bwMode="auto">
          <a:xfrm>
            <a:off x="395288" y="2781300"/>
            <a:ext cx="8485187" cy="3090863"/>
          </a:xfrm>
          <a:prstGeom prst="rect">
            <a:avLst/>
          </a:prstGeom>
          <a:noFill/>
          <a:ln w="9525">
            <a:noFill/>
            <a:miter lim="800000"/>
            <a:headEnd/>
            <a:tailEnd/>
          </a:ln>
        </p:spPr>
      </p:pic>
      <p:sp>
        <p:nvSpPr>
          <p:cNvPr id="64515"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177682-952D-4E09-8D50-9E7D7C34D098}" type="slidenum">
              <a:rPr lang="zh-CN" altLang="en-US" smtClean="0"/>
              <a:pPr fontAlgn="base">
                <a:spcBef>
                  <a:spcPct val="0"/>
                </a:spcBef>
                <a:spcAft>
                  <a:spcPct val="0"/>
                </a:spcAft>
                <a:defRPr/>
              </a:pPr>
              <a:t>60</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a:t>别简单归因！</a:t>
            </a:r>
          </a:p>
        </p:txBody>
      </p:sp>
      <p:sp>
        <p:nvSpPr>
          <p:cNvPr id="9" name="TextBox 8"/>
          <p:cNvSpPr txBox="1"/>
          <p:nvPr/>
        </p:nvSpPr>
        <p:spPr>
          <a:xfrm>
            <a:off x="2195513" y="1268413"/>
            <a:ext cx="7489825" cy="733425"/>
          </a:xfrm>
          <a:prstGeom prst="rect">
            <a:avLst/>
          </a:prstGeom>
          <a:noFill/>
        </p:spPr>
        <p:txBody>
          <a:bodyPr>
            <a:spAutoFit/>
          </a:bodyPr>
          <a:lstStyle/>
          <a:p>
            <a:pPr algn="just" fontAlgn="auto">
              <a:lnSpc>
                <a:spcPts val="2600"/>
              </a:lnSpc>
              <a:spcBef>
                <a:spcPts val="0"/>
              </a:spcBef>
              <a:spcAft>
                <a:spcPts val="0"/>
              </a:spcAft>
              <a:defRPr/>
            </a:pPr>
            <a:r>
              <a:rPr lang="zh-CN" altLang="en-US" sz="2800" b="1" dirty="0">
                <a:solidFill>
                  <a:schemeClr val="accent1"/>
                </a:solidFill>
                <a:latin typeface="Mistral" pitchFamily="66" charset="0"/>
                <a:ea typeface="+mn-ea"/>
                <a:cs typeface="Microsoft Sans Serif" pitchFamily="34" charset="0"/>
              </a:rPr>
              <a:t>在此之后，由此引起错误：</a:t>
            </a:r>
            <a:endParaRPr lang="en-US" altLang="zh-CN" sz="2800" b="1" dirty="0">
              <a:solidFill>
                <a:schemeClr val="accent1"/>
              </a:solidFill>
              <a:latin typeface="Mistral" pitchFamily="66" charset="0"/>
              <a:ea typeface="+mn-ea"/>
              <a:cs typeface="Microsoft Sans Serif" pitchFamily="34" charset="0"/>
            </a:endParaRPr>
          </a:p>
          <a:p>
            <a:pPr fontAlgn="auto">
              <a:spcBef>
                <a:spcPts val="0"/>
              </a:spcBef>
              <a:defRPr/>
            </a:pPr>
            <a:r>
              <a:rPr lang="zh-CN" altLang="en-US" sz="2000" dirty="0">
                <a:solidFill>
                  <a:schemeClr val="tx1">
                    <a:lumMod val="85000"/>
                    <a:lumOff val="15000"/>
                  </a:schemeClr>
                </a:solidFill>
                <a:latin typeface="Mistral" pitchFamily="66" charset="0"/>
                <a:ea typeface="+mn-ea"/>
                <a:cs typeface="Microsoft Sans Serif" pitchFamily="34" charset="0"/>
              </a:rPr>
              <a:t>仅仅因为</a:t>
            </a:r>
            <a:r>
              <a:rPr lang="en-US" altLang="zh-CN" sz="2000" dirty="0">
                <a:solidFill>
                  <a:schemeClr val="tx1">
                    <a:lumMod val="85000"/>
                    <a:lumOff val="15000"/>
                  </a:schemeClr>
                </a:solidFill>
                <a:latin typeface="微软雅黑" pitchFamily="34" charset="-122"/>
                <a:ea typeface="微软雅黑" pitchFamily="34" charset="-122"/>
                <a:cs typeface="Microsoft Sans Serif" pitchFamily="34" charset="0"/>
              </a:rPr>
              <a:t>B</a:t>
            </a:r>
            <a:r>
              <a:rPr lang="zh-CN" altLang="en-US" sz="2000" dirty="0">
                <a:solidFill>
                  <a:schemeClr val="tx1">
                    <a:lumMod val="85000"/>
                    <a:lumOff val="15000"/>
                  </a:schemeClr>
                </a:solidFill>
                <a:latin typeface="Mistral" pitchFamily="66" charset="0"/>
                <a:ea typeface="+mn-ea"/>
                <a:cs typeface="Microsoft Sans Serif" pitchFamily="34" charset="0"/>
              </a:rPr>
              <a:t>在</a:t>
            </a:r>
            <a:r>
              <a:rPr lang="en-US" altLang="zh-CN" sz="2000" dirty="0">
                <a:solidFill>
                  <a:schemeClr val="tx1">
                    <a:lumMod val="85000"/>
                    <a:lumOff val="15000"/>
                  </a:schemeClr>
                </a:solidFill>
                <a:latin typeface="微软雅黑" pitchFamily="34" charset="-122"/>
                <a:ea typeface="微软雅黑" pitchFamily="34" charset="-122"/>
                <a:cs typeface="Microsoft Sans Serif" pitchFamily="34" charset="0"/>
              </a:rPr>
              <a:t>A</a:t>
            </a:r>
            <a:r>
              <a:rPr lang="zh-CN" altLang="en-US" sz="2000" dirty="0">
                <a:solidFill>
                  <a:schemeClr val="tx1">
                    <a:lumMod val="85000"/>
                    <a:lumOff val="15000"/>
                  </a:schemeClr>
                </a:solidFill>
                <a:latin typeface="Mistral" pitchFamily="66" charset="0"/>
                <a:ea typeface="+mn-ea"/>
                <a:cs typeface="Microsoft Sans Serif" pitchFamily="34" charset="0"/>
              </a:rPr>
              <a:t>之后发生，就认为</a:t>
            </a:r>
            <a:r>
              <a:rPr lang="en-US" altLang="zh-CN" sz="2000" dirty="0">
                <a:solidFill>
                  <a:schemeClr val="tx1">
                    <a:lumMod val="85000"/>
                    <a:lumOff val="15000"/>
                  </a:schemeClr>
                </a:solidFill>
                <a:latin typeface="微软雅黑" pitchFamily="34" charset="-122"/>
                <a:ea typeface="微软雅黑" pitchFamily="34" charset="-122"/>
                <a:cs typeface="Microsoft Sans Serif" pitchFamily="34" charset="0"/>
              </a:rPr>
              <a:t>B</a:t>
            </a:r>
            <a:r>
              <a:rPr lang="zh-CN" altLang="en-US" sz="2000" dirty="0">
                <a:solidFill>
                  <a:schemeClr val="tx1">
                    <a:lumMod val="85000"/>
                    <a:lumOff val="15000"/>
                  </a:schemeClr>
                </a:solidFill>
                <a:latin typeface="Mistral" pitchFamily="66" charset="0"/>
                <a:ea typeface="+mn-ea"/>
                <a:cs typeface="Microsoft Sans Serif" pitchFamily="34" charset="0"/>
              </a:rPr>
              <a:t>是</a:t>
            </a:r>
            <a:r>
              <a:rPr lang="en-US" altLang="zh-CN" sz="2000" dirty="0">
                <a:solidFill>
                  <a:schemeClr val="tx1">
                    <a:lumMod val="85000"/>
                    <a:lumOff val="15000"/>
                  </a:schemeClr>
                </a:solidFill>
                <a:latin typeface="微软雅黑" pitchFamily="34" charset="-122"/>
                <a:ea typeface="微软雅黑" pitchFamily="34" charset="-122"/>
                <a:cs typeface="Microsoft Sans Serif" pitchFamily="34" charset="0"/>
              </a:rPr>
              <a:t>A</a:t>
            </a:r>
            <a:r>
              <a:rPr lang="zh-CN" altLang="en-US" sz="2000" dirty="0">
                <a:solidFill>
                  <a:schemeClr val="tx1">
                    <a:lumMod val="85000"/>
                    <a:lumOff val="15000"/>
                  </a:schemeClr>
                </a:solidFill>
                <a:latin typeface="Mistral" pitchFamily="66" charset="0"/>
                <a:ea typeface="+mn-ea"/>
                <a:cs typeface="Microsoft Sans Serif" pitchFamily="34" charset="0"/>
              </a:rPr>
              <a:t>引起的</a:t>
            </a:r>
            <a:endParaRPr lang="zh-CN" altLang="en-US" sz="2000" dirty="0">
              <a:solidFill>
                <a:schemeClr val="tx1">
                  <a:lumMod val="85000"/>
                  <a:lumOff val="15000"/>
                </a:schemeClr>
              </a:solidFill>
              <a:latin typeface="Mistral" pitchFamily="66" charset="0"/>
              <a:ea typeface="微软雅黑" pitchFamily="34" charset="-122"/>
              <a:cs typeface="Microsoft Sans Serif" pitchFamily="34" charset="0"/>
            </a:endParaRPr>
          </a:p>
        </p:txBody>
      </p:sp>
      <p:sp>
        <p:nvSpPr>
          <p:cNvPr id="66566" name="TextBox 23"/>
          <p:cNvSpPr txBox="1">
            <a:spLocks noChangeArrowheads="1"/>
          </p:cNvSpPr>
          <p:nvPr/>
        </p:nvSpPr>
        <p:spPr bwMode="auto">
          <a:xfrm>
            <a:off x="684213" y="3284538"/>
            <a:ext cx="7920037" cy="1754187"/>
          </a:xfrm>
          <a:prstGeom prst="rect">
            <a:avLst/>
          </a:prstGeom>
          <a:noFill/>
          <a:ln w="9525">
            <a:noFill/>
            <a:miter lim="800000"/>
            <a:headEnd/>
            <a:tailEnd/>
          </a:ln>
        </p:spPr>
        <p:txBody>
          <a:bodyPr>
            <a:spAutoFit/>
          </a:bodyPr>
          <a:lstStyle/>
          <a:p>
            <a:pPr marL="1160463" indent="-1160463">
              <a:lnSpc>
                <a:spcPct val="150000"/>
              </a:lnSpc>
            </a:pPr>
            <a:r>
              <a:rPr lang="zh-CN" altLang="en-US" b="1">
                <a:solidFill>
                  <a:schemeClr val="accent1"/>
                </a:solidFill>
                <a:latin typeface="Constantia" pitchFamily="18" charset="0"/>
                <a:ea typeface="微软雅黑" pitchFamily="34" charset="-122"/>
              </a:rPr>
              <a:t>典型案例：</a:t>
            </a:r>
            <a:r>
              <a:rPr lang="zh-CN" altLang="en-US">
                <a:latin typeface="Constantia" pitchFamily="18" charset="0"/>
                <a:ea typeface="微软雅黑" pitchFamily="34" charset="-122"/>
              </a:rPr>
              <a:t>每次播放郑少秋拍摄的电影，比如</a:t>
            </a:r>
            <a:r>
              <a:rPr lang="en-US" altLang="zh-CN">
                <a:latin typeface="Constantia" pitchFamily="18" charset="0"/>
                <a:ea typeface="微软雅黑" pitchFamily="34" charset="-122"/>
              </a:rPr>
              <a:t>《</a:t>
            </a:r>
            <a:r>
              <a:rPr lang="zh-CN" altLang="en-US">
                <a:latin typeface="Constantia" pitchFamily="18" charset="0"/>
                <a:ea typeface="微软雅黑" pitchFamily="34" charset="-122"/>
              </a:rPr>
              <a:t>大时代</a:t>
            </a:r>
            <a:r>
              <a:rPr lang="en-US" altLang="zh-CN">
                <a:latin typeface="Constantia" pitchFamily="18" charset="0"/>
                <a:ea typeface="微软雅黑" pitchFamily="34" charset="-122"/>
              </a:rPr>
              <a:t>》</a:t>
            </a:r>
            <a:r>
              <a:rPr lang="zh-CN" altLang="en-US">
                <a:latin typeface="Constantia" pitchFamily="18" charset="0"/>
                <a:ea typeface="微软雅黑" pitchFamily="34" charset="-122"/>
              </a:rPr>
              <a:t>，香港股市就下跌。所以存在“丁蟹效应”。</a:t>
            </a:r>
            <a:endParaRPr lang="en-US" altLang="zh-CN">
              <a:latin typeface="Constantia" pitchFamily="18" charset="0"/>
              <a:ea typeface="微软雅黑" pitchFamily="34" charset="-122"/>
            </a:endParaRPr>
          </a:p>
          <a:p>
            <a:pPr marL="1160463" indent="-1160463">
              <a:lnSpc>
                <a:spcPct val="150000"/>
              </a:lnSpc>
            </a:pPr>
            <a:r>
              <a:rPr lang="zh-CN" altLang="en-US" b="1">
                <a:solidFill>
                  <a:schemeClr val="accent1"/>
                </a:solidFill>
                <a:latin typeface="Constantia" pitchFamily="18" charset="0"/>
                <a:ea typeface="微软雅黑" pitchFamily="34" charset="-122"/>
              </a:rPr>
              <a:t>分　　析：</a:t>
            </a:r>
            <a:r>
              <a:rPr lang="zh-CN" altLang="en-US">
                <a:latin typeface="Constantia" pitchFamily="18" charset="0"/>
                <a:ea typeface="微软雅黑" pitchFamily="34" charset="-122"/>
              </a:rPr>
              <a:t>丁蟹效应是典型的事后归因，在人分析自己的错误过程中常常会犯这种错误。</a:t>
            </a:r>
            <a:endParaRPr lang="en-US" altLang="zh-CN">
              <a:latin typeface="Constantia" pitchFamily="18" charset="0"/>
              <a:ea typeface="微软雅黑" pitchFamily="34" charset="-122"/>
            </a:endParaRPr>
          </a:p>
        </p:txBody>
      </p:sp>
      <p:grpSp>
        <p:nvGrpSpPr>
          <p:cNvPr id="2" name="组合 10"/>
          <p:cNvGrpSpPr/>
          <p:nvPr/>
        </p:nvGrpSpPr>
        <p:grpSpPr>
          <a:xfrm>
            <a:off x="539552" y="1052736"/>
            <a:ext cx="1296144" cy="1296144"/>
            <a:chOff x="2843808" y="404664"/>
            <a:chExt cx="3456384" cy="3456384"/>
          </a:xfrm>
          <a:solidFill>
            <a:schemeClr val="accent1"/>
          </a:solidFill>
          <a:effectLst>
            <a:outerShdw blurRad="177800" dist="38100" dir="5400000" algn="t" rotWithShape="0">
              <a:prstClr val="black">
                <a:alpha val="62000"/>
              </a:prstClr>
            </a:outerShdw>
          </a:effectLst>
          <a:scene3d>
            <a:camera prst="perspectiveRelaxed"/>
            <a:lightRig rig="threePt" dir="t"/>
          </a:scene3d>
        </p:grpSpPr>
        <p:sp>
          <p:nvSpPr>
            <p:cNvPr id="12" name="Freeform 5"/>
            <p:cNvSpPr>
              <a:spLocks/>
            </p:cNvSpPr>
            <p:nvPr/>
          </p:nvSpPr>
          <p:spPr bwMode="auto">
            <a:xfrm>
              <a:off x="3491880" y="1097360"/>
              <a:ext cx="2089711" cy="2088232"/>
            </a:xfrm>
            <a:custGeom>
              <a:avLst/>
              <a:gdLst/>
              <a:ahLst/>
              <a:cxnLst>
                <a:cxn ang="0">
                  <a:pos x="0" y="3311"/>
                </a:cxn>
                <a:cxn ang="0">
                  <a:pos x="3313" y="0"/>
                </a:cxn>
                <a:cxn ang="0">
                  <a:pos x="8477" y="5160"/>
                </a:cxn>
                <a:cxn ang="0">
                  <a:pos x="13641" y="0"/>
                </a:cxn>
                <a:cxn ang="0">
                  <a:pos x="16954" y="3311"/>
                </a:cxn>
                <a:cxn ang="0">
                  <a:pos x="11790" y="8471"/>
                </a:cxn>
                <a:cxn ang="0">
                  <a:pos x="16954" y="13631"/>
                </a:cxn>
                <a:cxn ang="0">
                  <a:pos x="13641" y="16942"/>
                </a:cxn>
                <a:cxn ang="0">
                  <a:pos x="8477" y="11782"/>
                </a:cxn>
                <a:cxn ang="0">
                  <a:pos x="3313" y="16942"/>
                </a:cxn>
                <a:cxn ang="0">
                  <a:pos x="0" y="13631"/>
                </a:cxn>
                <a:cxn ang="0">
                  <a:pos x="5164" y="8471"/>
                </a:cxn>
                <a:cxn ang="0">
                  <a:pos x="0" y="3311"/>
                </a:cxn>
              </a:cxnLst>
              <a:rect l="0" t="0" r="r" b="b"/>
              <a:pathLst>
                <a:path w="16954" h="16942">
                  <a:moveTo>
                    <a:pt x="0" y="3311"/>
                  </a:moveTo>
                  <a:lnTo>
                    <a:pt x="3313" y="0"/>
                  </a:lnTo>
                  <a:lnTo>
                    <a:pt x="8477" y="5160"/>
                  </a:lnTo>
                  <a:lnTo>
                    <a:pt x="13641" y="0"/>
                  </a:lnTo>
                  <a:lnTo>
                    <a:pt x="16954" y="3311"/>
                  </a:lnTo>
                  <a:lnTo>
                    <a:pt x="11790" y="8471"/>
                  </a:lnTo>
                  <a:lnTo>
                    <a:pt x="16954" y="13631"/>
                  </a:lnTo>
                  <a:lnTo>
                    <a:pt x="13641" y="16942"/>
                  </a:lnTo>
                  <a:lnTo>
                    <a:pt x="8477" y="11782"/>
                  </a:lnTo>
                  <a:lnTo>
                    <a:pt x="3313" y="16942"/>
                  </a:lnTo>
                  <a:lnTo>
                    <a:pt x="0" y="13631"/>
                  </a:lnTo>
                  <a:lnTo>
                    <a:pt x="5164" y="8471"/>
                  </a:lnTo>
                  <a:lnTo>
                    <a:pt x="0" y="3311"/>
                  </a:lnTo>
                  <a:close/>
                </a:path>
              </a:pathLst>
            </a:custGeom>
            <a:grpFill/>
            <a:ln w="2">
              <a:noFill/>
              <a:prstDash val="solid"/>
              <a:round/>
              <a:headEnd/>
              <a:tailEnd/>
            </a:ln>
            <a:sp3d extrusionH="63500" prstMaterial="softEdge">
              <a:bevelT w="50800" h="38100"/>
            </a:sp3d>
          </p:spPr>
          <p:txBody>
            <a:bodyPr/>
            <a:lstStyle/>
            <a:p>
              <a:pPr fontAlgn="auto">
                <a:spcBef>
                  <a:spcPts val="0"/>
                </a:spcBef>
                <a:spcAft>
                  <a:spcPts val="0"/>
                </a:spcAft>
                <a:defRPr/>
              </a:pPr>
              <a:endParaRPr lang="zh-CN" altLang="en-US">
                <a:latin typeface="+mn-lt"/>
                <a:ea typeface="+mn-ea"/>
              </a:endParaRPr>
            </a:p>
          </p:txBody>
        </p:sp>
        <p:sp>
          <p:nvSpPr>
            <p:cNvPr id="13" name="同心圆 12"/>
            <p:cNvSpPr/>
            <p:nvPr/>
          </p:nvSpPr>
          <p:spPr>
            <a:xfrm>
              <a:off x="2843808" y="404664"/>
              <a:ext cx="3456384" cy="3456384"/>
            </a:xfrm>
            <a:prstGeom prst="donut">
              <a:avLst>
                <a:gd name="adj" fmla="val 8621"/>
              </a:avLst>
            </a:prstGeom>
            <a:grpFill/>
            <a:ln>
              <a:noFill/>
            </a:ln>
            <a:sp3d extrusionH="63500" prstMaterial="softEdge">
              <a:bevelT w="508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cxnSp>
        <p:nvCxnSpPr>
          <p:cNvPr id="16" name="直接连接符 15"/>
          <p:cNvCxnSpPr/>
          <p:nvPr/>
        </p:nvCxnSpPr>
        <p:spPr>
          <a:xfrm rot="5400000">
            <a:off x="1366837" y="1827213"/>
            <a:ext cx="136842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mph" presetSubtype="0" fill="hold" nodeType="afterEffect">
                                  <p:stCondLst>
                                    <p:cond delay="0"/>
                                  </p:stCondLst>
                                  <p:iterate type="lt">
                                    <p:tmPct val="10000"/>
                                  </p:iterate>
                                  <p:childTnLst>
                                    <p:animClr clrSpc="rgb" dir="cw">
                                      <p:cBhvr override="childStyle">
                                        <p:cTn id="6" dur="500" fill="hold"/>
                                        <p:tgtEl>
                                          <p:spTgt spid="9">
                                            <p:txEl>
                                              <p:pRg st="0" end="0"/>
                                            </p:txEl>
                                          </p:spTgt>
                                        </p:tgtEl>
                                        <p:attrNameLst>
                                          <p:attrName>style.color</p:attrName>
                                        </p:attrNameLst>
                                      </p:cBhvr>
                                      <p:to>
                                        <a:srgbClr val="FF3300"/>
                                      </p:to>
                                    </p:animClr>
                                    <p:animClr clrSpc="rgb" dir="cw">
                                      <p:cBhvr>
                                        <p:cTn id="7" dur="500" fill="hold"/>
                                        <p:tgtEl>
                                          <p:spTgt spid="9">
                                            <p:txEl>
                                              <p:pRg st="0" end="0"/>
                                            </p:txEl>
                                          </p:spTgt>
                                        </p:tgtEl>
                                        <p:attrNameLst>
                                          <p:attrName>fillcolor</p:attrName>
                                        </p:attrNameLst>
                                      </p:cBhvr>
                                      <p:to>
                                        <a:srgbClr val="FF3300"/>
                                      </p:to>
                                    </p:animClr>
                                    <p:set>
                                      <p:cBhvr>
                                        <p:cTn id="8" dur="500" fill="hold"/>
                                        <p:tgtEl>
                                          <p:spTgt spid="9">
                                            <p:txEl>
                                              <p:pRg st="0" end="0"/>
                                            </p:txEl>
                                          </p:spTgt>
                                        </p:tgtEl>
                                        <p:attrNameLst>
                                          <p:attrName>fill.type</p:attrName>
                                        </p:attrNameLst>
                                      </p:cBhvr>
                                      <p:to>
                                        <p:strVal val="solid"/>
                                      </p:to>
                                    </p:set>
                                    <p:anim to="1.5" calcmode="lin" valueType="num">
                                      <p:cBhvr override="childStyle">
                                        <p:cTn id="9" dur="500" fill="hold"/>
                                        <p:tgtEl>
                                          <p:spTgt spid="9">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AF45B84C-AAAE-4494-91A9-6449DF80988A}" type="slidenum">
              <a:rPr lang="zh-CN" altLang="en-US" smtClean="0"/>
              <a:pPr fontAlgn="base">
                <a:spcBef>
                  <a:spcPct val="0"/>
                </a:spcBef>
                <a:spcAft>
                  <a:spcPct val="0"/>
                </a:spcAft>
                <a:defRPr/>
              </a:pPr>
              <a:t>61</a:t>
            </a:fld>
            <a:endParaRPr lang="en-US" altLang="zh-CN" smtClean="0"/>
          </a:p>
        </p:txBody>
      </p:sp>
      <p:sp>
        <p:nvSpPr>
          <p:cNvPr id="67587" name="文本占位符 1"/>
          <p:cNvSpPr txBox="1">
            <a:spLocks/>
          </p:cNvSpPr>
          <p:nvPr/>
        </p:nvSpPr>
        <p:spPr bwMode="auto">
          <a:xfrm>
            <a:off x="285750" y="428625"/>
            <a:ext cx="8247063" cy="500063"/>
          </a:xfrm>
          <a:prstGeom prst="rect">
            <a:avLst/>
          </a:prstGeom>
          <a:noFill/>
          <a:ln w="9525">
            <a:noFill/>
            <a:miter lim="800000"/>
            <a:headEnd/>
            <a:tailEnd/>
          </a:ln>
        </p:spPr>
        <p:txBody>
          <a:bodyPr/>
          <a:lstStyle/>
          <a:p>
            <a:pPr marL="342900" indent="-342900">
              <a:spcBef>
                <a:spcPct val="20000"/>
              </a:spcBef>
            </a:pPr>
            <a:r>
              <a:rPr lang="zh-CN" altLang="en-US" sz="2400" b="1">
                <a:solidFill>
                  <a:schemeClr val="accent1"/>
                </a:solidFill>
                <a:latin typeface="微软雅黑" pitchFamily="34" charset="-122"/>
                <a:ea typeface="微软雅黑" pitchFamily="34" charset="-122"/>
              </a:rPr>
              <a:t>统计数据是否有欺骗性？</a:t>
            </a:r>
          </a:p>
        </p:txBody>
      </p:sp>
      <p:sp>
        <p:nvSpPr>
          <p:cNvPr id="8" name="矩形 7"/>
          <p:cNvSpPr/>
          <p:nvPr/>
        </p:nvSpPr>
        <p:spPr>
          <a:xfrm>
            <a:off x="323850" y="1125538"/>
            <a:ext cx="6048375" cy="1754187"/>
          </a:xfrm>
          <a:prstGeom prst="rect">
            <a:avLst/>
          </a:prstGeom>
        </p:spPr>
        <p:txBody>
          <a:bodyPr>
            <a:spAutoFit/>
          </a:bodyPr>
          <a:lstStyle/>
          <a:p>
            <a:pPr marL="363538" indent="-363538" fontAlgn="auto">
              <a:lnSpc>
                <a:spcPct val="150000"/>
              </a:lnSpc>
              <a:spcBef>
                <a:spcPts val="0"/>
              </a:spcBef>
              <a:spcAft>
                <a:spcPts val="0"/>
              </a:spcAft>
              <a:buClr>
                <a:schemeClr val="accent1"/>
              </a:buClr>
              <a:buFont typeface="Wingdings" pitchFamily="2" charset="2"/>
              <a:buChar char="n"/>
              <a:defRPr/>
            </a:pPr>
            <a:r>
              <a:rPr lang="zh-CN" altLang="en-US" dirty="0">
                <a:latin typeface="+mn-ea"/>
                <a:ea typeface="+mn-ea"/>
              </a:rPr>
              <a:t>统计数据是一种以数字形式表现出来的证据。</a:t>
            </a:r>
            <a:endParaRPr lang="en-US" altLang="zh-CN" dirty="0">
              <a:latin typeface="+mn-ea"/>
              <a:ea typeface="+mn-ea"/>
            </a:endParaRPr>
          </a:p>
          <a:p>
            <a:pPr marL="363538" indent="-363538" fontAlgn="auto">
              <a:lnSpc>
                <a:spcPct val="150000"/>
              </a:lnSpc>
              <a:spcBef>
                <a:spcPts val="0"/>
              </a:spcBef>
              <a:spcAft>
                <a:spcPts val="0"/>
              </a:spcAft>
              <a:buClr>
                <a:schemeClr val="accent1"/>
              </a:buClr>
              <a:buFont typeface="Wingdings" pitchFamily="2" charset="2"/>
              <a:buChar char="n"/>
              <a:defRPr/>
            </a:pPr>
            <a:r>
              <a:rPr lang="zh-CN" altLang="en-US" dirty="0">
                <a:latin typeface="+mn-ea"/>
                <a:ea typeface="+mn-ea"/>
              </a:rPr>
              <a:t>这样的证据可以给人留下深刻的印象，因为数字使证据看起来非常科学、精确，让人感觉到代表着“事实”。</a:t>
            </a:r>
            <a:endParaRPr lang="en-US" altLang="zh-CN" dirty="0">
              <a:latin typeface="+mn-ea"/>
              <a:ea typeface="+mn-ea"/>
            </a:endParaRPr>
          </a:p>
          <a:p>
            <a:pPr marL="363538" indent="-363538" fontAlgn="auto">
              <a:lnSpc>
                <a:spcPct val="150000"/>
              </a:lnSpc>
              <a:spcBef>
                <a:spcPts val="0"/>
              </a:spcBef>
              <a:spcAft>
                <a:spcPts val="0"/>
              </a:spcAft>
              <a:buClr>
                <a:schemeClr val="accent1"/>
              </a:buClr>
              <a:buFont typeface="Wingdings" pitchFamily="2" charset="2"/>
              <a:buChar char="n"/>
              <a:tabLst>
                <a:tab pos="363538" algn="l"/>
              </a:tabLst>
              <a:defRPr/>
            </a:pPr>
            <a:r>
              <a:rPr lang="zh-CN" altLang="en-US" dirty="0">
                <a:latin typeface="+mn-ea"/>
                <a:ea typeface="+mn-ea"/>
              </a:rPr>
              <a:t>然而统计数据可以并且经常欺骗大家。</a:t>
            </a:r>
          </a:p>
        </p:txBody>
      </p:sp>
      <p:sp>
        <p:nvSpPr>
          <p:cNvPr id="67589" name="TextBox 8"/>
          <p:cNvSpPr txBox="1">
            <a:spLocks noChangeArrowheads="1"/>
          </p:cNvSpPr>
          <p:nvPr/>
        </p:nvSpPr>
        <p:spPr bwMode="auto">
          <a:xfrm>
            <a:off x="1071563" y="4005263"/>
            <a:ext cx="7000875" cy="1200150"/>
          </a:xfrm>
          <a:prstGeom prst="rect">
            <a:avLst/>
          </a:prstGeom>
          <a:noFill/>
          <a:ln w="9525">
            <a:noFill/>
            <a:miter lim="800000"/>
            <a:headEnd/>
            <a:tailEnd/>
          </a:ln>
        </p:spPr>
        <p:txBody>
          <a:bodyPr>
            <a:spAutoFit/>
          </a:bodyPr>
          <a:lstStyle/>
          <a:p>
            <a:pPr algn="r"/>
            <a:r>
              <a:rPr lang="zh-CN" altLang="en-US" sz="3600" b="1">
                <a:latin typeface="Constantia" pitchFamily="18" charset="0"/>
                <a:ea typeface="微软雅黑" pitchFamily="34" charset="-122"/>
              </a:rPr>
              <a:t>关于这点中国人都特别</a:t>
            </a:r>
            <a:r>
              <a:rPr lang="zh-CN" altLang="en-US" sz="6000" b="1">
                <a:solidFill>
                  <a:srgbClr val="FF0000"/>
                </a:solidFill>
                <a:latin typeface="Constantia" pitchFamily="18" charset="0"/>
                <a:ea typeface="微软雅黑" pitchFamily="34" charset="-122"/>
              </a:rPr>
              <a:t>明白</a:t>
            </a:r>
            <a:r>
              <a:rPr lang="zh-CN" altLang="en-US" sz="3600" b="1">
                <a:latin typeface="Constantia" pitchFamily="18" charset="0"/>
                <a:ea typeface="微软雅黑" pitchFamily="34" charset="-122"/>
              </a:rPr>
              <a:t>！</a:t>
            </a:r>
          </a:p>
        </p:txBody>
      </p:sp>
      <p:pic>
        <p:nvPicPr>
          <p:cNvPr id="67590" name="Picture 2" descr="E:\秋叶\numbers.png"/>
          <p:cNvPicPr>
            <a:picLocks noChangeAspect="1" noChangeArrowheads="1"/>
          </p:cNvPicPr>
          <p:nvPr/>
        </p:nvPicPr>
        <p:blipFill>
          <a:blip r:embed="rId2"/>
          <a:srcRect/>
          <a:stretch>
            <a:fillRect/>
          </a:stretch>
        </p:blipFill>
        <p:spPr bwMode="auto">
          <a:xfrm>
            <a:off x="6300788" y="846138"/>
            <a:ext cx="2438400" cy="2438400"/>
          </a:xfrm>
          <a:prstGeom prst="rect">
            <a:avLst/>
          </a:prstGeom>
          <a:noFill/>
          <a:ln w="9525">
            <a:noFill/>
            <a:miter lim="800000"/>
            <a:headEnd/>
            <a:tailEnd/>
          </a:ln>
        </p:spPr>
      </p:pic>
    </p:spTree>
  </p:cSld>
  <p:clrMapOvr>
    <a:masterClrMapping/>
  </p:clrMapOvr>
  <p:transition>
    <p:pull dir="l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403EC14E-C9E5-4FE8-B740-5E0874D3954B}" type="slidenum">
              <a:rPr lang="zh-CN" altLang="en-US" smtClean="0"/>
              <a:pPr fontAlgn="base">
                <a:spcBef>
                  <a:spcPct val="0"/>
                </a:spcBef>
                <a:spcAft>
                  <a:spcPct val="0"/>
                </a:spcAft>
                <a:defRPr/>
              </a:pPr>
              <a:t>62</a:t>
            </a:fld>
            <a:endParaRPr lang="en-US" altLang="zh-CN" smtClean="0"/>
          </a:p>
        </p:txBody>
      </p:sp>
      <p:pic>
        <p:nvPicPr>
          <p:cNvPr id="68611" name="Picture 2" descr="E:\秋叶\numbers.png"/>
          <p:cNvPicPr>
            <a:picLocks noChangeAspect="1" noChangeArrowheads="1"/>
          </p:cNvPicPr>
          <p:nvPr/>
        </p:nvPicPr>
        <p:blipFill>
          <a:blip r:embed="rId2"/>
          <a:srcRect/>
          <a:stretch>
            <a:fillRect/>
          </a:stretch>
        </p:blipFill>
        <p:spPr bwMode="auto">
          <a:xfrm>
            <a:off x="1116013" y="1879600"/>
            <a:ext cx="2808287" cy="2809875"/>
          </a:xfrm>
          <a:prstGeom prst="rect">
            <a:avLst/>
          </a:prstGeom>
          <a:noFill/>
          <a:ln w="9525">
            <a:noFill/>
            <a:miter lim="800000"/>
            <a:headEnd/>
            <a:tailEnd/>
          </a:ln>
        </p:spPr>
      </p:pic>
      <p:sp>
        <p:nvSpPr>
          <p:cNvPr id="68612" name="矩形 9"/>
          <p:cNvSpPr>
            <a:spLocks noChangeArrowheads="1"/>
          </p:cNvSpPr>
          <p:nvPr/>
        </p:nvSpPr>
        <p:spPr bwMode="auto">
          <a:xfrm>
            <a:off x="3851275" y="2930525"/>
            <a:ext cx="4608513" cy="708025"/>
          </a:xfrm>
          <a:prstGeom prst="rect">
            <a:avLst/>
          </a:prstGeom>
          <a:noFill/>
          <a:ln w="9525">
            <a:noFill/>
            <a:miter lim="800000"/>
            <a:headEnd/>
            <a:tailEnd/>
          </a:ln>
        </p:spPr>
        <p:txBody>
          <a:bodyPr>
            <a:spAutoFit/>
          </a:bodyPr>
          <a:lstStyle/>
          <a:p>
            <a:r>
              <a:rPr lang="zh-CN" altLang="en-US" sz="4000" b="1">
                <a:solidFill>
                  <a:schemeClr val="accent1"/>
                </a:solidFill>
                <a:latin typeface="微软雅黑" pitchFamily="34" charset="-122"/>
                <a:ea typeface="微软雅黑" pitchFamily="34" charset="-122"/>
              </a:rPr>
              <a:t>统计数据的骗局</a:t>
            </a:r>
            <a:endParaRPr lang="zh-CN" altLang="en-US" sz="4000" b="1">
              <a:solidFill>
                <a:schemeClr val="accent1"/>
              </a:solidFill>
              <a:latin typeface="Constantia" pitchFamily="18" charset="0"/>
              <a:ea typeface="微软雅黑" pitchFamily="34" charset="-122"/>
            </a:endParaRPr>
          </a:p>
        </p:txBody>
      </p:sp>
      <p:sp>
        <p:nvSpPr>
          <p:cNvPr id="5" name="TextBox 4"/>
          <p:cNvSpPr txBox="1"/>
          <p:nvPr/>
        </p:nvSpPr>
        <p:spPr bwMode="auto">
          <a:xfrm>
            <a:off x="3924300" y="3573463"/>
            <a:ext cx="3743325" cy="508000"/>
          </a:xfrm>
          <a:prstGeom prst="rect">
            <a:avLst/>
          </a:prstGeom>
          <a:noFill/>
        </p:spPr>
        <p:txBody>
          <a:bodyPr>
            <a:spAutoFit/>
          </a:bodyPr>
          <a:lstStyle/>
          <a:p>
            <a:pPr fontAlgn="auto">
              <a:lnSpc>
                <a:spcPct val="150000"/>
              </a:lnSpc>
              <a:spcBef>
                <a:spcPts val="0"/>
              </a:spcBef>
              <a:spcAft>
                <a:spcPts val="0"/>
              </a:spcAft>
              <a:defRPr/>
            </a:pPr>
            <a:r>
              <a:rPr lang="zh-CN" altLang="en-US" b="1" dirty="0">
                <a:solidFill>
                  <a:srgbClr val="C00000"/>
                </a:solidFill>
                <a:latin typeface="+mn-ea"/>
                <a:ea typeface="+mn-ea"/>
                <a:cs typeface="Microsoft Sans Serif" pitchFamily="34" charset="0"/>
              </a:rPr>
              <a:t>请在写作中不利用来历不明的数字</a:t>
            </a:r>
            <a:endParaRPr lang="en-US" altLang="zh-CN" b="1" dirty="0">
              <a:solidFill>
                <a:srgbClr val="C00000"/>
              </a:solidFill>
              <a:latin typeface="+mn-ea"/>
              <a:ea typeface="+mn-ea"/>
              <a:cs typeface="Microsoft Sans Serif" pitchFamily="34" charset="0"/>
            </a:endParaRPr>
          </a:p>
        </p:txBody>
      </p:sp>
    </p:spTree>
  </p:cSld>
  <p:clrMapOvr>
    <a:masterClrMapping/>
  </p:clrMapOvr>
  <p:transition>
    <p:pull dir="l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统计数据中的骗局之一</a:t>
            </a:r>
            <a:endParaRPr lang="zh-CN" altLang="en-US" dirty="0"/>
          </a:p>
        </p:txBody>
      </p:sp>
      <p:sp>
        <p:nvSpPr>
          <p:cNvPr id="67587"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679A4F1E-D1C9-4E61-9E94-5294861D83A1}" type="slidenum">
              <a:rPr lang="zh-CN" altLang="en-US" smtClean="0"/>
              <a:pPr fontAlgn="base">
                <a:spcBef>
                  <a:spcPct val="0"/>
                </a:spcBef>
                <a:spcAft>
                  <a:spcPct val="0"/>
                </a:spcAft>
                <a:defRPr/>
              </a:pPr>
              <a:t>63</a:t>
            </a:fld>
            <a:endParaRPr lang="en-US" altLang="zh-CN" smtClean="0"/>
          </a:p>
        </p:txBody>
      </p:sp>
      <p:grpSp>
        <p:nvGrpSpPr>
          <p:cNvPr id="69636" name="组合 13"/>
          <p:cNvGrpSpPr>
            <a:grpSpLocks/>
          </p:cNvGrpSpPr>
          <p:nvPr/>
        </p:nvGrpSpPr>
        <p:grpSpPr bwMode="auto">
          <a:xfrm>
            <a:off x="611188" y="2781300"/>
            <a:ext cx="7993062" cy="2663825"/>
            <a:chOff x="467544" y="3284538"/>
            <a:chExt cx="3312368" cy="2664296"/>
          </a:xfrm>
        </p:grpSpPr>
        <p:sp>
          <p:nvSpPr>
            <p:cNvPr id="15" name="圆角矩形 14"/>
            <p:cNvSpPr/>
            <p:nvPr/>
          </p:nvSpPr>
          <p:spPr>
            <a:xfrm>
              <a:off x="467544" y="3284538"/>
              <a:ext cx="3312368" cy="2664296"/>
            </a:xfrm>
            <a:prstGeom prst="roundRect">
              <a:avLst>
                <a:gd name="adj" fmla="val 7094"/>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fontAlgn="auto">
                <a:lnSpc>
                  <a:spcPct val="150000"/>
                </a:lnSpc>
                <a:spcBef>
                  <a:spcPts val="0"/>
                </a:spcBef>
                <a:spcAft>
                  <a:spcPts val="0"/>
                </a:spcAft>
                <a:defRPr/>
              </a:pPr>
              <a:r>
                <a:rPr lang="zh-CN" altLang="en-US" sz="2400" b="1" dirty="0">
                  <a:solidFill>
                    <a:schemeClr val="accent1"/>
                  </a:solidFill>
                </a:rPr>
                <a:t>典型案例：</a:t>
              </a:r>
            </a:p>
            <a:p>
              <a:pPr marL="457200" indent="-457200" fontAlgn="auto">
                <a:lnSpc>
                  <a:spcPct val="150000"/>
                </a:lnSpc>
                <a:spcBef>
                  <a:spcPts val="0"/>
                </a:spcBef>
                <a:spcAft>
                  <a:spcPts val="0"/>
                </a:spcAft>
                <a:buFont typeface="+mj-ea"/>
                <a:buAutoNum type="circleNumDbPlain"/>
                <a:defRPr/>
              </a:pPr>
              <a:r>
                <a:rPr lang="zh-CN" altLang="en-US" dirty="0">
                  <a:solidFill>
                    <a:schemeClr val="tx1"/>
                  </a:solidFill>
                  <a:latin typeface="+mn-ea"/>
                </a:rPr>
                <a:t>中国估计有</a:t>
              </a:r>
              <a:r>
                <a:rPr lang="en-US" altLang="zh-CN" dirty="0">
                  <a:solidFill>
                    <a:schemeClr val="tx1"/>
                  </a:solidFill>
                  <a:latin typeface="+mn-ea"/>
                </a:rPr>
                <a:t>6750</a:t>
              </a:r>
              <a:r>
                <a:rPr lang="zh-CN" altLang="en-US" dirty="0">
                  <a:solidFill>
                    <a:schemeClr val="tx1"/>
                  </a:solidFill>
                  <a:latin typeface="+mn-ea"/>
                </a:rPr>
                <a:t>万套空置房。（来源出处不可查）</a:t>
              </a:r>
            </a:p>
            <a:p>
              <a:pPr marL="457200" indent="-457200" fontAlgn="auto">
                <a:lnSpc>
                  <a:spcPct val="150000"/>
                </a:lnSpc>
                <a:spcBef>
                  <a:spcPts val="0"/>
                </a:spcBef>
                <a:spcAft>
                  <a:spcPts val="0"/>
                </a:spcAft>
                <a:buFont typeface="+mj-ea"/>
                <a:buAutoNum type="circleNumDbPlain"/>
                <a:defRPr/>
              </a:pPr>
              <a:r>
                <a:rPr lang="zh-CN" altLang="en-US" dirty="0">
                  <a:solidFill>
                    <a:schemeClr val="tx1"/>
                  </a:solidFill>
                  <a:latin typeface="+mn-ea"/>
                </a:rPr>
                <a:t>保守估计，中国有</a:t>
              </a:r>
              <a:r>
                <a:rPr lang="en-US" altLang="zh-CN" dirty="0">
                  <a:solidFill>
                    <a:schemeClr val="tx1"/>
                  </a:solidFill>
                  <a:latin typeface="+mn-ea"/>
                </a:rPr>
                <a:t>3000</a:t>
              </a:r>
              <a:r>
                <a:rPr lang="zh-CN" altLang="en-US" dirty="0">
                  <a:solidFill>
                    <a:schemeClr val="tx1"/>
                  </a:solidFill>
                  <a:latin typeface="+mn-ea"/>
                </a:rPr>
                <a:t>万性工作者。</a:t>
              </a:r>
            </a:p>
            <a:p>
              <a:pPr marL="457200" indent="-457200" fontAlgn="auto">
                <a:lnSpc>
                  <a:spcPct val="150000"/>
                </a:lnSpc>
                <a:spcBef>
                  <a:spcPts val="0"/>
                </a:spcBef>
                <a:spcAft>
                  <a:spcPts val="0"/>
                </a:spcAft>
                <a:buFont typeface="+mj-ea"/>
                <a:buAutoNum type="circleNumDbPlain"/>
                <a:defRPr/>
              </a:pPr>
              <a:r>
                <a:rPr lang="zh-CN" altLang="en-US" dirty="0">
                  <a:solidFill>
                    <a:schemeClr val="tx1"/>
                  </a:solidFill>
                  <a:latin typeface="+mn-ea"/>
                </a:rPr>
                <a:t>今年物价肯定涨了</a:t>
              </a:r>
              <a:r>
                <a:rPr lang="en-US" altLang="zh-CN" dirty="0">
                  <a:solidFill>
                    <a:schemeClr val="tx1"/>
                  </a:solidFill>
                  <a:latin typeface="+mn-ea"/>
                </a:rPr>
                <a:t>3</a:t>
              </a:r>
              <a:r>
                <a:rPr lang="zh-CN" altLang="en-US" dirty="0">
                  <a:solidFill>
                    <a:schemeClr val="tx1"/>
                  </a:solidFill>
                  <a:latin typeface="+mn-ea"/>
                </a:rPr>
                <a:t>倍以上！</a:t>
              </a:r>
              <a:endParaRPr lang="en-US" altLang="zh-CN" dirty="0">
                <a:solidFill>
                  <a:schemeClr val="tx1"/>
                </a:solidFill>
                <a:latin typeface="+mn-ea"/>
              </a:endParaRPr>
            </a:p>
            <a:p>
              <a:pPr fontAlgn="auto">
                <a:spcBef>
                  <a:spcPts val="0"/>
                </a:spcBef>
                <a:spcAft>
                  <a:spcPts val="0"/>
                </a:spcAft>
                <a:defRPr/>
              </a:pPr>
              <a:endParaRPr lang="zh-CN" altLang="en-US" sz="2000" dirty="0">
                <a:solidFill>
                  <a:schemeClr val="tx1"/>
                </a:solidFill>
              </a:endParaRPr>
            </a:p>
          </p:txBody>
        </p:sp>
        <p:sp>
          <p:nvSpPr>
            <p:cNvPr id="16" name="对角圆角矩形 15"/>
            <p:cNvSpPr/>
            <p:nvPr/>
          </p:nvSpPr>
          <p:spPr>
            <a:xfrm>
              <a:off x="3000095" y="4758708"/>
              <a:ext cx="764775" cy="1188132"/>
            </a:xfrm>
            <a:prstGeom prst="round2DiagRect">
              <a:avLst>
                <a:gd name="adj1" fmla="val 14877"/>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grpSp>
        <p:nvGrpSpPr>
          <p:cNvPr id="69637" name="组合 24"/>
          <p:cNvGrpSpPr>
            <a:grpSpLocks/>
          </p:cNvGrpSpPr>
          <p:nvPr/>
        </p:nvGrpSpPr>
        <p:grpSpPr bwMode="auto">
          <a:xfrm rot="-1041426">
            <a:off x="6172200" y="1412875"/>
            <a:ext cx="2376488" cy="2881313"/>
            <a:chOff x="6516216" y="2780928"/>
            <a:chExt cx="2376264" cy="2880320"/>
          </a:xfrm>
        </p:grpSpPr>
        <p:sp>
          <p:nvSpPr>
            <p:cNvPr id="18" name="矩形 17"/>
            <p:cNvSpPr/>
            <p:nvPr/>
          </p:nvSpPr>
          <p:spPr>
            <a:xfrm>
              <a:off x="6516216" y="2780928"/>
              <a:ext cx="2376264" cy="2880320"/>
            </a:xfrm>
            <a:prstGeom prst="rect">
              <a:avLst/>
            </a:prstGeom>
            <a:blipFill>
              <a:blip r:embed="rId2" cstate="print"/>
              <a:tile tx="0" ty="0" sx="100000" sy="100000" flip="none" algn="tl"/>
            </a:blipFill>
            <a:ln>
              <a:noFill/>
            </a:ln>
            <a:effectLst>
              <a:outerShdw blurRad="139700" dist="38100" dir="2700000" sx="102000" sy="102000" algn="tl"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6620147" y="2897124"/>
              <a:ext cx="2160383" cy="2088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9641" name="Picture 2" descr="C:\Documents and Settings\Administrator\桌面\home.png"/>
            <p:cNvPicPr>
              <a:picLocks noChangeAspect="1" noChangeArrowheads="1"/>
            </p:cNvPicPr>
            <p:nvPr/>
          </p:nvPicPr>
          <p:blipFill>
            <a:blip r:embed="rId3"/>
            <a:srcRect/>
            <a:stretch>
              <a:fillRect/>
            </a:stretch>
          </p:blipFill>
          <p:spPr bwMode="auto">
            <a:xfrm>
              <a:off x="6732240" y="2852936"/>
              <a:ext cx="2078806" cy="2078806"/>
            </a:xfrm>
            <a:prstGeom prst="rect">
              <a:avLst/>
            </a:prstGeom>
            <a:noFill/>
            <a:ln w="9525">
              <a:noFill/>
              <a:miter lim="800000"/>
              <a:headEnd/>
              <a:tailEnd/>
            </a:ln>
          </p:spPr>
        </p:pic>
        <p:sp>
          <p:nvSpPr>
            <p:cNvPr id="20" name="矩形 19"/>
            <p:cNvSpPr/>
            <p:nvPr/>
          </p:nvSpPr>
          <p:spPr>
            <a:xfrm>
              <a:off x="6658349" y="5153180"/>
              <a:ext cx="2082604" cy="277716"/>
            </a:xfrm>
            <a:prstGeom prst="rect">
              <a:avLst/>
            </a:prstGeom>
          </p:spPr>
          <p:txBody>
            <a:bodyPr wrap="none">
              <a:spAutoFit/>
            </a:bodyPr>
            <a:lstStyle/>
            <a:p>
              <a:pPr algn="ctr" fontAlgn="auto">
                <a:spcBef>
                  <a:spcPts val="0"/>
                </a:spcBef>
                <a:spcAft>
                  <a:spcPts val="0"/>
                </a:spcAft>
                <a:defRPr/>
              </a:pPr>
              <a:r>
                <a:rPr lang="zh-CN" altLang="en-US" sz="1200" b="1" dirty="0">
                  <a:solidFill>
                    <a:schemeClr val="accent5"/>
                  </a:solidFill>
                  <a:latin typeface="+mn-ea"/>
                  <a:ea typeface="+mn-ea"/>
                </a:rPr>
                <a:t>中国估计有</a:t>
              </a:r>
              <a:r>
                <a:rPr lang="en-US" altLang="zh-CN" sz="1200" b="1" dirty="0">
                  <a:solidFill>
                    <a:schemeClr val="accent5"/>
                  </a:solidFill>
                  <a:latin typeface="+mn-ea"/>
                  <a:ea typeface="+mn-ea"/>
                </a:rPr>
                <a:t>6750</a:t>
              </a:r>
              <a:r>
                <a:rPr lang="zh-CN" altLang="en-US" sz="1200" b="1" dirty="0">
                  <a:solidFill>
                    <a:schemeClr val="accent5"/>
                  </a:solidFill>
                  <a:latin typeface="+mn-ea"/>
                  <a:ea typeface="+mn-ea"/>
                </a:rPr>
                <a:t>万套空置房</a:t>
              </a:r>
              <a:endParaRPr lang="zh-CN" altLang="en-US" sz="1200" b="1" dirty="0">
                <a:solidFill>
                  <a:schemeClr val="accent5"/>
                </a:solidFill>
                <a:latin typeface="+mn-lt"/>
                <a:ea typeface="+mn-ea"/>
              </a:endParaRPr>
            </a:p>
          </p:txBody>
        </p:sp>
      </p:grpSp>
      <p:sp>
        <p:nvSpPr>
          <p:cNvPr id="69638" name="矩形 25"/>
          <p:cNvSpPr>
            <a:spLocks noChangeArrowheads="1"/>
          </p:cNvSpPr>
          <p:nvPr/>
        </p:nvSpPr>
        <p:spPr bwMode="auto">
          <a:xfrm>
            <a:off x="539750" y="1835150"/>
            <a:ext cx="8039100" cy="461963"/>
          </a:xfrm>
          <a:prstGeom prst="rect">
            <a:avLst/>
          </a:prstGeom>
          <a:noFill/>
          <a:ln w="9525">
            <a:noFill/>
            <a:miter lim="800000"/>
            <a:headEnd/>
            <a:tailEnd/>
          </a:ln>
        </p:spPr>
        <p:txBody>
          <a:bodyPr>
            <a:spAutoFit/>
          </a:bodyPr>
          <a:lstStyle/>
          <a:p>
            <a:r>
              <a:rPr lang="zh-CN" altLang="en-US" sz="2400" b="1">
                <a:solidFill>
                  <a:schemeClr val="accent1"/>
                </a:solidFill>
                <a:latin typeface="Mistral" pitchFamily="66" charset="0"/>
                <a:ea typeface="微软雅黑" pitchFamily="34" charset="-122"/>
                <a:cs typeface="Microsoft Sans Serif" pitchFamily="34" charset="0"/>
              </a:rPr>
              <a:t>没有可靠出处的，有偏见的数据</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统计数据中的骗局之二</a:t>
            </a:r>
            <a:endParaRPr lang="zh-CN" altLang="en-US" dirty="0"/>
          </a:p>
        </p:txBody>
      </p:sp>
      <p:sp>
        <p:nvSpPr>
          <p:cNvPr id="68611"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A441DB3B-F5F1-404E-90C5-1C7B12DCA2DA}" type="slidenum">
              <a:rPr lang="zh-CN" altLang="en-US" smtClean="0"/>
              <a:pPr fontAlgn="base">
                <a:spcBef>
                  <a:spcPct val="0"/>
                </a:spcBef>
                <a:spcAft>
                  <a:spcPct val="0"/>
                </a:spcAft>
                <a:defRPr/>
              </a:pPr>
              <a:t>64</a:t>
            </a:fld>
            <a:endParaRPr lang="en-US" altLang="zh-CN" smtClean="0"/>
          </a:p>
        </p:txBody>
      </p:sp>
      <p:grpSp>
        <p:nvGrpSpPr>
          <p:cNvPr id="70660" name="组合 13"/>
          <p:cNvGrpSpPr>
            <a:grpSpLocks/>
          </p:cNvGrpSpPr>
          <p:nvPr/>
        </p:nvGrpSpPr>
        <p:grpSpPr bwMode="auto">
          <a:xfrm>
            <a:off x="577850" y="2852738"/>
            <a:ext cx="7993063" cy="2808287"/>
            <a:chOff x="467544" y="3140522"/>
            <a:chExt cx="3312368" cy="2808312"/>
          </a:xfrm>
        </p:grpSpPr>
        <p:sp>
          <p:nvSpPr>
            <p:cNvPr id="15" name="圆角矩形 14"/>
            <p:cNvSpPr/>
            <p:nvPr/>
          </p:nvSpPr>
          <p:spPr>
            <a:xfrm>
              <a:off x="467544" y="3140522"/>
              <a:ext cx="3312368" cy="2808312"/>
            </a:xfrm>
            <a:prstGeom prst="roundRect">
              <a:avLst>
                <a:gd name="adj" fmla="val 7094"/>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rIns="2448000" anchor="ctr"/>
            <a:lstStyle/>
            <a:p>
              <a:pPr marL="360363" indent="-360363">
                <a:lnSpc>
                  <a:spcPct val="150000"/>
                </a:lnSpc>
                <a:defRPr/>
              </a:pPr>
              <a:r>
                <a:rPr lang="zh-CN" altLang="en-US" sz="2400" b="1">
                  <a:solidFill>
                    <a:schemeClr val="accent1"/>
                  </a:solidFill>
                </a:rPr>
                <a:t>典型案例：</a:t>
              </a:r>
            </a:p>
            <a:p>
              <a:pPr marL="360363" indent="-360363">
                <a:lnSpc>
                  <a:spcPct val="150000"/>
                </a:lnSpc>
                <a:buFont typeface="微软雅黑" pitchFamily="34" charset="-122"/>
                <a:buAutoNum type="circleNumDbPlain"/>
                <a:defRPr/>
              </a:pPr>
              <a:r>
                <a:rPr lang="zh-CN" altLang="en-US">
                  <a:solidFill>
                    <a:schemeClr val="tx1"/>
                  </a:solidFill>
                  <a:latin typeface="微软雅黑" pitchFamily="34" charset="-122"/>
                </a:rPr>
                <a:t>随我国</a:t>
              </a:r>
              <a:r>
                <a:rPr lang="en-US" altLang="zh-CN">
                  <a:solidFill>
                    <a:schemeClr val="tx1"/>
                  </a:solidFill>
                  <a:latin typeface="微软雅黑" pitchFamily="34" charset="-122"/>
                </a:rPr>
                <a:t>GDP</a:t>
              </a:r>
              <a:r>
                <a:rPr lang="zh-CN" altLang="en-US">
                  <a:solidFill>
                    <a:schemeClr val="tx1"/>
                  </a:solidFill>
                  <a:latin typeface="微软雅黑" pitchFamily="34" charset="-122"/>
                </a:rPr>
                <a:t>不断增快，中国人民平均收入近年来保持较高增长水平（如果用中数或众数平均数统计，也许是下降）</a:t>
              </a:r>
            </a:p>
            <a:p>
              <a:pPr marL="360363" indent="-360363">
                <a:lnSpc>
                  <a:spcPct val="150000"/>
                </a:lnSpc>
                <a:buFont typeface="微软雅黑" pitchFamily="34" charset="-122"/>
                <a:buAutoNum type="circleNumDbPlain"/>
                <a:defRPr/>
              </a:pPr>
              <a:r>
                <a:rPr lang="zh-CN" altLang="en-US">
                  <a:solidFill>
                    <a:schemeClr val="tx1"/>
                  </a:solidFill>
                  <a:latin typeface="微软雅黑" pitchFamily="34" charset="-122"/>
                </a:rPr>
                <a:t>我单位人均工资收入增长较快（也许只是领导收入增加较快）</a:t>
              </a:r>
              <a:endParaRPr lang="en-US" altLang="zh-CN">
                <a:solidFill>
                  <a:schemeClr val="tx1"/>
                </a:solidFill>
                <a:latin typeface="微软雅黑" pitchFamily="34" charset="-122"/>
              </a:endParaRPr>
            </a:p>
            <a:p>
              <a:pPr marL="360363" indent="-360363">
                <a:lnSpc>
                  <a:spcPct val="150000"/>
                </a:lnSpc>
                <a:defRPr/>
              </a:pPr>
              <a:endParaRPr lang="zh-CN" altLang="en-US" sz="2000">
                <a:solidFill>
                  <a:schemeClr val="tx1"/>
                </a:solidFill>
              </a:endParaRPr>
            </a:p>
          </p:txBody>
        </p:sp>
        <p:sp>
          <p:nvSpPr>
            <p:cNvPr id="16" name="对角圆角矩形 15"/>
            <p:cNvSpPr/>
            <p:nvPr/>
          </p:nvSpPr>
          <p:spPr>
            <a:xfrm>
              <a:off x="3000095" y="4758708"/>
              <a:ext cx="764775" cy="1188132"/>
            </a:xfrm>
            <a:prstGeom prst="round2DiagRect">
              <a:avLst>
                <a:gd name="adj1" fmla="val 14877"/>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grpSp>
        <p:nvGrpSpPr>
          <p:cNvPr id="70661" name="组合 24"/>
          <p:cNvGrpSpPr>
            <a:grpSpLocks/>
          </p:cNvGrpSpPr>
          <p:nvPr/>
        </p:nvGrpSpPr>
        <p:grpSpPr bwMode="auto">
          <a:xfrm rot="-1297882">
            <a:off x="6027738" y="1508125"/>
            <a:ext cx="2376487" cy="2879725"/>
            <a:chOff x="6444208" y="1628800"/>
            <a:chExt cx="2376264" cy="2880320"/>
          </a:xfrm>
        </p:grpSpPr>
        <p:sp>
          <p:nvSpPr>
            <p:cNvPr id="21" name="矩形 20"/>
            <p:cNvSpPr/>
            <p:nvPr/>
          </p:nvSpPr>
          <p:spPr>
            <a:xfrm>
              <a:off x="6444208" y="1628800"/>
              <a:ext cx="2376264" cy="2880320"/>
            </a:xfrm>
            <a:prstGeom prst="rect">
              <a:avLst/>
            </a:prstGeom>
            <a:blipFill>
              <a:blip r:embed="rId3" cstate="prin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矩形 21"/>
            <p:cNvSpPr/>
            <p:nvPr/>
          </p:nvSpPr>
          <p:spPr>
            <a:xfrm>
              <a:off x="6553969" y="1744700"/>
              <a:ext cx="2160384" cy="2087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6588660" y="3931985"/>
              <a:ext cx="2087367" cy="462058"/>
            </a:xfrm>
            <a:prstGeom prst="rect">
              <a:avLst/>
            </a:prstGeom>
          </p:spPr>
          <p:txBody>
            <a:bodyPr>
              <a:spAutoFit/>
            </a:bodyPr>
            <a:lstStyle/>
            <a:p>
              <a:pPr fontAlgn="auto">
                <a:spcBef>
                  <a:spcPts val="0"/>
                </a:spcBef>
                <a:spcAft>
                  <a:spcPts val="0"/>
                </a:spcAft>
                <a:defRPr/>
              </a:pPr>
              <a:r>
                <a:rPr lang="zh-CN" altLang="en-US" sz="1200" b="1" dirty="0">
                  <a:solidFill>
                    <a:schemeClr val="accent5"/>
                  </a:solidFill>
                  <a:latin typeface="+mn-ea"/>
                  <a:ea typeface="+mn-ea"/>
                </a:rPr>
                <a:t>中国人民平均收入近年来保持较高增长水平</a:t>
              </a:r>
              <a:endParaRPr lang="zh-CN" altLang="en-US" sz="1200" b="1" dirty="0">
                <a:solidFill>
                  <a:schemeClr val="accent5"/>
                </a:solidFill>
                <a:latin typeface="+mn-lt"/>
                <a:ea typeface="+mn-ea"/>
              </a:endParaRPr>
            </a:p>
          </p:txBody>
        </p:sp>
        <p:pic>
          <p:nvPicPr>
            <p:cNvPr id="70666" name="Picture 2" descr="C:\Documents and Settings\Administrator\桌面\purse.png"/>
            <p:cNvPicPr>
              <a:picLocks noChangeAspect="1" noChangeArrowheads="1"/>
            </p:cNvPicPr>
            <p:nvPr/>
          </p:nvPicPr>
          <p:blipFill>
            <a:blip r:embed="rId4"/>
            <a:srcRect/>
            <a:stretch>
              <a:fillRect/>
            </a:stretch>
          </p:blipFill>
          <p:spPr bwMode="auto">
            <a:xfrm>
              <a:off x="6660232" y="1844824"/>
              <a:ext cx="1872208" cy="1872208"/>
            </a:xfrm>
            <a:prstGeom prst="rect">
              <a:avLst/>
            </a:prstGeom>
            <a:noFill/>
            <a:ln w="9525">
              <a:noFill/>
              <a:miter lim="800000"/>
              <a:headEnd/>
              <a:tailEnd/>
            </a:ln>
          </p:spPr>
        </p:pic>
      </p:grpSp>
      <p:sp>
        <p:nvSpPr>
          <p:cNvPr id="70662" name="矩形 25"/>
          <p:cNvSpPr>
            <a:spLocks noChangeArrowheads="1"/>
          </p:cNvSpPr>
          <p:nvPr/>
        </p:nvSpPr>
        <p:spPr bwMode="auto">
          <a:xfrm>
            <a:off x="539750" y="1196975"/>
            <a:ext cx="5327650" cy="1463675"/>
          </a:xfrm>
          <a:prstGeom prst="rect">
            <a:avLst/>
          </a:prstGeom>
          <a:noFill/>
          <a:ln w="9525">
            <a:noFill/>
            <a:miter lim="800000"/>
            <a:headEnd/>
            <a:tailEnd/>
          </a:ln>
        </p:spPr>
        <p:txBody>
          <a:bodyPr>
            <a:spAutoFit/>
          </a:bodyPr>
          <a:lstStyle/>
          <a:p>
            <a:pPr>
              <a:lnSpc>
                <a:spcPct val="150000"/>
              </a:lnSpc>
            </a:pPr>
            <a:r>
              <a:rPr lang="zh-CN" altLang="en-US" sz="2400" b="1">
                <a:solidFill>
                  <a:schemeClr val="accent1"/>
                </a:solidFill>
                <a:latin typeface="Mistral" pitchFamily="66" charset="0"/>
                <a:ea typeface="微软雅黑" pitchFamily="34" charset="-122"/>
                <a:cs typeface="Microsoft Sans Serif" pitchFamily="34" charset="0"/>
              </a:rPr>
              <a:t>令人困惑的平均值：</a:t>
            </a:r>
            <a:endParaRPr lang="en-US" altLang="zh-CN" sz="2400" b="1">
              <a:solidFill>
                <a:schemeClr val="accent1"/>
              </a:solidFill>
              <a:latin typeface="Mistral" pitchFamily="66" charset="0"/>
              <a:ea typeface="微软雅黑" pitchFamily="34" charset="-122"/>
              <a:cs typeface="Microsoft Sans Serif" pitchFamily="34" charset="0"/>
            </a:endParaRPr>
          </a:p>
          <a:p>
            <a:r>
              <a:rPr lang="zh-CN" altLang="en-US">
                <a:solidFill>
                  <a:srgbClr val="262626"/>
                </a:solidFill>
                <a:latin typeface="Mistral" pitchFamily="66" charset="0"/>
                <a:ea typeface="微软雅黑" pitchFamily="34" charset="-122"/>
                <a:cs typeface="Microsoft Sans Serif" pitchFamily="34" charset="0"/>
              </a:rPr>
              <a:t>假如要使平均收入较高，就应该用算术平均数，而不是中数或者众数这样的平均数计算方法（中数和众数是更符合实际感受的计算方法）。</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统计数据中的骗局之三</a:t>
            </a:r>
            <a:endParaRPr lang="zh-CN" altLang="en-US" dirty="0"/>
          </a:p>
        </p:txBody>
      </p:sp>
      <p:sp>
        <p:nvSpPr>
          <p:cNvPr id="69635"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C2AC2862-3928-4808-8452-232FE873AA24}" type="slidenum">
              <a:rPr lang="zh-CN" altLang="en-US" smtClean="0"/>
              <a:pPr fontAlgn="base">
                <a:spcBef>
                  <a:spcPct val="0"/>
                </a:spcBef>
                <a:spcAft>
                  <a:spcPct val="0"/>
                </a:spcAft>
                <a:defRPr/>
              </a:pPr>
              <a:t>65</a:t>
            </a:fld>
            <a:endParaRPr lang="en-US" altLang="zh-CN" smtClean="0"/>
          </a:p>
        </p:txBody>
      </p:sp>
      <p:grpSp>
        <p:nvGrpSpPr>
          <p:cNvPr id="71684" name="组合 13"/>
          <p:cNvGrpSpPr>
            <a:grpSpLocks/>
          </p:cNvGrpSpPr>
          <p:nvPr/>
        </p:nvGrpSpPr>
        <p:grpSpPr bwMode="auto">
          <a:xfrm>
            <a:off x="577850" y="2565400"/>
            <a:ext cx="7993063" cy="3311525"/>
            <a:chOff x="467544" y="3284538"/>
            <a:chExt cx="3312368" cy="2664296"/>
          </a:xfrm>
        </p:grpSpPr>
        <p:sp>
          <p:nvSpPr>
            <p:cNvPr id="15" name="圆角矩形 14"/>
            <p:cNvSpPr/>
            <p:nvPr/>
          </p:nvSpPr>
          <p:spPr>
            <a:xfrm>
              <a:off x="467544" y="3284538"/>
              <a:ext cx="3312368" cy="2664296"/>
            </a:xfrm>
            <a:prstGeom prst="roundRect">
              <a:avLst>
                <a:gd name="adj" fmla="val 7094"/>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rIns="3024000" anchor="ctr"/>
            <a:lstStyle/>
            <a:p>
              <a:pPr marL="360363" indent="-360363">
                <a:lnSpc>
                  <a:spcPct val="150000"/>
                </a:lnSpc>
                <a:defRPr/>
              </a:pPr>
              <a:r>
                <a:rPr lang="zh-CN" altLang="en-US" sz="2400" b="1">
                  <a:solidFill>
                    <a:schemeClr val="accent1"/>
                  </a:solidFill>
                </a:rPr>
                <a:t>典型案例：</a:t>
              </a:r>
            </a:p>
            <a:p>
              <a:pPr marL="360363" indent="-360363">
                <a:lnSpc>
                  <a:spcPct val="150000"/>
                </a:lnSpc>
                <a:buFont typeface="微软雅黑" pitchFamily="34" charset="-122"/>
                <a:buAutoNum type="circleNumDbPlain"/>
                <a:defRPr/>
              </a:pPr>
              <a:r>
                <a:rPr lang="zh-CN" altLang="en-US">
                  <a:solidFill>
                    <a:schemeClr val="tx1"/>
                  </a:solidFill>
                  <a:latin typeface="微软雅黑" pitchFamily="34" charset="-122"/>
                </a:rPr>
                <a:t>每</a:t>
              </a:r>
              <a:r>
                <a:rPr lang="en-US" altLang="zh-CN">
                  <a:solidFill>
                    <a:schemeClr val="tx1"/>
                  </a:solidFill>
                  <a:latin typeface="微软雅黑" pitchFamily="34" charset="-122"/>
                </a:rPr>
                <a:t>1000</a:t>
              </a:r>
              <a:r>
                <a:rPr lang="zh-CN" altLang="en-US">
                  <a:solidFill>
                    <a:schemeClr val="tx1"/>
                  </a:solidFill>
                  <a:latin typeface="微软雅黑" pitchFamily="34" charset="-122"/>
                </a:rPr>
                <a:t>名消费者中，只有</a:t>
              </a:r>
              <a:r>
                <a:rPr lang="en-US" altLang="zh-CN">
                  <a:solidFill>
                    <a:schemeClr val="tx1"/>
                  </a:solidFill>
                  <a:latin typeface="微软雅黑" pitchFamily="34" charset="-122"/>
                </a:rPr>
                <a:t>5</a:t>
              </a:r>
              <a:r>
                <a:rPr lang="zh-CN" altLang="en-US">
                  <a:solidFill>
                    <a:schemeClr val="tx1"/>
                  </a:solidFill>
                  <a:latin typeface="微软雅黑" pitchFamily="34" charset="-122"/>
                </a:rPr>
                <a:t>个人投诉对服务不满意，因此证明这项服务质量很好。</a:t>
              </a:r>
            </a:p>
            <a:p>
              <a:pPr marL="360363" indent="-360363">
                <a:lnSpc>
                  <a:spcPct val="150000"/>
                </a:lnSpc>
                <a:buFont typeface="微软雅黑" pitchFamily="34" charset="-122"/>
                <a:buAutoNum type="circleNumDbPlain"/>
                <a:defRPr/>
              </a:pPr>
              <a:r>
                <a:rPr lang="zh-CN" altLang="en-US">
                  <a:solidFill>
                    <a:schemeClr val="tx1"/>
                  </a:solidFill>
                  <a:latin typeface="微软雅黑" pitchFamily="34" charset="-122"/>
                </a:rPr>
                <a:t>通货膨胀主要原因是因为国际油价这类资源类产品涨价带来输入性通货膨胀。（目前的国际油价离</a:t>
              </a:r>
              <a:r>
                <a:rPr lang="en-US" altLang="zh-CN">
                  <a:solidFill>
                    <a:schemeClr val="tx1"/>
                  </a:solidFill>
                  <a:latin typeface="微软雅黑" pitchFamily="34" charset="-122"/>
                </a:rPr>
                <a:t>2008</a:t>
              </a:r>
              <a:r>
                <a:rPr lang="zh-CN" altLang="en-US">
                  <a:solidFill>
                    <a:schemeClr val="tx1"/>
                  </a:solidFill>
                  <a:latin typeface="微软雅黑" pitchFamily="34" charset="-122"/>
                </a:rPr>
                <a:t>年</a:t>
              </a:r>
              <a:r>
                <a:rPr lang="en-US" altLang="zh-CN">
                  <a:solidFill>
                    <a:schemeClr val="tx1"/>
                  </a:solidFill>
                  <a:latin typeface="微软雅黑" pitchFamily="34" charset="-122"/>
                </a:rPr>
                <a:t>150</a:t>
              </a:r>
              <a:r>
                <a:rPr lang="zh-CN" altLang="en-US">
                  <a:solidFill>
                    <a:schemeClr val="tx1"/>
                  </a:solidFill>
                  <a:latin typeface="微软雅黑" pitchFamily="34" charset="-122"/>
                </a:rPr>
                <a:t>美元高位还有相当距离，那个时候可没提这个理由）</a:t>
              </a:r>
              <a:endParaRPr lang="en-US" altLang="zh-CN">
                <a:solidFill>
                  <a:schemeClr val="tx1"/>
                </a:solidFill>
                <a:latin typeface="微软雅黑" pitchFamily="34" charset="-122"/>
              </a:endParaRPr>
            </a:p>
            <a:p>
              <a:pPr marL="360363" indent="-360363">
                <a:lnSpc>
                  <a:spcPct val="150000"/>
                </a:lnSpc>
                <a:defRPr/>
              </a:pPr>
              <a:endParaRPr lang="zh-CN" altLang="en-US" sz="2000">
                <a:solidFill>
                  <a:schemeClr val="tx1"/>
                </a:solidFill>
              </a:endParaRPr>
            </a:p>
          </p:txBody>
        </p:sp>
        <p:sp>
          <p:nvSpPr>
            <p:cNvPr id="16" name="对角圆角矩形 15"/>
            <p:cNvSpPr/>
            <p:nvPr/>
          </p:nvSpPr>
          <p:spPr>
            <a:xfrm>
              <a:off x="3000095" y="4758708"/>
              <a:ext cx="764775" cy="1188132"/>
            </a:xfrm>
            <a:prstGeom prst="round2DiagRect">
              <a:avLst>
                <a:gd name="adj1" fmla="val 14877"/>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sp>
        <p:nvSpPr>
          <p:cNvPr id="14" name="矩形 13"/>
          <p:cNvSpPr/>
          <p:nvPr/>
        </p:nvSpPr>
        <p:spPr>
          <a:xfrm>
            <a:off x="539750" y="1196975"/>
            <a:ext cx="8039100" cy="1062038"/>
          </a:xfrm>
          <a:prstGeom prst="rect">
            <a:avLst/>
          </a:prstGeom>
        </p:spPr>
        <p:txBody>
          <a:bodyPr>
            <a:spAutoFit/>
          </a:bodyPr>
          <a:lstStyle/>
          <a:p>
            <a:pPr marL="2781300" indent="-2781300" fontAlgn="auto">
              <a:lnSpc>
                <a:spcPct val="150000"/>
              </a:lnSpc>
              <a:spcBef>
                <a:spcPts val="0"/>
              </a:spcBef>
              <a:defRPr/>
            </a:pPr>
            <a:r>
              <a:rPr lang="zh-CN" altLang="en-US" sz="2400" b="1" dirty="0">
                <a:solidFill>
                  <a:schemeClr val="accent1"/>
                </a:solidFill>
                <a:latin typeface="Mistral" pitchFamily="66" charset="0"/>
                <a:ea typeface="微软雅黑" pitchFamily="34" charset="-122"/>
                <a:cs typeface="Microsoft Sans Serif" pitchFamily="34" charset="0"/>
              </a:rPr>
              <a:t>用不相关的数据证明结论</a:t>
            </a:r>
            <a:endParaRPr lang="en-US" altLang="zh-CN" sz="2400" b="1" dirty="0">
              <a:solidFill>
                <a:schemeClr val="accent1"/>
              </a:solidFill>
              <a:latin typeface="Mistral" pitchFamily="66" charset="0"/>
              <a:ea typeface="微软雅黑" pitchFamily="34" charset="-122"/>
              <a:cs typeface="Microsoft Sans Serif" pitchFamily="34" charset="0"/>
            </a:endParaRPr>
          </a:p>
          <a:p>
            <a:pPr marL="2781300" indent="-2781300" fontAlgn="auto">
              <a:lnSpc>
                <a:spcPct val="150000"/>
              </a:lnSpc>
              <a:spcBef>
                <a:spcPts val="0"/>
              </a:spcBef>
              <a:defRPr/>
            </a:pPr>
            <a:r>
              <a:rPr lang="zh-CN" altLang="en-US" dirty="0">
                <a:solidFill>
                  <a:schemeClr val="tx1">
                    <a:lumMod val="85000"/>
                    <a:lumOff val="15000"/>
                  </a:schemeClr>
                </a:solidFill>
                <a:latin typeface="Mistral" pitchFamily="66" charset="0"/>
                <a:ea typeface="微软雅黑" pitchFamily="34" charset="-122"/>
                <a:cs typeface="Microsoft Sans Serif" pitchFamily="34" charset="0"/>
              </a:rPr>
              <a:t>用正确的数据证明错误的结论</a:t>
            </a:r>
          </a:p>
        </p:txBody>
      </p:sp>
      <p:grpSp>
        <p:nvGrpSpPr>
          <p:cNvPr id="71686" name="组合 21"/>
          <p:cNvGrpSpPr>
            <a:grpSpLocks/>
          </p:cNvGrpSpPr>
          <p:nvPr/>
        </p:nvGrpSpPr>
        <p:grpSpPr bwMode="auto">
          <a:xfrm rot="-1092221">
            <a:off x="5899150" y="1568450"/>
            <a:ext cx="2374900" cy="2879725"/>
            <a:chOff x="6046068" y="1365151"/>
            <a:chExt cx="2376264" cy="2880320"/>
          </a:xfrm>
        </p:grpSpPr>
        <p:sp>
          <p:nvSpPr>
            <p:cNvPr id="17" name="矩形 16"/>
            <p:cNvSpPr/>
            <p:nvPr/>
          </p:nvSpPr>
          <p:spPr>
            <a:xfrm>
              <a:off x="6046068" y="1365151"/>
              <a:ext cx="2376264" cy="2880320"/>
            </a:xfrm>
            <a:prstGeom prst="rect">
              <a:avLst/>
            </a:prstGeom>
            <a:blipFill>
              <a:blip r:embed="rId2" cstate="prin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6155714" y="1481878"/>
              <a:ext cx="2160240" cy="2087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6188729" y="3662634"/>
              <a:ext cx="2087173" cy="462057"/>
            </a:xfrm>
            <a:prstGeom prst="rect">
              <a:avLst/>
            </a:prstGeom>
          </p:spPr>
          <p:txBody>
            <a:bodyPr>
              <a:spAutoFit/>
            </a:bodyPr>
            <a:lstStyle/>
            <a:p>
              <a:pPr fontAlgn="auto">
                <a:spcBef>
                  <a:spcPts val="0"/>
                </a:spcBef>
                <a:spcAft>
                  <a:spcPts val="0"/>
                </a:spcAft>
                <a:defRPr/>
              </a:pPr>
              <a:r>
                <a:rPr lang="zh-CN" altLang="en-US" sz="1200" b="1" dirty="0">
                  <a:solidFill>
                    <a:schemeClr val="accent5"/>
                  </a:solidFill>
                  <a:latin typeface="+mn-ea"/>
                  <a:ea typeface="+mn-ea"/>
                </a:rPr>
                <a:t>通货膨胀主要原因是因为国际油价等资源产品引起的</a:t>
              </a:r>
              <a:endParaRPr lang="zh-CN" altLang="en-US" sz="1200" b="1" dirty="0">
                <a:solidFill>
                  <a:schemeClr val="accent5"/>
                </a:solidFill>
                <a:latin typeface="+mn-lt"/>
                <a:ea typeface="+mn-ea"/>
              </a:endParaRPr>
            </a:p>
          </p:txBody>
        </p:sp>
        <p:pic>
          <p:nvPicPr>
            <p:cNvPr id="71690" name="图片 20" descr="Petrol-increase.png"/>
            <p:cNvPicPr>
              <a:picLocks noChangeAspect="1"/>
            </p:cNvPicPr>
            <p:nvPr/>
          </p:nvPicPr>
          <p:blipFill>
            <a:blip r:embed="rId3"/>
            <a:srcRect/>
            <a:stretch>
              <a:fillRect/>
            </a:stretch>
          </p:blipFill>
          <p:spPr bwMode="auto">
            <a:xfrm>
              <a:off x="6300192" y="1764469"/>
              <a:ext cx="1872208" cy="1520069"/>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统计数据中的骗局之四</a:t>
            </a:r>
            <a:endParaRPr lang="zh-CN" altLang="en-US" dirty="0"/>
          </a:p>
        </p:txBody>
      </p:sp>
      <p:sp>
        <p:nvSpPr>
          <p:cNvPr id="70659"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B67BD6A7-AD59-421A-A15F-98CA14E11D76}" type="slidenum">
              <a:rPr lang="zh-CN" altLang="en-US" smtClean="0"/>
              <a:pPr fontAlgn="base">
                <a:spcBef>
                  <a:spcPct val="0"/>
                </a:spcBef>
                <a:spcAft>
                  <a:spcPct val="0"/>
                </a:spcAft>
                <a:defRPr/>
              </a:pPr>
              <a:t>66</a:t>
            </a:fld>
            <a:endParaRPr lang="en-US" altLang="zh-CN" smtClean="0"/>
          </a:p>
        </p:txBody>
      </p:sp>
      <p:grpSp>
        <p:nvGrpSpPr>
          <p:cNvPr id="72708" name="组合 13"/>
          <p:cNvGrpSpPr>
            <a:grpSpLocks/>
          </p:cNvGrpSpPr>
          <p:nvPr/>
        </p:nvGrpSpPr>
        <p:grpSpPr bwMode="auto">
          <a:xfrm>
            <a:off x="577850" y="1700213"/>
            <a:ext cx="7993063" cy="4105275"/>
            <a:chOff x="467544" y="3083459"/>
            <a:chExt cx="3312368" cy="2865375"/>
          </a:xfrm>
        </p:grpSpPr>
        <p:sp>
          <p:nvSpPr>
            <p:cNvPr id="15" name="圆角矩形 14"/>
            <p:cNvSpPr/>
            <p:nvPr/>
          </p:nvSpPr>
          <p:spPr>
            <a:xfrm>
              <a:off x="467544" y="3083459"/>
              <a:ext cx="3312368" cy="2865375"/>
            </a:xfrm>
            <a:prstGeom prst="roundRect">
              <a:avLst>
                <a:gd name="adj" fmla="val 7094"/>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2484000" anchor="ctr"/>
            <a:lstStyle/>
            <a:p>
              <a:pPr marL="360363" indent="-360363">
                <a:lnSpc>
                  <a:spcPct val="150000"/>
                </a:lnSpc>
                <a:tabLst>
                  <a:tab pos="360363" algn="l"/>
                </a:tabLst>
                <a:defRPr/>
              </a:pPr>
              <a:r>
                <a:rPr lang="zh-CN" altLang="en-US" sz="2400" b="1">
                  <a:solidFill>
                    <a:schemeClr val="accent1"/>
                  </a:solidFill>
                </a:rPr>
                <a:t>典型案例：</a:t>
              </a:r>
            </a:p>
            <a:p>
              <a:pPr marL="360363" indent="-360363">
                <a:lnSpc>
                  <a:spcPct val="150000"/>
                </a:lnSpc>
                <a:buFont typeface="微软雅黑" pitchFamily="34" charset="-122"/>
                <a:buAutoNum type="circleNumDbPlain"/>
                <a:tabLst>
                  <a:tab pos="360363" algn="l"/>
                </a:tabLst>
                <a:defRPr/>
              </a:pPr>
              <a:r>
                <a:rPr lang="zh-CN" altLang="en-US">
                  <a:solidFill>
                    <a:schemeClr val="tx1"/>
                  </a:solidFill>
                  <a:latin typeface="微软雅黑" pitchFamily="34" charset="-122"/>
                </a:rPr>
                <a:t>新的汰渍洗衣粉洗衣效率提高了</a:t>
              </a:r>
              <a:r>
                <a:rPr lang="en-US" altLang="zh-CN">
                  <a:solidFill>
                    <a:schemeClr val="tx1"/>
                  </a:solidFill>
                  <a:latin typeface="微软雅黑" pitchFamily="34" charset="-122"/>
                </a:rPr>
                <a:t>30%</a:t>
              </a:r>
              <a:r>
                <a:rPr lang="zh-CN" altLang="en-US">
                  <a:solidFill>
                    <a:schemeClr val="tx1"/>
                  </a:solidFill>
                  <a:latin typeface="微软雅黑" pitchFamily="34" charset="-122"/>
                </a:rPr>
                <a:t>（是和谁对比？也许其它产品更高）</a:t>
              </a:r>
            </a:p>
            <a:p>
              <a:pPr marL="360363" indent="-360363">
                <a:lnSpc>
                  <a:spcPct val="150000"/>
                </a:lnSpc>
                <a:buFont typeface="微软雅黑" pitchFamily="34" charset="-122"/>
                <a:buAutoNum type="circleNumDbPlain"/>
                <a:tabLst>
                  <a:tab pos="360363" algn="l"/>
                </a:tabLst>
                <a:defRPr/>
              </a:pPr>
              <a:r>
                <a:rPr lang="zh-CN" altLang="en-US">
                  <a:solidFill>
                    <a:schemeClr val="tx1"/>
                  </a:solidFill>
                  <a:latin typeface="微软雅黑" pitchFamily="34" charset="-122"/>
                </a:rPr>
                <a:t>现在小区治安越来越糟糕，恶性犯罪率增加了</a:t>
              </a:r>
              <a:r>
                <a:rPr lang="en-US" altLang="zh-CN">
                  <a:solidFill>
                    <a:schemeClr val="tx1"/>
                  </a:solidFill>
                  <a:latin typeface="微软雅黑" pitchFamily="34" charset="-122"/>
                </a:rPr>
                <a:t>400%</a:t>
              </a:r>
              <a:r>
                <a:rPr lang="zh-CN" altLang="en-US">
                  <a:solidFill>
                    <a:schemeClr val="tx1"/>
                  </a:solidFill>
                  <a:latin typeface="微软雅黑" pitchFamily="34" charset="-122"/>
                </a:rPr>
                <a:t>（也许绝对数量只是从</a:t>
              </a:r>
              <a:r>
                <a:rPr lang="en-US" altLang="zh-CN">
                  <a:solidFill>
                    <a:schemeClr val="tx1"/>
                  </a:solidFill>
                  <a:latin typeface="微软雅黑" pitchFamily="34" charset="-122"/>
                </a:rPr>
                <a:t>1</a:t>
              </a:r>
              <a:r>
                <a:rPr lang="zh-CN" altLang="en-US">
                  <a:solidFill>
                    <a:schemeClr val="tx1"/>
                  </a:solidFill>
                  <a:latin typeface="微软雅黑" pitchFamily="34" charset="-122"/>
                </a:rPr>
                <a:t>起增加到</a:t>
              </a:r>
              <a:r>
                <a:rPr lang="en-US" altLang="zh-CN">
                  <a:solidFill>
                    <a:schemeClr val="tx1"/>
                  </a:solidFill>
                  <a:latin typeface="微软雅黑" pitchFamily="34" charset="-122"/>
                </a:rPr>
                <a:t>4</a:t>
              </a:r>
              <a:r>
                <a:rPr lang="zh-CN" altLang="en-US">
                  <a:solidFill>
                    <a:schemeClr val="tx1"/>
                  </a:solidFill>
                  <a:latin typeface="微软雅黑" pitchFamily="34" charset="-122"/>
                </a:rPr>
                <a:t>起，而入住人口增加了</a:t>
              </a:r>
              <a:r>
                <a:rPr lang="en-US" altLang="zh-CN">
                  <a:solidFill>
                    <a:schemeClr val="tx1"/>
                  </a:solidFill>
                  <a:latin typeface="微软雅黑" pitchFamily="34" charset="-122"/>
                </a:rPr>
                <a:t>10</a:t>
              </a:r>
              <a:r>
                <a:rPr lang="zh-CN" altLang="en-US">
                  <a:solidFill>
                    <a:schemeClr val="tx1"/>
                  </a:solidFill>
                  <a:latin typeface="微软雅黑" pitchFamily="34" charset="-122"/>
                </a:rPr>
                <a:t>倍）</a:t>
              </a:r>
            </a:p>
            <a:p>
              <a:pPr marL="360363" indent="-360363">
                <a:lnSpc>
                  <a:spcPct val="150000"/>
                </a:lnSpc>
                <a:buFont typeface="微软雅黑" pitchFamily="34" charset="-122"/>
                <a:buAutoNum type="circleNumDbPlain"/>
                <a:tabLst>
                  <a:tab pos="360363" algn="l"/>
                </a:tabLst>
                <a:defRPr/>
              </a:pPr>
              <a:r>
                <a:rPr lang="zh-CN" altLang="en-US">
                  <a:solidFill>
                    <a:schemeClr val="tx1"/>
                  </a:solidFill>
                  <a:latin typeface="微软雅黑" pitchFamily="34" charset="-122"/>
                </a:rPr>
                <a:t>截至</a:t>
              </a:r>
              <a:r>
                <a:rPr lang="en-US" altLang="zh-CN">
                  <a:solidFill>
                    <a:schemeClr val="tx1"/>
                  </a:solidFill>
                  <a:latin typeface="微软雅黑" pitchFamily="34" charset="-122"/>
                </a:rPr>
                <a:t>2008</a:t>
              </a:r>
              <a:r>
                <a:rPr lang="zh-CN" altLang="en-US">
                  <a:solidFill>
                    <a:schemeClr val="tx1"/>
                  </a:solidFill>
                  <a:latin typeface="微软雅黑" pitchFamily="34" charset="-122"/>
                </a:rPr>
                <a:t>年，我国森林面积</a:t>
              </a:r>
              <a:r>
                <a:rPr lang="en-US" altLang="zh-CN">
                  <a:solidFill>
                    <a:schemeClr val="tx1"/>
                  </a:solidFill>
                  <a:latin typeface="微软雅黑" pitchFamily="34" charset="-122"/>
                </a:rPr>
                <a:t>1.95</a:t>
              </a:r>
              <a:r>
                <a:rPr lang="zh-CN" altLang="en-US">
                  <a:solidFill>
                    <a:schemeClr val="tx1"/>
                  </a:solidFill>
                  <a:latin typeface="微软雅黑" pitchFamily="34" charset="-122"/>
                </a:rPr>
                <a:t>亿公顷，森林覆盖率达到</a:t>
              </a:r>
              <a:r>
                <a:rPr lang="en-US" altLang="zh-CN">
                  <a:solidFill>
                    <a:schemeClr val="tx1"/>
                  </a:solidFill>
                  <a:latin typeface="微软雅黑" pitchFamily="34" charset="-122"/>
                </a:rPr>
                <a:t>20.36%</a:t>
              </a:r>
              <a:r>
                <a:rPr lang="zh-CN" altLang="en-US">
                  <a:solidFill>
                    <a:schemeClr val="tx1"/>
                  </a:solidFill>
                  <a:latin typeface="微软雅黑" pitchFamily="34" charset="-122"/>
                </a:rPr>
                <a:t>（没有告诉你大部分是人工林，改成树林覆盖率更好）</a:t>
              </a:r>
              <a:endParaRPr lang="zh-CN" altLang="en-US">
                <a:solidFill>
                  <a:schemeClr val="tx1"/>
                </a:solidFill>
              </a:endParaRPr>
            </a:p>
          </p:txBody>
        </p:sp>
        <p:sp>
          <p:nvSpPr>
            <p:cNvPr id="16" name="对角圆角矩形 15"/>
            <p:cNvSpPr/>
            <p:nvPr/>
          </p:nvSpPr>
          <p:spPr>
            <a:xfrm>
              <a:off x="3000095" y="4738759"/>
              <a:ext cx="764775" cy="1188132"/>
            </a:xfrm>
            <a:prstGeom prst="round2DiagRect">
              <a:avLst>
                <a:gd name="adj1" fmla="val 14877"/>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sp>
        <p:nvSpPr>
          <p:cNvPr id="72709" name="矩形 13"/>
          <p:cNvSpPr>
            <a:spLocks noChangeArrowheads="1"/>
          </p:cNvSpPr>
          <p:nvPr/>
        </p:nvSpPr>
        <p:spPr bwMode="auto">
          <a:xfrm>
            <a:off x="696913" y="1196975"/>
            <a:ext cx="7750175" cy="461963"/>
          </a:xfrm>
          <a:prstGeom prst="rect">
            <a:avLst/>
          </a:prstGeom>
          <a:noFill/>
          <a:ln w="9525">
            <a:noFill/>
            <a:miter lim="800000"/>
            <a:headEnd/>
            <a:tailEnd/>
          </a:ln>
        </p:spPr>
        <p:txBody>
          <a:bodyPr>
            <a:spAutoFit/>
          </a:bodyPr>
          <a:lstStyle/>
          <a:p>
            <a:r>
              <a:rPr lang="zh-CN" altLang="en-US" sz="2400" b="1">
                <a:solidFill>
                  <a:schemeClr val="accent1"/>
                </a:solidFill>
                <a:latin typeface="Mistral" pitchFamily="66" charset="0"/>
                <a:ea typeface="微软雅黑" pitchFamily="34" charset="-122"/>
                <a:cs typeface="Microsoft Sans Serif" pitchFamily="34" charset="0"/>
              </a:rPr>
              <a:t>选择性遗漏一些信息来撒谎</a:t>
            </a:r>
          </a:p>
        </p:txBody>
      </p:sp>
      <p:grpSp>
        <p:nvGrpSpPr>
          <p:cNvPr id="72710" name="组合 21"/>
          <p:cNvGrpSpPr>
            <a:grpSpLocks/>
          </p:cNvGrpSpPr>
          <p:nvPr/>
        </p:nvGrpSpPr>
        <p:grpSpPr bwMode="auto">
          <a:xfrm rot="-1102494">
            <a:off x="6118225" y="1354138"/>
            <a:ext cx="2374900" cy="2879725"/>
            <a:chOff x="6084168" y="1844378"/>
            <a:chExt cx="2376264" cy="2880320"/>
          </a:xfrm>
        </p:grpSpPr>
        <p:sp>
          <p:nvSpPr>
            <p:cNvPr id="17" name="矩形 16"/>
            <p:cNvSpPr/>
            <p:nvPr/>
          </p:nvSpPr>
          <p:spPr>
            <a:xfrm>
              <a:off x="6084168" y="1844378"/>
              <a:ext cx="2376264" cy="2880320"/>
            </a:xfrm>
            <a:prstGeom prst="rect">
              <a:avLst/>
            </a:prstGeom>
            <a:blipFill>
              <a:blip r:embed="rId2" cstate="prin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6194144" y="1957597"/>
              <a:ext cx="2160240" cy="2087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6140632" y="4220928"/>
              <a:ext cx="2255545" cy="276282"/>
            </a:xfrm>
            <a:prstGeom prst="rect">
              <a:avLst/>
            </a:prstGeom>
          </p:spPr>
          <p:txBody>
            <a:bodyPr wrap="none">
              <a:spAutoFit/>
            </a:bodyPr>
            <a:lstStyle/>
            <a:p>
              <a:pPr algn="ctr" fontAlgn="auto">
                <a:spcBef>
                  <a:spcPts val="0"/>
                </a:spcBef>
                <a:spcAft>
                  <a:spcPts val="0"/>
                </a:spcAft>
                <a:defRPr/>
              </a:pPr>
              <a:r>
                <a:rPr lang="zh-CN" altLang="en-US" sz="1200" dirty="0">
                  <a:solidFill>
                    <a:schemeClr val="accent5"/>
                  </a:solidFill>
                  <a:latin typeface="+mn-ea"/>
                  <a:ea typeface="+mn-ea"/>
                </a:rPr>
                <a:t>中国森林覆盖率已达到</a:t>
              </a:r>
              <a:r>
                <a:rPr lang="en-US" altLang="zh-CN" sz="1200" dirty="0">
                  <a:solidFill>
                    <a:schemeClr val="accent5"/>
                  </a:solidFill>
                  <a:latin typeface="+mn-ea"/>
                  <a:ea typeface="+mn-ea"/>
                </a:rPr>
                <a:t>20.36%</a:t>
              </a:r>
              <a:endParaRPr lang="zh-CN" altLang="en-US" sz="1200" dirty="0">
                <a:solidFill>
                  <a:schemeClr val="accent5"/>
                </a:solidFill>
                <a:latin typeface="+mn-lt"/>
                <a:ea typeface="+mn-ea"/>
              </a:endParaRPr>
            </a:p>
          </p:txBody>
        </p:sp>
        <p:pic>
          <p:nvPicPr>
            <p:cNvPr id="72714" name="图片 20" descr="未标题-1.png"/>
            <p:cNvPicPr>
              <a:picLocks noChangeAspect="1"/>
            </p:cNvPicPr>
            <p:nvPr/>
          </p:nvPicPr>
          <p:blipFill>
            <a:blip r:embed="rId3"/>
            <a:srcRect/>
            <a:stretch>
              <a:fillRect/>
            </a:stretch>
          </p:blipFill>
          <p:spPr bwMode="auto">
            <a:xfrm>
              <a:off x="6372200" y="2060848"/>
              <a:ext cx="1769537" cy="208180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统计数据中的骗局之五</a:t>
            </a:r>
            <a:endParaRPr lang="zh-CN" altLang="en-US" dirty="0"/>
          </a:p>
        </p:txBody>
      </p:sp>
      <p:sp>
        <p:nvSpPr>
          <p:cNvPr id="71683"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F44895E7-CF8F-4791-ABEB-FAB0B3176E9C}" type="slidenum">
              <a:rPr lang="zh-CN" altLang="en-US" smtClean="0"/>
              <a:pPr fontAlgn="base">
                <a:spcBef>
                  <a:spcPct val="0"/>
                </a:spcBef>
                <a:spcAft>
                  <a:spcPct val="0"/>
                </a:spcAft>
                <a:defRPr/>
              </a:pPr>
              <a:t>67</a:t>
            </a:fld>
            <a:endParaRPr lang="en-US" altLang="zh-CN" smtClean="0"/>
          </a:p>
        </p:txBody>
      </p:sp>
      <p:grpSp>
        <p:nvGrpSpPr>
          <p:cNvPr id="73732" name="组合 13"/>
          <p:cNvGrpSpPr>
            <a:grpSpLocks/>
          </p:cNvGrpSpPr>
          <p:nvPr/>
        </p:nvGrpSpPr>
        <p:grpSpPr bwMode="auto">
          <a:xfrm>
            <a:off x="577850" y="1989138"/>
            <a:ext cx="7993063" cy="3816350"/>
            <a:chOff x="467544" y="3284538"/>
            <a:chExt cx="3312368" cy="2664296"/>
          </a:xfrm>
        </p:grpSpPr>
        <p:sp>
          <p:nvSpPr>
            <p:cNvPr id="15" name="圆角矩形 14"/>
            <p:cNvSpPr/>
            <p:nvPr/>
          </p:nvSpPr>
          <p:spPr>
            <a:xfrm>
              <a:off x="467544" y="3284538"/>
              <a:ext cx="3312368" cy="2664296"/>
            </a:xfrm>
            <a:prstGeom prst="roundRect">
              <a:avLst>
                <a:gd name="adj" fmla="val 7094"/>
              </a:avLst>
            </a:prstGeom>
            <a:solidFill>
              <a:schemeClr val="accent4">
                <a:lumMod val="20000"/>
                <a:lumOff val="80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rIns="2880000"/>
            <a:lstStyle/>
            <a:p>
              <a:pPr marL="360363" indent="-360363">
                <a:lnSpc>
                  <a:spcPct val="150000"/>
                </a:lnSpc>
                <a:defRPr/>
              </a:pPr>
              <a:r>
                <a:rPr lang="zh-CN" altLang="en-US" sz="2400" b="1" dirty="0">
                  <a:solidFill>
                    <a:schemeClr val="accent1"/>
                  </a:solidFill>
                </a:rPr>
                <a:t>典型案例：</a:t>
              </a:r>
            </a:p>
            <a:p>
              <a:pPr marL="360363" indent="-360363">
                <a:lnSpc>
                  <a:spcPct val="150000"/>
                </a:lnSpc>
                <a:buFont typeface="微软雅黑" pitchFamily="34" charset="-122"/>
                <a:buAutoNum type="circleNumDbPlain"/>
                <a:defRPr/>
              </a:pPr>
              <a:r>
                <a:rPr lang="zh-CN" altLang="en-US" sz="2000" dirty="0">
                  <a:solidFill>
                    <a:schemeClr val="tx1"/>
                  </a:solidFill>
                  <a:latin typeface="微软雅黑" pitchFamily="34" charset="-122"/>
                </a:rPr>
                <a:t>治疗方案</a:t>
              </a:r>
              <a:r>
                <a:rPr lang="en-US" altLang="zh-CN" sz="2000" dirty="0">
                  <a:solidFill>
                    <a:schemeClr val="tx1"/>
                  </a:solidFill>
                  <a:latin typeface="微软雅黑" pitchFamily="34" charset="-122"/>
                </a:rPr>
                <a:t>X</a:t>
              </a:r>
              <a:r>
                <a:rPr lang="zh-CN" altLang="en-US" sz="2000" dirty="0">
                  <a:solidFill>
                    <a:schemeClr val="tx1"/>
                  </a:solidFill>
                  <a:latin typeface="微软雅黑" pitchFamily="34" charset="-122"/>
                </a:rPr>
                <a:t>将使心脏病发作的可能性减少</a:t>
              </a:r>
              <a:r>
                <a:rPr lang="en-US" altLang="zh-CN" sz="2000" dirty="0">
                  <a:solidFill>
                    <a:schemeClr val="tx1"/>
                  </a:solidFill>
                  <a:latin typeface="微软雅黑" pitchFamily="34" charset="-122"/>
                </a:rPr>
                <a:t>20%</a:t>
              </a:r>
              <a:r>
                <a:rPr lang="zh-CN" altLang="en-US" sz="2000" dirty="0">
                  <a:solidFill>
                    <a:schemeClr val="tx1"/>
                  </a:solidFill>
                  <a:latin typeface="微软雅黑" pitchFamily="34" charset="-122"/>
                </a:rPr>
                <a:t>（也许本来发作风险就不足</a:t>
              </a:r>
              <a:r>
                <a:rPr lang="en-US" altLang="zh-CN" sz="2000" dirty="0">
                  <a:solidFill>
                    <a:schemeClr val="tx1"/>
                  </a:solidFill>
                  <a:latin typeface="微软雅黑" pitchFamily="34" charset="-122"/>
                </a:rPr>
                <a:t>5%</a:t>
              </a:r>
              <a:r>
                <a:rPr lang="zh-CN" altLang="en-US" sz="2000" dirty="0">
                  <a:solidFill>
                    <a:schemeClr val="tx1"/>
                  </a:solidFill>
                  <a:latin typeface="微软雅黑" pitchFamily="34" charset="-122"/>
                </a:rPr>
                <a:t>，减少</a:t>
              </a:r>
              <a:r>
                <a:rPr lang="en-US" altLang="zh-CN" sz="2000" dirty="0">
                  <a:solidFill>
                    <a:schemeClr val="tx1"/>
                  </a:solidFill>
                  <a:latin typeface="微软雅黑" pitchFamily="34" charset="-122"/>
                </a:rPr>
                <a:t>20%</a:t>
              </a:r>
              <a:r>
                <a:rPr lang="zh-CN" altLang="en-US" sz="2000" dirty="0">
                  <a:solidFill>
                    <a:schemeClr val="tx1"/>
                  </a:solidFill>
                  <a:latin typeface="微软雅黑" pitchFamily="34" charset="-122"/>
                </a:rPr>
                <a:t>也只是</a:t>
              </a:r>
              <a:r>
                <a:rPr lang="en-US" altLang="zh-CN" sz="2000" dirty="0">
                  <a:solidFill>
                    <a:schemeClr val="tx1"/>
                  </a:solidFill>
                  <a:latin typeface="微软雅黑" pitchFamily="34" charset="-122"/>
                </a:rPr>
                <a:t>4%</a:t>
              </a:r>
              <a:r>
                <a:rPr lang="zh-CN" altLang="en-US" sz="2000" dirty="0">
                  <a:solidFill>
                    <a:schemeClr val="tx1"/>
                  </a:solidFill>
                  <a:latin typeface="微软雅黑" pitchFamily="34" charset="-122"/>
                </a:rPr>
                <a:t>）</a:t>
              </a:r>
            </a:p>
            <a:p>
              <a:pPr marL="360363" indent="-360363">
                <a:lnSpc>
                  <a:spcPct val="150000"/>
                </a:lnSpc>
                <a:buFont typeface="微软雅黑" pitchFamily="34" charset="-122"/>
                <a:buAutoNum type="circleNumDbPlain"/>
                <a:defRPr/>
              </a:pPr>
              <a:r>
                <a:rPr lang="zh-CN" altLang="en-US" sz="2000" dirty="0">
                  <a:solidFill>
                    <a:schemeClr val="tx1"/>
                  </a:solidFill>
                  <a:latin typeface="微软雅黑" pitchFamily="34" charset="-122"/>
                </a:rPr>
                <a:t>我明年的销售目标是销售额是比今年增加</a:t>
              </a:r>
              <a:r>
                <a:rPr lang="en-US" altLang="zh-CN" sz="2000" dirty="0">
                  <a:solidFill>
                    <a:schemeClr val="tx1"/>
                  </a:solidFill>
                  <a:latin typeface="微软雅黑" pitchFamily="34" charset="-122"/>
                </a:rPr>
                <a:t>500%</a:t>
              </a:r>
              <a:r>
                <a:rPr lang="zh-CN" altLang="en-US" sz="2000" dirty="0">
                  <a:solidFill>
                    <a:schemeClr val="tx1"/>
                  </a:solidFill>
                  <a:latin typeface="微软雅黑" pitchFamily="34" charset="-122"/>
                </a:rPr>
                <a:t>（今年我的销售额是零）</a:t>
              </a:r>
            </a:p>
          </p:txBody>
        </p:sp>
        <p:sp>
          <p:nvSpPr>
            <p:cNvPr id="16" name="对角圆角矩形 15"/>
            <p:cNvSpPr/>
            <p:nvPr/>
          </p:nvSpPr>
          <p:spPr>
            <a:xfrm>
              <a:off x="3000095" y="4738759"/>
              <a:ext cx="764775" cy="1188132"/>
            </a:xfrm>
            <a:prstGeom prst="round2DiagRect">
              <a:avLst>
                <a:gd name="adj1" fmla="val 14877"/>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ctr" fontAlgn="auto">
                <a:spcBef>
                  <a:spcPts val="0"/>
                </a:spcBef>
                <a:spcAft>
                  <a:spcPts val="0"/>
                </a:spcAft>
                <a:defRPr/>
              </a:pPr>
              <a:endParaRPr lang="zh-CN" altLang="en-US"/>
            </a:p>
          </p:txBody>
        </p:sp>
      </p:grpSp>
      <p:sp>
        <p:nvSpPr>
          <p:cNvPr id="73733" name="矩形 13"/>
          <p:cNvSpPr>
            <a:spLocks noChangeArrowheads="1"/>
          </p:cNvSpPr>
          <p:nvPr/>
        </p:nvSpPr>
        <p:spPr bwMode="auto">
          <a:xfrm>
            <a:off x="395288" y="1196975"/>
            <a:ext cx="8183562" cy="461963"/>
          </a:xfrm>
          <a:prstGeom prst="rect">
            <a:avLst/>
          </a:prstGeom>
          <a:noFill/>
          <a:ln w="9525">
            <a:noFill/>
            <a:miter lim="800000"/>
            <a:headEnd/>
            <a:tailEnd/>
          </a:ln>
        </p:spPr>
        <p:txBody>
          <a:bodyPr>
            <a:spAutoFit/>
          </a:bodyPr>
          <a:lstStyle/>
          <a:p>
            <a:r>
              <a:rPr lang="zh-CN" altLang="en-US" sz="2400" b="1">
                <a:solidFill>
                  <a:schemeClr val="accent1"/>
                </a:solidFill>
                <a:latin typeface="Mistral" pitchFamily="66" charset="0"/>
                <a:ea typeface="微软雅黑" pitchFamily="34" charset="-122"/>
                <a:cs typeface="Microsoft Sans Serif" pitchFamily="34" charset="0"/>
              </a:rPr>
              <a:t>使用相对数据来夸大可能的风险或收益</a:t>
            </a:r>
          </a:p>
        </p:txBody>
      </p:sp>
      <p:grpSp>
        <p:nvGrpSpPr>
          <p:cNvPr id="73734" name="组合 20"/>
          <p:cNvGrpSpPr>
            <a:grpSpLocks/>
          </p:cNvGrpSpPr>
          <p:nvPr/>
        </p:nvGrpSpPr>
        <p:grpSpPr bwMode="auto">
          <a:xfrm rot="-1316596">
            <a:off x="6032500" y="1844675"/>
            <a:ext cx="2376488" cy="2879725"/>
            <a:chOff x="9684568" y="260648"/>
            <a:chExt cx="2376264" cy="2880320"/>
          </a:xfrm>
        </p:grpSpPr>
        <p:sp>
          <p:nvSpPr>
            <p:cNvPr id="17" name="矩形 16"/>
            <p:cNvSpPr/>
            <p:nvPr/>
          </p:nvSpPr>
          <p:spPr>
            <a:xfrm>
              <a:off x="9684568" y="260648"/>
              <a:ext cx="2376264" cy="2880320"/>
            </a:xfrm>
            <a:prstGeom prst="rect">
              <a:avLst/>
            </a:prstGeom>
            <a:blipFill>
              <a:blip r:embed="rId2" cstate="print"/>
              <a:tile tx="0" ty="0" sx="100000" sy="100000" flip="none" algn="tl"/>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9792031" y="373309"/>
              <a:ext cx="2160383" cy="2087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9818434" y="2631504"/>
              <a:ext cx="2103240" cy="276282"/>
            </a:xfrm>
            <a:prstGeom prst="rect">
              <a:avLst/>
            </a:prstGeom>
          </p:spPr>
          <p:txBody>
            <a:bodyPr wrap="none">
              <a:spAutoFit/>
            </a:bodyPr>
            <a:lstStyle/>
            <a:p>
              <a:pPr algn="ctr" fontAlgn="auto">
                <a:spcBef>
                  <a:spcPts val="0"/>
                </a:spcBef>
                <a:spcAft>
                  <a:spcPts val="0"/>
                </a:spcAft>
                <a:defRPr/>
              </a:pPr>
              <a:r>
                <a:rPr lang="zh-CN" altLang="en-US" sz="1200" b="1" dirty="0">
                  <a:solidFill>
                    <a:schemeClr val="accent5"/>
                  </a:solidFill>
                  <a:latin typeface="+mn-ea"/>
                  <a:ea typeface="+mn-ea"/>
                </a:rPr>
                <a:t>本系统能使项目成本降低</a:t>
              </a:r>
              <a:r>
                <a:rPr lang="en-US" altLang="zh-CN" sz="1200" b="1" dirty="0">
                  <a:solidFill>
                    <a:schemeClr val="accent5"/>
                  </a:solidFill>
                  <a:latin typeface="+mn-ea"/>
                  <a:ea typeface="+mn-ea"/>
                </a:rPr>
                <a:t>5%</a:t>
              </a:r>
              <a:endParaRPr lang="zh-CN" altLang="en-US" sz="1200" b="1" dirty="0">
                <a:solidFill>
                  <a:schemeClr val="accent5"/>
                </a:solidFill>
                <a:latin typeface="+mn-lt"/>
                <a:ea typeface="+mn-ea"/>
              </a:endParaRPr>
            </a:p>
          </p:txBody>
        </p:sp>
        <p:pic>
          <p:nvPicPr>
            <p:cNvPr id="73738" name="Picture 2" descr="C:\Documents and Settings\Administrator\桌面\41.png"/>
            <p:cNvPicPr>
              <a:picLocks noChangeAspect="1" noChangeArrowheads="1"/>
            </p:cNvPicPr>
            <p:nvPr/>
          </p:nvPicPr>
          <p:blipFill>
            <a:blip r:embed="rId3"/>
            <a:srcRect/>
            <a:stretch>
              <a:fillRect/>
            </a:stretch>
          </p:blipFill>
          <p:spPr bwMode="auto">
            <a:xfrm>
              <a:off x="10116616" y="620688"/>
              <a:ext cx="1601688" cy="160168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40200" y="2781300"/>
            <a:ext cx="5456238" cy="3546475"/>
          </a:xfrm>
          <a:prstGeom prst="rect">
            <a:avLst/>
          </a:prstGeom>
          <a:noFill/>
          <a:ln w="9525">
            <a:noFill/>
            <a:miter lim="800000"/>
            <a:headEnd/>
            <a:tailEnd/>
          </a:ln>
        </p:spPr>
      </p:pic>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小心别人故意遗漏了哪些重要信息？</a:t>
            </a:r>
            <a:endParaRPr lang="zh-CN" altLang="en-US" dirty="0"/>
          </a:p>
        </p:txBody>
      </p:sp>
      <p:sp>
        <p:nvSpPr>
          <p:cNvPr id="72708" name="灯片编号占位符 2"/>
          <p:cNvSpPr>
            <a:spLocks noGrp="1"/>
          </p:cNvSpPr>
          <p:nvPr>
            <p:ph type="sldNum" sz="quarter" idx="10"/>
          </p:nvPr>
        </p:nvSpPr>
        <p:spPr bwMode="auto">
          <a:xfrm>
            <a:off x="6831013" y="6303963"/>
            <a:ext cx="2133600"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847F87FB-8A62-4E66-9D52-E27BEE3E4D0B}" type="slidenum">
              <a:rPr lang="zh-CN" altLang="en-US" smtClean="0"/>
              <a:pPr fontAlgn="base">
                <a:spcBef>
                  <a:spcPct val="0"/>
                </a:spcBef>
                <a:spcAft>
                  <a:spcPct val="0"/>
                </a:spcAft>
                <a:defRPr/>
              </a:pPr>
              <a:t>68</a:t>
            </a:fld>
            <a:endParaRPr lang="en-US" altLang="zh-CN" smtClean="0"/>
          </a:p>
        </p:txBody>
      </p:sp>
      <p:sp>
        <p:nvSpPr>
          <p:cNvPr id="14" name="Rectangle 19"/>
          <p:cNvSpPr>
            <a:spLocks noChangeArrowheads="1"/>
          </p:cNvSpPr>
          <p:nvPr/>
        </p:nvSpPr>
        <p:spPr bwMode="auto">
          <a:xfrm>
            <a:off x="323850" y="1143000"/>
            <a:ext cx="8496300" cy="4246563"/>
          </a:xfrm>
          <a:prstGeom prst="rect">
            <a:avLst/>
          </a:prstGeom>
          <a:noFill/>
          <a:ln w="3175" algn="ctr">
            <a:noFill/>
            <a:miter lim="800000"/>
            <a:headEnd/>
            <a:tailEnd/>
          </a:ln>
        </p:spPr>
        <p:txBody>
          <a:bodyPr>
            <a:spAutoFit/>
          </a:bodyPr>
          <a:lstStyle/>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反对的观点</a:t>
            </a:r>
            <a:endParaRPr lang="en-US" altLang="zh-CN" sz="2000" dirty="0">
              <a:latin typeface="+mn-ea"/>
              <a:ea typeface="+mn-ea"/>
            </a:endParaRP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缺失定义</a:t>
            </a:r>
            <a:endParaRPr lang="en-US" altLang="zh-CN" sz="2000" dirty="0">
              <a:latin typeface="+mn-ea"/>
              <a:ea typeface="+mn-ea"/>
            </a:endParaRP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缺失价值观解释</a:t>
            </a:r>
            <a:endParaRPr lang="en-US" altLang="zh-CN" sz="2000" dirty="0">
              <a:latin typeface="+mn-ea"/>
              <a:ea typeface="+mn-ea"/>
            </a:endParaRP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缺失论证里提到事实的来源</a:t>
            </a:r>
            <a:endParaRPr lang="en-US" altLang="zh-CN" sz="2000" dirty="0">
              <a:latin typeface="+mn-ea"/>
              <a:ea typeface="+mn-ea"/>
            </a:endParaRP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搜集事实的详细程序</a:t>
            </a:r>
            <a:endParaRPr lang="en-US" altLang="zh-CN" sz="2000" dirty="0">
              <a:latin typeface="+mn-ea"/>
              <a:ea typeface="+mn-ea"/>
            </a:endParaRP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缺失或不完整的数字，图表，表格或数据</a:t>
            </a:r>
            <a:endParaRPr lang="en-US" altLang="zh-CN" sz="2000" dirty="0">
              <a:latin typeface="+mn-ea"/>
              <a:ea typeface="+mn-ea"/>
            </a:endParaRP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文章中引证或证明</a:t>
            </a:r>
            <a:endParaRPr lang="en-US" altLang="zh-CN" sz="2000" dirty="0">
              <a:latin typeface="+mn-ea"/>
              <a:ea typeface="+mn-ea"/>
            </a:endParaRP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sz="2000" dirty="0">
                <a:latin typeface="+mn-ea"/>
                <a:ea typeface="+mn-ea"/>
              </a:rPr>
              <a:t>作者说服他人相信自己可以获得的好处</a:t>
            </a:r>
            <a:endParaRPr lang="en-US" altLang="zh-CN" sz="2000" dirty="0">
              <a:latin typeface="+mn-ea"/>
              <a:ea typeface="+mn-ea"/>
            </a:endParaRPr>
          </a:p>
          <a:p>
            <a:pPr marL="182563" indent="-182563" fontAlgn="auto">
              <a:lnSpc>
                <a:spcPct val="150000"/>
              </a:lnSpc>
              <a:spcBef>
                <a:spcPts val="0"/>
              </a:spcBef>
              <a:spcAft>
                <a:spcPts val="0"/>
              </a:spcAft>
              <a:buClr>
                <a:schemeClr val="accent1"/>
              </a:buClr>
              <a:defRPr/>
            </a:pPr>
            <a:r>
              <a:rPr lang="en-US" altLang="zh-CN" sz="2000" dirty="0">
                <a:latin typeface="+mn-ea"/>
                <a:ea typeface="+mn-ea"/>
              </a:rPr>
              <a:t>…  … </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D114DF-456C-4F7D-99A1-FF7CEA9F05B5}" type="slidenum">
              <a:rPr lang="zh-CN" altLang="en-US" smtClean="0"/>
              <a:pPr fontAlgn="base">
                <a:spcBef>
                  <a:spcPct val="0"/>
                </a:spcBef>
                <a:spcAft>
                  <a:spcPct val="0"/>
                </a:spcAft>
                <a:defRPr/>
              </a:pPr>
              <a:t>69</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什么结论可能是最合理的？</a:t>
            </a:r>
            <a:endParaRPr lang="zh-CN" altLang="en-US" dirty="0"/>
          </a:p>
        </p:txBody>
      </p:sp>
      <p:sp>
        <p:nvSpPr>
          <p:cNvPr id="6" name="矩形标注 5"/>
          <p:cNvSpPr/>
          <p:nvPr/>
        </p:nvSpPr>
        <p:spPr>
          <a:xfrm>
            <a:off x="539750" y="976313"/>
            <a:ext cx="8064500" cy="3095625"/>
          </a:xfrm>
          <a:prstGeom prst="wedgeRectCallout">
            <a:avLst>
              <a:gd name="adj1" fmla="val 4903"/>
              <a:gd name="adj2" fmla="val 62969"/>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646113" y="1128713"/>
            <a:ext cx="7848600" cy="2808287"/>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TextBox 7"/>
          <p:cNvSpPr txBox="1"/>
          <p:nvPr/>
        </p:nvSpPr>
        <p:spPr>
          <a:xfrm>
            <a:off x="755650" y="1316038"/>
            <a:ext cx="7559675" cy="2400300"/>
          </a:xfrm>
          <a:prstGeom prst="rect">
            <a:avLst/>
          </a:prstGeom>
          <a:noFill/>
        </p:spPr>
        <p:txBody>
          <a:bodyPr>
            <a:spAutoFit/>
          </a:bodyPr>
          <a:lstStyle/>
          <a:p>
            <a:pPr marL="457200" indent="-457200" fontAlgn="auto">
              <a:spcBef>
                <a:spcPts val="1800"/>
              </a:spcBef>
              <a:spcAft>
                <a:spcPts val="0"/>
              </a:spcAft>
              <a:buClr>
                <a:schemeClr val="accent1"/>
              </a:buClr>
              <a:buFont typeface="Wingdings" pitchFamily="2" charset="2"/>
              <a:buChar char="n"/>
              <a:defRPr/>
            </a:pPr>
            <a:r>
              <a:rPr lang="zh-CN" altLang="en-US" dirty="0">
                <a:latin typeface="+mn-lt"/>
                <a:ea typeface="+mn-ea"/>
              </a:rPr>
              <a:t>一组事实并非只能推导出一个结论，某结论往往在某边界下才成立。</a:t>
            </a:r>
          </a:p>
          <a:p>
            <a:pPr marL="447675" indent="-447675" fontAlgn="auto">
              <a:spcBef>
                <a:spcPts val="1800"/>
              </a:spcBef>
              <a:spcAft>
                <a:spcPts val="0"/>
              </a:spcAft>
              <a:buClr>
                <a:schemeClr val="accent1"/>
              </a:buClr>
              <a:buFont typeface="Wingdings" pitchFamily="2" charset="2"/>
              <a:buChar char="n"/>
              <a:defRPr/>
            </a:pPr>
            <a:r>
              <a:rPr lang="zh-CN" altLang="en-US" dirty="0">
                <a:latin typeface="+mn-lt"/>
                <a:ea typeface="+mn-ea"/>
              </a:rPr>
              <a:t>别做非黑即白二元式推理，寻求多种结论的可能性。</a:t>
            </a:r>
            <a:endParaRPr lang="en-US" altLang="zh-CN" dirty="0">
              <a:latin typeface="+mn-lt"/>
              <a:ea typeface="+mn-ea"/>
            </a:endParaRPr>
          </a:p>
          <a:p>
            <a:pPr marL="447675" indent="-447675" fontAlgn="auto">
              <a:spcBef>
                <a:spcPts val="1800"/>
              </a:spcBef>
              <a:spcAft>
                <a:spcPts val="0"/>
              </a:spcAft>
              <a:buClr>
                <a:schemeClr val="accent1"/>
              </a:buClr>
              <a:buFont typeface="Wingdings" pitchFamily="2" charset="2"/>
              <a:buChar char="n"/>
              <a:defRPr/>
            </a:pPr>
            <a:r>
              <a:rPr lang="zh-CN" altLang="en-US" dirty="0">
                <a:latin typeface="+mn-lt"/>
                <a:ea typeface="+mn-ea"/>
              </a:rPr>
              <a:t>认识到备选结论的存在对解放思想非常重要。</a:t>
            </a:r>
            <a:endParaRPr lang="en-US" altLang="zh-CN" dirty="0">
              <a:latin typeface="+mn-lt"/>
              <a:ea typeface="+mn-ea"/>
            </a:endParaRPr>
          </a:p>
          <a:p>
            <a:pPr marL="447675" indent="-447675" fontAlgn="auto">
              <a:spcBef>
                <a:spcPts val="1800"/>
              </a:spcBef>
              <a:spcAft>
                <a:spcPts val="0"/>
              </a:spcAft>
              <a:buClr>
                <a:schemeClr val="accent1"/>
              </a:buClr>
              <a:buFont typeface="Wingdings" pitchFamily="2" charset="2"/>
              <a:buChar char="n"/>
              <a:defRPr/>
            </a:pPr>
            <a:r>
              <a:rPr lang="zh-CN" altLang="en-US" dirty="0">
                <a:latin typeface="+mn-lt"/>
                <a:ea typeface="+mn-ea"/>
              </a:rPr>
              <a:t>不是所有的结论都一样重要，你要精心选择最有可能接近真相的那个。</a:t>
            </a:r>
          </a:p>
          <a:p>
            <a:pPr marL="457200" indent="-457200" fontAlgn="auto">
              <a:spcBef>
                <a:spcPts val="1800"/>
              </a:spcBef>
              <a:spcAft>
                <a:spcPts val="0"/>
              </a:spcAft>
              <a:buClr>
                <a:schemeClr val="accent1"/>
              </a:buClr>
              <a:buFont typeface="Wingdings" pitchFamily="2" charset="2"/>
              <a:buChar char="n"/>
              <a:defRPr/>
            </a:pPr>
            <a:r>
              <a:rPr lang="zh-CN" altLang="en-US" dirty="0">
                <a:latin typeface="+mn-lt"/>
                <a:ea typeface="+mn-ea"/>
              </a:rPr>
              <a:t>好的结论并非完美，如果发现新的事实，你得有勇气改变你的看法。</a:t>
            </a:r>
            <a:endParaRPr lang="en-US" altLang="zh-CN" dirty="0">
              <a:latin typeface="+mn-lt"/>
              <a:ea typeface="+mn-ea"/>
            </a:endParaRPr>
          </a:p>
        </p:txBody>
      </p:sp>
      <p:sp>
        <p:nvSpPr>
          <p:cNvPr id="9" name="矩形 8"/>
          <p:cNvSpPr/>
          <p:nvPr/>
        </p:nvSpPr>
        <p:spPr>
          <a:xfrm>
            <a:off x="642938" y="4429125"/>
            <a:ext cx="7000875" cy="1754188"/>
          </a:xfrm>
          <a:prstGeom prst="rect">
            <a:avLst/>
          </a:prstGeom>
        </p:spPr>
        <p:txBody>
          <a:bodyPr>
            <a:spAutoFit/>
          </a:bodyPr>
          <a:lstStyle/>
          <a:p>
            <a:pPr eaLnBrk="0" hangingPunct="0">
              <a:buFont typeface="Wingdings" pitchFamily="2" charset="2"/>
              <a:buNone/>
              <a:defRPr/>
            </a:pPr>
            <a:r>
              <a:rPr lang="zh-CN" altLang="en-US" dirty="0">
                <a:latin typeface="+mn-lt"/>
                <a:ea typeface="+mn-ea"/>
              </a:rPr>
              <a:t>小思考：</a:t>
            </a:r>
            <a:endParaRPr lang="en-US" altLang="zh-CN" dirty="0">
              <a:latin typeface="+mn-lt"/>
              <a:ea typeface="+mn-ea"/>
            </a:endParaRPr>
          </a:p>
          <a:p>
            <a:pPr marL="360363" indent="-360363" eaLnBrk="0" hangingPunct="0">
              <a:lnSpc>
                <a:spcPct val="150000"/>
              </a:lnSpc>
              <a:buFont typeface="微软雅黑" pitchFamily="34" charset="-122"/>
              <a:buAutoNum type="circleNumDbPlain"/>
              <a:defRPr/>
            </a:pPr>
            <a:r>
              <a:rPr lang="zh-CN" altLang="en-US" sz="2000" dirty="0">
                <a:latin typeface="微软雅黑" pitchFamily="34" charset="-122"/>
                <a:ea typeface="+mn-ea"/>
              </a:rPr>
              <a:t>人的动物性使男人想尽可能多地传播自己的基因</a:t>
            </a:r>
          </a:p>
          <a:p>
            <a:pPr marL="360363" indent="-360363" eaLnBrk="0" hangingPunct="0">
              <a:lnSpc>
                <a:spcPct val="150000"/>
              </a:lnSpc>
              <a:buFont typeface="微软雅黑" pitchFamily="34" charset="-122"/>
              <a:buAutoNum type="circleNumDbPlain"/>
              <a:defRPr/>
            </a:pPr>
            <a:r>
              <a:rPr lang="zh-CN" altLang="en-US" sz="2000" dirty="0">
                <a:latin typeface="微软雅黑" pitchFamily="34" charset="-122"/>
                <a:ea typeface="+mn-ea"/>
              </a:rPr>
              <a:t>自古男性有纳妾的传统</a:t>
            </a:r>
          </a:p>
          <a:p>
            <a:pPr marL="360363" indent="-360363" eaLnBrk="0" hangingPunct="0">
              <a:lnSpc>
                <a:spcPct val="150000"/>
              </a:lnSpc>
              <a:defRPr/>
            </a:pPr>
            <a:r>
              <a:rPr lang="zh-CN" altLang="en-US" sz="2000" dirty="0">
                <a:latin typeface="微软雅黑" pitchFamily="34" charset="-122"/>
                <a:ea typeface="+mn-ea"/>
              </a:rPr>
              <a:t>结论：一夫一妻婚姻制度有缺陷，小三存在是合理的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250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AD690F-7E11-4F65-AF48-7A51E03C7C1B}" type="slidenum">
              <a:rPr lang="zh-CN" altLang="en-US" smtClean="0"/>
              <a:pPr fontAlgn="base">
                <a:spcBef>
                  <a:spcPct val="0"/>
                </a:spcBef>
                <a:spcAft>
                  <a:spcPct val="0"/>
                </a:spcAft>
                <a:defRPr/>
              </a:pPr>
              <a:t>7</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假如你肯认真学习这本书：</a:t>
            </a:r>
            <a:endParaRPr lang="zh-CN" altLang="en-US" dirty="0"/>
          </a:p>
        </p:txBody>
      </p:sp>
      <p:grpSp>
        <p:nvGrpSpPr>
          <p:cNvPr id="2" name="组合 8"/>
          <p:cNvGrpSpPr>
            <a:grpSpLocks/>
          </p:cNvGrpSpPr>
          <p:nvPr/>
        </p:nvGrpSpPr>
        <p:grpSpPr bwMode="auto">
          <a:xfrm>
            <a:off x="900113" y="3933825"/>
            <a:ext cx="7488237" cy="2073275"/>
            <a:chOff x="899592" y="3933056"/>
            <a:chExt cx="7488832" cy="2074280"/>
          </a:xfrm>
        </p:grpSpPr>
        <p:sp>
          <p:nvSpPr>
            <p:cNvPr id="6" name="椭圆 5"/>
            <p:cNvSpPr/>
            <p:nvPr/>
          </p:nvSpPr>
          <p:spPr>
            <a:xfrm>
              <a:off x="899592" y="5575327"/>
              <a:ext cx="7488832" cy="432009"/>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1475900" y="3933056"/>
              <a:ext cx="6264773" cy="1799510"/>
            </a:xfrm>
            <a:prstGeom prst="rect">
              <a:avLst/>
            </a:prstGeom>
            <a:gradFill flip="none" rotWithShape="1">
              <a:gsLst>
                <a:gs pos="86000">
                  <a:schemeClr val="accent1">
                    <a:lumMod val="75000"/>
                  </a:schemeClr>
                </a:gs>
                <a:gs pos="100000">
                  <a:schemeClr val="accent1">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ctr"/>
            <a:lstStyle/>
            <a:p>
              <a:pPr fontAlgn="auto">
                <a:lnSpc>
                  <a:spcPct val="130000"/>
                </a:lnSpc>
                <a:spcBef>
                  <a:spcPts val="0"/>
                </a:spcBef>
                <a:spcAft>
                  <a:spcPts val="0"/>
                </a:spcAft>
                <a:buClr>
                  <a:schemeClr val="tx1"/>
                </a:buClr>
                <a:defRPr/>
              </a:pPr>
              <a:r>
                <a:rPr lang="zh-CN" altLang="en-US" sz="2200" b="1" dirty="0"/>
                <a:t>更现实一点，你可以知道这个世界到底谁在说真话，谁在说假话，他们为什么会说真话，又为什么会说假话</a:t>
              </a:r>
              <a:r>
                <a:rPr lang="en-US" altLang="zh-CN" sz="2200" b="1" dirty="0"/>
                <a:t>… …</a:t>
              </a:r>
              <a:endParaRPr lang="zh-CN" altLang="en-US" sz="2200" b="1" dirty="0"/>
            </a:p>
          </p:txBody>
        </p:sp>
      </p:grpSp>
      <p:sp>
        <p:nvSpPr>
          <p:cNvPr id="11" name="矩形 10"/>
          <p:cNvSpPr>
            <a:spLocks noChangeArrowheads="1"/>
          </p:cNvSpPr>
          <p:nvPr/>
        </p:nvSpPr>
        <p:spPr bwMode="auto">
          <a:xfrm>
            <a:off x="1377950" y="1196975"/>
            <a:ext cx="6624638" cy="2632075"/>
          </a:xfrm>
          <a:prstGeom prst="rect">
            <a:avLst/>
          </a:prstGeom>
          <a:noFill/>
          <a:ln w="9525">
            <a:noFill/>
            <a:miter lim="800000"/>
            <a:headEnd/>
            <a:tailEnd/>
          </a:ln>
        </p:spPr>
        <p:txBody>
          <a:bodyPr>
            <a:spAutoFit/>
          </a:bodyPr>
          <a:lstStyle/>
          <a:p>
            <a:pPr marL="182563" indent="-182563">
              <a:lnSpc>
                <a:spcPct val="150000"/>
              </a:lnSpc>
              <a:buClr>
                <a:schemeClr val="accent1"/>
              </a:buClr>
              <a:buFont typeface="Wingdings" pitchFamily="2" charset="2"/>
              <a:buChar char="l"/>
            </a:pPr>
            <a:r>
              <a:rPr lang="zh-CN" altLang="en-US" sz="2200">
                <a:latin typeface="Constantia" pitchFamily="18" charset="0"/>
                <a:ea typeface="微软雅黑" pitchFamily="34" charset="-122"/>
              </a:rPr>
              <a:t>对书籍文章进行批判性思考</a:t>
            </a:r>
            <a:r>
              <a:rPr lang="en-US" altLang="zh-CN" sz="2200">
                <a:latin typeface="Constantia" pitchFamily="18" charset="0"/>
                <a:ea typeface="微软雅黑" pitchFamily="34" charset="-122"/>
              </a:rPr>
              <a:t>---</a:t>
            </a:r>
            <a:r>
              <a:rPr lang="zh-CN" altLang="en-US" sz="2200" b="1">
                <a:solidFill>
                  <a:srgbClr val="FF0000"/>
                </a:solidFill>
                <a:latin typeface="Constantia" pitchFamily="18" charset="0"/>
                <a:ea typeface="微软雅黑" pitchFamily="34" charset="-122"/>
              </a:rPr>
              <a:t>李安讲了几个故事？</a:t>
            </a:r>
            <a:endParaRPr lang="en-US" altLang="zh-CN" sz="2200" b="1">
              <a:solidFill>
                <a:srgbClr val="FF0000"/>
              </a:solidFill>
              <a:latin typeface="Constantia" pitchFamily="18" charset="0"/>
              <a:ea typeface="微软雅黑" pitchFamily="34" charset="-122"/>
            </a:endParaRPr>
          </a:p>
          <a:p>
            <a:pPr marL="182563" indent="-182563">
              <a:lnSpc>
                <a:spcPct val="150000"/>
              </a:lnSpc>
              <a:buClr>
                <a:schemeClr val="accent1"/>
              </a:buClr>
              <a:buFont typeface="Wingdings" pitchFamily="2" charset="2"/>
              <a:buChar char="l"/>
            </a:pPr>
            <a:r>
              <a:rPr lang="zh-CN" altLang="en-US" sz="2200">
                <a:latin typeface="Constantia" pitchFamily="18" charset="0"/>
                <a:ea typeface="微软雅黑" pitchFamily="34" charset="-122"/>
              </a:rPr>
              <a:t>判断报告或者演说者的水平</a:t>
            </a:r>
            <a:r>
              <a:rPr lang="en-US" altLang="zh-CN" sz="2200">
                <a:latin typeface="Constantia" pitchFamily="18" charset="0"/>
                <a:ea typeface="微软雅黑" pitchFamily="34" charset="-122"/>
              </a:rPr>
              <a:t>---</a:t>
            </a:r>
            <a:r>
              <a:rPr lang="zh-CN" altLang="en-US" sz="2200" b="1">
                <a:solidFill>
                  <a:srgbClr val="FF0000"/>
                </a:solidFill>
                <a:latin typeface="Constantia" pitchFamily="18" charset="0"/>
                <a:ea typeface="微软雅黑" pitchFamily="34" charset="-122"/>
              </a:rPr>
              <a:t>莫言三个故事内涵？</a:t>
            </a:r>
            <a:endParaRPr lang="en-US" altLang="zh-CN" sz="2200" b="1">
              <a:solidFill>
                <a:srgbClr val="FF0000"/>
              </a:solidFill>
              <a:latin typeface="Constantia" pitchFamily="18" charset="0"/>
              <a:ea typeface="微软雅黑" pitchFamily="34" charset="-122"/>
            </a:endParaRPr>
          </a:p>
          <a:p>
            <a:pPr marL="182563" indent="-182563">
              <a:lnSpc>
                <a:spcPct val="150000"/>
              </a:lnSpc>
              <a:buClr>
                <a:schemeClr val="accent1"/>
              </a:buClr>
              <a:buFont typeface="Wingdings" pitchFamily="2" charset="2"/>
              <a:buChar char="l"/>
            </a:pPr>
            <a:r>
              <a:rPr lang="zh-CN" altLang="en-US" sz="2200">
                <a:latin typeface="Constantia" pitchFamily="18" charset="0"/>
                <a:ea typeface="微软雅黑" pitchFamily="34" charset="-122"/>
              </a:rPr>
              <a:t>形成某个具体问题一种论证</a:t>
            </a:r>
            <a:r>
              <a:rPr lang="en-US" altLang="zh-CN" sz="2200">
                <a:latin typeface="Constantia" pitchFamily="18" charset="0"/>
                <a:ea typeface="微软雅黑" pitchFamily="34" charset="-122"/>
              </a:rPr>
              <a:t>---</a:t>
            </a:r>
            <a:r>
              <a:rPr lang="zh-CN" altLang="en-US" sz="2200" b="1">
                <a:solidFill>
                  <a:srgbClr val="FF0000"/>
                </a:solidFill>
                <a:latin typeface="Constantia" pitchFamily="18" charset="0"/>
                <a:ea typeface="微软雅黑" pitchFamily="34" charset="-122"/>
              </a:rPr>
              <a:t>十八大后股市反弹？</a:t>
            </a:r>
            <a:endParaRPr lang="en-US" altLang="zh-CN" sz="2200" b="1">
              <a:solidFill>
                <a:srgbClr val="FF0000"/>
              </a:solidFill>
              <a:latin typeface="Constantia" pitchFamily="18" charset="0"/>
              <a:ea typeface="微软雅黑" pitchFamily="34" charset="-122"/>
            </a:endParaRPr>
          </a:p>
          <a:p>
            <a:pPr marL="182563" indent="-182563">
              <a:lnSpc>
                <a:spcPct val="150000"/>
              </a:lnSpc>
              <a:buClr>
                <a:schemeClr val="accent1"/>
              </a:buClr>
              <a:buFont typeface="Wingdings" pitchFamily="2" charset="2"/>
              <a:buChar char="l"/>
            </a:pPr>
            <a:r>
              <a:rPr lang="zh-CN" altLang="en-US" sz="2200">
                <a:latin typeface="Constantia" pitchFamily="18" charset="0"/>
                <a:ea typeface="微软雅黑" pitchFamily="34" charset="-122"/>
              </a:rPr>
              <a:t>就某个阅读任务写一篇论文</a:t>
            </a:r>
            <a:r>
              <a:rPr lang="en-US" altLang="zh-CN" sz="2200">
                <a:latin typeface="Constantia" pitchFamily="18" charset="0"/>
                <a:ea typeface="微软雅黑" pitchFamily="34" charset="-122"/>
              </a:rPr>
              <a:t>---</a:t>
            </a:r>
            <a:r>
              <a:rPr lang="zh-CN" altLang="en-US" sz="2200" b="1">
                <a:solidFill>
                  <a:srgbClr val="FF0000"/>
                </a:solidFill>
                <a:latin typeface="Constantia" pitchFamily="18" charset="0"/>
                <a:ea typeface="微软雅黑" pitchFamily="34" charset="-122"/>
              </a:rPr>
              <a:t>微信营销必将流行？</a:t>
            </a:r>
            <a:endParaRPr lang="en-US" altLang="zh-CN" sz="2200" b="1">
              <a:solidFill>
                <a:srgbClr val="FF0000"/>
              </a:solidFill>
              <a:latin typeface="Constantia" pitchFamily="18" charset="0"/>
              <a:ea typeface="微软雅黑" pitchFamily="34" charset="-122"/>
            </a:endParaRPr>
          </a:p>
          <a:p>
            <a:pPr marL="182563" indent="-182563">
              <a:lnSpc>
                <a:spcPct val="150000"/>
              </a:lnSpc>
              <a:buClr>
                <a:schemeClr val="accent1"/>
              </a:buClr>
              <a:buFont typeface="Wingdings" pitchFamily="2" charset="2"/>
              <a:buChar char="l"/>
            </a:pPr>
            <a:r>
              <a:rPr lang="zh-CN" altLang="en-US" sz="2200">
                <a:latin typeface="Constantia" pitchFamily="18" charset="0"/>
                <a:ea typeface="微软雅黑" pitchFamily="34" charset="-122"/>
              </a:rPr>
              <a:t>进行高水平参与的课堂讨论</a:t>
            </a:r>
            <a:r>
              <a:rPr lang="en-US" altLang="zh-CN" sz="2200">
                <a:latin typeface="Constantia" pitchFamily="18" charset="0"/>
                <a:ea typeface="微软雅黑" pitchFamily="34" charset="-122"/>
              </a:rPr>
              <a:t>---</a:t>
            </a:r>
            <a:r>
              <a:rPr lang="zh-CN" altLang="en-US" sz="2200" b="1">
                <a:solidFill>
                  <a:srgbClr val="FF0000"/>
                </a:solidFill>
                <a:latin typeface="Constantia" pitchFamily="18" charset="0"/>
                <a:ea typeface="微软雅黑" pitchFamily="34" charset="-122"/>
              </a:rPr>
              <a:t>如何公正评价历史？</a:t>
            </a:r>
            <a:endParaRPr lang="en-US" altLang="zh-CN" sz="2200" b="1">
              <a:solidFill>
                <a:srgbClr val="FF0000"/>
              </a:solidFill>
              <a:latin typeface="Constantia" pitchFamily="18" charset="0"/>
              <a:ea typeface="微软雅黑" pitchFamily="34"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1000"/>
                            </p:stCondLst>
                            <p:childTnLst>
                              <p:par>
                                <p:cTn id="5" presetID="58" presetClass="entr" presetSubtype="0" accel="10000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11">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11">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11">
                                            <p:txEl>
                                              <p:pRg st="0" end="0"/>
                                            </p:txEl>
                                          </p:spTgt>
                                        </p:tgtEl>
                                      </p:cBhvr>
                                    </p:animEffect>
                                  </p:childTnLst>
                                </p:cTn>
                              </p:par>
                            </p:childTnLst>
                          </p:cTn>
                        </p:par>
                        <p:par>
                          <p:cTn id="12" fill="hold" nodeType="afterGroup">
                            <p:stCondLst>
                              <p:cond delay="1500"/>
                            </p:stCondLst>
                            <p:childTnLst>
                              <p:par>
                                <p:cTn id="13" presetID="58" presetClass="entr" presetSubtype="0" accel="10000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p:cTn id="15" dur="500" fill="hold"/>
                                        <p:tgtEl>
                                          <p:spTgt spid="11">
                                            <p:txEl>
                                              <p:pRg st="1" end="1"/>
                                            </p:txEl>
                                          </p:spTgt>
                                        </p:tgtEl>
                                        <p:attrNameLst>
                                          <p:attrName>ppt_w</p:attrName>
                                        </p:attrNameLst>
                                      </p:cBhvr>
                                      <p:tavLst>
                                        <p:tav tm="0">
                                          <p:val>
                                            <p:strVal val="#ppt_w*2.5"/>
                                          </p:val>
                                        </p:tav>
                                        <p:tav tm="100000">
                                          <p:val>
                                            <p:strVal val="#ppt_w"/>
                                          </p:val>
                                        </p:tav>
                                      </p:tavLst>
                                    </p:anim>
                                    <p:anim calcmode="lin" valueType="num">
                                      <p:cBhvr>
                                        <p:cTn id="16" dur="500" fill="hold"/>
                                        <p:tgtEl>
                                          <p:spTgt spid="11">
                                            <p:txEl>
                                              <p:pRg st="1" end="1"/>
                                            </p:txEl>
                                          </p:spTgt>
                                        </p:tgtEl>
                                        <p:attrNameLst>
                                          <p:attrName>ppt_h</p:attrName>
                                        </p:attrNameLst>
                                      </p:cBhvr>
                                      <p:tavLst>
                                        <p:tav tm="0">
                                          <p:val>
                                            <p:strVal val="#ppt_h*0.01"/>
                                          </p:val>
                                        </p:tav>
                                        <p:tav tm="100000">
                                          <p:val>
                                            <p:strVal val="#ppt_h"/>
                                          </p:val>
                                        </p:tav>
                                      </p:tavLst>
                                    </p:anim>
                                    <p:anim calcmode="lin" valueType="num">
                                      <p:cBhvr>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11">
                                            <p:txEl>
                                              <p:pRg st="1" end="1"/>
                                            </p:txEl>
                                          </p:spTgt>
                                        </p:tgtEl>
                                        <p:attrNameLst>
                                          <p:attrName>ppt_y</p:attrName>
                                        </p:attrNameLst>
                                      </p:cBhvr>
                                      <p:tavLst>
                                        <p:tav tm="0">
                                          <p:val>
                                            <p:strVal val="#ppt_h+1"/>
                                          </p:val>
                                        </p:tav>
                                        <p:tav tm="100000">
                                          <p:val>
                                            <p:strVal val="#ppt_y"/>
                                          </p:val>
                                        </p:tav>
                                      </p:tavLst>
                                    </p:anim>
                                    <p:animEffect transition="in" filter="fade">
                                      <p:cBhvr>
                                        <p:cTn id="19" dur="500"/>
                                        <p:tgtEl>
                                          <p:spTgt spid="11">
                                            <p:txEl>
                                              <p:pRg st="1" end="1"/>
                                            </p:txEl>
                                          </p:spTgt>
                                        </p:tgtEl>
                                      </p:cBhvr>
                                    </p:animEffect>
                                  </p:childTnLst>
                                </p:cTn>
                              </p:par>
                            </p:childTnLst>
                          </p:cTn>
                        </p:par>
                        <p:par>
                          <p:cTn id="20" fill="hold" nodeType="afterGroup">
                            <p:stCondLst>
                              <p:cond delay="2000"/>
                            </p:stCondLst>
                            <p:childTnLst>
                              <p:par>
                                <p:cTn id="21" presetID="58" presetClass="entr" presetSubtype="0" accel="100000" fill="hold" nodeType="after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p:cTn id="23" dur="500" fill="hold"/>
                                        <p:tgtEl>
                                          <p:spTgt spid="11">
                                            <p:txEl>
                                              <p:pRg st="2" end="2"/>
                                            </p:txEl>
                                          </p:spTgt>
                                        </p:tgtEl>
                                        <p:attrNameLst>
                                          <p:attrName>ppt_w</p:attrName>
                                        </p:attrNameLst>
                                      </p:cBhvr>
                                      <p:tavLst>
                                        <p:tav tm="0">
                                          <p:val>
                                            <p:strVal val="#ppt_w*2.5"/>
                                          </p:val>
                                        </p:tav>
                                        <p:tav tm="100000">
                                          <p:val>
                                            <p:strVal val="#ppt_w"/>
                                          </p:val>
                                        </p:tav>
                                      </p:tavLst>
                                    </p:anim>
                                    <p:anim calcmode="lin" valueType="num">
                                      <p:cBhvr>
                                        <p:cTn id="24" dur="500" fill="hold"/>
                                        <p:tgtEl>
                                          <p:spTgt spid="11">
                                            <p:txEl>
                                              <p:pRg st="2" end="2"/>
                                            </p:txEl>
                                          </p:spTgt>
                                        </p:tgtEl>
                                        <p:attrNameLst>
                                          <p:attrName>ppt_h</p:attrName>
                                        </p:attrNameLst>
                                      </p:cBhvr>
                                      <p:tavLst>
                                        <p:tav tm="0">
                                          <p:val>
                                            <p:strVal val="#ppt_h*0.01"/>
                                          </p:val>
                                        </p:tav>
                                        <p:tav tm="100000">
                                          <p:val>
                                            <p:strVal val="#ppt_h"/>
                                          </p:val>
                                        </p:tav>
                                      </p:tavLst>
                                    </p:anim>
                                    <p:anim calcmode="lin" valueType="num">
                                      <p:cBhvr>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1">
                                            <p:txEl>
                                              <p:pRg st="2" end="2"/>
                                            </p:txEl>
                                          </p:spTgt>
                                        </p:tgtEl>
                                        <p:attrNameLst>
                                          <p:attrName>ppt_y</p:attrName>
                                        </p:attrNameLst>
                                      </p:cBhvr>
                                      <p:tavLst>
                                        <p:tav tm="0">
                                          <p:val>
                                            <p:strVal val="#ppt_h+1"/>
                                          </p:val>
                                        </p:tav>
                                        <p:tav tm="100000">
                                          <p:val>
                                            <p:strVal val="#ppt_y"/>
                                          </p:val>
                                        </p:tav>
                                      </p:tavLst>
                                    </p:anim>
                                    <p:animEffect transition="in" filter="fade">
                                      <p:cBhvr>
                                        <p:cTn id="27" dur="500"/>
                                        <p:tgtEl>
                                          <p:spTgt spid="11">
                                            <p:txEl>
                                              <p:pRg st="2" end="2"/>
                                            </p:txEl>
                                          </p:spTgt>
                                        </p:tgtEl>
                                      </p:cBhvr>
                                    </p:animEffect>
                                  </p:childTnLst>
                                </p:cTn>
                              </p:par>
                            </p:childTnLst>
                          </p:cTn>
                        </p:par>
                        <p:par>
                          <p:cTn id="28" fill="hold" nodeType="afterGroup">
                            <p:stCondLst>
                              <p:cond delay="2500"/>
                            </p:stCondLst>
                            <p:childTnLst>
                              <p:par>
                                <p:cTn id="29" presetID="58" presetClass="entr" presetSubtype="0" accel="100000" fill="hold" nodeType="after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p:cTn id="31" dur="500" fill="hold"/>
                                        <p:tgtEl>
                                          <p:spTgt spid="11">
                                            <p:txEl>
                                              <p:pRg st="3" end="3"/>
                                            </p:txEl>
                                          </p:spTgt>
                                        </p:tgtEl>
                                        <p:attrNameLst>
                                          <p:attrName>ppt_w</p:attrName>
                                        </p:attrNameLst>
                                      </p:cBhvr>
                                      <p:tavLst>
                                        <p:tav tm="0">
                                          <p:val>
                                            <p:strVal val="#ppt_w*2.5"/>
                                          </p:val>
                                        </p:tav>
                                        <p:tav tm="100000">
                                          <p:val>
                                            <p:strVal val="#ppt_w"/>
                                          </p:val>
                                        </p:tav>
                                      </p:tavLst>
                                    </p:anim>
                                    <p:anim calcmode="lin" valueType="num">
                                      <p:cBhvr>
                                        <p:cTn id="32" dur="500" fill="hold"/>
                                        <p:tgtEl>
                                          <p:spTgt spid="11">
                                            <p:txEl>
                                              <p:pRg st="3" end="3"/>
                                            </p:txEl>
                                          </p:spTgt>
                                        </p:tgtEl>
                                        <p:attrNameLst>
                                          <p:attrName>ppt_h</p:attrName>
                                        </p:attrNameLst>
                                      </p:cBhvr>
                                      <p:tavLst>
                                        <p:tav tm="0">
                                          <p:val>
                                            <p:strVal val="#ppt_h*0.01"/>
                                          </p:val>
                                        </p:tav>
                                        <p:tav tm="100000">
                                          <p:val>
                                            <p:strVal val="#ppt_h"/>
                                          </p:val>
                                        </p:tav>
                                      </p:tavLst>
                                    </p:anim>
                                    <p:anim calcmode="lin" valueType="num">
                                      <p:cBhvr>
                                        <p:cTn id="3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11">
                                            <p:txEl>
                                              <p:pRg st="3" end="3"/>
                                            </p:txEl>
                                          </p:spTgt>
                                        </p:tgtEl>
                                        <p:attrNameLst>
                                          <p:attrName>ppt_y</p:attrName>
                                        </p:attrNameLst>
                                      </p:cBhvr>
                                      <p:tavLst>
                                        <p:tav tm="0">
                                          <p:val>
                                            <p:strVal val="#ppt_h+1"/>
                                          </p:val>
                                        </p:tav>
                                        <p:tav tm="100000">
                                          <p:val>
                                            <p:strVal val="#ppt_y"/>
                                          </p:val>
                                        </p:tav>
                                      </p:tavLst>
                                    </p:anim>
                                    <p:animEffect transition="in" filter="fade">
                                      <p:cBhvr>
                                        <p:cTn id="35" dur="500"/>
                                        <p:tgtEl>
                                          <p:spTgt spid="11">
                                            <p:txEl>
                                              <p:pRg st="3" end="3"/>
                                            </p:txEl>
                                          </p:spTgt>
                                        </p:tgtEl>
                                      </p:cBhvr>
                                    </p:animEffect>
                                  </p:childTnLst>
                                </p:cTn>
                              </p:par>
                            </p:childTnLst>
                          </p:cTn>
                        </p:par>
                        <p:par>
                          <p:cTn id="36" fill="hold" nodeType="afterGroup">
                            <p:stCondLst>
                              <p:cond delay="3000"/>
                            </p:stCondLst>
                            <p:childTnLst>
                              <p:par>
                                <p:cTn id="37" presetID="58" presetClass="entr" presetSubtype="0" accel="100000" fill="hold" nodeType="after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anim calcmode="lin" valueType="num">
                                      <p:cBhvr>
                                        <p:cTn id="39" dur="500" fill="hold"/>
                                        <p:tgtEl>
                                          <p:spTgt spid="11">
                                            <p:txEl>
                                              <p:pRg st="4" end="4"/>
                                            </p:txEl>
                                          </p:spTgt>
                                        </p:tgtEl>
                                        <p:attrNameLst>
                                          <p:attrName>ppt_w</p:attrName>
                                        </p:attrNameLst>
                                      </p:cBhvr>
                                      <p:tavLst>
                                        <p:tav tm="0">
                                          <p:val>
                                            <p:strVal val="#ppt_w*2.5"/>
                                          </p:val>
                                        </p:tav>
                                        <p:tav tm="100000">
                                          <p:val>
                                            <p:strVal val="#ppt_w"/>
                                          </p:val>
                                        </p:tav>
                                      </p:tavLst>
                                    </p:anim>
                                    <p:anim calcmode="lin" valueType="num">
                                      <p:cBhvr>
                                        <p:cTn id="40" dur="500" fill="hold"/>
                                        <p:tgtEl>
                                          <p:spTgt spid="11">
                                            <p:txEl>
                                              <p:pRg st="4" end="4"/>
                                            </p:txEl>
                                          </p:spTgt>
                                        </p:tgtEl>
                                        <p:attrNameLst>
                                          <p:attrName>ppt_h</p:attrName>
                                        </p:attrNameLst>
                                      </p:cBhvr>
                                      <p:tavLst>
                                        <p:tav tm="0">
                                          <p:val>
                                            <p:strVal val="#ppt_h*0.01"/>
                                          </p:val>
                                        </p:tav>
                                        <p:tav tm="100000">
                                          <p:val>
                                            <p:strVal val="#ppt_h"/>
                                          </p:val>
                                        </p:tav>
                                      </p:tavLst>
                                    </p:anim>
                                    <p:anim calcmode="lin" valueType="num">
                                      <p:cBhvr>
                                        <p:cTn id="4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11">
                                            <p:txEl>
                                              <p:pRg st="4" end="4"/>
                                            </p:txEl>
                                          </p:spTgt>
                                        </p:tgtEl>
                                        <p:attrNameLst>
                                          <p:attrName>ppt_y</p:attrName>
                                        </p:attrNameLst>
                                      </p:cBhvr>
                                      <p:tavLst>
                                        <p:tav tm="0">
                                          <p:val>
                                            <p:strVal val="#ppt_h+1"/>
                                          </p:val>
                                        </p:tav>
                                        <p:tav tm="100000">
                                          <p:val>
                                            <p:strVal val="#ppt_y"/>
                                          </p:val>
                                        </p:tav>
                                      </p:tavLst>
                                    </p:anim>
                                    <p:animEffect transition="in" filter="fade">
                                      <p:cBhvr>
                                        <p:cTn id="43" dur="500"/>
                                        <p:tgtEl>
                                          <p:spTgt spid="11">
                                            <p:txEl>
                                              <p:pRg st="4" end="4"/>
                                            </p:txEl>
                                          </p:spTgt>
                                        </p:tgtEl>
                                      </p:cBhvr>
                                    </p:animEffect>
                                  </p:childTnLst>
                                </p:cTn>
                              </p:par>
                            </p:childTnLst>
                          </p:cTn>
                        </p:par>
                        <p:par>
                          <p:cTn id="44" fill="hold" nodeType="afterGroup">
                            <p:stCondLst>
                              <p:cond delay="3500"/>
                            </p:stCondLst>
                            <p:childTnLst>
                              <p:par>
                                <p:cTn id="45" presetID="42"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4"/>
          <p:cNvSpPr>
            <a:spLocks noGrp="1"/>
          </p:cNvSpPr>
          <p:nvPr>
            <p:ph type="title"/>
          </p:nvPr>
        </p:nvSpPr>
        <p:spPr>
          <a:xfrm>
            <a:off x="395288" y="346075"/>
            <a:ext cx="8353425" cy="490538"/>
          </a:xfrm>
        </p:spPr>
        <p:txBody>
          <a:bodyPr/>
          <a:lstStyle/>
          <a:p>
            <a:pPr eaLnBrk="1" hangingPunct="1"/>
            <a:r>
              <a:rPr lang="zh-CN" altLang="en-US" smtClean="0"/>
              <a:t>关于批判性思维</a:t>
            </a:r>
          </a:p>
        </p:txBody>
      </p:sp>
      <p:sp>
        <p:nvSpPr>
          <p:cNvPr id="74755" name="灯片编号占位符 2"/>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FA65BF-0F2F-427C-A2E0-05EC128B3D4B}" type="slidenum">
              <a:rPr lang="zh-CN" altLang="en-US" smtClean="0"/>
              <a:pPr fontAlgn="base">
                <a:spcBef>
                  <a:spcPct val="0"/>
                </a:spcBef>
                <a:spcAft>
                  <a:spcPct val="0"/>
                </a:spcAft>
                <a:defRPr/>
              </a:pPr>
              <a:t>70</a:t>
            </a:fld>
            <a:endParaRPr lang="en-US" altLang="zh-CN" smtClean="0"/>
          </a:p>
        </p:txBody>
      </p:sp>
      <p:sp>
        <p:nvSpPr>
          <p:cNvPr id="6" name="Rectangle 19"/>
          <p:cNvSpPr>
            <a:spLocks noChangeArrowheads="1"/>
          </p:cNvSpPr>
          <p:nvPr/>
        </p:nvSpPr>
        <p:spPr bwMode="auto">
          <a:xfrm>
            <a:off x="323850" y="1143000"/>
            <a:ext cx="8135938" cy="1290638"/>
          </a:xfrm>
          <a:prstGeom prst="rect">
            <a:avLst/>
          </a:prstGeom>
          <a:noFill/>
          <a:ln w="3175" algn="ctr">
            <a:noFill/>
            <a:miter lim="800000"/>
            <a:headEnd/>
            <a:tailEnd/>
          </a:ln>
        </p:spPr>
        <p:txBody>
          <a:bodyPr>
            <a:spAutoFit/>
          </a:bodyPr>
          <a:lstStyle/>
          <a:p>
            <a:pPr marL="361950" indent="-361950" fontAlgn="auto">
              <a:lnSpc>
                <a:spcPct val="150000"/>
              </a:lnSpc>
              <a:spcBef>
                <a:spcPts val="0"/>
              </a:spcBef>
              <a:spcAft>
                <a:spcPts val="0"/>
              </a:spcAft>
              <a:buClr>
                <a:schemeClr val="accent1"/>
              </a:buClr>
              <a:buFont typeface="Wingdings" pitchFamily="2" charset="2"/>
              <a:buChar char="n"/>
              <a:defRPr/>
            </a:pPr>
            <a:r>
              <a:rPr lang="zh-CN" altLang="en-US" dirty="0">
                <a:latin typeface="+mn-ea"/>
                <a:ea typeface="+mn-ea"/>
              </a:rPr>
              <a:t>在美国，批判性思维相关课程是作为大学生的必修课。</a:t>
            </a:r>
          </a:p>
          <a:p>
            <a:pPr marL="361950" indent="-361950" fontAlgn="auto">
              <a:lnSpc>
                <a:spcPct val="150000"/>
              </a:lnSpc>
              <a:spcBef>
                <a:spcPts val="0"/>
              </a:spcBef>
              <a:spcAft>
                <a:spcPts val="0"/>
              </a:spcAft>
              <a:buClr>
                <a:schemeClr val="accent1"/>
              </a:buClr>
              <a:buFont typeface="Wingdings" pitchFamily="2" charset="2"/>
              <a:buChar char="n"/>
              <a:defRPr/>
            </a:pPr>
            <a:r>
              <a:rPr lang="zh-CN" altLang="en-US" dirty="0">
                <a:latin typeface="+mn-ea"/>
                <a:ea typeface="+mn-ea"/>
              </a:rPr>
              <a:t>必修课的含义在美国往往也是大家都头疼的课程，所以即使在美国，也并非人人都具备批判性思维。</a:t>
            </a:r>
          </a:p>
        </p:txBody>
      </p:sp>
      <p:pic>
        <p:nvPicPr>
          <p:cNvPr id="76805" name="图片 6" descr="ZzPh21t8S6.jpg"/>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3365500" y="2060575"/>
            <a:ext cx="5241925" cy="4689475"/>
          </a:xfrm>
          <a:prstGeom prst="rect">
            <a:avLst/>
          </a:prstGeom>
          <a:noFill/>
          <a:ln w="9525">
            <a:noFill/>
            <a:miter lim="800000"/>
            <a:headEnd/>
            <a:tailEnd/>
          </a:ln>
        </p:spPr>
      </p:pic>
      <p:sp>
        <p:nvSpPr>
          <p:cNvPr id="8" name="矩形 7"/>
          <p:cNvSpPr/>
          <p:nvPr/>
        </p:nvSpPr>
        <p:spPr>
          <a:xfrm>
            <a:off x="323850" y="2420938"/>
            <a:ext cx="3527425" cy="2120900"/>
          </a:xfrm>
          <a:prstGeom prst="rect">
            <a:avLst/>
          </a:prstGeom>
        </p:spPr>
        <p:txBody>
          <a:bodyPr>
            <a:spAutoFit/>
          </a:bodyPr>
          <a:lstStyle/>
          <a:p>
            <a:pPr marL="361950" indent="-361950" algn="just" fontAlgn="auto">
              <a:lnSpc>
                <a:spcPct val="150000"/>
              </a:lnSpc>
              <a:spcBef>
                <a:spcPts val="0"/>
              </a:spcBef>
              <a:spcAft>
                <a:spcPts val="0"/>
              </a:spcAft>
              <a:buClr>
                <a:schemeClr val="accent1"/>
              </a:buClr>
              <a:buFont typeface="Wingdings" pitchFamily="2" charset="2"/>
              <a:buChar char="n"/>
              <a:defRPr/>
            </a:pPr>
            <a:r>
              <a:rPr lang="zh-CN" altLang="en-US" dirty="0">
                <a:latin typeface="+mn-ea"/>
                <a:ea typeface="+mn-ea"/>
              </a:rPr>
              <a:t>截止目前为止，熟练利用批判性思维永远是少数人的武器，所以拥有批判性思维的人，往往具备某种精英意识的优越感。我对此完全表示理解。</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http://hiphotos.baidu.com/%CD%DA%BF%F3%B9%A4%C8%CB/pic/item/883741f78d3d819cf3d38511.jpg"/>
          <p:cNvPicPr>
            <a:picLocks noChangeAspect="1" noChangeArrowheads="1"/>
          </p:cNvPicPr>
          <p:nvPr/>
        </p:nvPicPr>
        <p:blipFill>
          <a:blip r:embed="rId2"/>
          <a:srcRect/>
          <a:stretch>
            <a:fillRect/>
          </a:stretch>
        </p:blipFill>
        <p:spPr bwMode="auto">
          <a:xfrm>
            <a:off x="4356100" y="404813"/>
            <a:ext cx="4121150" cy="5494337"/>
          </a:xfrm>
          <a:prstGeom prst="rect">
            <a:avLst/>
          </a:prstGeom>
          <a:noFill/>
          <a:ln w="9525">
            <a:noFill/>
            <a:miter lim="800000"/>
            <a:headEnd/>
            <a:tailEnd/>
          </a:ln>
        </p:spPr>
      </p:pic>
      <p:sp>
        <p:nvSpPr>
          <p:cNvPr id="75779" name="TextBox 3"/>
          <p:cNvSpPr txBox="1">
            <a:spLocks noChangeArrowheads="1"/>
          </p:cNvSpPr>
          <p:nvPr/>
        </p:nvSpPr>
        <p:spPr bwMode="auto">
          <a:xfrm rot="21122272">
            <a:off x="4614863" y="2287588"/>
            <a:ext cx="208438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sz="1600" dirty="0" smtClean="0">
                <a:latin typeface="Constantia" pitchFamily="18" charset="0"/>
                <a:ea typeface="微软雅黑" pitchFamily="34" charset="-122"/>
              </a:rPr>
              <a:t>欢迎访问作者微博</a:t>
            </a:r>
            <a:endParaRPr lang="en-US" altLang="zh-CN" sz="1600" dirty="0" smtClean="0">
              <a:latin typeface="Constantia" pitchFamily="18" charset="0"/>
              <a:ea typeface="微软雅黑" pitchFamily="34" charset="-122"/>
            </a:endParaRPr>
          </a:p>
          <a:p>
            <a:pPr algn="ctr" eaLnBrk="1" hangingPunct="1">
              <a:defRPr/>
            </a:pPr>
            <a:endParaRPr lang="en-US" altLang="zh-CN" sz="1600" dirty="0" smtClean="0">
              <a:latin typeface="Constantia" pitchFamily="18" charset="0"/>
              <a:ea typeface="微软雅黑" pitchFamily="34" charset="-122"/>
            </a:endParaRPr>
          </a:p>
          <a:p>
            <a:pPr algn="ctr" eaLnBrk="1" hangingPunct="1">
              <a:defRPr/>
            </a:pPr>
            <a:r>
              <a:rPr lang="en-US" altLang="zh-CN" sz="2400" b="1" dirty="0" smtClean="0">
                <a:effectLst>
                  <a:outerShdw blurRad="38100" dist="38100" dir="2700000" algn="tl">
                    <a:srgbClr val="000000">
                      <a:alpha val="43137"/>
                    </a:srgbClr>
                  </a:outerShdw>
                </a:effectLst>
                <a:latin typeface="Constantia" pitchFamily="18" charset="0"/>
                <a:ea typeface="微软雅黑" pitchFamily="34" charset="-122"/>
              </a:rPr>
              <a:t>@</a:t>
            </a:r>
            <a:r>
              <a:rPr lang="zh-CN" altLang="en-US" sz="2400" b="1" dirty="0" smtClean="0">
                <a:effectLst>
                  <a:outerShdw blurRad="38100" dist="38100" dir="2700000" algn="tl">
                    <a:srgbClr val="000000">
                      <a:alpha val="43137"/>
                    </a:srgbClr>
                  </a:outerShdw>
                </a:effectLst>
                <a:latin typeface="Constantia" pitchFamily="18" charset="0"/>
                <a:ea typeface="微软雅黑" pitchFamily="34" charset="-122"/>
              </a:rPr>
              <a:t>秋叶</a:t>
            </a:r>
          </a:p>
        </p:txBody>
      </p:sp>
      <p:sp>
        <p:nvSpPr>
          <p:cNvPr id="5" name="TextBox 4"/>
          <p:cNvSpPr txBox="1"/>
          <p:nvPr/>
        </p:nvSpPr>
        <p:spPr>
          <a:xfrm>
            <a:off x="395288" y="836613"/>
            <a:ext cx="5113337" cy="1661993"/>
          </a:xfrm>
          <a:prstGeom prst="rect">
            <a:avLst/>
          </a:prstGeom>
          <a:noFill/>
        </p:spPr>
        <p:txBody>
          <a:bodyPr>
            <a:spAutoFit/>
          </a:bodyPr>
          <a:lstStyle/>
          <a:p>
            <a:pPr algn="just" fontAlgn="auto">
              <a:spcBef>
                <a:spcPts val="0"/>
              </a:spcBef>
              <a:spcAft>
                <a:spcPts val="0"/>
              </a:spcAft>
              <a:defRPr/>
            </a:pPr>
            <a:r>
              <a:rPr lang="zh-CN" altLang="en-US" dirty="0">
                <a:latin typeface="+mn-ea"/>
                <a:ea typeface="+mn-ea"/>
              </a:rPr>
              <a:t>假如你喜欢制作</a:t>
            </a:r>
            <a:r>
              <a:rPr lang="en-US" altLang="zh-CN" sz="2400" b="1" dirty="0">
                <a:solidFill>
                  <a:srgbClr val="FF0000"/>
                </a:solidFill>
                <a:latin typeface="+mn-ea"/>
                <a:ea typeface="+mn-ea"/>
              </a:rPr>
              <a:t>PPT</a:t>
            </a:r>
            <a:r>
              <a:rPr lang="zh-CN" altLang="en-US" dirty="0">
                <a:latin typeface="+mn-ea"/>
                <a:ea typeface="+mn-ea"/>
              </a:rPr>
              <a:t>，喜欢</a:t>
            </a:r>
            <a:r>
              <a:rPr lang="zh-CN" altLang="en-US" sz="2400" b="1" dirty="0">
                <a:solidFill>
                  <a:srgbClr val="00B3F2"/>
                </a:solidFill>
                <a:latin typeface="+mn-ea"/>
                <a:ea typeface="+mn-ea"/>
              </a:rPr>
              <a:t>阅读</a:t>
            </a:r>
            <a:r>
              <a:rPr lang="zh-CN" altLang="en-US" dirty="0">
                <a:latin typeface="+mn-ea"/>
                <a:ea typeface="+mn-ea"/>
              </a:rPr>
              <a:t>，热爱</a:t>
            </a:r>
            <a:r>
              <a:rPr lang="zh-CN" altLang="en-US" sz="2400" b="1" dirty="0">
                <a:solidFill>
                  <a:srgbClr val="C00000"/>
                </a:solidFill>
                <a:latin typeface="+mn-ea"/>
                <a:ea typeface="+mn-ea"/>
              </a:rPr>
              <a:t>思考</a:t>
            </a:r>
            <a:r>
              <a:rPr lang="zh-CN" altLang="en-US" dirty="0">
                <a:latin typeface="+mn-ea"/>
                <a:ea typeface="+mn-ea"/>
              </a:rPr>
              <a:t>，欢迎到本</a:t>
            </a:r>
            <a:r>
              <a:rPr lang="en-US" altLang="zh-CN" dirty="0">
                <a:latin typeface="+mn-ea"/>
                <a:ea typeface="+mn-ea"/>
              </a:rPr>
              <a:t>PPT</a:t>
            </a:r>
            <a:r>
              <a:rPr lang="zh-CN" altLang="en-US" dirty="0">
                <a:latin typeface="+mn-ea"/>
                <a:ea typeface="+mn-ea"/>
              </a:rPr>
              <a:t>作者</a:t>
            </a:r>
            <a:r>
              <a:rPr lang="zh-CN" altLang="en-US" sz="2400" b="1" dirty="0">
                <a:solidFill>
                  <a:srgbClr val="00B050"/>
                </a:solidFill>
                <a:latin typeface="+mn-ea"/>
                <a:ea typeface="+mn-ea"/>
              </a:rPr>
              <a:t>秋叶</a:t>
            </a:r>
            <a:r>
              <a:rPr lang="zh-CN" altLang="en-US" dirty="0">
                <a:latin typeface="+mn-ea"/>
                <a:ea typeface="+mn-ea"/>
              </a:rPr>
              <a:t>的博客来坐坐</a:t>
            </a:r>
            <a:r>
              <a:rPr lang="zh-CN" altLang="en-US" dirty="0" smtClean="0">
                <a:latin typeface="+mn-ea"/>
                <a:ea typeface="+mn-ea"/>
              </a:rPr>
              <a:t>。</a:t>
            </a:r>
            <a:endParaRPr lang="en-US" altLang="zh-CN" dirty="0" smtClean="0">
              <a:latin typeface="+mn-ea"/>
              <a:ea typeface="+mn-ea"/>
            </a:endParaRPr>
          </a:p>
          <a:p>
            <a:pPr algn="just" fontAlgn="auto">
              <a:spcBef>
                <a:spcPts val="0"/>
              </a:spcBef>
              <a:spcAft>
                <a:spcPts val="0"/>
              </a:spcAft>
              <a:defRPr/>
            </a:pPr>
            <a:endParaRPr lang="en-US" altLang="zh-CN" dirty="0" smtClean="0">
              <a:latin typeface="+mn-ea"/>
              <a:ea typeface="+mn-ea"/>
            </a:endParaRPr>
          </a:p>
          <a:p>
            <a:pPr algn="just" fontAlgn="auto">
              <a:spcBef>
                <a:spcPts val="0"/>
              </a:spcBef>
              <a:spcAft>
                <a:spcPts val="0"/>
              </a:spcAft>
              <a:defRPr/>
            </a:pPr>
            <a:r>
              <a:rPr lang="zh-CN" altLang="en-US" dirty="0" smtClean="0">
                <a:latin typeface="+mn-ea"/>
                <a:ea typeface="+mn-ea"/>
              </a:rPr>
              <a:t>扫一扫，有惊喜，别说我没有告诉你。</a:t>
            </a:r>
            <a:endParaRPr lang="en-US" altLang="zh-CN" dirty="0">
              <a:latin typeface="+mn-ea"/>
              <a:ea typeface="+mn-ea"/>
            </a:endParaRPr>
          </a:p>
          <a:p>
            <a:pPr algn="just" fontAlgn="auto">
              <a:spcBef>
                <a:spcPts val="0"/>
              </a:spcBef>
              <a:spcAft>
                <a:spcPts val="0"/>
              </a:spcAft>
              <a:defRPr/>
            </a:pPr>
            <a:endParaRPr lang="zh-CN" altLang="en-US" dirty="0">
              <a:latin typeface="+mn-ea"/>
              <a:ea typeface="+mn-ea"/>
            </a:endParaRPr>
          </a:p>
        </p:txBody>
      </p:sp>
      <p:grpSp>
        <p:nvGrpSpPr>
          <p:cNvPr id="77829" name="组合 17"/>
          <p:cNvGrpSpPr>
            <a:grpSpLocks/>
          </p:cNvGrpSpPr>
          <p:nvPr/>
        </p:nvGrpSpPr>
        <p:grpSpPr bwMode="auto">
          <a:xfrm>
            <a:off x="539750" y="5373688"/>
            <a:ext cx="1001713" cy="360362"/>
            <a:chOff x="1728788" y="2403475"/>
            <a:chExt cx="5686426" cy="2051051"/>
          </a:xfrm>
        </p:grpSpPr>
        <p:sp>
          <p:nvSpPr>
            <p:cNvPr id="77831" name="Freeform 25"/>
            <p:cNvSpPr>
              <a:spLocks noEditPoints="1"/>
            </p:cNvSpPr>
            <p:nvPr/>
          </p:nvSpPr>
          <p:spPr bwMode="auto">
            <a:xfrm>
              <a:off x="3671888" y="2403475"/>
              <a:ext cx="1800225" cy="1439863"/>
            </a:xfrm>
            <a:custGeom>
              <a:avLst/>
              <a:gdLst>
                <a:gd name="T0" fmla="*/ 2147483647 w 5668"/>
                <a:gd name="T1" fmla="*/ 0 h 4534"/>
                <a:gd name="T2" fmla="*/ 2147483647 w 5668"/>
                <a:gd name="T3" fmla="*/ 224191179 h 4534"/>
                <a:gd name="T4" fmla="*/ 2147483647 w 5668"/>
                <a:gd name="T5" fmla="*/ 864694577 h 4534"/>
                <a:gd name="T6" fmla="*/ 2147483647 w 5668"/>
                <a:gd name="T7" fmla="*/ 1857570623 h 4534"/>
                <a:gd name="T8" fmla="*/ 2147483647 w 5668"/>
                <a:gd name="T9" fmla="*/ 2147483647 h 4534"/>
                <a:gd name="T10" fmla="*/ 2147483647 w 5668"/>
                <a:gd name="T11" fmla="*/ 2147483647 h 4534"/>
                <a:gd name="T12" fmla="*/ 2147483647 w 5668"/>
                <a:gd name="T13" fmla="*/ 2147483647 h 4534"/>
                <a:gd name="T14" fmla="*/ 2147483647 w 5668"/>
                <a:gd name="T15" fmla="*/ 2147483647 h 4534"/>
                <a:gd name="T16" fmla="*/ 2147483647 w 5668"/>
                <a:gd name="T17" fmla="*/ 2147483647 h 4534"/>
                <a:gd name="T18" fmla="*/ 2147483647 w 5668"/>
                <a:gd name="T19" fmla="*/ 2147483647 h 4534"/>
                <a:gd name="T20" fmla="*/ 2147483647 w 5668"/>
                <a:gd name="T21" fmla="*/ 2147483647 h 4534"/>
                <a:gd name="T22" fmla="*/ 2147483647 w 5668"/>
                <a:gd name="T23" fmla="*/ 2147483647 h 4534"/>
                <a:gd name="T24" fmla="*/ 2147483647 w 5668"/>
                <a:gd name="T25" fmla="*/ 2147483647 h 4534"/>
                <a:gd name="T26" fmla="*/ 2147483647 w 5668"/>
                <a:gd name="T27" fmla="*/ 2147483647 h 4534"/>
                <a:gd name="T28" fmla="*/ 2147483647 w 5668"/>
                <a:gd name="T29" fmla="*/ 2147483647 h 4534"/>
                <a:gd name="T30" fmla="*/ 2147483647 w 5668"/>
                <a:gd name="T31" fmla="*/ 2147483647 h 4534"/>
                <a:gd name="T32" fmla="*/ 2147483647 w 5668"/>
                <a:gd name="T33" fmla="*/ 2147483647 h 4534"/>
                <a:gd name="T34" fmla="*/ 2147483647 w 5668"/>
                <a:gd name="T35" fmla="*/ 2147483647 h 4534"/>
                <a:gd name="T36" fmla="*/ 2147483647 w 5668"/>
                <a:gd name="T37" fmla="*/ 2147483647 h 4534"/>
                <a:gd name="T38" fmla="*/ 2147483647 w 5668"/>
                <a:gd name="T39" fmla="*/ 2147483647 h 4534"/>
                <a:gd name="T40" fmla="*/ 2147483647 w 5668"/>
                <a:gd name="T41" fmla="*/ 2147483647 h 4534"/>
                <a:gd name="T42" fmla="*/ 2147483647 w 5668"/>
                <a:gd name="T43" fmla="*/ 2147483647 h 4534"/>
                <a:gd name="T44" fmla="*/ 2147483647 w 5668"/>
                <a:gd name="T45" fmla="*/ 2147483647 h 4534"/>
                <a:gd name="T46" fmla="*/ 2147483647 w 5668"/>
                <a:gd name="T47" fmla="*/ 2147483647 h 4534"/>
                <a:gd name="T48" fmla="*/ 2147483647 w 5668"/>
                <a:gd name="T49" fmla="*/ 2147483647 h 4534"/>
                <a:gd name="T50" fmla="*/ 0 w 5668"/>
                <a:gd name="T51" fmla="*/ 2147483647 h 4534"/>
                <a:gd name="T52" fmla="*/ 2147483647 w 5668"/>
                <a:gd name="T53" fmla="*/ 2147483647 h 4534"/>
                <a:gd name="T54" fmla="*/ 2147483647 w 5668"/>
                <a:gd name="T55" fmla="*/ 2147483647 h 4534"/>
                <a:gd name="T56" fmla="*/ 2147483647 w 5668"/>
                <a:gd name="T57" fmla="*/ 2147483647 h 4534"/>
                <a:gd name="T58" fmla="*/ 2147483647 w 5668"/>
                <a:gd name="T59" fmla="*/ 2147483647 h 4534"/>
                <a:gd name="T60" fmla="*/ 2147483647 w 5668"/>
                <a:gd name="T61" fmla="*/ 2147483647 h 4534"/>
                <a:gd name="T62" fmla="*/ 2147483647 w 5668"/>
                <a:gd name="T63" fmla="*/ 2147483647 h 4534"/>
                <a:gd name="T64" fmla="*/ 2147483647 w 5668"/>
                <a:gd name="T65" fmla="*/ 2147483647 h 4534"/>
                <a:gd name="T66" fmla="*/ 2147483647 w 5668"/>
                <a:gd name="T67" fmla="*/ 2147483647 h 4534"/>
                <a:gd name="T68" fmla="*/ 2147483647 w 5668"/>
                <a:gd name="T69" fmla="*/ 2147483647 h 4534"/>
                <a:gd name="T70" fmla="*/ 0 w 5668"/>
                <a:gd name="T71" fmla="*/ 2147483647 h 4534"/>
                <a:gd name="T72" fmla="*/ 2147483647 w 5668"/>
                <a:gd name="T73" fmla="*/ 2147483647 h 4534"/>
                <a:gd name="T74" fmla="*/ 2147483647 w 5668"/>
                <a:gd name="T75" fmla="*/ 2147483647 h 4534"/>
                <a:gd name="T76" fmla="*/ 2147483647 w 5668"/>
                <a:gd name="T77" fmla="*/ 2147483647 h 4534"/>
                <a:gd name="T78" fmla="*/ 2147483647 w 5668"/>
                <a:gd name="T79" fmla="*/ 2147483647 h 4534"/>
                <a:gd name="T80" fmla="*/ 2147483647 w 5668"/>
                <a:gd name="T81" fmla="*/ 2147483647 h 4534"/>
                <a:gd name="T82" fmla="*/ 2147483647 w 5668"/>
                <a:gd name="T83" fmla="*/ 2147483647 h 4534"/>
                <a:gd name="T84" fmla="*/ 2147483647 w 5668"/>
                <a:gd name="T85" fmla="*/ 2147483647 h 4534"/>
                <a:gd name="T86" fmla="*/ 2147483647 w 5668"/>
                <a:gd name="T87" fmla="*/ 2147483647 h 4534"/>
                <a:gd name="T88" fmla="*/ 2147483647 w 5668"/>
                <a:gd name="T89" fmla="*/ 2147483647 h 4534"/>
                <a:gd name="T90" fmla="*/ 2147483647 w 5668"/>
                <a:gd name="T91" fmla="*/ 2147483647 h 4534"/>
                <a:gd name="T92" fmla="*/ 2147483647 w 5668"/>
                <a:gd name="T93" fmla="*/ 2147483647 h 4534"/>
                <a:gd name="T94" fmla="*/ 2147483647 w 5668"/>
                <a:gd name="T95" fmla="*/ 2147483647 h 4534"/>
                <a:gd name="T96" fmla="*/ 2147483647 w 5668"/>
                <a:gd name="T97" fmla="*/ 2147483647 h 4534"/>
                <a:gd name="T98" fmla="*/ 2147483647 w 5668"/>
                <a:gd name="T99" fmla="*/ 2147483647 h 4534"/>
                <a:gd name="T100" fmla="*/ 2147483647 w 5668"/>
                <a:gd name="T101" fmla="*/ 2147483647 h 4534"/>
                <a:gd name="T102" fmla="*/ 2147483647 w 5668"/>
                <a:gd name="T103" fmla="*/ 2147483647 h 4534"/>
                <a:gd name="T104" fmla="*/ 2147483647 w 5668"/>
                <a:gd name="T105" fmla="*/ 2147483647 h 4534"/>
                <a:gd name="T106" fmla="*/ 2147483647 w 5668"/>
                <a:gd name="T107" fmla="*/ 2147483647 h 4534"/>
                <a:gd name="T108" fmla="*/ 2147483647 w 5668"/>
                <a:gd name="T109" fmla="*/ 2147483647 h 4534"/>
                <a:gd name="T110" fmla="*/ 2147483647 w 5668"/>
                <a:gd name="T111" fmla="*/ 2147483647 h 4534"/>
                <a:gd name="T112" fmla="*/ 2147483647 w 5668"/>
                <a:gd name="T113" fmla="*/ 2147483647 h 4534"/>
                <a:gd name="T114" fmla="*/ 2147483647 w 5668"/>
                <a:gd name="T115" fmla="*/ 2147483647 h 4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68"/>
                <a:gd name="T175" fmla="*/ 0 h 4534"/>
                <a:gd name="T176" fmla="*/ 5668 w 5668"/>
                <a:gd name="T177" fmla="*/ 4534 h 45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68" h="4534">
                  <a:moveTo>
                    <a:pt x="0" y="2607"/>
                  </a:moveTo>
                  <a:lnTo>
                    <a:pt x="0" y="1"/>
                  </a:lnTo>
                  <a:lnTo>
                    <a:pt x="5327" y="0"/>
                  </a:lnTo>
                  <a:lnTo>
                    <a:pt x="5345" y="0"/>
                  </a:lnTo>
                  <a:lnTo>
                    <a:pt x="5362" y="2"/>
                  </a:lnTo>
                  <a:lnTo>
                    <a:pt x="5378" y="3"/>
                  </a:lnTo>
                  <a:lnTo>
                    <a:pt x="5395" y="7"/>
                  </a:lnTo>
                  <a:lnTo>
                    <a:pt x="5412" y="11"/>
                  </a:lnTo>
                  <a:lnTo>
                    <a:pt x="5428" y="16"/>
                  </a:lnTo>
                  <a:lnTo>
                    <a:pt x="5443" y="20"/>
                  </a:lnTo>
                  <a:lnTo>
                    <a:pt x="5459" y="27"/>
                  </a:lnTo>
                  <a:lnTo>
                    <a:pt x="5475" y="34"/>
                  </a:lnTo>
                  <a:lnTo>
                    <a:pt x="5489" y="41"/>
                  </a:lnTo>
                  <a:lnTo>
                    <a:pt x="5504" y="49"/>
                  </a:lnTo>
                  <a:lnTo>
                    <a:pt x="5517" y="58"/>
                  </a:lnTo>
                  <a:lnTo>
                    <a:pt x="5531" y="67"/>
                  </a:lnTo>
                  <a:lnTo>
                    <a:pt x="5543" y="77"/>
                  </a:lnTo>
                  <a:lnTo>
                    <a:pt x="5555" y="88"/>
                  </a:lnTo>
                  <a:lnTo>
                    <a:pt x="5568" y="100"/>
                  </a:lnTo>
                  <a:lnTo>
                    <a:pt x="5579" y="111"/>
                  </a:lnTo>
                  <a:lnTo>
                    <a:pt x="5589" y="123"/>
                  </a:lnTo>
                  <a:lnTo>
                    <a:pt x="5599" y="137"/>
                  </a:lnTo>
                  <a:lnTo>
                    <a:pt x="5609" y="150"/>
                  </a:lnTo>
                  <a:lnTo>
                    <a:pt x="5618" y="163"/>
                  </a:lnTo>
                  <a:lnTo>
                    <a:pt x="5626" y="178"/>
                  </a:lnTo>
                  <a:lnTo>
                    <a:pt x="5634" y="193"/>
                  </a:lnTo>
                  <a:lnTo>
                    <a:pt x="5640" y="207"/>
                  </a:lnTo>
                  <a:lnTo>
                    <a:pt x="5646" y="223"/>
                  </a:lnTo>
                  <a:lnTo>
                    <a:pt x="5651" y="238"/>
                  </a:lnTo>
                  <a:lnTo>
                    <a:pt x="5656" y="254"/>
                  </a:lnTo>
                  <a:lnTo>
                    <a:pt x="5660" y="271"/>
                  </a:lnTo>
                  <a:lnTo>
                    <a:pt x="5663" y="288"/>
                  </a:lnTo>
                  <a:lnTo>
                    <a:pt x="5665" y="304"/>
                  </a:lnTo>
                  <a:lnTo>
                    <a:pt x="5667" y="321"/>
                  </a:lnTo>
                  <a:lnTo>
                    <a:pt x="5667" y="339"/>
                  </a:lnTo>
                  <a:lnTo>
                    <a:pt x="5668" y="340"/>
                  </a:lnTo>
                  <a:lnTo>
                    <a:pt x="5668" y="2605"/>
                  </a:lnTo>
                  <a:lnTo>
                    <a:pt x="0" y="2607"/>
                  </a:lnTo>
                  <a:close/>
                  <a:moveTo>
                    <a:pt x="906" y="2266"/>
                  </a:moveTo>
                  <a:lnTo>
                    <a:pt x="2381" y="2266"/>
                  </a:lnTo>
                  <a:lnTo>
                    <a:pt x="2381" y="1473"/>
                  </a:lnTo>
                  <a:lnTo>
                    <a:pt x="906" y="1473"/>
                  </a:lnTo>
                  <a:lnTo>
                    <a:pt x="906" y="2266"/>
                  </a:lnTo>
                  <a:close/>
                  <a:moveTo>
                    <a:pt x="906" y="1134"/>
                  </a:moveTo>
                  <a:lnTo>
                    <a:pt x="2381" y="1134"/>
                  </a:lnTo>
                  <a:lnTo>
                    <a:pt x="2381" y="340"/>
                  </a:lnTo>
                  <a:lnTo>
                    <a:pt x="906" y="340"/>
                  </a:lnTo>
                  <a:lnTo>
                    <a:pt x="906" y="1134"/>
                  </a:lnTo>
                  <a:close/>
                  <a:moveTo>
                    <a:pt x="3312" y="1134"/>
                  </a:moveTo>
                  <a:lnTo>
                    <a:pt x="4420" y="1134"/>
                  </a:lnTo>
                  <a:lnTo>
                    <a:pt x="4420" y="1473"/>
                  </a:lnTo>
                  <a:lnTo>
                    <a:pt x="3312" y="1473"/>
                  </a:lnTo>
                  <a:lnTo>
                    <a:pt x="3312" y="2266"/>
                  </a:lnTo>
                  <a:lnTo>
                    <a:pt x="4760" y="2266"/>
                  </a:lnTo>
                  <a:lnTo>
                    <a:pt x="4760" y="2168"/>
                  </a:lnTo>
                  <a:lnTo>
                    <a:pt x="4760" y="2068"/>
                  </a:lnTo>
                  <a:lnTo>
                    <a:pt x="4760" y="1969"/>
                  </a:lnTo>
                  <a:lnTo>
                    <a:pt x="4760" y="1870"/>
                  </a:lnTo>
                  <a:lnTo>
                    <a:pt x="4760" y="1771"/>
                  </a:lnTo>
                  <a:lnTo>
                    <a:pt x="4760" y="1672"/>
                  </a:lnTo>
                  <a:lnTo>
                    <a:pt x="4760" y="1572"/>
                  </a:lnTo>
                  <a:lnTo>
                    <a:pt x="4760" y="1473"/>
                  </a:lnTo>
                  <a:lnTo>
                    <a:pt x="4760" y="1374"/>
                  </a:lnTo>
                  <a:lnTo>
                    <a:pt x="4760" y="1275"/>
                  </a:lnTo>
                  <a:lnTo>
                    <a:pt x="4760" y="1176"/>
                  </a:lnTo>
                  <a:lnTo>
                    <a:pt x="4760" y="1077"/>
                  </a:lnTo>
                  <a:lnTo>
                    <a:pt x="4760" y="977"/>
                  </a:lnTo>
                  <a:lnTo>
                    <a:pt x="4760" y="879"/>
                  </a:lnTo>
                  <a:lnTo>
                    <a:pt x="4760" y="779"/>
                  </a:lnTo>
                  <a:lnTo>
                    <a:pt x="4760" y="680"/>
                  </a:lnTo>
                  <a:lnTo>
                    <a:pt x="4759" y="637"/>
                  </a:lnTo>
                  <a:lnTo>
                    <a:pt x="4756" y="597"/>
                  </a:lnTo>
                  <a:lnTo>
                    <a:pt x="4754" y="579"/>
                  </a:lnTo>
                  <a:lnTo>
                    <a:pt x="4751" y="560"/>
                  </a:lnTo>
                  <a:lnTo>
                    <a:pt x="4748" y="543"/>
                  </a:lnTo>
                  <a:lnTo>
                    <a:pt x="4744" y="526"/>
                  </a:lnTo>
                  <a:lnTo>
                    <a:pt x="4739" y="510"/>
                  </a:lnTo>
                  <a:lnTo>
                    <a:pt x="4734" y="496"/>
                  </a:lnTo>
                  <a:lnTo>
                    <a:pt x="4728" y="481"/>
                  </a:lnTo>
                  <a:lnTo>
                    <a:pt x="4721" y="468"/>
                  </a:lnTo>
                  <a:lnTo>
                    <a:pt x="4713" y="454"/>
                  </a:lnTo>
                  <a:lnTo>
                    <a:pt x="4706" y="443"/>
                  </a:lnTo>
                  <a:lnTo>
                    <a:pt x="4697" y="431"/>
                  </a:lnTo>
                  <a:lnTo>
                    <a:pt x="4688" y="421"/>
                  </a:lnTo>
                  <a:lnTo>
                    <a:pt x="4678" y="411"/>
                  </a:lnTo>
                  <a:lnTo>
                    <a:pt x="4666" y="402"/>
                  </a:lnTo>
                  <a:lnTo>
                    <a:pt x="4654" y="393"/>
                  </a:lnTo>
                  <a:lnTo>
                    <a:pt x="4642" y="385"/>
                  </a:lnTo>
                  <a:lnTo>
                    <a:pt x="4628" y="377"/>
                  </a:lnTo>
                  <a:lnTo>
                    <a:pt x="4614" y="370"/>
                  </a:lnTo>
                  <a:lnTo>
                    <a:pt x="4599" y="365"/>
                  </a:lnTo>
                  <a:lnTo>
                    <a:pt x="4582" y="359"/>
                  </a:lnTo>
                  <a:lnTo>
                    <a:pt x="4566" y="355"/>
                  </a:lnTo>
                  <a:lnTo>
                    <a:pt x="4548" y="351"/>
                  </a:lnTo>
                  <a:lnTo>
                    <a:pt x="4529" y="348"/>
                  </a:lnTo>
                  <a:lnTo>
                    <a:pt x="4510" y="345"/>
                  </a:lnTo>
                  <a:lnTo>
                    <a:pt x="4488" y="342"/>
                  </a:lnTo>
                  <a:lnTo>
                    <a:pt x="4467" y="341"/>
                  </a:lnTo>
                  <a:lnTo>
                    <a:pt x="4444" y="340"/>
                  </a:lnTo>
                  <a:lnTo>
                    <a:pt x="4420" y="340"/>
                  </a:lnTo>
                  <a:lnTo>
                    <a:pt x="3312" y="340"/>
                  </a:lnTo>
                  <a:lnTo>
                    <a:pt x="3312" y="1134"/>
                  </a:lnTo>
                  <a:close/>
                  <a:moveTo>
                    <a:pt x="0" y="4123"/>
                  </a:moveTo>
                  <a:lnTo>
                    <a:pt x="0" y="2947"/>
                  </a:lnTo>
                  <a:lnTo>
                    <a:pt x="906" y="2947"/>
                  </a:lnTo>
                  <a:lnTo>
                    <a:pt x="906" y="4194"/>
                  </a:lnTo>
                  <a:lnTo>
                    <a:pt x="906" y="4210"/>
                  </a:lnTo>
                  <a:lnTo>
                    <a:pt x="905" y="4228"/>
                  </a:lnTo>
                  <a:lnTo>
                    <a:pt x="903" y="4245"/>
                  </a:lnTo>
                  <a:lnTo>
                    <a:pt x="900" y="4262"/>
                  </a:lnTo>
                  <a:lnTo>
                    <a:pt x="896" y="4279"/>
                  </a:lnTo>
                  <a:lnTo>
                    <a:pt x="892" y="4294"/>
                  </a:lnTo>
                  <a:lnTo>
                    <a:pt x="886" y="4310"/>
                  </a:lnTo>
                  <a:lnTo>
                    <a:pt x="881" y="4326"/>
                  </a:lnTo>
                  <a:lnTo>
                    <a:pt x="874" y="4340"/>
                  </a:lnTo>
                  <a:lnTo>
                    <a:pt x="866" y="4356"/>
                  </a:lnTo>
                  <a:lnTo>
                    <a:pt x="858" y="4369"/>
                  </a:lnTo>
                  <a:lnTo>
                    <a:pt x="849" y="4384"/>
                  </a:lnTo>
                  <a:lnTo>
                    <a:pt x="839" y="4396"/>
                  </a:lnTo>
                  <a:lnTo>
                    <a:pt x="829" y="4410"/>
                  </a:lnTo>
                  <a:lnTo>
                    <a:pt x="819" y="4422"/>
                  </a:lnTo>
                  <a:lnTo>
                    <a:pt x="807" y="4434"/>
                  </a:lnTo>
                  <a:lnTo>
                    <a:pt x="796" y="4445"/>
                  </a:lnTo>
                  <a:lnTo>
                    <a:pt x="783" y="4456"/>
                  </a:lnTo>
                  <a:lnTo>
                    <a:pt x="770" y="4466"/>
                  </a:lnTo>
                  <a:lnTo>
                    <a:pt x="758" y="4476"/>
                  </a:lnTo>
                  <a:lnTo>
                    <a:pt x="743" y="4485"/>
                  </a:lnTo>
                  <a:lnTo>
                    <a:pt x="728" y="4492"/>
                  </a:lnTo>
                  <a:lnTo>
                    <a:pt x="714" y="4500"/>
                  </a:lnTo>
                  <a:lnTo>
                    <a:pt x="699" y="4507"/>
                  </a:lnTo>
                  <a:lnTo>
                    <a:pt x="684" y="4513"/>
                  </a:lnTo>
                  <a:lnTo>
                    <a:pt x="668" y="4518"/>
                  </a:lnTo>
                  <a:lnTo>
                    <a:pt x="652" y="4523"/>
                  </a:lnTo>
                  <a:lnTo>
                    <a:pt x="636" y="4526"/>
                  </a:lnTo>
                  <a:lnTo>
                    <a:pt x="619" y="4529"/>
                  </a:lnTo>
                  <a:lnTo>
                    <a:pt x="602" y="4532"/>
                  </a:lnTo>
                  <a:lnTo>
                    <a:pt x="584" y="4533"/>
                  </a:lnTo>
                  <a:lnTo>
                    <a:pt x="567" y="4534"/>
                  </a:lnTo>
                  <a:lnTo>
                    <a:pt x="0" y="4534"/>
                  </a:lnTo>
                  <a:lnTo>
                    <a:pt x="0" y="4123"/>
                  </a:lnTo>
                  <a:close/>
                  <a:moveTo>
                    <a:pt x="3515" y="3626"/>
                  </a:moveTo>
                  <a:lnTo>
                    <a:pt x="4421" y="3626"/>
                  </a:lnTo>
                  <a:lnTo>
                    <a:pt x="4421" y="4194"/>
                  </a:lnTo>
                  <a:lnTo>
                    <a:pt x="4421" y="4534"/>
                  </a:lnTo>
                  <a:lnTo>
                    <a:pt x="3515" y="4534"/>
                  </a:lnTo>
                  <a:lnTo>
                    <a:pt x="1474" y="4534"/>
                  </a:lnTo>
                  <a:lnTo>
                    <a:pt x="1474" y="4533"/>
                  </a:lnTo>
                  <a:lnTo>
                    <a:pt x="1474" y="4534"/>
                  </a:lnTo>
                  <a:lnTo>
                    <a:pt x="1456" y="4533"/>
                  </a:lnTo>
                  <a:lnTo>
                    <a:pt x="1439" y="4532"/>
                  </a:lnTo>
                  <a:lnTo>
                    <a:pt x="1422" y="4529"/>
                  </a:lnTo>
                  <a:lnTo>
                    <a:pt x="1406" y="4526"/>
                  </a:lnTo>
                  <a:lnTo>
                    <a:pt x="1389" y="4523"/>
                  </a:lnTo>
                  <a:lnTo>
                    <a:pt x="1372" y="4518"/>
                  </a:lnTo>
                  <a:lnTo>
                    <a:pt x="1356" y="4513"/>
                  </a:lnTo>
                  <a:lnTo>
                    <a:pt x="1342" y="4507"/>
                  </a:lnTo>
                  <a:lnTo>
                    <a:pt x="1326" y="4500"/>
                  </a:lnTo>
                  <a:lnTo>
                    <a:pt x="1312" y="4492"/>
                  </a:lnTo>
                  <a:lnTo>
                    <a:pt x="1297" y="4485"/>
                  </a:lnTo>
                  <a:lnTo>
                    <a:pt x="1284" y="4476"/>
                  </a:lnTo>
                  <a:lnTo>
                    <a:pt x="1270" y="4466"/>
                  </a:lnTo>
                  <a:lnTo>
                    <a:pt x="1258" y="4456"/>
                  </a:lnTo>
                  <a:lnTo>
                    <a:pt x="1246" y="4445"/>
                  </a:lnTo>
                  <a:lnTo>
                    <a:pt x="1233" y="4434"/>
                  </a:lnTo>
                  <a:lnTo>
                    <a:pt x="1222" y="4422"/>
                  </a:lnTo>
                  <a:lnTo>
                    <a:pt x="1211" y="4410"/>
                  </a:lnTo>
                  <a:lnTo>
                    <a:pt x="1201" y="4396"/>
                  </a:lnTo>
                  <a:lnTo>
                    <a:pt x="1192" y="4384"/>
                  </a:lnTo>
                  <a:lnTo>
                    <a:pt x="1183" y="4369"/>
                  </a:lnTo>
                  <a:lnTo>
                    <a:pt x="1175" y="4356"/>
                  </a:lnTo>
                  <a:lnTo>
                    <a:pt x="1167" y="4340"/>
                  </a:lnTo>
                  <a:lnTo>
                    <a:pt x="1161" y="4326"/>
                  </a:lnTo>
                  <a:lnTo>
                    <a:pt x="1154" y="4310"/>
                  </a:lnTo>
                  <a:lnTo>
                    <a:pt x="1149" y="4294"/>
                  </a:lnTo>
                  <a:lnTo>
                    <a:pt x="1145" y="4279"/>
                  </a:lnTo>
                  <a:lnTo>
                    <a:pt x="1140" y="4262"/>
                  </a:lnTo>
                  <a:lnTo>
                    <a:pt x="1138" y="4245"/>
                  </a:lnTo>
                  <a:lnTo>
                    <a:pt x="1136" y="4228"/>
                  </a:lnTo>
                  <a:lnTo>
                    <a:pt x="1134" y="4210"/>
                  </a:lnTo>
                  <a:lnTo>
                    <a:pt x="1134" y="4194"/>
                  </a:lnTo>
                  <a:lnTo>
                    <a:pt x="1137" y="2947"/>
                  </a:lnTo>
                  <a:lnTo>
                    <a:pt x="2040" y="2947"/>
                  </a:lnTo>
                  <a:lnTo>
                    <a:pt x="2040" y="4196"/>
                  </a:lnTo>
                  <a:lnTo>
                    <a:pt x="3515" y="4195"/>
                  </a:lnTo>
                  <a:lnTo>
                    <a:pt x="3515" y="3626"/>
                  </a:lnTo>
                  <a:close/>
                  <a:moveTo>
                    <a:pt x="5328" y="4534"/>
                  </a:moveTo>
                  <a:lnTo>
                    <a:pt x="4762" y="4534"/>
                  </a:lnTo>
                  <a:lnTo>
                    <a:pt x="4762" y="3287"/>
                  </a:lnTo>
                  <a:lnTo>
                    <a:pt x="3287" y="3287"/>
                  </a:lnTo>
                  <a:lnTo>
                    <a:pt x="3287" y="3853"/>
                  </a:lnTo>
                  <a:lnTo>
                    <a:pt x="2381" y="3853"/>
                  </a:lnTo>
                  <a:lnTo>
                    <a:pt x="2381" y="2947"/>
                  </a:lnTo>
                  <a:lnTo>
                    <a:pt x="5668" y="2947"/>
                  </a:lnTo>
                  <a:lnTo>
                    <a:pt x="5668" y="4194"/>
                  </a:lnTo>
                  <a:lnTo>
                    <a:pt x="5667" y="4210"/>
                  </a:lnTo>
                  <a:lnTo>
                    <a:pt x="5666" y="4228"/>
                  </a:lnTo>
                  <a:lnTo>
                    <a:pt x="5664" y="4245"/>
                  </a:lnTo>
                  <a:lnTo>
                    <a:pt x="5660" y="4262"/>
                  </a:lnTo>
                  <a:lnTo>
                    <a:pt x="5657" y="4279"/>
                  </a:lnTo>
                  <a:lnTo>
                    <a:pt x="5653" y="4294"/>
                  </a:lnTo>
                  <a:lnTo>
                    <a:pt x="5647" y="4310"/>
                  </a:lnTo>
                  <a:lnTo>
                    <a:pt x="5641" y="4326"/>
                  </a:lnTo>
                  <a:lnTo>
                    <a:pt x="5635" y="4340"/>
                  </a:lnTo>
                  <a:lnTo>
                    <a:pt x="5627" y="4356"/>
                  </a:lnTo>
                  <a:lnTo>
                    <a:pt x="5619" y="4369"/>
                  </a:lnTo>
                  <a:lnTo>
                    <a:pt x="5610" y="4384"/>
                  </a:lnTo>
                  <a:lnTo>
                    <a:pt x="5600" y="4396"/>
                  </a:lnTo>
                  <a:lnTo>
                    <a:pt x="5590" y="4410"/>
                  </a:lnTo>
                  <a:lnTo>
                    <a:pt x="5580" y="4422"/>
                  </a:lnTo>
                  <a:lnTo>
                    <a:pt x="5569" y="4434"/>
                  </a:lnTo>
                  <a:lnTo>
                    <a:pt x="5556" y="4445"/>
                  </a:lnTo>
                  <a:lnTo>
                    <a:pt x="5544" y="4456"/>
                  </a:lnTo>
                  <a:lnTo>
                    <a:pt x="5532" y="4466"/>
                  </a:lnTo>
                  <a:lnTo>
                    <a:pt x="5518" y="4476"/>
                  </a:lnTo>
                  <a:lnTo>
                    <a:pt x="5504" y="4485"/>
                  </a:lnTo>
                  <a:lnTo>
                    <a:pt x="5490" y="4492"/>
                  </a:lnTo>
                  <a:lnTo>
                    <a:pt x="5476" y="4500"/>
                  </a:lnTo>
                  <a:lnTo>
                    <a:pt x="5460" y="4507"/>
                  </a:lnTo>
                  <a:lnTo>
                    <a:pt x="5444" y="4513"/>
                  </a:lnTo>
                  <a:lnTo>
                    <a:pt x="5429" y="4518"/>
                  </a:lnTo>
                  <a:lnTo>
                    <a:pt x="5413" y="4523"/>
                  </a:lnTo>
                  <a:lnTo>
                    <a:pt x="5396" y="4526"/>
                  </a:lnTo>
                  <a:lnTo>
                    <a:pt x="5379" y="4529"/>
                  </a:lnTo>
                  <a:lnTo>
                    <a:pt x="5363" y="4532"/>
                  </a:lnTo>
                  <a:lnTo>
                    <a:pt x="5345" y="4533"/>
                  </a:lnTo>
                  <a:lnTo>
                    <a:pt x="5328" y="4534"/>
                  </a:lnTo>
                  <a:close/>
                </a:path>
              </a:pathLst>
            </a:custGeom>
            <a:solidFill>
              <a:srgbClr val="005E83"/>
            </a:solidFill>
            <a:ln w="9525">
              <a:noFill/>
              <a:round/>
              <a:headEnd/>
              <a:tailEnd/>
            </a:ln>
          </p:spPr>
          <p:txBody>
            <a:bodyPr/>
            <a:lstStyle/>
            <a:p>
              <a:endParaRPr lang="zh-CN" altLang="en-US"/>
            </a:p>
          </p:txBody>
        </p:sp>
        <p:sp>
          <p:nvSpPr>
            <p:cNvPr id="77832" name="Freeform 26"/>
            <p:cNvSpPr>
              <a:spLocks noEditPoints="1"/>
            </p:cNvSpPr>
            <p:nvPr/>
          </p:nvSpPr>
          <p:spPr bwMode="auto">
            <a:xfrm>
              <a:off x="5616576" y="2403475"/>
              <a:ext cx="1798638" cy="1439863"/>
            </a:xfrm>
            <a:custGeom>
              <a:avLst/>
              <a:gdLst>
                <a:gd name="T0" fmla="*/ 2147483647 w 5667"/>
                <a:gd name="T1" fmla="*/ 0 h 4534"/>
                <a:gd name="T2" fmla="*/ 2147483647 w 5667"/>
                <a:gd name="T3" fmla="*/ 2147483647 h 4534"/>
                <a:gd name="T4" fmla="*/ 0 w 5667"/>
                <a:gd name="T5" fmla="*/ 2147483647 h 4534"/>
                <a:gd name="T6" fmla="*/ 2147483647 w 5667"/>
                <a:gd name="T7" fmla="*/ 2147483647 h 4534"/>
                <a:gd name="T8" fmla="*/ 2147483647 w 5667"/>
                <a:gd name="T9" fmla="*/ 2147483647 h 4534"/>
                <a:gd name="T10" fmla="*/ 2147483647 w 5667"/>
                <a:gd name="T11" fmla="*/ 2147483647 h 4534"/>
                <a:gd name="T12" fmla="*/ 2147483647 w 5667"/>
                <a:gd name="T13" fmla="*/ 2147483647 h 4534"/>
                <a:gd name="T14" fmla="*/ 2147483647 w 5667"/>
                <a:gd name="T15" fmla="*/ 2147483647 h 4534"/>
                <a:gd name="T16" fmla="*/ 2147483647 w 5667"/>
                <a:gd name="T17" fmla="*/ 2147483647 h 4534"/>
                <a:gd name="T18" fmla="*/ 2147483647 w 5667"/>
                <a:gd name="T19" fmla="*/ 2147483647 h 4534"/>
                <a:gd name="T20" fmla="*/ 2147483647 w 5667"/>
                <a:gd name="T21" fmla="*/ 2147483647 h 4534"/>
                <a:gd name="T22" fmla="*/ 2147483647 w 5667"/>
                <a:gd name="T23" fmla="*/ 2147483647 h 4534"/>
                <a:gd name="T24" fmla="*/ 2147483647 w 5667"/>
                <a:gd name="T25" fmla="*/ 0 h 4534"/>
                <a:gd name="T26" fmla="*/ 2147483647 w 5667"/>
                <a:gd name="T27" fmla="*/ 2147483647 h 4534"/>
                <a:gd name="T28" fmla="*/ 2147483647 w 5667"/>
                <a:gd name="T29" fmla="*/ 2147483647 h 4534"/>
                <a:gd name="T30" fmla="*/ 2147483647 w 5667"/>
                <a:gd name="T31" fmla="*/ 2147483647 h 4534"/>
                <a:gd name="T32" fmla="*/ 2147483647 w 5667"/>
                <a:gd name="T33" fmla="*/ 2147483647 h 4534"/>
                <a:gd name="T34" fmla="*/ 2147483647 w 5667"/>
                <a:gd name="T35" fmla="*/ 2147483647 h 4534"/>
                <a:gd name="T36" fmla="*/ 2147483647 w 5667"/>
                <a:gd name="T37" fmla="*/ 2147483647 h 4534"/>
                <a:gd name="T38" fmla="*/ 2147483647 w 5667"/>
                <a:gd name="T39" fmla="*/ 2147483647 h 4534"/>
                <a:gd name="T40" fmla="*/ 2147483647 w 5667"/>
                <a:gd name="T41" fmla="*/ 2147483647 h 4534"/>
                <a:gd name="T42" fmla="*/ 2147483647 w 5667"/>
                <a:gd name="T43" fmla="*/ 2147483647 h 4534"/>
                <a:gd name="T44" fmla="*/ 2147483647 w 5667"/>
                <a:gd name="T45" fmla="*/ 2147483647 h 4534"/>
                <a:gd name="T46" fmla="*/ 2147483647 w 5667"/>
                <a:gd name="T47" fmla="*/ 2147483647 h 4534"/>
                <a:gd name="T48" fmla="*/ 2147483647 w 5667"/>
                <a:gd name="T49" fmla="*/ 2147483647 h 4534"/>
                <a:gd name="T50" fmla="*/ 2147483647 w 5667"/>
                <a:gd name="T51" fmla="*/ 2147483647 h 4534"/>
                <a:gd name="T52" fmla="*/ 2147483647 w 5667"/>
                <a:gd name="T53" fmla="*/ 2147483647 h 4534"/>
                <a:gd name="T54" fmla="*/ 2147483647 w 5667"/>
                <a:gd name="T55" fmla="*/ 2147483647 h 4534"/>
                <a:gd name="T56" fmla="*/ 2147483647 w 5667"/>
                <a:gd name="T57" fmla="*/ 2147483647 h 4534"/>
                <a:gd name="T58" fmla="*/ 2147483647 w 5667"/>
                <a:gd name="T59" fmla="*/ 2147483647 h 4534"/>
                <a:gd name="T60" fmla="*/ 2147483647 w 5667"/>
                <a:gd name="T61" fmla="*/ 2147483647 h 4534"/>
                <a:gd name="T62" fmla="*/ 2147483647 w 5667"/>
                <a:gd name="T63" fmla="*/ 2147483647 h 4534"/>
                <a:gd name="T64" fmla="*/ 2147483647 w 5667"/>
                <a:gd name="T65" fmla="*/ 2147483647 h 4534"/>
                <a:gd name="T66" fmla="*/ 2147483647 w 5667"/>
                <a:gd name="T67" fmla="*/ 2147483647 h 4534"/>
                <a:gd name="T68" fmla="*/ 2147483647 w 5667"/>
                <a:gd name="T69" fmla="*/ 2147483647 h 4534"/>
                <a:gd name="T70" fmla="*/ 2147483647 w 5667"/>
                <a:gd name="T71" fmla="*/ 2147483647 h 4534"/>
                <a:gd name="T72" fmla="*/ 2147483647 w 5667"/>
                <a:gd name="T73" fmla="*/ 2147483647 h 4534"/>
                <a:gd name="T74" fmla="*/ 2147483647 w 5667"/>
                <a:gd name="T75" fmla="*/ 2147483647 h 4534"/>
                <a:gd name="T76" fmla="*/ 2147483647 w 5667"/>
                <a:gd name="T77" fmla="*/ 2147483647 h 4534"/>
                <a:gd name="T78" fmla="*/ 2147483647 w 5667"/>
                <a:gd name="T79" fmla="*/ 2147483647 h 4534"/>
                <a:gd name="T80" fmla="*/ 2147483647 w 5667"/>
                <a:gd name="T81" fmla="*/ 2147483647 h 4534"/>
                <a:gd name="T82" fmla="*/ 2147483647 w 5667"/>
                <a:gd name="T83" fmla="*/ 2147483647 h 4534"/>
                <a:gd name="T84" fmla="*/ 2147483647 w 5667"/>
                <a:gd name="T85" fmla="*/ 2147483647 h 4534"/>
                <a:gd name="T86" fmla="*/ 2147483647 w 5667"/>
                <a:gd name="T87" fmla="*/ 2147483647 h 4534"/>
                <a:gd name="T88" fmla="*/ 2147483647 w 5667"/>
                <a:gd name="T89" fmla="*/ 2147483647 h 4534"/>
                <a:gd name="T90" fmla="*/ 2147483647 w 5667"/>
                <a:gd name="T91" fmla="*/ 2147483647 h 4534"/>
                <a:gd name="T92" fmla="*/ 2147483647 w 5667"/>
                <a:gd name="T93" fmla="*/ 2147483647 h 4534"/>
                <a:gd name="T94" fmla="*/ 2147483647 w 5667"/>
                <a:gd name="T95" fmla="*/ 2147483647 h 4534"/>
                <a:gd name="T96" fmla="*/ 2147483647 w 5667"/>
                <a:gd name="T97" fmla="*/ 2147483647 h 4534"/>
                <a:gd name="T98" fmla="*/ 2147483647 w 5667"/>
                <a:gd name="T99" fmla="*/ 2147483647 h 4534"/>
                <a:gd name="T100" fmla="*/ 2147483647 w 5667"/>
                <a:gd name="T101" fmla="*/ 2147483647 h 4534"/>
                <a:gd name="T102" fmla="*/ 2147483647 w 5667"/>
                <a:gd name="T103" fmla="*/ 2147483647 h 4534"/>
                <a:gd name="T104" fmla="*/ 2147483647 w 5667"/>
                <a:gd name="T105" fmla="*/ 2147483647 h 4534"/>
                <a:gd name="T106" fmla="*/ 2147483647 w 5667"/>
                <a:gd name="T107" fmla="*/ 2147483647 h 4534"/>
                <a:gd name="T108" fmla="*/ 2147483647 w 5667"/>
                <a:gd name="T109" fmla="*/ 2147483647 h 4534"/>
                <a:gd name="T110" fmla="*/ 2147483647 w 5667"/>
                <a:gd name="T111" fmla="*/ 2147483647 h 4534"/>
                <a:gd name="T112" fmla="*/ 2147483647 w 5667"/>
                <a:gd name="T113" fmla="*/ 2147483647 h 4534"/>
                <a:gd name="T114" fmla="*/ 2147483647 w 5667"/>
                <a:gd name="T115" fmla="*/ 2147483647 h 4534"/>
                <a:gd name="T116" fmla="*/ 2147483647 w 5667"/>
                <a:gd name="T117" fmla="*/ 2147483647 h 4534"/>
                <a:gd name="T118" fmla="*/ 2147483647 w 5667"/>
                <a:gd name="T119" fmla="*/ 2147483647 h 4534"/>
                <a:gd name="T120" fmla="*/ 2147483647 w 5667"/>
                <a:gd name="T121" fmla="*/ 2147483647 h 45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667"/>
                <a:gd name="T184" fmla="*/ 0 h 4534"/>
                <a:gd name="T185" fmla="*/ 5667 w 5667"/>
                <a:gd name="T186" fmla="*/ 4534 h 45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667" h="4534">
                  <a:moveTo>
                    <a:pt x="113" y="679"/>
                  </a:moveTo>
                  <a:lnTo>
                    <a:pt x="0" y="679"/>
                  </a:lnTo>
                  <a:lnTo>
                    <a:pt x="0" y="339"/>
                  </a:lnTo>
                  <a:lnTo>
                    <a:pt x="453" y="339"/>
                  </a:lnTo>
                  <a:lnTo>
                    <a:pt x="453" y="0"/>
                  </a:lnTo>
                  <a:lnTo>
                    <a:pt x="1360" y="0"/>
                  </a:lnTo>
                  <a:lnTo>
                    <a:pt x="1360" y="339"/>
                  </a:lnTo>
                  <a:lnTo>
                    <a:pt x="1813" y="339"/>
                  </a:lnTo>
                  <a:lnTo>
                    <a:pt x="1813" y="679"/>
                  </a:lnTo>
                  <a:lnTo>
                    <a:pt x="1360" y="679"/>
                  </a:lnTo>
                  <a:lnTo>
                    <a:pt x="1360" y="4194"/>
                  </a:lnTo>
                  <a:lnTo>
                    <a:pt x="1813" y="4194"/>
                  </a:lnTo>
                  <a:lnTo>
                    <a:pt x="1813" y="4534"/>
                  </a:lnTo>
                  <a:lnTo>
                    <a:pt x="453" y="4534"/>
                  </a:lnTo>
                  <a:lnTo>
                    <a:pt x="0" y="4534"/>
                  </a:lnTo>
                  <a:lnTo>
                    <a:pt x="0" y="4194"/>
                  </a:lnTo>
                  <a:lnTo>
                    <a:pt x="453" y="4194"/>
                  </a:lnTo>
                  <a:lnTo>
                    <a:pt x="453" y="3994"/>
                  </a:lnTo>
                  <a:lnTo>
                    <a:pt x="453" y="3796"/>
                  </a:lnTo>
                  <a:lnTo>
                    <a:pt x="453" y="3598"/>
                  </a:lnTo>
                  <a:lnTo>
                    <a:pt x="453" y="3400"/>
                  </a:lnTo>
                  <a:lnTo>
                    <a:pt x="453" y="3201"/>
                  </a:lnTo>
                  <a:lnTo>
                    <a:pt x="453" y="3003"/>
                  </a:lnTo>
                  <a:lnTo>
                    <a:pt x="453" y="2805"/>
                  </a:lnTo>
                  <a:lnTo>
                    <a:pt x="453" y="2607"/>
                  </a:lnTo>
                  <a:lnTo>
                    <a:pt x="453" y="2407"/>
                  </a:lnTo>
                  <a:lnTo>
                    <a:pt x="453" y="2209"/>
                  </a:lnTo>
                  <a:lnTo>
                    <a:pt x="453" y="2011"/>
                  </a:lnTo>
                  <a:lnTo>
                    <a:pt x="453" y="1812"/>
                  </a:lnTo>
                  <a:lnTo>
                    <a:pt x="453" y="1614"/>
                  </a:lnTo>
                  <a:lnTo>
                    <a:pt x="453" y="1416"/>
                  </a:lnTo>
                  <a:lnTo>
                    <a:pt x="453" y="1218"/>
                  </a:lnTo>
                  <a:lnTo>
                    <a:pt x="453" y="1018"/>
                  </a:lnTo>
                  <a:lnTo>
                    <a:pt x="452" y="977"/>
                  </a:lnTo>
                  <a:lnTo>
                    <a:pt x="448" y="939"/>
                  </a:lnTo>
                  <a:lnTo>
                    <a:pt x="447" y="921"/>
                  </a:lnTo>
                  <a:lnTo>
                    <a:pt x="444" y="903"/>
                  </a:lnTo>
                  <a:lnTo>
                    <a:pt x="441" y="886"/>
                  </a:lnTo>
                  <a:lnTo>
                    <a:pt x="437" y="870"/>
                  </a:lnTo>
                  <a:lnTo>
                    <a:pt x="433" y="854"/>
                  </a:lnTo>
                  <a:lnTo>
                    <a:pt x="427" y="839"/>
                  </a:lnTo>
                  <a:lnTo>
                    <a:pt x="422" y="825"/>
                  </a:lnTo>
                  <a:lnTo>
                    <a:pt x="415" y="811"/>
                  </a:lnTo>
                  <a:lnTo>
                    <a:pt x="408" y="798"/>
                  </a:lnTo>
                  <a:lnTo>
                    <a:pt x="400" y="786"/>
                  </a:lnTo>
                  <a:lnTo>
                    <a:pt x="391" y="774"/>
                  </a:lnTo>
                  <a:lnTo>
                    <a:pt x="382" y="763"/>
                  </a:lnTo>
                  <a:lnTo>
                    <a:pt x="372" y="753"/>
                  </a:lnTo>
                  <a:lnTo>
                    <a:pt x="361" y="743"/>
                  </a:lnTo>
                  <a:lnTo>
                    <a:pt x="350" y="734"/>
                  </a:lnTo>
                  <a:lnTo>
                    <a:pt x="338" y="726"/>
                  </a:lnTo>
                  <a:lnTo>
                    <a:pt x="324" y="719"/>
                  </a:lnTo>
                  <a:lnTo>
                    <a:pt x="310" y="712"/>
                  </a:lnTo>
                  <a:lnTo>
                    <a:pt x="294" y="705"/>
                  </a:lnTo>
                  <a:lnTo>
                    <a:pt x="278" y="699"/>
                  </a:lnTo>
                  <a:lnTo>
                    <a:pt x="260" y="695"/>
                  </a:lnTo>
                  <a:lnTo>
                    <a:pt x="243" y="691"/>
                  </a:lnTo>
                  <a:lnTo>
                    <a:pt x="223" y="687"/>
                  </a:lnTo>
                  <a:lnTo>
                    <a:pt x="203" y="684"/>
                  </a:lnTo>
                  <a:lnTo>
                    <a:pt x="182" y="682"/>
                  </a:lnTo>
                  <a:lnTo>
                    <a:pt x="161" y="680"/>
                  </a:lnTo>
                  <a:lnTo>
                    <a:pt x="137" y="679"/>
                  </a:lnTo>
                  <a:lnTo>
                    <a:pt x="113" y="679"/>
                  </a:lnTo>
                  <a:close/>
                  <a:moveTo>
                    <a:pt x="3190" y="339"/>
                  </a:moveTo>
                  <a:lnTo>
                    <a:pt x="3190" y="0"/>
                  </a:lnTo>
                  <a:lnTo>
                    <a:pt x="4305" y="0"/>
                  </a:lnTo>
                  <a:lnTo>
                    <a:pt x="4305" y="339"/>
                  </a:lnTo>
                  <a:lnTo>
                    <a:pt x="5667" y="339"/>
                  </a:lnTo>
                  <a:lnTo>
                    <a:pt x="5667" y="679"/>
                  </a:lnTo>
                  <a:lnTo>
                    <a:pt x="1926" y="679"/>
                  </a:lnTo>
                  <a:lnTo>
                    <a:pt x="1926" y="339"/>
                  </a:lnTo>
                  <a:lnTo>
                    <a:pt x="3190" y="339"/>
                  </a:lnTo>
                  <a:close/>
                  <a:moveTo>
                    <a:pt x="3688" y="3286"/>
                  </a:moveTo>
                  <a:lnTo>
                    <a:pt x="2940" y="4534"/>
                  </a:lnTo>
                  <a:lnTo>
                    <a:pt x="1926" y="4534"/>
                  </a:lnTo>
                  <a:lnTo>
                    <a:pt x="2650" y="3286"/>
                  </a:lnTo>
                  <a:lnTo>
                    <a:pt x="1926" y="3286"/>
                  </a:lnTo>
                  <a:lnTo>
                    <a:pt x="1926" y="1586"/>
                  </a:lnTo>
                  <a:lnTo>
                    <a:pt x="5327" y="1586"/>
                  </a:lnTo>
                  <a:lnTo>
                    <a:pt x="5345" y="1586"/>
                  </a:lnTo>
                  <a:lnTo>
                    <a:pt x="5361" y="1587"/>
                  </a:lnTo>
                  <a:lnTo>
                    <a:pt x="5378" y="1589"/>
                  </a:lnTo>
                  <a:lnTo>
                    <a:pt x="5395" y="1593"/>
                  </a:lnTo>
                  <a:lnTo>
                    <a:pt x="5412" y="1596"/>
                  </a:lnTo>
                  <a:lnTo>
                    <a:pt x="5429" y="1602"/>
                  </a:lnTo>
                  <a:lnTo>
                    <a:pt x="5444" y="1606"/>
                  </a:lnTo>
                  <a:lnTo>
                    <a:pt x="5459" y="1613"/>
                  </a:lnTo>
                  <a:lnTo>
                    <a:pt x="5474" y="1619"/>
                  </a:lnTo>
                  <a:lnTo>
                    <a:pt x="5489" y="1627"/>
                  </a:lnTo>
                  <a:lnTo>
                    <a:pt x="5504" y="1635"/>
                  </a:lnTo>
                  <a:lnTo>
                    <a:pt x="5517" y="1644"/>
                  </a:lnTo>
                  <a:lnTo>
                    <a:pt x="5530" y="1653"/>
                  </a:lnTo>
                  <a:lnTo>
                    <a:pt x="5543" y="1663"/>
                  </a:lnTo>
                  <a:lnTo>
                    <a:pt x="5555" y="1674"/>
                  </a:lnTo>
                  <a:lnTo>
                    <a:pt x="5567" y="1686"/>
                  </a:lnTo>
                  <a:lnTo>
                    <a:pt x="5579" y="1697"/>
                  </a:lnTo>
                  <a:lnTo>
                    <a:pt x="5590" y="1709"/>
                  </a:lnTo>
                  <a:lnTo>
                    <a:pt x="5600" y="1722"/>
                  </a:lnTo>
                  <a:lnTo>
                    <a:pt x="5609" y="1736"/>
                  </a:lnTo>
                  <a:lnTo>
                    <a:pt x="5618" y="1749"/>
                  </a:lnTo>
                  <a:lnTo>
                    <a:pt x="5626" y="1764"/>
                  </a:lnTo>
                  <a:lnTo>
                    <a:pt x="5633" y="1778"/>
                  </a:lnTo>
                  <a:lnTo>
                    <a:pt x="5640" y="1793"/>
                  </a:lnTo>
                  <a:lnTo>
                    <a:pt x="5647" y="1809"/>
                  </a:lnTo>
                  <a:lnTo>
                    <a:pt x="5651" y="1824"/>
                  </a:lnTo>
                  <a:lnTo>
                    <a:pt x="5656" y="1841"/>
                  </a:lnTo>
                  <a:lnTo>
                    <a:pt x="5660" y="1858"/>
                  </a:lnTo>
                  <a:lnTo>
                    <a:pt x="5663" y="1874"/>
                  </a:lnTo>
                  <a:lnTo>
                    <a:pt x="5665" y="1891"/>
                  </a:lnTo>
                  <a:lnTo>
                    <a:pt x="5667" y="1908"/>
                  </a:lnTo>
                  <a:lnTo>
                    <a:pt x="5667" y="1926"/>
                  </a:lnTo>
                  <a:lnTo>
                    <a:pt x="5667" y="3286"/>
                  </a:lnTo>
                  <a:lnTo>
                    <a:pt x="4873" y="3286"/>
                  </a:lnTo>
                  <a:lnTo>
                    <a:pt x="4873" y="3371"/>
                  </a:lnTo>
                  <a:lnTo>
                    <a:pt x="4873" y="3456"/>
                  </a:lnTo>
                  <a:lnTo>
                    <a:pt x="4873" y="3541"/>
                  </a:lnTo>
                  <a:lnTo>
                    <a:pt x="4873" y="3626"/>
                  </a:lnTo>
                  <a:lnTo>
                    <a:pt x="4873" y="3711"/>
                  </a:lnTo>
                  <a:lnTo>
                    <a:pt x="4873" y="3796"/>
                  </a:lnTo>
                  <a:lnTo>
                    <a:pt x="4873" y="3881"/>
                  </a:lnTo>
                  <a:lnTo>
                    <a:pt x="4873" y="3966"/>
                  </a:lnTo>
                  <a:lnTo>
                    <a:pt x="4874" y="3991"/>
                  </a:lnTo>
                  <a:lnTo>
                    <a:pt x="4877" y="4015"/>
                  </a:lnTo>
                  <a:lnTo>
                    <a:pt x="4880" y="4037"/>
                  </a:lnTo>
                  <a:lnTo>
                    <a:pt x="4886" y="4058"/>
                  </a:lnTo>
                  <a:lnTo>
                    <a:pt x="4892" y="4078"/>
                  </a:lnTo>
                  <a:lnTo>
                    <a:pt x="4901" y="4097"/>
                  </a:lnTo>
                  <a:lnTo>
                    <a:pt x="4907" y="4106"/>
                  </a:lnTo>
                  <a:lnTo>
                    <a:pt x="4913" y="4114"/>
                  </a:lnTo>
                  <a:lnTo>
                    <a:pt x="4918" y="4123"/>
                  </a:lnTo>
                  <a:lnTo>
                    <a:pt x="4925" y="4130"/>
                  </a:lnTo>
                  <a:lnTo>
                    <a:pt x="4932" y="4138"/>
                  </a:lnTo>
                  <a:lnTo>
                    <a:pt x="4939" y="4144"/>
                  </a:lnTo>
                  <a:lnTo>
                    <a:pt x="4947" y="4151"/>
                  </a:lnTo>
                  <a:lnTo>
                    <a:pt x="4956" y="4157"/>
                  </a:lnTo>
                  <a:lnTo>
                    <a:pt x="4965" y="4162"/>
                  </a:lnTo>
                  <a:lnTo>
                    <a:pt x="4974" y="4168"/>
                  </a:lnTo>
                  <a:lnTo>
                    <a:pt x="4984" y="4172"/>
                  </a:lnTo>
                  <a:lnTo>
                    <a:pt x="4995" y="4177"/>
                  </a:lnTo>
                  <a:lnTo>
                    <a:pt x="5007" y="4180"/>
                  </a:lnTo>
                  <a:lnTo>
                    <a:pt x="5018" y="4184"/>
                  </a:lnTo>
                  <a:lnTo>
                    <a:pt x="5030" y="4187"/>
                  </a:lnTo>
                  <a:lnTo>
                    <a:pt x="5044" y="4189"/>
                  </a:lnTo>
                  <a:lnTo>
                    <a:pt x="5057" y="4191"/>
                  </a:lnTo>
                  <a:lnTo>
                    <a:pt x="5070" y="4193"/>
                  </a:lnTo>
                  <a:lnTo>
                    <a:pt x="5085" y="4193"/>
                  </a:lnTo>
                  <a:lnTo>
                    <a:pt x="5101" y="4194"/>
                  </a:lnTo>
                  <a:lnTo>
                    <a:pt x="5667" y="4194"/>
                  </a:lnTo>
                  <a:lnTo>
                    <a:pt x="5667" y="4534"/>
                  </a:lnTo>
                  <a:lnTo>
                    <a:pt x="4308" y="4534"/>
                  </a:lnTo>
                  <a:lnTo>
                    <a:pt x="4307" y="4532"/>
                  </a:lnTo>
                  <a:lnTo>
                    <a:pt x="4307" y="4534"/>
                  </a:lnTo>
                  <a:lnTo>
                    <a:pt x="4289" y="4533"/>
                  </a:lnTo>
                  <a:lnTo>
                    <a:pt x="4272" y="4532"/>
                  </a:lnTo>
                  <a:lnTo>
                    <a:pt x="4255" y="4529"/>
                  </a:lnTo>
                  <a:lnTo>
                    <a:pt x="4239" y="4526"/>
                  </a:lnTo>
                  <a:lnTo>
                    <a:pt x="4223" y="4523"/>
                  </a:lnTo>
                  <a:lnTo>
                    <a:pt x="4206" y="4518"/>
                  </a:lnTo>
                  <a:lnTo>
                    <a:pt x="4191" y="4513"/>
                  </a:lnTo>
                  <a:lnTo>
                    <a:pt x="4176" y="4507"/>
                  </a:lnTo>
                  <a:lnTo>
                    <a:pt x="4160" y="4500"/>
                  </a:lnTo>
                  <a:lnTo>
                    <a:pt x="4146" y="4494"/>
                  </a:lnTo>
                  <a:lnTo>
                    <a:pt x="4132" y="4485"/>
                  </a:lnTo>
                  <a:lnTo>
                    <a:pt x="4118" y="4477"/>
                  </a:lnTo>
                  <a:lnTo>
                    <a:pt x="4105" y="4467"/>
                  </a:lnTo>
                  <a:lnTo>
                    <a:pt x="4092" y="4457"/>
                  </a:lnTo>
                  <a:lnTo>
                    <a:pt x="4080" y="4447"/>
                  </a:lnTo>
                  <a:lnTo>
                    <a:pt x="4069" y="4435"/>
                  </a:lnTo>
                  <a:lnTo>
                    <a:pt x="4057" y="4424"/>
                  </a:lnTo>
                  <a:lnTo>
                    <a:pt x="4046" y="4412"/>
                  </a:lnTo>
                  <a:lnTo>
                    <a:pt x="4036" y="4400"/>
                  </a:lnTo>
                  <a:lnTo>
                    <a:pt x="4026" y="4386"/>
                  </a:lnTo>
                  <a:lnTo>
                    <a:pt x="4018" y="4373"/>
                  </a:lnTo>
                  <a:lnTo>
                    <a:pt x="4009" y="4358"/>
                  </a:lnTo>
                  <a:lnTo>
                    <a:pt x="4001" y="4344"/>
                  </a:lnTo>
                  <a:lnTo>
                    <a:pt x="3995" y="4329"/>
                  </a:lnTo>
                  <a:lnTo>
                    <a:pt x="3989" y="4313"/>
                  </a:lnTo>
                  <a:lnTo>
                    <a:pt x="3983" y="4299"/>
                  </a:lnTo>
                  <a:lnTo>
                    <a:pt x="3979" y="4282"/>
                  </a:lnTo>
                  <a:lnTo>
                    <a:pt x="3975" y="4266"/>
                  </a:lnTo>
                  <a:lnTo>
                    <a:pt x="3971" y="4250"/>
                  </a:lnTo>
                  <a:lnTo>
                    <a:pt x="3969" y="4233"/>
                  </a:lnTo>
                  <a:lnTo>
                    <a:pt x="3968" y="4216"/>
                  </a:lnTo>
                  <a:lnTo>
                    <a:pt x="3967" y="4198"/>
                  </a:lnTo>
                  <a:lnTo>
                    <a:pt x="3967" y="3286"/>
                  </a:lnTo>
                  <a:lnTo>
                    <a:pt x="3688" y="3286"/>
                  </a:lnTo>
                  <a:close/>
                  <a:moveTo>
                    <a:pt x="2833" y="1926"/>
                  </a:moveTo>
                  <a:lnTo>
                    <a:pt x="2833" y="2266"/>
                  </a:lnTo>
                  <a:lnTo>
                    <a:pt x="4420" y="2266"/>
                  </a:lnTo>
                  <a:lnTo>
                    <a:pt x="4420" y="2607"/>
                  </a:lnTo>
                  <a:lnTo>
                    <a:pt x="2833" y="2607"/>
                  </a:lnTo>
                  <a:lnTo>
                    <a:pt x="2833" y="2946"/>
                  </a:lnTo>
                  <a:lnTo>
                    <a:pt x="4760" y="2946"/>
                  </a:lnTo>
                  <a:lnTo>
                    <a:pt x="4760" y="2266"/>
                  </a:lnTo>
                  <a:lnTo>
                    <a:pt x="4759" y="2248"/>
                  </a:lnTo>
                  <a:lnTo>
                    <a:pt x="4758" y="2232"/>
                  </a:lnTo>
                  <a:lnTo>
                    <a:pt x="4756" y="2214"/>
                  </a:lnTo>
                  <a:lnTo>
                    <a:pt x="4754" y="2197"/>
                  </a:lnTo>
                  <a:lnTo>
                    <a:pt x="4749" y="2181"/>
                  </a:lnTo>
                  <a:lnTo>
                    <a:pt x="4745" y="2165"/>
                  </a:lnTo>
                  <a:lnTo>
                    <a:pt x="4739" y="2149"/>
                  </a:lnTo>
                  <a:lnTo>
                    <a:pt x="4733" y="2133"/>
                  </a:lnTo>
                  <a:lnTo>
                    <a:pt x="4727" y="2119"/>
                  </a:lnTo>
                  <a:lnTo>
                    <a:pt x="4719" y="2104"/>
                  </a:lnTo>
                  <a:lnTo>
                    <a:pt x="4711" y="2090"/>
                  </a:lnTo>
                  <a:lnTo>
                    <a:pt x="4702" y="2076"/>
                  </a:lnTo>
                  <a:lnTo>
                    <a:pt x="4693" y="2063"/>
                  </a:lnTo>
                  <a:lnTo>
                    <a:pt x="4682" y="2049"/>
                  </a:lnTo>
                  <a:lnTo>
                    <a:pt x="4672" y="2037"/>
                  </a:lnTo>
                  <a:lnTo>
                    <a:pt x="4661" y="2026"/>
                  </a:lnTo>
                  <a:lnTo>
                    <a:pt x="4648" y="2015"/>
                  </a:lnTo>
                  <a:lnTo>
                    <a:pt x="4636" y="2003"/>
                  </a:lnTo>
                  <a:lnTo>
                    <a:pt x="4624" y="1993"/>
                  </a:lnTo>
                  <a:lnTo>
                    <a:pt x="4610" y="1984"/>
                  </a:lnTo>
                  <a:lnTo>
                    <a:pt x="4597" y="1975"/>
                  </a:lnTo>
                  <a:lnTo>
                    <a:pt x="4582" y="1966"/>
                  </a:lnTo>
                  <a:lnTo>
                    <a:pt x="4568" y="1960"/>
                  </a:lnTo>
                  <a:lnTo>
                    <a:pt x="4552" y="1953"/>
                  </a:lnTo>
                  <a:lnTo>
                    <a:pt x="4538" y="1946"/>
                  </a:lnTo>
                  <a:lnTo>
                    <a:pt x="4521" y="1941"/>
                  </a:lnTo>
                  <a:lnTo>
                    <a:pt x="4505" y="1936"/>
                  </a:lnTo>
                  <a:lnTo>
                    <a:pt x="4488" y="1933"/>
                  </a:lnTo>
                  <a:lnTo>
                    <a:pt x="4472" y="1929"/>
                  </a:lnTo>
                  <a:lnTo>
                    <a:pt x="4455" y="1927"/>
                  </a:lnTo>
                  <a:lnTo>
                    <a:pt x="4438" y="1926"/>
                  </a:lnTo>
                  <a:lnTo>
                    <a:pt x="4420" y="1926"/>
                  </a:lnTo>
                  <a:lnTo>
                    <a:pt x="2833" y="1926"/>
                  </a:lnTo>
                  <a:close/>
                  <a:moveTo>
                    <a:pt x="2504" y="779"/>
                  </a:moveTo>
                  <a:lnTo>
                    <a:pt x="2632" y="1133"/>
                  </a:lnTo>
                  <a:lnTo>
                    <a:pt x="1926" y="1133"/>
                  </a:lnTo>
                  <a:lnTo>
                    <a:pt x="1926" y="1473"/>
                  </a:lnTo>
                  <a:lnTo>
                    <a:pt x="5667" y="1473"/>
                  </a:lnTo>
                  <a:lnTo>
                    <a:pt x="5667" y="1133"/>
                  </a:lnTo>
                  <a:lnTo>
                    <a:pt x="4920" y="1133"/>
                  </a:lnTo>
                  <a:lnTo>
                    <a:pt x="5106" y="779"/>
                  </a:lnTo>
                  <a:lnTo>
                    <a:pt x="4239" y="779"/>
                  </a:lnTo>
                  <a:lnTo>
                    <a:pt x="4234" y="798"/>
                  </a:lnTo>
                  <a:lnTo>
                    <a:pt x="4229" y="817"/>
                  </a:lnTo>
                  <a:lnTo>
                    <a:pt x="4223" y="835"/>
                  </a:lnTo>
                  <a:lnTo>
                    <a:pt x="4216" y="853"/>
                  </a:lnTo>
                  <a:lnTo>
                    <a:pt x="4208" y="870"/>
                  </a:lnTo>
                  <a:lnTo>
                    <a:pt x="4199" y="888"/>
                  </a:lnTo>
                  <a:lnTo>
                    <a:pt x="4191" y="903"/>
                  </a:lnTo>
                  <a:lnTo>
                    <a:pt x="4180" y="920"/>
                  </a:lnTo>
                  <a:lnTo>
                    <a:pt x="4170" y="936"/>
                  </a:lnTo>
                  <a:lnTo>
                    <a:pt x="4159" y="951"/>
                  </a:lnTo>
                  <a:lnTo>
                    <a:pt x="4148" y="966"/>
                  </a:lnTo>
                  <a:lnTo>
                    <a:pt x="4136" y="980"/>
                  </a:lnTo>
                  <a:lnTo>
                    <a:pt x="4123" y="994"/>
                  </a:lnTo>
                  <a:lnTo>
                    <a:pt x="4110" y="1007"/>
                  </a:lnTo>
                  <a:lnTo>
                    <a:pt x="4095" y="1020"/>
                  </a:lnTo>
                  <a:lnTo>
                    <a:pt x="4081" y="1032"/>
                  </a:lnTo>
                  <a:lnTo>
                    <a:pt x="4066" y="1043"/>
                  </a:lnTo>
                  <a:lnTo>
                    <a:pt x="4051" y="1054"/>
                  </a:lnTo>
                  <a:lnTo>
                    <a:pt x="4035" y="1064"/>
                  </a:lnTo>
                  <a:lnTo>
                    <a:pt x="4019" y="1074"/>
                  </a:lnTo>
                  <a:lnTo>
                    <a:pt x="4002" y="1083"/>
                  </a:lnTo>
                  <a:lnTo>
                    <a:pt x="3986" y="1091"/>
                  </a:lnTo>
                  <a:lnTo>
                    <a:pt x="3968" y="1099"/>
                  </a:lnTo>
                  <a:lnTo>
                    <a:pt x="3950" y="1106"/>
                  </a:lnTo>
                  <a:lnTo>
                    <a:pt x="3932" y="1111"/>
                  </a:lnTo>
                  <a:lnTo>
                    <a:pt x="3913" y="1117"/>
                  </a:lnTo>
                  <a:lnTo>
                    <a:pt x="3895" y="1121"/>
                  </a:lnTo>
                  <a:lnTo>
                    <a:pt x="3875" y="1126"/>
                  </a:lnTo>
                  <a:lnTo>
                    <a:pt x="3856" y="1128"/>
                  </a:lnTo>
                  <a:lnTo>
                    <a:pt x="3836" y="1130"/>
                  </a:lnTo>
                  <a:lnTo>
                    <a:pt x="3817" y="1132"/>
                  </a:lnTo>
                  <a:lnTo>
                    <a:pt x="3797" y="1133"/>
                  </a:lnTo>
                  <a:lnTo>
                    <a:pt x="3776" y="1132"/>
                  </a:lnTo>
                  <a:lnTo>
                    <a:pt x="3756" y="1130"/>
                  </a:lnTo>
                  <a:lnTo>
                    <a:pt x="3736" y="1128"/>
                  </a:lnTo>
                  <a:lnTo>
                    <a:pt x="3717" y="1126"/>
                  </a:lnTo>
                  <a:lnTo>
                    <a:pt x="3698" y="1121"/>
                  </a:lnTo>
                  <a:lnTo>
                    <a:pt x="3679" y="1117"/>
                  </a:lnTo>
                  <a:lnTo>
                    <a:pt x="3661" y="1111"/>
                  </a:lnTo>
                  <a:lnTo>
                    <a:pt x="3642" y="1106"/>
                  </a:lnTo>
                  <a:lnTo>
                    <a:pt x="3624" y="1099"/>
                  </a:lnTo>
                  <a:lnTo>
                    <a:pt x="3607" y="1091"/>
                  </a:lnTo>
                  <a:lnTo>
                    <a:pt x="3589" y="1083"/>
                  </a:lnTo>
                  <a:lnTo>
                    <a:pt x="3574" y="1074"/>
                  </a:lnTo>
                  <a:lnTo>
                    <a:pt x="3557" y="1064"/>
                  </a:lnTo>
                  <a:lnTo>
                    <a:pt x="3541" y="1054"/>
                  </a:lnTo>
                  <a:lnTo>
                    <a:pt x="3526" y="1043"/>
                  </a:lnTo>
                  <a:lnTo>
                    <a:pt x="3511" y="1032"/>
                  </a:lnTo>
                  <a:lnTo>
                    <a:pt x="3497" y="1020"/>
                  </a:lnTo>
                  <a:lnTo>
                    <a:pt x="3483" y="1007"/>
                  </a:lnTo>
                  <a:lnTo>
                    <a:pt x="3470" y="994"/>
                  </a:lnTo>
                  <a:lnTo>
                    <a:pt x="3456" y="980"/>
                  </a:lnTo>
                  <a:lnTo>
                    <a:pt x="3445" y="966"/>
                  </a:lnTo>
                  <a:lnTo>
                    <a:pt x="3433" y="951"/>
                  </a:lnTo>
                  <a:lnTo>
                    <a:pt x="3422" y="936"/>
                  </a:lnTo>
                  <a:lnTo>
                    <a:pt x="3411" y="920"/>
                  </a:lnTo>
                  <a:lnTo>
                    <a:pt x="3401" y="903"/>
                  </a:lnTo>
                  <a:lnTo>
                    <a:pt x="3392" y="888"/>
                  </a:lnTo>
                  <a:lnTo>
                    <a:pt x="3385" y="870"/>
                  </a:lnTo>
                  <a:lnTo>
                    <a:pt x="3377" y="853"/>
                  </a:lnTo>
                  <a:lnTo>
                    <a:pt x="3370" y="835"/>
                  </a:lnTo>
                  <a:lnTo>
                    <a:pt x="3363" y="817"/>
                  </a:lnTo>
                  <a:lnTo>
                    <a:pt x="3358" y="798"/>
                  </a:lnTo>
                  <a:lnTo>
                    <a:pt x="3353" y="779"/>
                  </a:lnTo>
                  <a:lnTo>
                    <a:pt x="2504" y="779"/>
                  </a:lnTo>
                  <a:close/>
                </a:path>
              </a:pathLst>
            </a:custGeom>
            <a:solidFill>
              <a:srgbClr val="005E83"/>
            </a:solidFill>
            <a:ln w="9525">
              <a:noFill/>
              <a:round/>
              <a:headEnd/>
              <a:tailEnd/>
            </a:ln>
          </p:spPr>
          <p:txBody>
            <a:bodyPr/>
            <a:lstStyle/>
            <a:p>
              <a:endParaRPr lang="zh-CN" altLang="en-US"/>
            </a:p>
          </p:txBody>
        </p:sp>
        <p:sp>
          <p:nvSpPr>
            <p:cNvPr id="77833" name="Freeform 27"/>
            <p:cNvSpPr>
              <a:spLocks noEditPoints="1"/>
            </p:cNvSpPr>
            <p:nvPr/>
          </p:nvSpPr>
          <p:spPr bwMode="auto">
            <a:xfrm>
              <a:off x="1728788" y="2403475"/>
              <a:ext cx="1798638" cy="1439863"/>
            </a:xfrm>
            <a:custGeom>
              <a:avLst/>
              <a:gdLst>
                <a:gd name="T0" fmla="*/ 2147483647 w 5667"/>
                <a:gd name="T1" fmla="*/ 2147483647 h 4534"/>
                <a:gd name="T2" fmla="*/ 2147483647 w 5667"/>
                <a:gd name="T3" fmla="*/ 2147483647 h 4534"/>
                <a:gd name="T4" fmla="*/ 2147483647 w 5667"/>
                <a:gd name="T5" fmla="*/ 2147483647 h 4534"/>
                <a:gd name="T6" fmla="*/ 2147483647 w 5667"/>
                <a:gd name="T7" fmla="*/ 2147483647 h 4534"/>
                <a:gd name="T8" fmla="*/ 2147483647 w 5667"/>
                <a:gd name="T9" fmla="*/ 2147483647 h 4534"/>
                <a:gd name="T10" fmla="*/ 2147483647 w 5667"/>
                <a:gd name="T11" fmla="*/ 2147483647 h 4534"/>
                <a:gd name="T12" fmla="*/ 2147483647 w 5667"/>
                <a:gd name="T13" fmla="*/ 2147483647 h 4534"/>
                <a:gd name="T14" fmla="*/ 2147483647 w 5667"/>
                <a:gd name="T15" fmla="*/ 2147483647 h 4534"/>
                <a:gd name="T16" fmla="*/ 2147483647 w 5667"/>
                <a:gd name="T17" fmla="*/ 2147483647 h 4534"/>
                <a:gd name="T18" fmla="*/ 2147483647 w 5667"/>
                <a:gd name="T19" fmla="*/ 2147483647 h 4534"/>
                <a:gd name="T20" fmla="*/ 2147483647 w 5667"/>
                <a:gd name="T21" fmla="*/ 2147483647 h 4534"/>
                <a:gd name="T22" fmla="*/ 2147483647 w 5667"/>
                <a:gd name="T23" fmla="*/ 2147483647 h 4534"/>
                <a:gd name="T24" fmla="*/ 2147483647 w 5667"/>
                <a:gd name="T25" fmla="*/ 2147483647 h 4534"/>
                <a:gd name="T26" fmla="*/ 2147483647 w 5667"/>
                <a:gd name="T27" fmla="*/ 2147483647 h 4534"/>
                <a:gd name="T28" fmla="*/ 2147483647 w 5667"/>
                <a:gd name="T29" fmla="*/ 2147483647 h 4534"/>
                <a:gd name="T30" fmla="*/ 2147483647 w 5667"/>
                <a:gd name="T31" fmla="*/ 2147483647 h 4534"/>
                <a:gd name="T32" fmla="*/ 2147483647 w 5667"/>
                <a:gd name="T33" fmla="*/ 2147483647 h 4534"/>
                <a:gd name="T34" fmla="*/ 2147483647 w 5667"/>
                <a:gd name="T35" fmla="*/ 2147483647 h 4534"/>
                <a:gd name="T36" fmla="*/ 2147483647 w 5667"/>
                <a:gd name="T37" fmla="*/ 2147483647 h 4534"/>
                <a:gd name="T38" fmla="*/ 2147483647 w 5667"/>
                <a:gd name="T39" fmla="*/ 2147483647 h 4534"/>
                <a:gd name="T40" fmla="*/ 2147483647 w 5667"/>
                <a:gd name="T41" fmla="*/ 2147483647 h 4534"/>
                <a:gd name="T42" fmla="*/ 2147483647 w 5667"/>
                <a:gd name="T43" fmla="*/ 2147483647 h 4534"/>
                <a:gd name="T44" fmla="*/ 2147483647 w 5667"/>
                <a:gd name="T45" fmla="*/ 2147483647 h 4534"/>
                <a:gd name="T46" fmla="*/ 2147483647 w 5667"/>
                <a:gd name="T47" fmla="*/ 2147483647 h 4534"/>
                <a:gd name="T48" fmla="*/ 2147483647 w 5667"/>
                <a:gd name="T49" fmla="*/ 2147483647 h 4534"/>
                <a:gd name="T50" fmla="*/ 2147483647 w 5667"/>
                <a:gd name="T51" fmla="*/ 2147483647 h 4534"/>
                <a:gd name="T52" fmla="*/ 2147483647 w 5667"/>
                <a:gd name="T53" fmla="*/ 2147483647 h 4534"/>
                <a:gd name="T54" fmla="*/ 2147483647 w 5667"/>
                <a:gd name="T55" fmla="*/ 2147483647 h 4534"/>
                <a:gd name="T56" fmla="*/ 2147483647 w 5667"/>
                <a:gd name="T57" fmla="*/ 2147483647 h 4534"/>
                <a:gd name="T58" fmla="*/ 2147483647 w 5667"/>
                <a:gd name="T59" fmla="*/ 2147483647 h 4534"/>
                <a:gd name="T60" fmla="*/ 2147483647 w 5667"/>
                <a:gd name="T61" fmla="*/ 2147483647 h 4534"/>
                <a:gd name="T62" fmla="*/ 2147483647 w 5667"/>
                <a:gd name="T63" fmla="*/ 2147483647 h 4534"/>
                <a:gd name="T64" fmla="*/ 2147483647 w 5667"/>
                <a:gd name="T65" fmla="*/ 2147483647 h 4534"/>
                <a:gd name="T66" fmla="*/ 0 w 5667"/>
                <a:gd name="T67" fmla="*/ 2147483647 h 4534"/>
                <a:gd name="T68" fmla="*/ 2147483647 w 5667"/>
                <a:gd name="T69" fmla="*/ 2147483647 h 4534"/>
                <a:gd name="T70" fmla="*/ 2147483647 w 5667"/>
                <a:gd name="T71" fmla="*/ 2147483647 h 4534"/>
                <a:gd name="T72" fmla="*/ 2147483647 w 5667"/>
                <a:gd name="T73" fmla="*/ 2147483647 h 4534"/>
                <a:gd name="T74" fmla="*/ 2147483647 w 5667"/>
                <a:gd name="T75" fmla="*/ 2147483647 h 4534"/>
                <a:gd name="T76" fmla="*/ 2147483647 w 5667"/>
                <a:gd name="T77" fmla="*/ 2147483647 h 4534"/>
                <a:gd name="T78" fmla="*/ 2147483647 w 5667"/>
                <a:gd name="T79" fmla="*/ 2147483647 h 4534"/>
                <a:gd name="T80" fmla="*/ 2147483647 w 5667"/>
                <a:gd name="T81" fmla="*/ 2147483647 h 4534"/>
                <a:gd name="T82" fmla="*/ 2147483647 w 5667"/>
                <a:gd name="T83" fmla="*/ 2147483647 h 4534"/>
                <a:gd name="T84" fmla="*/ 2147483647 w 5667"/>
                <a:gd name="T85" fmla="*/ 2147483647 h 4534"/>
                <a:gd name="T86" fmla="*/ 2147483647 w 5667"/>
                <a:gd name="T87" fmla="*/ 2147483647 h 4534"/>
                <a:gd name="T88" fmla="*/ 2147483647 w 5667"/>
                <a:gd name="T89" fmla="*/ 2147483647 h 4534"/>
                <a:gd name="T90" fmla="*/ 2147483647 w 5667"/>
                <a:gd name="T91" fmla="*/ 2147483647 h 4534"/>
                <a:gd name="T92" fmla="*/ 2147483647 w 5667"/>
                <a:gd name="T93" fmla="*/ 2147483647 h 4534"/>
                <a:gd name="T94" fmla="*/ 2147483647 w 5667"/>
                <a:gd name="T95" fmla="*/ 2147483647 h 4534"/>
                <a:gd name="T96" fmla="*/ 2147483647 w 5667"/>
                <a:gd name="T97" fmla="*/ 2147483647 h 4534"/>
                <a:gd name="T98" fmla="*/ 2147483647 w 5667"/>
                <a:gd name="T99" fmla="*/ 2147483647 h 4534"/>
                <a:gd name="T100" fmla="*/ 2147483647 w 5667"/>
                <a:gd name="T101" fmla="*/ 2147483647 h 4534"/>
                <a:gd name="T102" fmla="*/ 2147483647 w 5667"/>
                <a:gd name="T103" fmla="*/ 2147483647 h 4534"/>
                <a:gd name="T104" fmla="*/ 2147483647 w 5667"/>
                <a:gd name="T105" fmla="*/ 2147483647 h 4534"/>
                <a:gd name="T106" fmla="*/ 2147483647 w 5667"/>
                <a:gd name="T107" fmla="*/ 2147483647 h 4534"/>
                <a:gd name="T108" fmla="*/ 2147483647 w 5667"/>
                <a:gd name="T109" fmla="*/ 2147483647 h 4534"/>
                <a:gd name="T110" fmla="*/ 2147483647 w 5667"/>
                <a:gd name="T111" fmla="*/ 2147483647 h 4534"/>
                <a:gd name="T112" fmla="*/ 2147483647 w 5667"/>
                <a:gd name="T113" fmla="*/ 2147483647 h 4534"/>
                <a:gd name="T114" fmla="*/ 2147483647 w 5667"/>
                <a:gd name="T115" fmla="*/ 2147483647 h 4534"/>
                <a:gd name="T116" fmla="*/ 2147483647 w 5667"/>
                <a:gd name="T117" fmla="*/ 2147483647 h 45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67"/>
                <a:gd name="T178" fmla="*/ 0 h 4534"/>
                <a:gd name="T179" fmla="*/ 5667 w 5667"/>
                <a:gd name="T180" fmla="*/ 4534 h 45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67" h="4534">
                  <a:moveTo>
                    <a:pt x="3173" y="4534"/>
                  </a:moveTo>
                  <a:lnTo>
                    <a:pt x="2370" y="4534"/>
                  </a:lnTo>
                  <a:lnTo>
                    <a:pt x="2175" y="2607"/>
                  </a:lnTo>
                  <a:lnTo>
                    <a:pt x="2957" y="2607"/>
                  </a:lnTo>
                  <a:lnTo>
                    <a:pt x="3173" y="4534"/>
                  </a:lnTo>
                  <a:close/>
                  <a:moveTo>
                    <a:pt x="0" y="4534"/>
                  </a:moveTo>
                  <a:lnTo>
                    <a:pt x="285" y="2607"/>
                  </a:lnTo>
                  <a:lnTo>
                    <a:pt x="1069" y="2607"/>
                  </a:lnTo>
                  <a:lnTo>
                    <a:pt x="833" y="4534"/>
                  </a:lnTo>
                  <a:lnTo>
                    <a:pt x="0" y="4534"/>
                  </a:lnTo>
                  <a:close/>
                  <a:moveTo>
                    <a:pt x="0" y="339"/>
                  </a:moveTo>
                  <a:lnTo>
                    <a:pt x="1134" y="339"/>
                  </a:lnTo>
                  <a:lnTo>
                    <a:pt x="1134" y="0"/>
                  </a:lnTo>
                  <a:lnTo>
                    <a:pt x="2041" y="0"/>
                  </a:lnTo>
                  <a:lnTo>
                    <a:pt x="2041" y="339"/>
                  </a:lnTo>
                  <a:lnTo>
                    <a:pt x="3173" y="339"/>
                  </a:lnTo>
                  <a:lnTo>
                    <a:pt x="3173" y="679"/>
                  </a:lnTo>
                  <a:lnTo>
                    <a:pt x="0" y="679"/>
                  </a:lnTo>
                  <a:lnTo>
                    <a:pt x="0" y="339"/>
                  </a:lnTo>
                  <a:close/>
                  <a:moveTo>
                    <a:pt x="293" y="779"/>
                  </a:moveTo>
                  <a:lnTo>
                    <a:pt x="422" y="1133"/>
                  </a:lnTo>
                  <a:lnTo>
                    <a:pt x="0" y="1133"/>
                  </a:lnTo>
                  <a:lnTo>
                    <a:pt x="0" y="1473"/>
                  </a:lnTo>
                  <a:lnTo>
                    <a:pt x="3173" y="1473"/>
                  </a:lnTo>
                  <a:lnTo>
                    <a:pt x="3173" y="1133"/>
                  </a:lnTo>
                  <a:lnTo>
                    <a:pt x="2710" y="1133"/>
                  </a:lnTo>
                  <a:lnTo>
                    <a:pt x="2897" y="779"/>
                  </a:lnTo>
                  <a:lnTo>
                    <a:pt x="2029" y="779"/>
                  </a:lnTo>
                  <a:lnTo>
                    <a:pt x="2025" y="798"/>
                  </a:lnTo>
                  <a:lnTo>
                    <a:pt x="2019" y="817"/>
                  </a:lnTo>
                  <a:lnTo>
                    <a:pt x="2013" y="835"/>
                  </a:lnTo>
                  <a:lnTo>
                    <a:pt x="2006" y="853"/>
                  </a:lnTo>
                  <a:lnTo>
                    <a:pt x="1998" y="870"/>
                  </a:lnTo>
                  <a:lnTo>
                    <a:pt x="1990" y="888"/>
                  </a:lnTo>
                  <a:lnTo>
                    <a:pt x="1981" y="903"/>
                  </a:lnTo>
                  <a:lnTo>
                    <a:pt x="1971" y="920"/>
                  </a:lnTo>
                  <a:lnTo>
                    <a:pt x="1961" y="936"/>
                  </a:lnTo>
                  <a:lnTo>
                    <a:pt x="1950" y="951"/>
                  </a:lnTo>
                  <a:lnTo>
                    <a:pt x="1938" y="966"/>
                  </a:lnTo>
                  <a:lnTo>
                    <a:pt x="1926" y="980"/>
                  </a:lnTo>
                  <a:lnTo>
                    <a:pt x="1913" y="994"/>
                  </a:lnTo>
                  <a:lnTo>
                    <a:pt x="1900" y="1007"/>
                  </a:lnTo>
                  <a:lnTo>
                    <a:pt x="1886" y="1020"/>
                  </a:lnTo>
                  <a:lnTo>
                    <a:pt x="1872" y="1032"/>
                  </a:lnTo>
                  <a:lnTo>
                    <a:pt x="1857" y="1043"/>
                  </a:lnTo>
                  <a:lnTo>
                    <a:pt x="1841" y="1054"/>
                  </a:lnTo>
                  <a:lnTo>
                    <a:pt x="1826" y="1064"/>
                  </a:lnTo>
                  <a:lnTo>
                    <a:pt x="1809" y="1074"/>
                  </a:lnTo>
                  <a:lnTo>
                    <a:pt x="1793" y="1083"/>
                  </a:lnTo>
                  <a:lnTo>
                    <a:pt x="1775" y="1091"/>
                  </a:lnTo>
                  <a:lnTo>
                    <a:pt x="1759" y="1099"/>
                  </a:lnTo>
                  <a:lnTo>
                    <a:pt x="1741" y="1106"/>
                  </a:lnTo>
                  <a:lnTo>
                    <a:pt x="1723" y="1111"/>
                  </a:lnTo>
                  <a:lnTo>
                    <a:pt x="1704" y="1117"/>
                  </a:lnTo>
                  <a:lnTo>
                    <a:pt x="1685" y="1121"/>
                  </a:lnTo>
                  <a:lnTo>
                    <a:pt x="1666" y="1126"/>
                  </a:lnTo>
                  <a:lnTo>
                    <a:pt x="1647" y="1128"/>
                  </a:lnTo>
                  <a:lnTo>
                    <a:pt x="1626" y="1130"/>
                  </a:lnTo>
                  <a:lnTo>
                    <a:pt x="1606" y="1132"/>
                  </a:lnTo>
                  <a:lnTo>
                    <a:pt x="1586" y="1133"/>
                  </a:lnTo>
                  <a:lnTo>
                    <a:pt x="1566" y="1132"/>
                  </a:lnTo>
                  <a:lnTo>
                    <a:pt x="1547" y="1130"/>
                  </a:lnTo>
                  <a:lnTo>
                    <a:pt x="1527" y="1128"/>
                  </a:lnTo>
                  <a:lnTo>
                    <a:pt x="1508" y="1126"/>
                  </a:lnTo>
                  <a:lnTo>
                    <a:pt x="1489" y="1121"/>
                  </a:lnTo>
                  <a:lnTo>
                    <a:pt x="1470" y="1117"/>
                  </a:lnTo>
                  <a:lnTo>
                    <a:pt x="1451" y="1111"/>
                  </a:lnTo>
                  <a:lnTo>
                    <a:pt x="1433" y="1106"/>
                  </a:lnTo>
                  <a:lnTo>
                    <a:pt x="1415" y="1099"/>
                  </a:lnTo>
                  <a:lnTo>
                    <a:pt x="1397" y="1091"/>
                  </a:lnTo>
                  <a:lnTo>
                    <a:pt x="1380" y="1083"/>
                  </a:lnTo>
                  <a:lnTo>
                    <a:pt x="1363" y="1074"/>
                  </a:lnTo>
                  <a:lnTo>
                    <a:pt x="1348" y="1064"/>
                  </a:lnTo>
                  <a:lnTo>
                    <a:pt x="1332" y="1054"/>
                  </a:lnTo>
                  <a:lnTo>
                    <a:pt x="1316" y="1043"/>
                  </a:lnTo>
                  <a:lnTo>
                    <a:pt x="1302" y="1032"/>
                  </a:lnTo>
                  <a:lnTo>
                    <a:pt x="1287" y="1020"/>
                  </a:lnTo>
                  <a:lnTo>
                    <a:pt x="1273" y="1007"/>
                  </a:lnTo>
                  <a:lnTo>
                    <a:pt x="1259" y="994"/>
                  </a:lnTo>
                  <a:lnTo>
                    <a:pt x="1247" y="980"/>
                  </a:lnTo>
                  <a:lnTo>
                    <a:pt x="1235" y="966"/>
                  </a:lnTo>
                  <a:lnTo>
                    <a:pt x="1223" y="951"/>
                  </a:lnTo>
                  <a:lnTo>
                    <a:pt x="1212" y="936"/>
                  </a:lnTo>
                  <a:lnTo>
                    <a:pt x="1202" y="920"/>
                  </a:lnTo>
                  <a:lnTo>
                    <a:pt x="1192" y="903"/>
                  </a:lnTo>
                  <a:lnTo>
                    <a:pt x="1183" y="888"/>
                  </a:lnTo>
                  <a:lnTo>
                    <a:pt x="1174" y="870"/>
                  </a:lnTo>
                  <a:lnTo>
                    <a:pt x="1168" y="853"/>
                  </a:lnTo>
                  <a:lnTo>
                    <a:pt x="1160" y="835"/>
                  </a:lnTo>
                  <a:lnTo>
                    <a:pt x="1154" y="817"/>
                  </a:lnTo>
                  <a:lnTo>
                    <a:pt x="1148" y="798"/>
                  </a:lnTo>
                  <a:lnTo>
                    <a:pt x="1144" y="779"/>
                  </a:lnTo>
                  <a:lnTo>
                    <a:pt x="293" y="779"/>
                  </a:lnTo>
                  <a:close/>
                  <a:moveTo>
                    <a:pt x="2041" y="2266"/>
                  </a:moveTo>
                  <a:lnTo>
                    <a:pt x="2041" y="4193"/>
                  </a:lnTo>
                  <a:lnTo>
                    <a:pt x="2041" y="4194"/>
                  </a:lnTo>
                  <a:lnTo>
                    <a:pt x="2040" y="4210"/>
                  </a:lnTo>
                  <a:lnTo>
                    <a:pt x="2038" y="4228"/>
                  </a:lnTo>
                  <a:lnTo>
                    <a:pt x="2036" y="4245"/>
                  </a:lnTo>
                  <a:lnTo>
                    <a:pt x="2034" y="4262"/>
                  </a:lnTo>
                  <a:lnTo>
                    <a:pt x="2029" y="4279"/>
                  </a:lnTo>
                  <a:lnTo>
                    <a:pt x="2025" y="4294"/>
                  </a:lnTo>
                  <a:lnTo>
                    <a:pt x="2019" y="4310"/>
                  </a:lnTo>
                  <a:lnTo>
                    <a:pt x="2014" y="4326"/>
                  </a:lnTo>
                  <a:lnTo>
                    <a:pt x="2007" y="4340"/>
                  </a:lnTo>
                  <a:lnTo>
                    <a:pt x="1999" y="4355"/>
                  </a:lnTo>
                  <a:lnTo>
                    <a:pt x="1991" y="4369"/>
                  </a:lnTo>
                  <a:lnTo>
                    <a:pt x="1982" y="4384"/>
                  </a:lnTo>
                  <a:lnTo>
                    <a:pt x="1972" y="4396"/>
                  </a:lnTo>
                  <a:lnTo>
                    <a:pt x="1962" y="4410"/>
                  </a:lnTo>
                  <a:lnTo>
                    <a:pt x="1952" y="4422"/>
                  </a:lnTo>
                  <a:lnTo>
                    <a:pt x="1941" y="4434"/>
                  </a:lnTo>
                  <a:lnTo>
                    <a:pt x="1929" y="4445"/>
                  </a:lnTo>
                  <a:lnTo>
                    <a:pt x="1916" y="4456"/>
                  </a:lnTo>
                  <a:lnTo>
                    <a:pt x="1904" y="4466"/>
                  </a:lnTo>
                  <a:lnTo>
                    <a:pt x="1891" y="4476"/>
                  </a:lnTo>
                  <a:lnTo>
                    <a:pt x="1877" y="4485"/>
                  </a:lnTo>
                  <a:lnTo>
                    <a:pt x="1863" y="4492"/>
                  </a:lnTo>
                  <a:lnTo>
                    <a:pt x="1848" y="4500"/>
                  </a:lnTo>
                  <a:lnTo>
                    <a:pt x="1832" y="4507"/>
                  </a:lnTo>
                  <a:lnTo>
                    <a:pt x="1817" y="4513"/>
                  </a:lnTo>
                  <a:lnTo>
                    <a:pt x="1801" y="4518"/>
                  </a:lnTo>
                  <a:lnTo>
                    <a:pt x="1785" y="4523"/>
                  </a:lnTo>
                  <a:lnTo>
                    <a:pt x="1769" y="4526"/>
                  </a:lnTo>
                  <a:lnTo>
                    <a:pt x="1752" y="4529"/>
                  </a:lnTo>
                  <a:lnTo>
                    <a:pt x="1735" y="4532"/>
                  </a:lnTo>
                  <a:lnTo>
                    <a:pt x="1718" y="4533"/>
                  </a:lnTo>
                  <a:lnTo>
                    <a:pt x="1700" y="4534"/>
                  </a:lnTo>
                  <a:lnTo>
                    <a:pt x="1700" y="4532"/>
                  </a:lnTo>
                  <a:lnTo>
                    <a:pt x="1698" y="4534"/>
                  </a:lnTo>
                  <a:lnTo>
                    <a:pt x="990" y="4534"/>
                  </a:lnTo>
                  <a:lnTo>
                    <a:pt x="990" y="4194"/>
                  </a:lnTo>
                  <a:lnTo>
                    <a:pt x="1134" y="4194"/>
                  </a:lnTo>
                  <a:lnTo>
                    <a:pt x="1134" y="2266"/>
                  </a:lnTo>
                  <a:lnTo>
                    <a:pt x="0" y="2266"/>
                  </a:lnTo>
                  <a:lnTo>
                    <a:pt x="0" y="1925"/>
                  </a:lnTo>
                  <a:lnTo>
                    <a:pt x="1134" y="1925"/>
                  </a:lnTo>
                  <a:lnTo>
                    <a:pt x="1134" y="1586"/>
                  </a:lnTo>
                  <a:lnTo>
                    <a:pt x="2041" y="1586"/>
                  </a:lnTo>
                  <a:lnTo>
                    <a:pt x="2041" y="1926"/>
                  </a:lnTo>
                  <a:lnTo>
                    <a:pt x="3173" y="1926"/>
                  </a:lnTo>
                  <a:lnTo>
                    <a:pt x="3173" y="2266"/>
                  </a:lnTo>
                  <a:lnTo>
                    <a:pt x="2041" y="2266"/>
                  </a:lnTo>
                  <a:close/>
                  <a:moveTo>
                    <a:pt x="5667" y="4194"/>
                  </a:moveTo>
                  <a:lnTo>
                    <a:pt x="5667" y="4534"/>
                  </a:lnTo>
                  <a:lnTo>
                    <a:pt x="4535" y="4534"/>
                  </a:lnTo>
                  <a:lnTo>
                    <a:pt x="4535" y="1473"/>
                  </a:lnTo>
                  <a:lnTo>
                    <a:pt x="4194" y="1473"/>
                  </a:lnTo>
                  <a:lnTo>
                    <a:pt x="4194" y="4193"/>
                  </a:lnTo>
                  <a:lnTo>
                    <a:pt x="4194" y="4194"/>
                  </a:lnTo>
                  <a:lnTo>
                    <a:pt x="4193" y="4210"/>
                  </a:lnTo>
                  <a:lnTo>
                    <a:pt x="4192" y="4227"/>
                  </a:lnTo>
                  <a:lnTo>
                    <a:pt x="4191" y="4243"/>
                  </a:lnTo>
                  <a:lnTo>
                    <a:pt x="4188" y="4260"/>
                  </a:lnTo>
                  <a:lnTo>
                    <a:pt x="4184" y="4275"/>
                  </a:lnTo>
                  <a:lnTo>
                    <a:pt x="4180" y="4291"/>
                  </a:lnTo>
                  <a:lnTo>
                    <a:pt x="4175" y="4307"/>
                  </a:lnTo>
                  <a:lnTo>
                    <a:pt x="4169" y="4321"/>
                  </a:lnTo>
                  <a:lnTo>
                    <a:pt x="4163" y="4337"/>
                  </a:lnTo>
                  <a:lnTo>
                    <a:pt x="4155" y="4350"/>
                  </a:lnTo>
                  <a:lnTo>
                    <a:pt x="4147" y="4365"/>
                  </a:lnTo>
                  <a:lnTo>
                    <a:pt x="4139" y="4378"/>
                  </a:lnTo>
                  <a:lnTo>
                    <a:pt x="4130" y="4392"/>
                  </a:lnTo>
                  <a:lnTo>
                    <a:pt x="4122" y="4404"/>
                  </a:lnTo>
                  <a:lnTo>
                    <a:pt x="4111" y="4416"/>
                  </a:lnTo>
                  <a:lnTo>
                    <a:pt x="4100" y="4428"/>
                  </a:lnTo>
                  <a:lnTo>
                    <a:pt x="4089" y="4439"/>
                  </a:lnTo>
                  <a:lnTo>
                    <a:pt x="4078" y="4450"/>
                  </a:lnTo>
                  <a:lnTo>
                    <a:pt x="4066" y="4460"/>
                  </a:lnTo>
                  <a:lnTo>
                    <a:pt x="4053" y="4469"/>
                  </a:lnTo>
                  <a:lnTo>
                    <a:pt x="4040" y="4478"/>
                  </a:lnTo>
                  <a:lnTo>
                    <a:pt x="4026" y="4487"/>
                  </a:lnTo>
                  <a:lnTo>
                    <a:pt x="4012" y="4495"/>
                  </a:lnTo>
                  <a:lnTo>
                    <a:pt x="3998" y="4501"/>
                  </a:lnTo>
                  <a:lnTo>
                    <a:pt x="3984" y="4508"/>
                  </a:lnTo>
                  <a:lnTo>
                    <a:pt x="3968" y="4514"/>
                  </a:lnTo>
                  <a:lnTo>
                    <a:pt x="3953" y="4518"/>
                  </a:lnTo>
                  <a:lnTo>
                    <a:pt x="3937" y="4523"/>
                  </a:lnTo>
                  <a:lnTo>
                    <a:pt x="3921" y="4527"/>
                  </a:lnTo>
                  <a:lnTo>
                    <a:pt x="3905" y="4529"/>
                  </a:lnTo>
                  <a:lnTo>
                    <a:pt x="3889" y="4532"/>
                  </a:lnTo>
                  <a:lnTo>
                    <a:pt x="3872" y="4533"/>
                  </a:lnTo>
                  <a:lnTo>
                    <a:pt x="3872" y="4534"/>
                  </a:lnTo>
                  <a:lnTo>
                    <a:pt x="3856" y="4534"/>
                  </a:lnTo>
                  <a:lnTo>
                    <a:pt x="3854" y="4534"/>
                  </a:lnTo>
                  <a:lnTo>
                    <a:pt x="3288" y="4534"/>
                  </a:lnTo>
                  <a:lnTo>
                    <a:pt x="3288" y="0"/>
                  </a:lnTo>
                  <a:lnTo>
                    <a:pt x="5667" y="0"/>
                  </a:lnTo>
                  <a:lnTo>
                    <a:pt x="5667" y="339"/>
                  </a:lnTo>
                  <a:lnTo>
                    <a:pt x="4194" y="339"/>
                  </a:lnTo>
                  <a:lnTo>
                    <a:pt x="4194" y="1133"/>
                  </a:lnTo>
                  <a:lnTo>
                    <a:pt x="5667" y="1133"/>
                  </a:lnTo>
                  <a:lnTo>
                    <a:pt x="5667" y="1473"/>
                  </a:lnTo>
                  <a:lnTo>
                    <a:pt x="5441" y="1473"/>
                  </a:lnTo>
                  <a:lnTo>
                    <a:pt x="5441" y="1628"/>
                  </a:lnTo>
                  <a:lnTo>
                    <a:pt x="5441" y="1784"/>
                  </a:lnTo>
                  <a:lnTo>
                    <a:pt x="5441" y="1940"/>
                  </a:lnTo>
                  <a:lnTo>
                    <a:pt x="5441" y="2096"/>
                  </a:lnTo>
                  <a:lnTo>
                    <a:pt x="5441" y="2252"/>
                  </a:lnTo>
                  <a:lnTo>
                    <a:pt x="5441" y="2407"/>
                  </a:lnTo>
                  <a:lnTo>
                    <a:pt x="5441" y="2564"/>
                  </a:lnTo>
                  <a:lnTo>
                    <a:pt x="5441" y="2720"/>
                  </a:lnTo>
                  <a:lnTo>
                    <a:pt x="5441" y="2875"/>
                  </a:lnTo>
                  <a:lnTo>
                    <a:pt x="5441" y="3031"/>
                  </a:lnTo>
                  <a:lnTo>
                    <a:pt x="5441" y="3187"/>
                  </a:lnTo>
                  <a:lnTo>
                    <a:pt x="5441" y="3343"/>
                  </a:lnTo>
                  <a:lnTo>
                    <a:pt x="5441" y="3499"/>
                  </a:lnTo>
                  <a:lnTo>
                    <a:pt x="5441" y="3655"/>
                  </a:lnTo>
                  <a:lnTo>
                    <a:pt x="5441" y="3811"/>
                  </a:lnTo>
                  <a:lnTo>
                    <a:pt x="5441" y="3966"/>
                  </a:lnTo>
                  <a:lnTo>
                    <a:pt x="5441" y="3996"/>
                  </a:lnTo>
                  <a:lnTo>
                    <a:pt x="5445" y="4022"/>
                  </a:lnTo>
                  <a:lnTo>
                    <a:pt x="5448" y="4047"/>
                  </a:lnTo>
                  <a:lnTo>
                    <a:pt x="5454" y="4071"/>
                  </a:lnTo>
                  <a:lnTo>
                    <a:pt x="5457" y="4081"/>
                  </a:lnTo>
                  <a:lnTo>
                    <a:pt x="5461" y="4091"/>
                  </a:lnTo>
                  <a:lnTo>
                    <a:pt x="5466" y="4101"/>
                  </a:lnTo>
                  <a:lnTo>
                    <a:pt x="5470" y="4110"/>
                  </a:lnTo>
                  <a:lnTo>
                    <a:pt x="5476" y="4118"/>
                  </a:lnTo>
                  <a:lnTo>
                    <a:pt x="5482" y="4125"/>
                  </a:lnTo>
                  <a:lnTo>
                    <a:pt x="5487" y="4133"/>
                  </a:lnTo>
                  <a:lnTo>
                    <a:pt x="5494" y="4141"/>
                  </a:lnTo>
                  <a:lnTo>
                    <a:pt x="5502" y="4147"/>
                  </a:lnTo>
                  <a:lnTo>
                    <a:pt x="5508" y="4153"/>
                  </a:lnTo>
                  <a:lnTo>
                    <a:pt x="5517" y="4159"/>
                  </a:lnTo>
                  <a:lnTo>
                    <a:pt x="5525" y="4165"/>
                  </a:lnTo>
                  <a:lnTo>
                    <a:pt x="5534" y="4169"/>
                  </a:lnTo>
                  <a:lnTo>
                    <a:pt x="5544" y="4173"/>
                  </a:lnTo>
                  <a:lnTo>
                    <a:pt x="5554" y="4177"/>
                  </a:lnTo>
                  <a:lnTo>
                    <a:pt x="5564" y="4180"/>
                  </a:lnTo>
                  <a:lnTo>
                    <a:pt x="5587" y="4186"/>
                  </a:lnTo>
                  <a:lnTo>
                    <a:pt x="5611" y="4190"/>
                  </a:lnTo>
                  <a:lnTo>
                    <a:pt x="5638" y="4193"/>
                  </a:lnTo>
                  <a:lnTo>
                    <a:pt x="5667" y="4194"/>
                  </a:lnTo>
                  <a:close/>
                </a:path>
              </a:pathLst>
            </a:custGeom>
            <a:solidFill>
              <a:srgbClr val="84C225"/>
            </a:solidFill>
            <a:ln w="9525">
              <a:noFill/>
              <a:round/>
              <a:headEnd/>
              <a:tailEnd/>
            </a:ln>
          </p:spPr>
          <p:txBody>
            <a:bodyPr/>
            <a:lstStyle/>
            <a:p>
              <a:endParaRPr lang="zh-CN" altLang="en-US"/>
            </a:p>
          </p:txBody>
        </p:sp>
        <p:sp>
          <p:nvSpPr>
            <p:cNvPr id="77834" name="Freeform 28"/>
            <p:cNvSpPr>
              <a:spLocks/>
            </p:cNvSpPr>
            <p:nvPr/>
          </p:nvSpPr>
          <p:spPr bwMode="auto">
            <a:xfrm>
              <a:off x="2846388" y="3986213"/>
              <a:ext cx="681038" cy="468313"/>
            </a:xfrm>
            <a:custGeom>
              <a:avLst/>
              <a:gdLst>
                <a:gd name="T0" fmla="*/ 2147483647 w 2149"/>
                <a:gd name="T1" fmla="*/ 2147483647 h 1473"/>
                <a:gd name="T2" fmla="*/ 2147483647 w 2149"/>
                <a:gd name="T3" fmla="*/ 2147483647 h 1473"/>
                <a:gd name="T4" fmla="*/ 2147483647 w 2149"/>
                <a:gd name="T5" fmla="*/ 2147483647 h 1473"/>
                <a:gd name="T6" fmla="*/ 2147483647 w 2149"/>
                <a:gd name="T7" fmla="*/ 2147483647 h 1473"/>
                <a:gd name="T8" fmla="*/ 2147483647 w 2149"/>
                <a:gd name="T9" fmla="*/ 2147483647 h 1473"/>
                <a:gd name="T10" fmla="*/ 2147483647 w 2149"/>
                <a:gd name="T11" fmla="*/ 2147483647 h 1473"/>
                <a:gd name="T12" fmla="*/ 2147483647 w 2149"/>
                <a:gd name="T13" fmla="*/ 2147483647 h 1473"/>
                <a:gd name="T14" fmla="*/ 2147483647 w 2149"/>
                <a:gd name="T15" fmla="*/ 2147483647 h 1473"/>
                <a:gd name="T16" fmla="*/ 2147483647 w 2149"/>
                <a:gd name="T17" fmla="*/ 2147483647 h 1473"/>
                <a:gd name="T18" fmla="*/ 2147483647 w 2149"/>
                <a:gd name="T19" fmla="*/ 2147483647 h 1473"/>
                <a:gd name="T20" fmla="*/ 2147483647 w 2149"/>
                <a:gd name="T21" fmla="*/ 2147483647 h 1473"/>
                <a:gd name="T22" fmla="*/ 2147483647 w 2149"/>
                <a:gd name="T23" fmla="*/ 0 h 1473"/>
                <a:gd name="T24" fmla="*/ 2147483647 w 2149"/>
                <a:gd name="T25" fmla="*/ 2147483647 h 1473"/>
                <a:gd name="T26" fmla="*/ 2147483647 w 2149"/>
                <a:gd name="T27" fmla="*/ 2147483647 h 1473"/>
                <a:gd name="T28" fmla="*/ 2147483647 w 2149"/>
                <a:gd name="T29" fmla="*/ 2147483647 h 1473"/>
                <a:gd name="T30" fmla="*/ 2147483647 w 2149"/>
                <a:gd name="T31" fmla="*/ 2147483647 h 1473"/>
                <a:gd name="T32" fmla="*/ 2147483647 w 2149"/>
                <a:gd name="T33" fmla="*/ 2147483647 h 1473"/>
                <a:gd name="T34" fmla="*/ 2147483647 w 2149"/>
                <a:gd name="T35" fmla="*/ 2147483647 h 1473"/>
                <a:gd name="T36" fmla="*/ 2147483647 w 2149"/>
                <a:gd name="T37" fmla="*/ 2147483647 h 1473"/>
                <a:gd name="T38" fmla="*/ 2147483647 w 2149"/>
                <a:gd name="T39" fmla="*/ 2147483647 h 1473"/>
                <a:gd name="T40" fmla="*/ 2147483647 w 2149"/>
                <a:gd name="T41" fmla="*/ 0 h 1473"/>
                <a:gd name="T42" fmla="*/ 2147483647 w 2149"/>
                <a:gd name="T43" fmla="*/ 2147483647 h 1473"/>
                <a:gd name="T44" fmla="*/ 2147483647 w 2149"/>
                <a:gd name="T45" fmla="*/ 2147483647 h 1473"/>
                <a:gd name="T46" fmla="*/ 2147483647 w 2149"/>
                <a:gd name="T47" fmla="*/ 2147483647 h 1473"/>
                <a:gd name="T48" fmla="*/ 2147483647 w 2149"/>
                <a:gd name="T49" fmla="*/ 2147483647 h 1473"/>
                <a:gd name="T50" fmla="*/ 2147483647 w 2149"/>
                <a:gd name="T51" fmla="*/ 2147483647 h 1473"/>
                <a:gd name="T52" fmla="*/ 2147483647 w 2149"/>
                <a:gd name="T53" fmla="*/ 2147483647 h 1473"/>
                <a:gd name="T54" fmla="*/ 2147483647 w 2149"/>
                <a:gd name="T55" fmla="*/ 2147483647 h 1473"/>
                <a:gd name="T56" fmla="*/ 2147483647 w 2149"/>
                <a:gd name="T57" fmla="*/ 2147483647 h 1473"/>
                <a:gd name="T58" fmla="*/ 0 w 2149"/>
                <a:gd name="T59" fmla="*/ 0 h 1473"/>
                <a:gd name="T60" fmla="*/ 159183838 w 2149"/>
                <a:gd name="T61" fmla="*/ 2147483647 h 1473"/>
                <a:gd name="T62" fmla="*/ 636534750 w 2149"/>
                <a:gd name="T63" fmla="*/ 2147483647 h 1473"/>
                <a:gd name="T64" fmla="*/ 1145822508 w 2149"/>
                <a:gd name="T65" fmla="*/ 2147483647 h 1473"/>
                <a:gd name="T66" fmla="*/ 1782357575 w 2149"/>
                <a:gd name="T67" fmla="*/ 2147483647 h 1473"/>
                <a:gd name="T68" fmla="*/ 2147483647 w 2149"/>
                <a:gd name="T69" fmla="*/ 2147483647 h 1473"/>
                <a:gd name="T70" fmla="*/ 2147483647 w 2149"/>
                <a:gd name="T71" fmla="*/ 2147483647 h 1473"/>
                <a:gd name="T72" fmla="*/ 2147483647 w 2149"/>
                <a:gd name="T73" fmla="*/ 2147483647 h 1473"/>
                <a:gd name="T74" fmla="*/ 2147483647 w 2149"/>
                <a:gd name="T75" fmla="*/ 2147483647 h 1473"/>
                <a:gd name="T76" fmla="*/ 2147483647 w 2149"/>
                <a:gd name="T77" fmla="*/ 2147483647 h 1473"/>
                <a:gd name="T78" fmla="*/ 2147483647 w 2149"/>
                <a:gd name="T79" fmla="*/ 2147483647 h 1473"/>
                <a:gd name="T80" fmla="*/ 2147483647 w 2149"/>
                <a:gd name="T81" fmla="*/ 2147483647 h 1473"/>
                <a:gd name="T82" fmla="*/ 2147483647 w 2149"/>
                <a:gd name="T83" fmla="*/ 2147483647 h 14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49"/>
                <a:gd name="T127" fmla="*/ 0 h 1473"/>
                <a:gd name="T128" fmla="*/ 2149 w 2149"/>
                <a:gd name="T129" fmla="*/ 1473 h 14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49" h="1473">
                  <a:moveTo>
                    <a:pt x="1331" y="1473"/>
                  </a:moveTo>
                  <a:lnTo>
                    <a:pt x="1637" y="1473"/>
                  </a:lnTo>
                  <a:lnTo>
                    <a:pt x="1665" y="1473"/>
                  </a:lnTo>
                  <a:lnTo>
                    <a:pt x="1692" y="1472"/>
                  </a:lnTo>
                  <a:lnTo>
                    <a:pt x="1718" y="1471"/>
                  </a:lnTo>
                  <a:lnTo>
                    <a:pt x="1744" y="1469"/>
                  </a:lnTo>
                  <a:lnTo>
                    <a:pt x="1770" y="1465"/>
                  </a:lnTo>
                  <a:lnTo>
                    <a:pt x="1796" y="1462"/>
                  </a:lnTo>
                  <a:lnTo>
                    <a:pt x="1819" y="1457"/>
                  </a:lnTo>
                  <a:lnTo>
                    <a:pt x="1843" y="1453"/>
                  </a:lnTo>
                  <a:lnTo>
                    <a:pt x="1866" y="1447"/>
                  </a:lnTo>
                  <a:lnTo>
                    <a:pt x="1889" y="1441"/>
                  </a:lnTo>
                  <a:lnTo>
                    <a:pt x="1910" y="1434"/>
                  </a:lnTo>
                  <a:lnTo>
                    <a:pt x="1930" y="1426"/>
                  </a:lnTo>
                  <a:lnTo>
                    <a:pt x="1950" y="1417"/>
                  </a:lnTo>
                  <a:lnTo>
                    <a:pt x="1969" y="1407"/>
                  </a:lnTo>
                  <a:lnTo>
                    <a:pt x="1988" y="1396"/>
                  </a:lnTo>
                  <a:lnTo>
                    <a:pt x="2005" y="1385"/>
                  </a:lnTo>
                  <a:lnTo>
                    <a:pt x="2022" y="1371"/>
                  </a:lnTo>
                  <a:lnTo>
                    <a:pt x="2037" y="1358"/>
                  </a:lnTo>
                  <a:lnTo>
                    <a:pt x="2052" y="1343"/>
                  </a:lnTo>
                  <a:lnTo>
                    <a:pt x="2067" y="1328"/>
                  </a:lnTo>
                  <a:lnTo>
                    <a:pt x="2079" y="1311"/>
                  </a:lnTo>
                  <a:lnTo>
                    <a:pt x="2091" y="1293"/>
                  </a:lnTo>
                  <a:lnTo>
                    <a:pt x="2101" y="1274"/>
                  </a:lnTo>
                  <a:lnTo>
                    <a:pt x="2111" y="1254"/>
                  </a:lnTo>
                  <a:lnTo>
                    <a:pt x="2120" y="1232"/>
                  </a:lnTo>
                  <a:lnTo>
                    <a:pt x="2128" y="1210"/>
                  </a:lnTo>
                  <a:lnTo>
                    <a:pt x="2135" y="1186"/>
                  </a:lnTo>
                  <a:lnTo>
                    <a:pt x="2140" y="1162"/>
                  </a:lnTo>
                  <a:lnTo>
                    <a:pt x="2144" y="1135"/>
                  </a:lnTo>
                  <a:lnTo>
                    <a:pt x="2147" y="1108"/>
                  </a:lnTo>
                  <a:lnTo>
                    <a:pt x="2149" y="1079"/>
                  </a:lnTo>
                  <a:lnTo>
                    <a:pt x="2149" y="1049"/>
                  </a:lnTo>
                  <a:lnTo>
                    <a:pt x="2149" y="0"/>
                  </a:lnTo>
                  <a:lnTo>
                    <a:pt x="1707" y="0"/>
                  </a:lnTo>
                  <a:lnTo>
                    <a:pt x="1707" y="904"/>
                  </a:lnTo>
                  <a:lnTo>
                    <a:pt x="1707" y="928"/>
                  </a:lnTo>
                  <a:lnTo>
                    <a:pt x="1705" y="950"/>
                  </a:lnTo>
                  <a:lnTo>
                    <a:pt x="1703" y="972"/>
                  </a:lnTo>
                  <a:lnTo>
                    <a:pt x="1698" y="991"/>
                  </a:lnTo>
                  <a:lnTo>
                    <a:pt x="1693" y="1009"/>
                  </a:lnTo>
                  <a:lnTo>
                    <a:pt x="1687" y="1024"/>
                  </a:lnTo>
                  <a:lnTo>
                    <a:pt x="1679" y="1039"/>
                  </a:lnTo>
                  <a:lnTo>
                    <a:pt x="1671" y="1052"/>
                  </a:lnTo>
                  <a:lnTo>
                    <a:pt x="1662" y="1064"/>
                  </a:lnTo>
                  <a:lnTo>
                    <a:pt x="1652" y="1076"/>
                  </a:lnTo>
                  <a:lnTo>
                    <a:pt x="1642" y="1086"/>
                  </a:lnTo>
                  <a:lnTo>
                    <a:pt x="1630" y="1095"/>
                  </a:lnTo>
                  <a:lnTo>
                    <a:pt x="1618" y="1103"/>
                  </a:lnTo>
                  <a:lnTo>
                    <a:pt x="1605" y="1109"/>
                  </a:lnTo>
                  <a:lnTo>
                    <a:pt x="1591" y="1116"/>
                  </a:lnTo>
                  <a:lnTo>
                    <a:pt x="1576" y="1120"/>
                  </a:lnTo>
                  <a:lnTo>
                    <a:pt x="1562" y="1125"/>
                  </a:lnTo>
                  <a:lnTo>
                    <a:pt x="1546" y="1128"/>
                  </a:lnTo>
                  <a:lnTo>
                    <a:pt x="1530" y="1132"/>
                  </a:lnTo>
                  <a:lnTo>
                    <a:pt x="1514" y="1134"/>
                  </a:lnTo>
                  <a:lnTo>
                    <a:pt x="1479" y="1137"/>
                  </a:lnTo>
                  <a:lnTo>
                    <a:pt x="1443" y="1138"/>
                  </a:lnTo>
                  <a:lnTo>
                    <a:pt x="1368" y="1138"/>
                  </a:lnTo>
                  <a:lnTo>
                    <a:pt x="1291" y="1137"/>
                  </a:lnTo>
                  <a:lnTo>
                    <a:pt x="1291" y="0"/>
                  </a:lnTo>
                  <a:lnTo>
                    <a:pt x="844" y="0"/>
                  </a:lnTo>
                  <a:lnTo>
                    <a:pt x="844" y="1137"/>
                  </a:lnTo>
                  <a:lnTo>
                    <a:pt x="768" y="1138"/>
                  </a:lnTo>
                  <a:lnTo>
                    <a:pt x="695" y="1136"/>
                  </a:lnTo>
                  <a:lnTo>
                    <a:pt x="661" y="1134"/>
                  </a:lnTo>
                  <a:lnTo>
                    <a:pt x="628" y="1129"/>
                  </a:lnTo>
                  <a:lnTo>
                    <a:pt x="611" y="1126"/>
                  </a:lnTo>
                  <a:lnTo>
                    <a:pt x="597" y="1123"/>
                  </a:lnTo>
                  <a:lnTo>
                    <a:pt x="582" y="1119"/>
                  </a:lnTo>
                  <a:lnTo>
                    <a:pt x="568" y="1114"/>
                  </a:lnTo>
                  <a:lnTo>
                    <a:pt x="554" y="1108"/>
                  </a:lnTo>
                  <a:lnTo>
                    <a:pt x="541" y="1103"/>
                  </a:lnTo>
                  <a:lnTo>
                    <a:pt x="529" y="1095"/>
                  </a:lnTo>
                  <a:lnTo>
                    <a:pt x="517" y="1087"/>
                  </a:lnTo>
                  <a:lnTo>
                    <a:pt x="506" y="1078"/>
                  </a:lnTo>
                  <a:lnTo>
                    <a:pt x="496" y="1068"/>
                  </a:lnTo>
                  <a:lnTo>
                    <a:pt x="487" y="1058"/>
                  </a:lnTo>
                  <a:lnTo>
                    <a:pt x="478" y="1045"/>
                  </a:lnTo>
                  <a:lnTo>
                    <a:pt x="471" y="1032"/>
                  </a:lnTo>
                  <a:lnTo>
                    <a:pt x="465" y="1017"/>
                  </a:lnTo>
                  <a:lnTo>
                    <a:pt x="458" y="1002"/>
                  </a:lnTo>
                  <a:lnTo>
                    <a:pt x="454" y="985"/>
                  </a:lnTo>
                  <a:lnTo>
                    <a:pt x="450" y="967"/>
                  </a:lnTo>
                  <a:lnTo>
                    <a:pt x="447" y="948"/>
                  </a:lnTo>
                  <a:lnTo>
                    <a:pt x="446" y="927"/>
                  </a:lnTo>
                  <a:lnTo>
                    <a:pt x="445" y="904"/>
                  </a:lnTo>
                  <a:lnTo>
                    <a:pt x="445" y="0"/>
                  </a:lnTo>
                  <a:lnTo>
                    <a:pt x="0" y="0"/>
                  </a:lnTo>
                  <a:lnTo>
                    <a:pt x="0" y="1049"/>
                  </a:lnTo>
                  <a:lnTo>
                    <a:pt x="1" y="1086"/>
                  </a:lnTo>
                  <a:lnTo>
                    <a:pt x="5" y="1122"/>
                  </a:lnTo>
                  <a:lnTo>
                    <a:pt x="9" y="1155"/>
                  </a:lnTo>
                  <a:lnTo>
                    <a:pt x="16" y="1189"/>
                  </a:lnTo>
                  <a:lnTo>
                    <a:pt x="20" y="1204"/>
                  </a:lnTo>
                  <a:lnTo>
                    <a:pt x="25" y="1219"/>
                  </a:lnTo>
                  <a:lnTo>
                    <a:pt x="29" y="1235"/>
                  </a:lnTo>
                  <a:lnTo>
                    <a:pt x="36" y="1249"/>
                  </a:lnTo>
                  <a:lnTo>
                    <a:pt x="42" y="1264"/>
                  </a:lnTo>
                  <a:lnTo>
                    <a:pt x="48" y="1277"/>
                  </a:lnTo>
                  <a:lnTo>
                    <a:pt x="56" y="1291"/>
                  </a:lnTo>
                  <a:lnTo>
                    <a:pt x="64" y="1303"/>
                  </a:lnTo>
                  <a:lnTo>
                    <a:pt x="73" y="1315"/>
                  </a:lnTo>
                  <a:lnTo>
                    <a:pt x="82" y="1328"/>
                  </a:lnTo>
                  <a:lnTo>
                    <a:pt x="92" y="1340"/>
                  </a:lnTo>
                  <a:lnTo>
                    <a:pt x="102" y="1351"/>
                  </a:lnTo>
                  <a:lnTo>
                    <a:pt x="112" y="1361"/>
                  </a:lnTo>
                  <a:lnTo>
                    <a:pt x="124" y="1371"/>
                  </a:lnTo>
                  <a:lnTo>
                    <a:pt x="137" y="1381"/>
                  </a:lnTo>
                  <a:lnTo>
                    <a:pt x="149" y="1390"/>
                  </a:lnTo>
                  <a:lnTo>
                    <a:pt x="163" y="1399"/>
                  </a:lnTo>
                  <a:lnTo>
                    <a:pt x="176" y="1407"/>
                  </a:lnTo>
                  <a:lnTo>
                    <a:pt x="192" y="1415"/>
                  </a:lnTo>
                  <a:lnTo>
                    <a:pt x="206" y="1423"/>
                  </a:lnTo>
                  <a:lnTo>
                    <a:pt x="223" y="1429"/>
                  </a:lnTo>
                  <a:lnTo>
                    <a:pt x="239" y="1435"/>
                  </a:lnTo>
                  <a:lnTo>
                    <a:pt x="257" y="1442"/>
                  </a:lnTo>
                  <a:lnTo>
                    <a:pt x="274" y="1446"/>
                  </a:lnTo>
                  <a:lnTo>
                    <a:pt x="300" y="1453"/>
                  </a:lnTo>
                  <a:lnTo>
                    <a:pt x="327" y="1458"/>
                  </a:lnTo>
                  <a:lnTo>
                    <a:pt x="356" y="1463"/>
                  </a:lnTo>
                  <a:lnTo>
                    <a:pt x="386" y="1466"/>
                  </a:lnTo>
                  <a:lnTo>
                    <a:pt x="418" y="1470"/>
                  </a:lnTo>
                  <a:lnTo>
                    <a:pt x="450" y="1472"/>
                  </a:lnTo>
                  <a:lnTo>
                    <a:pt x="485" y="1473"/>
                  </a:lnTo>
                  <a:lnTo>
                    <a:pt x="521" y="1473"/>
                  </a:lnTo>
                  <a:lnTo>
                    <a:pt x="1331" y="1473"/>
                  </a:lnTo>
                  <a:close/>
                </a:path>
              </a:pathLst>
            </a:custGeom>
            <a:solidFill>
              <a:srgbClr val="84C225"/>
            </a:solidFill>
            <a:ln w="9525">
              <a:noFill/>
              <a:round/>
              <a:headEnd/>
              <a:tailEnd/>
            </a:ln>
          </p:spPr>
          <p:txBody>
            <a:bodyPr/>
            <a:lstStyle/>
            <a:p>
              <a:endParaRPr lang="zh-CN" altLang="en-US"/>
            </a:p>
          </p:txBody>
        </p:sp>
        <p:sp>
          <p:nvSpPr>
            <p:cNvPr id="77835" name="Freeform 29"/>
            <p:cNvSpPr>
              <a:spLocks/>
            </p:cNvSpPr>
            <p:nvPr/>
          </p:nvSpPr>
          <p:spPr bwMode="auto">
            <a:xfrm>
              <a:off x="2286001" y="3986213"/>
              <a:ext cx="534988" cy="468313"/>
            </a:xfrm>
            <a:custGeom>
              <a:avLst/>
              <a:gdLst>
                <a:gd name="T0" fmla="*/ 2147483647 w 1681"/>
                <a:gd name="T1" fmla="*/ 2147483647 h 1473"/>
                <a:gd name="T2" fmla="*/ 2147483647 w 1681"/>
                <a:gd name="T3" fmla="*/ 2147483647 h 1473"/>
                <a:gd name="T4" fmla="*/ 2147483647 w 1681"/>
                <a:gd name="T5" fmla="*/ 2147483647 h 1473"/>
                <a:gd name="T6" fmla="*/ 2147483647 w 1681"/>
                <a:gd name="T7" fmla="*/ 2147483647 h 1473"/>
                <a:gd name="T8" fmla="*/ 2147483647 w 1681"/>
                <a:gd name="T9" fmla="*/ 2147483647 h 1473"/>
                <a:gd name="T10" fmla="*/ 2147483647 w 1681"/>
                <a:gd name="T11" fmla="*/ 2147483647 h 1473"/>
                <a:gd name="T12" fmla="*/ 2147483647 w 1681"/>
                <a:gd name="T13" fmla="*/ 2147483647 h 1473"/>
                <a:gd name="T14" fmla="*/ 2147483647 w 1681"/>
                <a:gd name="T15" fmla="*/ 2147483647 h 1473"/>
                <a:gd name="T16" fmla="*/ 2147483647 w 1681"/>
                <a:gd name="T17" fmla="*/ 2147483647 h 1473"/>
                <a:gd name="T18" fmla="*/ 2147483647 w 1681"/>
                <a:gd name="T19" fmla="*/ 2147483647 h 1473"/>
                <a:gd name="T20" fmla="*/ 2147483647 w 1681"/>
                <a:gd name="T21" fmla="*/ 0 h 1473"/>
                <a:gd name="T22" fmla="*/ 2147483647 w 1681"/>
                <a:gd name="T23" fmla="*/ 160717836 h 1473"/>
                <a:gd name="T24" fmla="*/ 2147483647 w 1681"/>
                <a:gd name="T25" fmla="*/ 482052407 h 1473"/>
                <a:gd name="T26" fmla="*/ 2147483647 w 1681"/>
                <a:gd name="T27" fmla="*/ 964104814 h 1473"/>
                <a:gd name="T28" fmla="*/ 2147483647 w 1681"/>
                <a:gd name="T29" fmla="*/ 1767492109 h 1473"/>
                <a:gd name="T30" fmla="*/ 2147483647 w 1681"/>
                <a:gd name="T31" fmla="*/ 2147483647 h 1473"/>
                <a:gd name="T32" fmla="*/ 2147483647 w 1681"/>
                <a:gd name="T33" fmla="*/ 2147483647 h 1473"/>
                <a:gd name="T34" fmla="*/ 2095319170 w 1681"/>
                <a:gd name="T35" fmla="*/ 2147483647 h 1473"/>
                <a:gd name="T36" fmla="*/ 1063713681 w 1681"/>
                <a:gd name="T37" fmla="*/ 2147483647 h 1473"/>
                <a:gd name="T38" fmla="*/ 386814146 w 1681"/>
                <a:gd name="T39" fmla="*/ 2147483647 h 1473"/>
                <a:gd name="T40" fmla="*/ 64519680 w 1681"/>
                <a:gd name="T41" fmla="*/ 2147483647 h 1473"/>
                <a:gd name="T42" fmla="*/ 64519680 w 1681"/>
                <a:gd name="T43" fmla="*/ 2147483647 h 1473"/>
                <a:gd name="T44" fmla="*/ 386814146 w 1681"/>
                <a:gd name="T45" fmla="*/ 2147483647 h 1473"/>
                <a:gd name="T46" fmla="*/ 1063713681 w 1681"/>
                <a:gd name="T47" fmla="*/ 2147483647 h 1473"/>
                <a:gd name="T48" fmla="*/ 2095319170 w 1681"/>
                <a:gd name="T49" fmla="*/ 2147483647 h 1473"/>
                <a:gd name="T50" fmla="*/ 2147483647 w 1681"/>
                <a:gd name="T51" fmla="*/ 2147483647 h 1473"/>
                <a:gd name="T52" fmla="*/ 2147483647 w 1681"/>
                <a:gd name="T53" fmla="*/ 2147483647 h 1473"/>
                <a:gd name="T54" fmla="*/ 2147483647 w 1681"/>
                <a:gd name="T55" fmla="*/ 2147483647 h 1473"/>
                <a:gd name="T56" fmla="*/ 2147483647 w 1681"/>
                <a:gd name="T57" fmla="*/ 2147483647 h 1473"/>
                <a:gd name="T58" fmla="*/ 2147483647 w 1681"/>
                <a:gd name="T59" fmla="*/ 2147483647 h 1473"/>
                <a:gd name="T60" fmla="*/ 2147483647 w 1681"/>
                <a:gd name="T61" fmla="*/ 2147483647 h 1473"/>
                <a:gd name="T62" fmla="*/ 2147483647 w 1681"/>
                <a:gd name="T63" fmla="*/ 2147483647 h 1473"/>
                <a:gd name="T64" fmla="*/ 2147483647 w 1681"/>
                <a:gd name="T65" fmla="*/ 2147483647 h 1473"/>
                <a:gd name="T66" fmla="*/ 2147483647 w 1681"/>
                <a:gd name="T67" fmla="*/ 2147483647 h 1473"/>
                <a:gd name="T68" fmla="*/ 2147483647 w 1681"/>
                <a:gd name="T69" fmla="*/ 2147483647 h 1473"/>
                <a:gd name="T70" fmla="*/ 2147483647 w 1681"/>
                <a:gd name="T71" fmla="*/ 2147483647 h 1473"/>
                <a:gd name="T72" fmla="*/ 2147483647 w 1681"/>
                <a:gd name="T73" fmla="*/ 2147483647 h 1473"/>
                <a:gd name="T74" fmla="*/ 2147483647 w 1681"/>
                <a:gd name="T75" fmla="*/ 2147483647 h 1473"/>
                <a:gd name="T76" fmla="*/ 2147483647 w 1681"/>
                <a:gd name="T77" fmla="*/ 2147483647 h 1473"/>
                <a:gd name="T78" fmla="*/ 2147483647 w 1681"/>
                <a:gd name="T79" fmla="*/ 2147483647 h 1473"/>
                <a:gd name="T80" fmla="*/ 2147483647 w 1681"/>
                <a:gd name="T81" fmla="*/ 2147483647 h 1473"/>
                <a:gd name="T82" fmla="*/ 2147483647 w 1681"/>
                <a:gd name="T83" fmla="*/ 2147483647 h 1473"/>
                <a:gd name="T84" fmla="*/ 2147483647 w 1681"/>
                <a:gd name="T85" fmla="*/ 2147483647 h 14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81"/>
                <a:gd name="T130" fmla="*/ 0 h 1473"/>
                <a:gd name="T131" fmla="*/ 1681 w 1681"/>
                <a:gd name="T132" fmla="*/ 1473 h 14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81" h="1473">
                  <a:moveTo>
                    <a:pt x="1681" y="899"/>
                  </a:moveTo>
                  <a:lnTo>
                    <a:pt x="1681" y="563"/>
                  </a:lnTo>
                  <a:lnTo>
                    <a:pt x="443" y="563"/>
                  </a:lnTo>
                  <a:lnTo>
                    <a:pt x="444" y="547"/>
                  </a:lnTo>
                  <a:lnTo>
                    <a:pt x="444" y="532"/>
                  </a:lnTo>
                  <a:lnTo>
                    <a:pt x="446" y="517"/>
                  </a:lnTo>
                  <a:lnTo>
                    <a:pt x="448" y="504"/>
                  </a:lnTo>
                  <a:lnTo>
                    <a:pt x="450" y="490"/>
                  </a:lnTo>
                  <a:lnTo>
                    <a:pt x="455" y="478"/>
                  </a:lnTo>
                  <a:lnTo>
                    <a:pt x="458" y="466"/>
                  </a:lnTo>
                  <a:lnTo>
                    <a:pt x="463" y="455"/>
                  </a:lnTo>
                  <a:lnTo>
                    <a:pt x="468" y="443"/>
                  </a:lnTo>
                  <a:lnTo>
                    <a:pt x="474" y="433"/>
                  </a:lnTo>
                  <a:lnTo>
                    <a:pt x="481" y="423"/>
                  </a:lnTo>
                  <a:lnTo>
                    <a:pt x="487" y="414"/>
                  </a:lnTo>
                  <a:lnTo>
                    <a:pt x="494" y="406"/>
                  </a:lnTo>
                  <a:lnTo>
                    <a:pt x="502" y="399"/>
                  </a:lnTo>
                  <a:lnTo>
                    <a:pt x="511" y="391"/>
                  </a:lnTo>
                  <a:lnTo>
                    <a:pt x="519" y="384"/>
                  </a:lnTo>
                  <a:lnTo>
                    <a:pt x="529" y="377"/>
                  </a:lnTo>
                  <a:lnTo>
                    <a:pt x="538" y="372"/>
                  </a:lnTo>
                  <a:lnTo>
                    <a:pt x="549" y="366"/>
                  </a:lnTo>
                  <a:lnTo>
                    <a:pt x="559" y="362"/>
                  </a:lnTo>
                  <a:lnTo>
                    <a:pt x="581" y="353"/>
                  </a:lnTo>
                  <a:lnTo>
                    <a:pt x="606" y="346"/>
                  </a:lnTo>
                  <a:lnTo>
                    <a:pt x="631" y="341"/>
                  </a:lnTo>
                  <a:lnTo>
                    <a:pt x="657" y="338"/>
                  </a:lnTo>
                  <a:lnTo>
                    <a:pt x="687" y="336"/>
                  </a:lnTo>
                  <a:lnTo>
                    <a:pt x="716" y="335"/>
                  </a:lnTo>
                  <a:lnTo>
                    <a:pt x="1681" y="335"/>
                  </a:lnTo>
                  <a:lnTo>
                    <a:pt x="1681" y="0"/>
                  </a:lnTo>
                  <a:lnTo>
                    <a:pt x="521" y="0"/>
                  </a:lnTo>
                  <a:lnTo>
                    <a:pt x="495" y="0"/>
                  </a:lnTo>
                  <a:lnTo>
                    <a:pt x="469" y="1"/>
                  </a:lnTo>
                  <a:lnTo>
                    <a:pt x="444" y="2"/>
                  </a:lnTo>
                  <a:lnTo>
                    <a:pt x="418" y="5"/>
                  </a:lnTo>
                  <a:lnTo>
                    <a:pt x="393" y="7"/>
                  </a:lnTo>
                  <a:lnTo>
                    <a:pt x="369" y="10"/>
                  </a:lnTo>
                  <a:lnTo>
                    <a:pt x="345" y="15"/>
                  </a:lnTo>
                  <a:lnTo>
                    <a:pt x="322" y="19"/>
                  </a:lnTo>
                  <a:lnTo>
                    <a:pt x="298" y="25"/>
                  </a:lnTo>
                  <a:lnTo>
                    <a:pt x="276" y="30"/>
                  </a:lnTo>
                  <a:lnTo>
                    <a:pt x="255" y="38"/>
                  </a:lnTo>
                  <a:lnTo>
                    <a:pt x="233" y="46"/>
                  </a:lnTo>
                  <a:lnTo>
                    <a:pt x="213" y="55"/>
                  </a:lnTo>
                  <a:lnTo>
                    <a:pt x="193" y="64"/>
                  </a:lnTo>
                  <a:lnTo>
                    <a:pt x="174" y="75"/>
                  </a:lnTo>
                  <a:lnTo>
                    <a:pt x="156" y="86"/>
                  </a:lnTo>
                  <a:lnTo>
                    <a:pt x="138" y="100"/>
                  </a:lnTo>
                  <a:lnTo>
                    <a:pt x="122" y="113"/>
                  </a:lnTo>
                  <a:lnTo>
                    <a:pt x="107" y="128"/>
                  </a:lnTo>
                  <a:lnTo>
                    <a:pt x="92" y="143"/>
                  </a:lnTo>
                  <a:lnTo>
                    <a:pt x="78" y="160"/>
                  </a:lnTo>
                  <a:lnTo>
                    <a:pt x="65" y="178"/>
                  </a:lnTo>
                  <a:lnTo>
                    <a:pt x="53" y="197"/>
                  </a:lnTo>
                  <a:lnTo>
                    <a:pt x="43" y="217"/>
                  </a:lnTo>
                  <a:lnTo>
                    <a:pt x="33" y="239"/>
                  </a:lnTo>
                  <a:lnTo>
                    <a:pt x="25" y="261"/>
                  </a:lnTo>
                  <a:lnTo>
                    <a:pt x="17" y="284"/>
                  </a:lnTo>
                  <a:lnTo>
                    <a:pt x="12" y="310"/>
                  </a:lnTo>
                  <a:lnTo>
                    <a:pt x="7" y="336"/>
                  </a:lnTo>
                  <a:lnTo>
                    <a:pt x="4" y="364"/>
                  </a:lnTo>
                  <a:lnTo>
                    <a:pt x="2" y="393"/>
                  </a:lnTo>
                  <a:lnTo>
                    <a:pt x="0" y="424"/>
                  </a:lnTo>
                  <a:lnTo>
                    <a:pt x="0" y="1049"/>
                  </a:lnTo>
                  <a:lnTo>
                    <a:pt x="2" y="1079"/>
                  </a:lnTo>
                  <a:lnTo>
                    <a:pt x="4" y="1108"/>
                  </a:lnTo>
                  <a:lnTo>
                    <a:pt x="7" y="1136"/>
                  </a:lnTo>
                  <a:lnTo>
                    <a:pt x="12" y="1163"/>
                  </a:lnTo>
                  <a:lnTo>
                    <a:pt x="17" y="1188"/>
                  </a:lnTo>
                  <a:lnTo>
                    <a:pt x="25" y="1212"/>
                  </a:lnTo>
                  <a:lnTo>
                    <a:pt x="33" y="1235"/>
                  </a:lnTo>
                  <a:lnTo>
                    <a:pt x="43" y="1256"/>
                  </a:lnTo>
                  <a:lnTo>
                    <a:pt x="53" y="1276"/>
                  </a:lnTo>
                  <a:lnTo>
                    <a:pt x="65" y="1295"/>
                  </a:lnTo>
                  <a:lnTo>
                    <a:pt x="78" y="1313"/>
                  </a:lnTo>
                  <a:lnTo>
                    <a:pt x="91" y="1330"/>
                  </a:lnTo>
                  <a:lnTo>
                    <a:pt x="107" y="1345"/>
                  </a:lnTo>
                  <a:lnTo>
                    <a:pt x="122" y="1360"/>
                  </a:lnTo>
                  <a:lnTo>
                    <a:pt x="138" y="1373"/>
                  </a:lnTo>
                  <a:lnTo>
                    <a:pt x="156" y="1386"/>
                  </a:lnTo>
                  <a:lnTo>
                    <a:pt x="174" y="1398"/>
                  </a:lnTo>
                  <a:lnTo>
                    <a:pt x="193" y="1408"/>
                  </a:lnTo>
                  <a:lnTo>
                    <a:pt x="213" y="1418"/>
                  </a:lnTo>
                  <a:lnTo>
                    <a:pt x="233" y="1427"/>
                  </a:lnTo>
                  <a:lnTo>
                    <a:pt x="255" y="1435"/>
                  </a:lnTo>
                  <a:lnTo>
                    <a:pt x="276" y="1442"/>
                  </a:lnTo>
                  <a:lnTo>
                    <a:pt x="298" y="1448"/>
                  </a:lnTo>
                  <a:lnTo>
                    <a:pt x="322" y="1454"/>
                  </a:lnTo>
                  <a:lnTo>
                    <a:pt x="345" y="1458"/>
                  </a:lnTo>
                  <a:lnTo>
                    <a:pt x="369" y="1463"/>
                  </a:lnTo>
                  <a:lnTo>
                    <a:pt x="393" y="1466"/>
                  </a:lnTo>
                  <a:lnTo>
                    <a:pt x="418" y="1469"/>
                  </a:lnTo>
                  <a:lnTo>
                    <a:pt x="444" y="1471"/>
                  </a:lnTo>
                  <a:lnTo>
                    <a:pt x="469" y="1472"/>
                  </a:lnTo>
                  <a:lnTo>
                    <a:pt x="495" y="1473"/>
                  </a:lnTo>
                  <a:lnTo>
                    <a:pt x="521" y="1473"/>
                  </a:lnTo>
                  <a:lnTo>
                    <a:pt x="1681" y="1473"/>
                  </a:lnTo>
                  <a:lnTo>
                    <a:pt x="1681" y="1137"/>
                  </a:lnTo>
                  <a:lnTo>
                    <a:pt x="716" y="1137"/>
                  </a:lnTo>
                  <a:lnTo>
                    <a:pt x="685" y="1137"/>
                  </a:lnTo>
                  <a:lnTo>
                    <a:pt x="657" y="1135"/>
                  </a:lnTo>
                  <a:lnTo>
                    <a:pt x="630" y="1132"/>
                  </a:lnTo>
                  <a:lnTo>
                    <a:pt x="604" y="1126"/>
                  </a:lnTo>
                  <a:lnTo>
                    <a:pt x="591" y="1124"/>
                  </a:lnTo>
                  <a:lnTo>
                    <a:pt x="580" y="1119"/>
                  </a:lnTo>
                  <a:lnTo>
                    <a:pt x="568" y="1116"/>
                  </a:lnTo>
                  <a:lnTo>
                    <a:pt x="558" y="1111"/>
                  </a:lnTo>
                  <a:lnTo>
                    <a:pt x="547" y="1106"/>
                  </a:lnTo>
                  <a:lnTo>
                    <a:pt x="537" y="1100"/>
                  </a:lnTo>
                  <a:lnTo>
                    <a:pt x="527" y="1095"/>
                  </a:lnTo>
                  <a:lnTo>
                    <a:pt x="518" y="1088"/>
                  </a:lnTo>
                  <a:lnTo>
                    <a:pt x="510" y="1080"/>
                  </a:lnTo>
                  <a:lnTo>
                    <a:pt x="501" y="1073"/>
                  </a:lnTo>
                  <a:lnTo>
                    <a:pt x="493" y="1064"/>
                  </a:lnTo>
                  <a:lnTo>
                    <a:pt x="486" y="1056"/>
                  </a:lnTo>
                  <a:lnTo>
                    <a:pt x="480" y="1047"/>
                  </a:lnTo>
                  <a:lnTo>
                    <a:pt x="473" y="1037"/>
                  </a:lnTo>
                  <a:lnTo>
                    <a:pt x="467" y="1025"/>
                  </a:lnTo>
                  <a:lnTo>
                    <a:pt x="463" y="1014"/>
                  </a:lnTo>
                  <a:lnTo>
                    <a:pt x="458" y="1003"/>
                  </a:lnTo>
                  <a:lnTo>
                    <a:pt x="454" y="990"/>
                  </a:lnTo>
                  <a:lnTo>
                    <a:pt x="450" y="976"/>
                  </a:lnTo>
                  <a:lnTo>
                    <a:pt x="448" y="963"/>
                  </a:lnTo>
                  <a:lnTo>
                    <a:pt x="446" y="948"/>
                  </a:lnTo>
                  <a:lnTo>
                    <a:pt x="444" y="932"/>
                  </a:lnTo>
                  <a:lnTo>
                    <a:pt x="444" y="916"/>
                  </a:lnTo>
                  <a:lnTo>
                    <a:pt x="443" y="899"/>
                  </a:lnTo>
                  <a:lnTo>
                    <a:pt x="1681" y="899"/>
                  </a:lnTo>
                  <a:close/>
                </a:path>
              </a:pathLst>
            </a:custGeom>
            <a:solidFill>
              <a:srgbClr val="84C225"/>
            </a:solidFill>
            <a:ln w="9525">
              <a:noFill/>
              <a:round/>
              <a:headEnd/>
              <a:tailEnd/>
            </a:ln>
          </p:spPr>
          <p:txBody>
            <a:bodyPr/>
            <a:lstStyle/>
            <a:p>
              <a:endParaRPr lang="zh-CN" altLang="en-US"/>
            </a:p>
          </p:txBody>
        </p:sp>
        <p:sp>
          <p:nvSpPr>
            <p:cNvPr id="77836" name="Freeform 30"/>
            <p:cNvSpPr>
              <a:spLocks/>
            </p:cNvSpPr>
            <p:nvPr/>
          </p:nvSpPr>
          <p:spPr bwMode="auto">
            <a:xfrm>
              <a:off x="1728788" y="3986213"/>
              <a:ext cx="531813" cy="468313"/>
            </a:xfrm>
            <a:custGeom>
              <a:avLst/>
              <a:gdLst>
                <a:gd name="T0" fmla="*/ 2147483647 w 1677"/>
                <a:gd name="T1" fmla="*/ 2147483647 h 1473"/>
                <a:gd name="T2" fmla="*/ 2147483647 w 1677"/>
                <a:gd name="T3" fmla="*/ 2147483647 h 1473"/>
                <a:gd name="T4" fmla="*/ 2147483647 w 1677"/>
                <a:gd name="T5" fmla="*/ 2147483647 h 1473"/>
                <a:gd name="T6" fmla="*/ 2147483647 w 1677"/>
                <a:gd name="T7" fmla="*/ 0 h 1473"/>
                <a:gd name="T8" fmla="*/ 2147483647 w 1677"/>
                <a:gd name="T9" fmla="*/ 0 h 1473"/>
                <a:gd name="T10" fmla="*/ 2147483647 w 1677"/>
                <a:gd name="T11" fmla="*/ 2147483647 h 1473"/>
                <a:gd name="T12" fmla="*/ 2147483647 w 1677"/>
                <a:gd name="T13" fmla="*/ 0 h 1473"/>
                <a:gd name="T14" fmla="*/ 0 w 1677"/>
                <a:gd name="T15" fmla="*/ 0 h 1473"/>
                <a:gd name="T16" fmla="*/ 0 w 1677"/>
                <a:gd name="T17" fmla="*/ 2147483647 h 1473"/>
                <a:gd name="T18" fmla="*/ 2147483647 w 1677"/>
                <a:gd name="T19" fmla="*/ 2147483647 h 1473"/>
                <a:gd name="T20" fmla="*/ 2147483647 w 1677"/>
                <a:gd name="T21" fmla="*/ 2147483647 h 14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7"/>
                <a:gd name="T34" fmla="*/ 0 h 1473"/>
                <a:gd name="T35" fmla="*/ 1677 w 1677"/>
                <a:gd name="T36" fmla="*/ 1473 h 14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7" h="1473">
                  <a:moveTo>
                    <a:pt x="440" y="635"/>
                  </a:moveTo>
                  <a:lnTo>
                    <a:pt x="1232" y="1473"/>
                  </a:lnTo>
                  <a:lnTo>
                    <a:pt x="1677" y="1473"/>
                  </a:lnTo>
                  <a:lnTo>
                    <a:pt x="1677" y="0"/>
                  </a:lnTo>
                  <a:lnTo>
                    <a:pt x="1232" y="0"/>
                  </a:lnTo>
                  <a:lnTo>
                    <a:pt x="1232" y="823"/>
                  </a:lnTo>
                  <a:lnTo>
                    <a:pt x="440" y="0"/>
                  </a:lnTo>
                  <a:lnTo>
                    <a:pt x="0" y="0"/>
                  </a:lnTo>
                  <a:lnTo>
                    <a:pt x="0" y="1473"/>
                  </a:lnTo>
                  <a:lnTo>
                    <a:pt x="440" y="1473"/>
                  </a:lnTo>
                  <a:lnTo>
                    <a:pt x="440" y="635"/>
                  </a:lnTo>
                  <a:close/>
                </a:path>
              </a:pathLst>
            </a:custGeom>
            <a:solidFill>
              <a:srgbClr val="84C225"/>
            </a:solidFill>
            <a:ln w="9525">
              <a:noFill/>
              <a:round/>
              <a:headEnd/>
              <a:tailEnd/>
            </a:ln>
          </p:spPr>
          <p:txBody>
            <a:bodyPr/>
            <a:lstStyle/>
            <a:p>
              <a:endParaRPr lang="zh-CN" altLang="en-US"/>
            </a:p>
          </p:txBody>
        </p:sp>
        <p:sp>
          <p:nvSpPr>
            <p:cNvPr id="77837" name="Freeform 31"/>
            <p:cNvSpPr>
              <a:spLocks/>
            </p:cNvSpPr>
            <p:nvPr/>
          </p:nvSpPr>
          <p:spPr bwMode="auto">
            <a:xfrm>
              <a:off x="3671888" y="3986213"/>
              <a:ext cx="544513" cy="468313"/>
            </a:xfrm>
            <a:custGeom>
              <a:avLst/>
              <a:gdLst>
                <a:gd name="T0" fmla="*/ 2147483647 w 1716"/>
                <a:gd name="T1" fmla="*/ 2147483647 h 1473"/>
                <a:gd name="T2" fmla="*/ 0 w 1716"/>
                <a:gd name="T3" fmla="*/ 2147483647 h 1473"/>
                <a:gd name="T4" fmla="*/ 0 w 1716"/>
                <a:gd name="T5" fmla="*/ 0 h 1473"/>
                <a:gd name="T6" fmla="*/ 2147483647 w 1716"/>
                <a:gd name="T7" fmla="*/ 0 h 1473"/>
                <a:gd name="T8" fmla="*/ 2147483647 w 1716"/>
                <a:gd name="T9" fmla="*/ 2147483647 h 1473"/>
                <a:gd name="T10" fmla="*/ 2147483647 w 1716"/>
                <a:gd name="T11" fmla="*/ 2147483647 h 1473"/>
                <a:gd name="T12" fmla="*/ 2147483647 w 1716"/>
                <a:gd name="T13" fmla="*/ 2147483647 h 1473"/>
                <a:gd name="T14" fmla="*/ 2147483647 w 1716"/>
                <a:gd name="T15" fmla="*/ 2147483647 h 1473"/>
                <a:gd name="T16" fmla="*/ 2147483647 w 1716"/>
                <a:gd name="T17" fmla="*/ 2147483647 h 14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16"/>
                <a:gd name="T28" fmla="*/ 0 h 1473"/>
                <a:gd name="T29" fmla="*/ 1716 w 1716"/>
                <a:gd name="T30" fmla="*/ 1473 h 14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16" h="1473">
                  <a:moveTo>
                    <a:pt x="620" y="335"/>
                  </a:moveTo>
                  <a:lnTo>
                    <a:pt x="0" y="335"/>
                  </a:lnTo>
                  <a:lnTo>
                    <a:pt x="0" y="0"/>
                  </a:lnTo>
                  <a:lnTo>
                    <a:pt x="1716" y="0"/>
                  </a:lnTo>
                  <a:lnTo>
                    <a:pt x="1716" y="335"/>
                  </a:lnTo>
                  <a:lnTo>
                    <a:pt x="1070" y="335"/>
                  </a:lnTo>
                  <a:lnTo>
                    <a:pt x="1070" y="1473"/>
                  </a:lnTo>
                  <a:lnTo>
                    <a:pt x="620" y="1473"/>
                  </a:lnTo>
                  <a:lnTo>
                    <a:pt x="620" y="335"/>
                  </a:lnTo>
                  <a:close/>
                </a:path>
              </a:pathLst>
            </a:custGeom>
            <a:solidFill>
              <a:srgbClr val="005E83"/>
            </a:solidFill>
            <a:ln w="9525">
              <a:noFill/>
              <a:round/>
              <a:headEnd/>
              <a:tailEnd/>
            </a:ln>
          </p:spPr>
          <p:txBody>
            <a:bodyPr/>
            <a:lstStyle/>
            <a:p>
              <a:endParaRPr lang="zh-CN" altLang="en-US"/>
            </a:p>
          </p:txBody>
        </p:sp>
        <p:sp>
          <p:nvSpPr>
            <p:cNvPr id="77838" name="Freeform 32"/>
            <p:cNvSpPr>
              <a:spLocks/>
            </p:cNvSpPr>
            <p:nvPr/>
          </p:nvSpPr>
          <p:spPr bwMode="auto">
            <a:xfrm>
              <a:off x="4243388" y="3986213"/>
              <a:ext cx="544513" cy="468313"/>
            </a:xfrm>
            <a:custGeom>
              <a:avLst/>
              <a:gdLst>
                <a:gd name="T0" fmla="*/ 2147483647 w 1716"/>
                <a:gd name="T1" fmla="*/ 2147483647 h 1473"/>
                <a:gd name="T2" fmla="*/ 2147483647 w 1716"/>
                <a:gd name="T3" fmla="*/ 2147483647 h 1473"/>
                <a:gd name="T4" fmla="*/ 0 w 1716"/>
                <a:gd name="T5" fmla="*/ 2147483647 h 1473"/>
                <a:gd name="T6" fmla="*/ 0 w 1716"/>
                <a:gd name="T7" fmla="*/ 0 h 1473"/>
                <a:gd name="T8" fmla="*/ 2147483647 w 1716"/>
                <a:gd name="T9" fmla="*/ 0 h 1473"/>
                <a:gd name="T10" fmla="*/ 2147483647 w 1716"/>
                <a:gd name="T11" fmla="*/ 2147483647 h 1473"/>
                <a:gd name="T12" fmla="*/ 2147483647 w 1716"/>
                <a:gd name="T13" fmla="*/ 2147483647 h 1473"/>
                <a:gd name="T14" fmla="*/ 2147483647 w 1716"/>
                <a:gd name="T15" fmla="*/ 0 h 1473"/>
                <a:gd name="T16" fmla="*/ 2147483647 w 1716"/>
                <a:gd name="T17" fmla="*/ 0 h 1473"/>
                <a:gd name="T18" fmla="*/ 2147483647 w 1716"/>
                <a:gd name="T19" fmla="*/ 2147483647 h 1473"/>
                <a:gd name="T20" fmla="*/ 2147483647 w 1716"/>
                <a:gd name="T21" fmla="*/ 2147483647 h 1473"/>
                <a:gd name="T22" fmla="*/ 2147483647 w 1716"/>
                <a:gd name="T23" fmla="*/ 2147483647 h 1473"/>
                <a:gd name="T24" fmla="*/ 2147483647 w 1716"/>
                <a:gd name="T25" fmla="*/ 2147483647 h 1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6"/>
                <a:gd name="T40" fmla="*/ 0 h 1473"/>
                <a:gd name="T41" fmla="*/ 1716 w 1716"/>
                <a:gd name="T42" fmla="*/ 1473 h 14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6" h="1473">
                  <a:moveTo>
                    <a:pt x="450" y="899"/>
                  </a:moveTo>
                  <a:lnTo>
                    <a:pt x="450" y="1473"/>
                  </a:lnTo>
                  <a:lnTo>
                    <a:pt x="0" y="1473"/>
                  </a:lnTo>
                  <a:lnTo>
                    <a:pt x="0" y="0"/>
                  </a:lnTo>
                  <a:lnTo>
                    <a:pt x="450" y="0"/>
                  </a:lnTo>
                  <a:lnTo>
                    <a:pt x="450" y="563"/>
                  </a:lnTo>
                  <a:lnTo>
                    <a:pt x="1261" y="563"/>
                  </a:lnTo>
                  <a:lnTo>
                    <a:pt x="1261" y="0"/>
                  </a:lnTo>
                  <a:lnTo>
                    <a:pt x="1716" y="0"/>
                  </a:lnTo>
                  <a:lnTo>
                    <a:pt x="1716" y="1473"/>
                  </a:lnTo>
                  <a:lnTo>
                    <a:pt x="1261" y="1473"/>
                  </a:lnTo>
                  <a:lnTo>
                    <a:pt x="1261" y="899"/>
                  </a:lnTo>
                  <a:lnTo>
                    <a:pt x="450" y="899"/>
                  </a:lnTo>
                  <a:close/>
                </a:path>
              </a:pathLst>
            </a:custGeom>
            <a:solidFill>
              <a:srgbClr val="005E83"/>
            </a:solidFill>
            <a:ln w="9525">
              <a:noFill/>
              <a:round/>
              <a:headEnd/>
              <a:tailEnd/>
            </a:ln>
          </p:spPr>
          <p:txBody>
            <a:bodyPr/>
            <a:lstStyle/>
            <a:p>
              <a:endParaRPr lang="zh-CN" altLang="en-US"/>
            </a:p>
          </p:txBody>
        </p:sp>
        <p:sp>
          <p:nvSpPr>
            <p:cNvPr id="77839" name="Rectangle 33"/>
            <p:cNvSpPr>
              <a:spLocks noChangeArrowheads="1"/>
            </p:cNvSpPr>
            <p:nvPr/>
          </p:nvSpPr>
          <p:spPr bwMode="auto">
            <a:xfrm>
              <a:off x="4814888" y="3986213"/>
              <a:ext cx="142875" cy="468313"/>
            </a:xfrm>
            <a:prstGeom prst="rect">
              <a:avLst/>
            </a:prstGeom>
            <a:solidFill>
              <a:srgbClr val="005E83"/>
            </a:solidFill>
            <a:ln w="9525">
              <a:noFill/>
              <a:miter lim="800000"/>
              <a:headEnd/>
              <a:tailEnd/>
            </a:ln>
          </p:spPr>
          <p:txBody>
            <a:bodyPr/>
            <a:lstStyle/>
            <a:p>
              <a:endParaRPr lang="zh-CN" altLang="en-US">
                <a:latin typeface="Constantia" pitchFamily="18" charset="0"/>
                <a:ea typeface="微软雅黑" pitchFamily="34" charset="-122"/>
              </a:endParaRPr>
            </a:p>
          </p:txBody>
        </p:sp>
        <p:sp>
          <p:nvSpPr>
            <p:cNvPr id="77840" name="Freeform 34"/>
            <p:cNvSpPr>
              <a:spLocks/>
            </p:cNvSpPr>
            <p:nvPr/>
          </p:nvSpPr>
          <p:spPr bwMode="auto">
            <a:xfrm>
              <a:off x="4984751" y="3986213"/>
              <a:ext cx="546100" cy="468313"/>
            </a:xfrm>
            <a:custGeom>
              <a:avLst/>
              <a:gdLst>
                <a:gd name="T0" fmla="*/ 2147483647 w 1717"/>
                <a:gd name="T1" fmla="*/ 2147483647 h 1473"/>
                <a:gd name="T2" fmla="*/ 2147483647 w 1717"/>
                <a:gd name="T3" fmla="*/ 2147483647 h 1473"/>
                <a:gd name="T4" fmla="*/ 2147483647 w 1717"/>
                <a:gd name="T5" fmla="*/ 2147483647 h 1473"/>
                <a:gd name="T6" fmla="*/ 2147483647 w 1717"/>
                <a:gd name="T7" fmla="*/ 2147483647 h 1473"/>
                <a:gd name="T8" fmla="*/ 2147483647 w 1717"/>
                <a:gd name="T9" fmla="*/ 2147483647 h 1473"/>
                <a:gd name="T10" fmla="*/ 2147483647 w 1717"/>
                <a:gd name="T11" fmla="*/ 2147483647 h 1473"/>
                <a:gd name="T12" fmla="*/ 2147483647 w 1717"/>
                <a:gd name="T13" fmla="*/ 2147483647 h 1473"/>
                <a:gd name="T14" fmla="*/ 2147483647 w 1717"/>
                <a:gd name="T15" fmla="*/ 2147483647 h 1473"/>
                <a:gd name="T16" fmla="*/ 2147483647 w 1717"/>
                <a:gd name="T17" fmla="*/ 2147483647 h 1473"/>
                <a:gd name="T18" fmla="*/ 2147483647 w 1717"/>
                <a:gd name="T19" fmla="*/ 1767492109 h 1473"/>
                <a:gd name="T20" fmla="*/ 2147483647 w 1717"/>
                <a:gd name="T21" fmla="*/ 1221152377 h 1473"/>
                <a:gd name="T22" fmla="*/ 2147483647 w 1717"/>
                <a:gd name="T23" fmla="*/ 803386977 h 1473"/>
                <a:gd name="T24" fmla="*/ 2147483647 w 1717"/>
                <a:gd name="T25" fmla="*/ 482052407 h 1473"/>
                <a:gd name="T26" fmla="*/ 2147483647 w 1717"/>
                <a:gd name="T27" fmla="*/ 225004844 h 1473"/>
                <a:gd name="T28" fmla="*/ 2147483647 w 1717"/>
                <a:gd name="T29" fmla="*/ 64287007 h 1473"/>
                <a:gd name="T30" fmla="*/ 2147483647 w 1717"/>
                <a:gd name="T31" fmla="*/ 0 h 1473"/>
                <a:gd name="T32" fmla="*/ 2147483647 w 1717"/>
                <a:gd name="T33" fmla="*/ 0 h 1473"/>
                <a:gd name="T34" fmla="*/ 2147483647 w 1717"/>
                <a:gd name="T35" fmla="*/ 32143504 h 1473"/>
                <a:gd name="T36" fmla="*/ 2147483647 w 1717"/>
                <a:gd name="T37" fmla="*/ 192861340 h 1473"/>
                <a:gd name="T38" fmla="*/ 2147483647 w 1717"/>
                <a:gd name="T39" fmla="*/ 385621578 h 1473"/>
                <a:gd name="T40" fmla="*/ 2147483647 w 1717"/>
                <a:gd name="T41" fmla="*/ 771243474 h 1473"/>
                <a:gd name="T42" fmla="*/ 2147483647 w 1717"/>
                <a:gd name="T43" fmla="*/ 1189008555 h 1473"/>
                <a:gd name="T44" fmla="*/ 2147483647 w 1717"/>
                <a:gd name="T45" fmla="*/ 1735348605 h 1473"/>
                <a:gd name="T46" fmla="*/ 2147483647 w 1717"/>
                <a:gd name="T47" fmla="*/ 2147483647 h 1473"/>
                <a:gd name="T48" fmla="*/ 2147483647 w 1717"/>
                <a:gd name="T49" fmla="*/ 2147483647 h 1473"/>
                <a:gd name="T50" fmla="*/ 2147483647 w 1717"/>
                <a:gd name="T51" fmla="*/ 2147483647 h 1473"/>
                <a:gd name="T52" fmla="*/ 2147483647 w 1717"/>
                <a:gd name="T53" fmla="*/ 2147483647 h 1473"/>
                <a:gd name="T54" fmla="*/ 2147483647 w 1717"/>
                <a:gd name="T55" fmla="*/ 2147483647 h 1473"/>
                <a:gd name="T56" fmla="*/ 1480054723 w 1717"/>
                <a:gd name="T57" fmla="*/ 2147483647 h 1473"/>
                <a:gd name="T58" fmla="*/ 868651087 w 1717"/>
                <a:gd name="T59" fmla="*/ 2147483647 h 1473"/>
                <a:gd name="T60" fmla="*/ 386123233 w 1717"/>
                <a:gd name="T61" fmla="*/ 2147483647 h 1473"/>
                <a:gd name="T62" fmla="*/ 96505443 w 1717"/>
                <a:gd name="T63" fmla="*/ 2147483647 h 1473"/>
                <a:gd name="T64" fmla="*/ 0 w 1717"/>
                <a:gd name="T65" fmla="*/ 2147483647 h 1473"/>
                <a:gd name="T66" fmla="*/ 2147483647 w 1717"/>
                <a:gd name="T67" fmla="*/ 2147483647 h 1473"/>
                <a:gd name="T68" fmla="*/ 2147483647 w 1717"/>
                <a:gd name="T69" fmla="*/ 2147483647 h 1473"/>
                <a:gd name="T70" fmla="*/ 2147483647 w 1717"/>
                <a:gd name="T71" fmla="*/ 2147483647 h 1473"/>
                <a:gd name="T72" fmla="*/ 2147483647 w 1717"/>
                <a:gd name="T73" fmla="*/ 2147483647 h 1473"/>
                <a:gd name="T74" fmla="*/ 2147483647 w 1717"/>
                <a:gd name="T75" fmla="*/ 2147483647 h 1473"/>
                <a:gd name="T76" fmla="*/ 2147483647 w 1717"/>
                <a:gd name="T77" fmla="*/ 2147483647 h 1473"/>
                <a:gd name="T78" fmla="*/ 2147483647 w 1717"/>
                <a:gd name="T79" fmla="*/ 2147483647 h 1473"/>
                <a:gd name="T80" fmla="*/ 2147483647 w 1717"/>
                <a:gd name="T81" fmla="*/ 2147483647 h 1473"/>
                <a:gd name="T82" fmla="*/ 2147483647 w 1717"/>
                <a:gd name="T83" fmla="*/ 2147483647 h 1473"/>
                <a:gd name="T84" fmla="*/ 2147483647 w 1717"/>
                <a:gd name="T85" fmla="*/ 2147483647 h 1473"/>
                <a:gd name="T86" fmla="*/ 2147483647 w 1717"/>
                <a:gd name="T87" fmla="*/ 2147483647 h 1473"/>
                <a:gd name="T88" fmla="*/ 2147483647 w 1717"/>
                <a:gd name="T89" fmla="*/ 2147483647 h 1473"/>
                <a:gd name="T90" fmla="*/ 2147483647 w 1717"/>
                <a:gd name="T91" fmla="*/ 2147483647 h 1473"/>
                <a:gd name="T92" fmla="*/ 2147483647 w 1717"/>
                <a:gd name="T93" fmla="*/ 2147483647 h 1473"/>
                <a:gd name="T94" fmla="*/ 2147483647 w 1717"/>
                <a:gd name="T95" fmla="*/ 2147483647 h 1473"/>
                <a:gd name="T96" fmla="*/ 2147483647 w 1717"/>
                <a:gd name="T97" fmla="*/ 2147483647 h 1473"/>
                <a:gd name="T98" fmla="*/ 2147483647 w 1717"/>
                <a:gd name="T99" fmla="*/ 2147483647 h 1473"/>
                <a:gd name="T100" fmla="*/ 2147483647 w 1717"/>
                <a:gd name="T101" fmla="*/ 2147483647 h 1473"/>
                <a:gd name="T102" fmla="*/ 2147483647 w 1717"/>
                <a:gd name="T103" fmla="*/ 2147483647 h 1473"/>
                <a:gd name="T104" fmla="*/ 2147483647 w 1717"/>
                <a:gd name="T105" fmla="*/ 2147483647 h 1473"/>
                <a:gd name="T106" fmla="*/ 2147483647 w 1717"/>
                <a:gd name="T107" fmla="*/ 2147483647 h 1473"/>
                <a:gd name="T108" fmla="*/ 2147483647 w 1717"/>
                <a:gd name="T109" fmla="*/ 2147483647 h 1473"/>
                <a:gd name="T110" fmla="*/ 2147483647 w 1717"/>
                <a:gd name="T111" fmla="*/ 2147483647 h 1473"/>
                <a:gd name="T112" fmla="*/ 2147483647 w 1717"/>
                <a:gd name="T113" fmla="*/ 2147483647 h 1473"/>
                <a:gd name="T114" fmla="*/ 2147483647 w 1717"/>
                <a:gd name="T115" fmla="*/ 2147483647 h 1473"/>
                <a:gd name="T116" fmla="*/ 2147483647 w 1717"/>
                <a:gd name="T117" fmla="*/ 2147483647 h 1473"/>
                <a:gd name="T118" fmla="*/ 2147483647 w 1717"/>
                <a:gd name="T119" fmla="*/ 2147483647 h 1473"/>
                <a:gd name="T120" fmla="*/ 2147483647 w 1717"/>
                <a:gd name="T121" fmla="*/ 2147483647 h 1473"/>
                <a:gd name="T122" fmla="*/ 2147483647 w 1717"/>
                <a:gd name="T123" fmla="*/ 2147483647 h 14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17"/>
                <a:gd name="T187" fmla="*/ 0 h 1473"/>
                <a:gd name="T188" fmla="*/ 1717 w 1717"/>
                <a:gd name="T189" fmla="*/ 1473 h 14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17" h="1473">
                  <a:moveTo>
                    <a:pt x="1717" y="424"/>
                  </a:moveTo>
                  <a:lnTo>
                    <a:pt x="1717" y="393"/>
                  </a:lnTo>
                  <a:lnTo>
                    <a:pt x="1715" y="364"/>
                  </a:lnTo>
                  <a:lnTo>
                    <a:pt x="1711" y="337"/>
                  </a:lnTo>
                  <a:lnTo>
                    <a:pt x="1707" y="310"/>
                  </a:lnTo>
                  <a:lnTo>
                    <a:pt x="1701" y="284"/>
                  </a:lnTo>
                  <a:lnTo>
                    <a:pt x="1694" y="261"/>
                  </a:lnTo>
                  <a:lnTo>
                    <a:pt x="1687" y="239"/>
                  </a:lnTo>
                  <a:lnTo>
                    <a:pt x="1678" y="217"/>
                  </a:lnTo>
                  <a:lnTo>
                    <a:pt x="1668" y="197"/>
                  </a:lnTo>
                  <a:lnTo>
                    <a:pt x="1656" y="178"/>
                  </a:lnTo>
                  <a:lnTo>
                    <a:pt x="1644" y="160"/>
                  </a:lnTo>
                  <a:lnTo>
                    <a:pt x="1631" y="143"/>
                  </a:lnTo>
                  <a:lnTo>
                    <a:pt x="1616" y="128"/>
                  </a:lnTo>
                  <a:lnTo>
                    <a:pt x="1600" y="113"/>
                  </a:lnTo>
                  <a:lnTo>
                    <a:pt x="1585" y="100"/>
                  </a:lnTo>
                  <a:lnTo>
                    <a:pt x="1568" y="87"/>
                  </a:lnTo>
                  <a:lnTo>
                    <a:pt x="1550" y="75"/>
                  </a:lnTo>
                  <a:lnTo>
                    <a:pt x="1531" y="65"/>
                  </a:lnTo>
                  <a:lnTo>
                    <a:pt x="1511" y="55"/>
                  </a:lnTo>
                  <a:lnTo>
                    <a:pt x="1491" y="46"/>
                  </a:lnTo>
                  <a:lnTo>
                    <a:pt x="1469" y="38"/>
                  </a:lnTo>
                  <a:lnTo>
                    <a:pt x="1447" y="31"/>
                  </a:lnTo>
                  <a:lnTo>
                    <a:pt x="1425" y="25"/>
                  </a:lnTo>
                  <a:lnTo>
                    <a:pt x="1401" y="19"/>
                  </a:lnTo>
                  <a:lnTo>
                    <a:pt x="1378" y="15"/>
                  </a:lnTo>
                  <a:lnTo>
                    <a:pt x="1353" y="10"/>
                  </a:lnTo>
                  <a:lnTo>
                    <a:pt x="1327" y="7"/>
                  </a:lnTo>
                  <a:lnTo>
                    <a:pt x="1302" y="5"/>
                  </a:lnTo>
                  <a:lnTo>
                    <a:pt x="1275" y="2"/>
                  </a:lnTo>
                  <a:lnTo>
                    <a:pt x="1248" y="1"/>
                  </a:lnTo>
                  <a:lnTo>
                    <a:pt x="1221" y="0"/>
                  </a:lnTo>
                  <a:lnTo>
                    <a:pt x="1193" y="0"/>
                  </a:lnTo>
                  <a:lnTo>
                    <a:pt x="531" y="0"/>
                  </a:lnTo>
                  <a:lnTo>
                    <a:pt x="506" y="0"/>
                  </a:lnTo>
                  <a:lnTo>
                    <a:pt x="481" y="1"/>
                  </a:lnTo>
                  <a:lnTo>
                    <a:pt x="455" y="2"/>
                  </a:lnTo>
                  <a:lnTo>
                    <a:pt x="431" y="6"/>
                  </a:lnTo>
                  <a:lnTo>
                    <a:pt x="406" y="9"/>
                  </a:lnTo>
                  <a:lnTo>
                    <a:pt x="381" y="12"/>
                  </a:lnTo>
                  <a:lnTo>
                    <a:pt x="358" y="18"/>
                  </a:lnTo>
                  <a:lnTo>
                    <a:pt x="334" y="24"/>
                  </a:lnTo>
                  <a:lnTo>
                    <a:pt x="311" y="29"/>
                  </a:lnTo>
                  <a:lnTo>
                    <a:pt x="289" y="37"/>
                  </a:lnTo>
                  <a:lnTo>
                    <a:pt x="266" y="45"/>
                  </a:lnTo>
                  <a:lnTo>
                    <a:pt x="245" y="54"/>
                  </a:lnTo>
                  <a:lnTo>
                    <a:pt x="224" y="63"/>
                  </a:lnTo>
                  <a:lnTo>
                    <a:pt x="203" y="74"/>
                  </a:lnTo>
                  <a:lnTo>
                    <a:pt x="184" y="85"/>
                  </a:lnTo>
                  <a:lnTo>
                    <a:pt x="165" y="98"/>
                  </a:lnTo>
                  <a:lnTo>
                    <a:pt x="147" y="111"/>
                  </a:lnTo>
                  <a:lnTo>
                    <a:pt x="130" y="124"/>
                  </a:lnTo>
                  <a:lnTo>
                    <a:pt x="113" y="140"/>
                  </a:lnTo>
                  <a:lnTo>
                    <a:pt x="98" y="156"/>
                  </a:lnTo>
                  <a:lnTo>
                    <a:pt x="84" y="172"/>
                  </a:lnTo>
                  <a:lnTo>
                    <a:pt x="70" y="190"/>
                  </a:lnTo>
                  <a:lnTo>
                    <a:pt x="57" y="209"/>
                  </a:lnTo>
                  <a:lnTo>
                    <a:pt x="46" y="230"/>
                  </a:lnTo>
                  <a:lnTo>
                    <a:pt x="36" y="250"/>
                  </a:lnTo>
                  <a:lnTo>
                    <a:pt x="27" y="272"/>
                  </a:lnTo>
                  <a:lnTo>
                    <a:pt x="19" y="294"/>
                  </a:lnTo>
                  <a:lnTo>
                    <a:pt x="12" y="318"/>
                  </a:lnTo>
                  <a:lnTo>
                    <a:pt x="6" y="343"/>
                  </a:lnTo>
                  <a:lnTo>
                    <a:pt x="3" y="369"/>
                  </a:lnTo>
                  <a:lnTo>
                    <a:pt x="1" y="396"/>
                  </a:lnTo>
                  <a:lnTo>
                    <a:pt x="0" y="424"/>
                  </a:lnTo>
                  <a:lnTo>
                    <a:pt x="0" y="1473"/>
                  </a:lnTo>
                  <a:lnTo>
                    <a:pt x="454" y="1473"/>
                  </a:lnTo>
                  <a:lnTo>
                    <a:pt x="454" y="569"/>
                  </a:lnTo>
                  <a:lnTo>
                    <a:pt x="454" y="552"/>
                  </a:lnTo>
                  <a:lnTo>
                    <a:pt x="455" y="536"/>
                  </a:lnTo>
                  <a:lnTo>
                    <a:pt x="456" y="522"/>
                  </a:lnTo>
                  <a:lnTo>
                    <a:pt x="459" y="507"/>
                  </a:lnTo>
                  <a:lnTo>
                    <a:pt x="462" y="493"/>
                  </a:lnTo>
                  <a:lnTo>
                    <a:pt x="465" y="480"/>
                  </a:lnTo>
                  <a:lnTo>
                    <a:pt x="469" y="468"/>
                  </a:lnTo>
                  <a:lnTo>
                    <a:pt x="473" y="456"/>
                  </a:lnTo>
                  <a:lnTo>
                    <a:pt x="479" y="444"/>
                  </a:lnTo>
                  <a:lnTo>
                    <a:pt x="484" y="434"/>
                  </a:lnTo>
                  <a:lnTo>
                    <a:pt x="491" y="424"/>
                  </a:lnTo>
                  <a:lnTo>
                    <a:pt x="498" y="415"/>
                  </a:lnTo>
                  <a:lnTo>
                    <a:pt x="505" y="406"/>
                  </a:lnTo>
                  <a:lnTo>
                    <a:pt x="512" y="399"/>
                  </a:lnTo>
                  <a:lnTo>
                    <a:pt x="520" y="391"/>
                  </a:lnTo>
                  <a:lnTo>
                    <a:pt x="529" y="384"/>
                  </a:lnTo>
                  <a:lnTo>
                    <a:pt x="539" y="377"/>
                  </a:lnTo>
                  <a:lnTo>
                    <a:pt x="548" y="372"/>
                  </a:lnTo>
                  <a:lnTo>
                    <a:pt x="558" y="366"/>
                  </a:lnTo>
                  <a:lnTo>
                    <a:pt x="569" y="362"/>
                  </a:lnTo>
                  <a:lnTo>
                    <a:pt x="592" y="353"/>
                  </a:lnTo>
                  <a:lnTo>
                    <a:pt x="616" y="346"/>
                  </a:lnTo>
                  <a:lnTo>
                    <a:pt x="643" y="341"/>
                  </a:lnTo>
                  <a:lnTo>
                    <a:pt x="670" y="338"/>
                  </a:lnTo>
                  <a:lnTo>
                    <a:pt x="699" y="336"/>
                  </a:lnTo>
                  <a:lnTo>
                    <a:pt x="731" y="335"/>
                  </a:lnTo>
                  <a:lnTo>
                    <a:pt x="984" y="335"/>
                  </a:lnTo>
                  <a:lnTo>
                    <a:pt x="1016" y="336"/>
                  </a:lnTo>
                  <a:lnTo>
                    <a:pt x="1047" y="337"/>
                  </a:lnTo>
                  <a:lnTo>
                    <a:pt x="1075" y="340"/>
                  </a:lnTo>
                  <a:lnTo>
                    <a:pt x="1103" y="345"/>
                  </a:lnTo>
                  <a:lnTo>
                    <a:pt x="1128" y="350"/>
                  </a:lnTo>
                  <a:lnTo>
                    <a:pt x="1152" y="358"/>
                  </a:lnTo>
                  <a:lnTo>
                    <a:pt x="1162" y="363"/>
                  </a:lnTo>
                  <a:lnTo>
                    <a:pt x="1173" y="367"/>
                  </a:lnTo>
                  <a:lnTo>
                    <a:pt x="1182" y="373"/>
                  </a:lnTo>
                  <a:lnTo>
                    <a:pt x="1192" y="380"/>
                  </a:lnTo>
                  <a:lnTo>
                    <a:pt x="1200" y="386"/>
                  </a:lnTo>
                  <a:lnTo>
                    <a:pt x="1209" y="393"/>
                  </a:lnTo>
                  <a:lnTo>
                    <a:pt x="1216" y="401"/>
                  </a:lnTo>
                  <a:lnTo>
                    <a:pt x="1223" y="410"/>
                  </a:lnTo>
                  <a:lnTo>
                    <a:pt x="1230" y="419"/>
                  </a:lnTo>
                  <a:lnTo>
                    <a:pt x="1236" y="429"/>
                  </a:lnTo>
                  <a:lnTo>
                    <a:pt x="1241" y="440"/>
                  </a:lnTo>
                  <a:lnTo>
                    <a:pt x="1247" y="451"/>
                  </a:lnTo>
                  <a:lnTo>
                    <a:pt x="1251" y="462"/>
                  </a:lnTo>
                  <a:lnTo>
                    <a:pt x="1255" y="476"/>
                  </a:lnTo>
                  <a:lnTo>
                    <a:pt x="1258" y="489"/>
                  </a:lnTo>
                  <a:lnTo>
                    <a:pt x="1260" y="503"/>
                  </a:lnTo>
                  <a:lnTo>
                    <a:pt x="1262" y="518"/>
                  </a:lnTo>
                  <a:lnTo>
                    <a:pt x="1263" y="534"/>
                  </a:lnTo>
                  <a:lnTo>
                    <a:pt x="1265" y="551"/>
                  </a:lnTo>
                  <a:lnTo>
                    <a:pt x="1265" y="569"/>
                  </a:lnTo>
                  <a:lnTo>
                    <a:pt x="1265" y="1473"/>
                  </a:lnTo>
                  <a:lnTo>
                    <a:pt x="1717" y="1473"/>
                  </a:lnTo>
                  <a:lnTo>
                    <a:pt x="1717" y="424"/>
                  </a:lnTo>
                  <a:close/>
                </a:path>
              </a:pathLst>
            </a:custGeom>
            <a:solidFill>
              <a:srgbClr val="005E83"/>
            </a:solidFill>
            <a:ln w="9525">
              <a:noFill/>
              <a:round/>
              <a:headEnd/>
              <a:tailEnd/>
            </a:ln>
          </p:spPr>
          <p:txBody>
            <a:bodyPr/>
            <a:lstStyle/>
            <a:p>
              <a:endParaRPr lang="zh-CN" altLang="en-US"/>
            </a:p>
          </p:txBody>
        </p:sp>
        <p:sp>
          <p:nvSpPr>
            <p:cNvPr id="77841" name="Freeform 35"/>
            <p:cNvSpPr>
              <a:spLocks/>
            </p:cNvSpPr>
            <p:nvPr/>
          </p:nvSpPr>
          <p:spPr bwMode="auto">
            <a:xfrm>
              <a:off x="5557838" y="3986213"/>
              <a:ext cx="544513" cy="468313"/>
            </a:xfrm>
            <a:custGeom>
              <a:avLst/>
              <a:gdLst>
                <a:gd name="T0" fmla="*/ 2147483647 w 1715"/>
                <a:gd name="T1" fmla="*/ 2147483647 h 1473"/>
                <a:gd name="T2" fmla="*/ 2147483647 w 1715"/>
                <a:gd name="T3" fmla="*/ 2147483647 h 1473"/>
                <a:gd name="T4" fmla="*/ 2147483647 w 1715"/>
                <a:gd name="T5" fmla="*/ 2147483647 h 1473"/>
                <a:gd name="T6" fmla="*/ 2147483647 w 1715"/>
                <a:gd name="T7" fmla="*/ 2147483647 h 1473"/>
                <a:gd name="T8" fmla="*/ 2147483647 w 1715"/>
                <a:gd name="T9" fmla="*/ 0 h 1473"/>
                <a:gd name="T10" fmla="*/ 2147483647 w 1715"/>
                <a:gd name="T11" fmla="*/ 0 h 1473"/>
                <a:gd name="T12" fmla="*/ 2147483647 w 1715"/>
                <a:gd name="T13" fmla="*/ 2147483647 h 1473"/>
                <a:gd name="T14" fmla="*/ 2147483647 w 1715"/>
                <a:gd name="T15" fmla="*/ 2147483647 h 1473"/>
                <a:gd name="T16" fmla="*/ 2147483647 w 1715"/>
                <a:gd name="T17" fmla="*/ 0 h 1473"/>
                <a:gd name="T18" fmla="*/ 0 w 1715"/>
                <a:gd name="T19" fmla="*/ 0 h 1473"/>
                <a:gd name="T20" fmla="*/ 0 w 1715"/>
                <a:gd name="T21" fmla="*/ 2147483647 h 1473"/>
                <a:gd name="T22" fmla="*/ 2147483647 w 1715"/>
                <a:gd name="T23" fmla="*/ 2147483647 h 1473"/>
                <a:gd name="T24" fmla="*/ 2147483647 w 1715"/>
                <a:gd name="T25" fmla="*/ 2147483647 h 1473"/>
                <a:gd name="T26" fmla="*/ 2147483647 w 1715"/>
                <a:gd name="T27" fmla="*/ 2147483647 h 1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15"/>
                <a:gd name="T43" fmla="*/ 0 h 1473"/>
                <a:gd name="T44" fmla="*/ 1715 w 1715"/>
                <a:gd name="T45" fmla="*/ 1473 h 1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15" h="1473">
                  <a:moveTo>
                    <a:pt x="857" y="899"/>
                  </a:moveTo>
                  <a:lnTo>
                    <a:pt x="1260" y="1473"/>
                  </a:lnTo>
                  <a:lnTo>
                    <a:pt x="1715" y="1473"/>
                  </a:lnTo>
                  <a:lnTo>
                    <a:pt x="1250" y="737"/>
                  </a:lnTo>
                  <a:lnTo>
                    <a:pt x="1715" y="0"/>
                  </a:lnTo>
                  <a:lnTo>
                    <a:pt x="1260" y="0"/>
                  </a:lnTo>
                  <a:lnTo>
                    <a:pt x="855" y="559"/>
                  </a:lnTo>
                  <a:lnTo>
                    <a:pt x="450" y="559"/>
                  </a:lnTo>
                  <a:lnTo>
                    <a:pt x="450" y="0"/>
                  </a:lnTo>
                  <a:lnTo>
                    <a:pt x="0" y="0"/>
                  </a:lnTo>
                  <a:lnTo>
                    <a:pt x="0" y="1473"/>
                  </a:lnTo>
                  <a:lnTo>
                    <a:pt x="450" y="1473"/>
                  </a:lnTo>
                  <a:lnTo>
                    <a:pt x="450" y="899"/>
                  </a:lnTo>
                  <a:lnTo>
                    <a:pt x="857" y="899"/>
                  </a:lnTo>
                  <a:close/>
                </a:path>
              </a:pathLst>
            </a:custGeom>
            <a:solidFill>
              <a:srgbClr val="005E83"/>
            </a:solidFill>
            <a:ln w="9525">
              <a:noFill/>
              <a:round/>
              <a:headEnd/>
              <a:tailEnd/>
            </a:ln>
          </p:spPr>
          <p:txBody>
            <a:bodyPr/>
            <a:lstStyle/>
            <a:p>
              <a:endParaRPr lang="zh-CN" altLang="en-US"/>
            </a:p>
          </p:txBody>
        </p:sp>
        <p:sp>
          <p:nvSpPr>
            <p:cNvPr id="77842" name="Rectangle 36"/>
            <p:cNvSpPr>
              <a:spLocks noChangeArrowheads="1"/>
            </p:cNvSpPr>
            <p:nvPr/>
          </p:nvSpPr>
          <p:spPr bwMode="auto">
            <a:xfrm>
              <a:off x="6129338" y="3986213"/>
              <a:ext cx="142875" cy="468313"/>
            </a:xfrm>
            <a:prstGeom prst="rect">
              <a:avLst/>
            </a:prstGeom>
            <a:solidFill>
              <a:srgbClr val="005E83"/>
            </a:solidFill>
            <a:ln w="9525">
              <a:noFill/>
              <a:miter lim="800000"/>
              <a:headEnd/>
              <a:tailEnd/>
            </a:ln>
          </p:spPr>
          <p:txBody>
            <a:bodyPr/>
            <a:lstStyle/>
            <a:p>
              <a:endParaRPr lang="zh-CN" altLang="en-US">
                <a:latin typeface="Constantia" pitchFamily="18" charset="0"/>
                <a:ea typeface="微软雅黑" pitchFamily="34" charset="-122"/>
              </a:endParaRPr>
            </a:p>
          </p:txBody>
        </p:sp>
        <p:sp>
          <p:nvSpPr>
            <p:cNvPr id="77843" name="Freeform 37"/>
            <p:cNvSpPr>
              <a:spLocks/>
            </p:cNvSpPr>
            <p:nvPr/>
          </p:nvSpPr>
          <p:spPr bwMode="auto">
            <a:xfrm>
              <a:off x="6297613" y="3986213"/>
              <a:ext cx="546100" cy="468313"/>
            </a:xfrm>
            <a:custGeom>
              <a:avLst/>
              <a:gdLst>
                <a:gd name="T0" fmla="*/ 2147483647 w 1718"/>
                <a:gd name="T1" fmla="*/ 2147483647 h 1473"/>
                <a:gd name="T2" fmla="*/ 2147483647 w 1718"/>
                <a:gd name="T3" fmla="*/ 2147483647 h 1473"/>
                <a:gd name="T4" fmla="*/ 2147483647 w 1718"/>
                <a:gd name="T5" fmla="*/ 2147483647 h 1473"/>
                <a:gd name="T6" fmla="*/ 2147483647 w 1718"/>
                <a:gd name="T7" fmla="*/ 2147483647 h 1473"/>
                <a:gd name="T8" fmla="*/ 2147483647 w 1718"/>
                <a:gd name="T9" fmla="*/ 2147483647 h 1473"/>
                <a:gd name="T10" fmla="*/ 2147483647 w 1718"/>
                <a:gd name="T11" fmla="*/ 2147483647 h 1473"/>
                <a:gd name="T12" fmla="*/ 2147483647 w 1718"/>
                <a:gd name="T13" fmla="*/ 2147483647 h 1473"/>
                <a:gd name="T14" fmla="*/ 2147483647 w 1718"/>
                <a:gd name="T15" fmla="*/ 2147483647 h 1473"/>
                <a:gd name="T16" fmla="*/ 2147483647 w 1718"/>
                <a:gd name="T17" fmla="*/ 2147483647 h 1473"/>
                <a:gd name="T18" fmla="*/ 2147483647 w 1718"/>
                <a:gd name="T19" fmla="*/ 1767492109 h 1473"/>
                <a:gd name="T20" fmla="*/ 2147483647 w 1718"/>
                <a:gd name="T21" fmla="*/ 1221152377 h 1473"/>
                <a:gd name="T22" fmla="*/ 2147483647 w 1718"/>
                <a:gd name="T23" fmla="*/ 803386977 h 1473"/>
                <a:gd name="T24" fmla="*/ 2147483647 w 1718"/>
                <a:gd name="T25" fmla="*/ 482052407 h 1473"/>
                <a:gd name="T26" fmla="*/ 2147483647 w 1718"/>
                <a:gd name="T27" fmla="*/ 225004844 h 1473"/>
                <a:gd name="T28" fmla="*/ 2147483647 w 1718"/>
                <a:gd name="T29" fmla="*/ 64287007 h 1473"/>
                <a:gd name="T30" fmla="*/ 2147483647 w 1718"/>
                <a:gd name="T31" fmla="*/ 0 h 1473"/>
                <a:gd name="T32" fmla="*/ 2147483647 w 1718"/>
                <a:gd name="T33" fmla="*/ 0 h 1473"/>
                <a:gd name="T34" fmla="*/ 2147483647 w 1718"/>
                <a:gd name="T35" fmla="*/ 32143504 h 1473"/>
                <a:gd name="T36" fmla="*/ 2147483647 w 1718"/>
                <a:gd name="T37" fmla="*/ 192861340 h 1473"/>
                <a:gd name="T38" fmla="*/ 2147483647 w 1718"/>
                <a:gd name="T39" fmla="*/ 385621578 h 1473"/>
                <a:gd name="T40" fmla="*/ 2147483647 w 1718"/>
                <a:gd name="T41" fmla="*/ 771243474 h 1473"/>
                <a:gd name="T42" fmla="*/ 2147483647 w 1718"/>
                <a:gd name="T43" fmla="*/ 1189008555 h 1473"/>
                <a:gd name="T44" fmla="*/ 2147483647 w 1718"/>
                <a:gd name="T45" fmla="*/ 1735348605 h 1473"/>
                <a:gd name="T46" fmla="*/ 2147483647 w 1718"/>
                <a:gd name="T47" fmla="*/ 2147483647 h 1473"/>
                <a:gd name="T48" fmla="*/ 2147483647 w 1718"/>
                <a:gd name="T49" fmla="*/ 2147483647 h 1473"/>
                <a:gd name="T50" fmla="*/ 2147483647 w 1718"/>
                <a:gd name="T51" fmla="*/ 2147483647 h 1473"/>
                <a:gd name="T52" fmla="*/ 2147483647 w 1718"/>
                <a:gd name="T53" fmla="*/ 2147483647 h 1473"/>
                <a:gd name="T54" fmla="*/ 2147483647 w 1718"/>
                <a:gd name="T55" fmla="*/ 2147483647 h 1473"/>
                <a:gd name="T56" fmla="*/ 1509553905 w 1718"/>
                <a:gd name="T57" fmla="*/ 2147483647 h 1473"/>
                <a:gd name="T58" fmla="*/ 899265858 w 1718"/>
                <a:gd name="T59" fmla="*/ 2147483647 h 1473"/>
                <a:gd name="T60" fmla="*/ 417502032 w 1718"/>
                <a:gd name="T61" fmla="*/ 2147483647 h 1473"/>
                <a:gd name="T62" fmla="*/ 96393325 w 1718"/>
                <a:gd name="T63" fmla="*/ 2147483647 h 1473"/>
                <a:gd name="T64" fmla="*/ 0 w 1718"/>
                <a:gd name="T65" fmla="*/ 2147483647 h 1473"/>
                <a:gd name="T66" fmla="*/ 2147483647 w 1718"/>
                <a:gd name="T67" fmla="*/ 2147483647 h 1473"/>
                <a:gd name="T68" fmla="*/ 2147483647 w 1718"/>
                <a:gd name="T69" fmla="*/ 2147483647 h 1473"/>
                <a:gd name="T70" fmla="*/ 2147483647 w 1718"/>
                <a:gd name="T71" fmla="*/ 2147483647 h 1473"/>
                <a:gd name="T72" fmla="*/ 2147483647 w 1718"/>
                <a:gd name="T73" fmla="*/ 2147483647 h 1473"/>
                <a:gd name="T74" fmla="*/ 2147483647 w 1718"/>
                <a:gd name="T75" fmla="*/ 2147483647 h 1473"/>
                <a:gd name="T76" fmla="*/ 2147483647 w 1718"/>
                <a:gd name="T77" fmla="*/ 2147483647 h 1473"/>
                <a:gd name="T78" fmla="*/ 2147483647 w 1718"/>
                <a:gd name="T79" fmla="*/ 2147483647 h 1473"/>
                <a:gd name="T80" fmla="*/ 2147483647 w 1718"/>
                <a:gd name="T81" fmla="*/ 2147483647 h 1473"/>
                <a:gd name="T82" fmla="*/ 2147483647 w 1718"/>
                <a:gd name="T83" fmla="*/ 2147483647 h 1473"/>
                <a:gd name="T84" fmla="*/ 2147483647 w 1718"/>
                <a:gd name="T85" fmla="*/ 2147483647 h 1473"/>
                <a:gd name="T86" fmla="*/ 2147483647 w 1718"/>
                <a:gd name="T87" fmla="*/ 2147483647 h 1473"/>
                <a:gd name="T88" fmla="*/ 2147483647 w 1718"/>
                <a:gd name="T89" fmla="*/ 2147483647 h 1473"/>
                <a:gd name="T90" fmla="*/ 2147483647 w 1718"/>
                <a:gd name="T91" fmla="*/ 2147483647 h 1473"/>
                <a:gd name="T92" fmla="*/ 2147483647 w 1718"/>
                <a:gd name="T93" fmla="*/ 2147483647 h 1473"/>
                <a:gd name="T94" fmla="*/ 2147483647 w 1718"/>
                <a:gd name="T95" fmla="*/ 2147483647 h 1473"/>
                <a:gd name="T96" fmla="*/ 2147483647 w 1718"/>
                <a:gd name="T97" fmla="*/ 2147483647 h 1473"/>
                <a:gd name="T98" fmla="*/ 2147483647 w 1718"/>
                <a:gd name="T99" fmla="*/ 2147483647 h 1473"/>
                <a:gd name="T100" fmla="*/ 2147483647 w 1718"/>
                <a:gd name="T101" fmla="*/ 2147483647 h 1473"/>
                <a:gd name="T102" fmla="*/ 2147483647 w 1718"/>
                <a:gd name="T103" fmla="*/ 2147483647 h 1473"/>
                <a:gd name="T104" fmla="*/ 2147483647 w 1718"/>
                <a:gd name="T105" fmla="*/ 2147483647 h 1473"/>
                <a:gd name="T106" fmla="*/ 2147483647 w 1718"/>
                <a:gd name="T107" fmla="*/ 2147483647 h 1473"/>
                <a:gd name="T108" fmla="*/ 2147483647 w 1718"/>
                <a:gd name="T109" fmla="*/ 2147483647 h 1473"/>
                <a:gd name="T110" fmla="*/ 2147483647 w 1718"/>
                <a:gd name="T111" fmla="*/ 2147483647 h 1473"/>
                <a:gd name="T112" fmla="*/ 2147483647 w 1718"/>
                <a:gd name="T113" fmla="*/ 2147483647 h 1473"/>
                <a:gd name="T114" fmla="*/ 2147483647 w 1718"/>
                <a:gd name="T115" fmla="*/ 2147483647 h 1473"/>
                <a:gd name="T116" fmla="*/ 2147483647 w 1718"/>
                <a:gd name="T117" fmla="*/ 2147483647 h 1473"/>
                <a:gd name="T118" fmla="*/ 2147483647 w 1718"/>
                <a:gd name="T119" fmla="*/ 2147483647 h 1473"/>
                <a:gd name="T120" fmla="*/ 2147483647 w 1718"/>
                <a:gd name="T121" fmla="*/ 2147483647 h 1473"/>
                <a:gd name="T122" fmla="*/ 2147483647 w 1718"/>
                <a:gd name="T123" fmla="*/ 2147483647 h 14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18"/>
                <a:gd name="T187" fmla="*/ 0 h 1473"/>
                <a:gd name="T188" fmla="*/ 1718 w 1718"/>
                <a:gd name="T189" fmla="*/ 1473 h 14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18" h="1473">
                  <a:moveTo>
                    <a:pt x="1718" y="424"/>
                  </a:moveTo>
                  <a:lnTo>
                    <a:pt x="1717" y="393"/>
                  </a:lnTo>
                  <a:lnTo>
                    <a:pt x="1716" y="364"/>
                  </a:lnTo>
                  <a:lnTo>
                    <a:pt x="1712" y="337"/>
                  </a:lnTo>
                  <a:lnTo>
                    <a:pt x="1708" y="310"/>
                  </a:lnTo>
                  <a:lnTo>
                    <a:pt x="1702" y="284"/>
                  </a:lnTo>
                  <a:lnTo>
                    <a:pt x="1696" y="261"/>
                  </a:lnTo>
                  <a:lnTo>
                    <a:pt x="1688" y="239"/>
                  </a:lnTo>
                  <a:lnTo>
                    <a:pt x="1678" y="217"/>
                  </a:lnTo>
                  <a:lnTo>
                    <a:pt x="1668" y="197"/>
                  </a:lnTo>
                  <a:lnTo>
                    <a:pt x="1656" y="178"/>
                  </a:lnTo>
                  <a:lnTo>
                    <a:pt x="1644" y="160"/>
                  </a:lnTo>
                  <a:lnTo>
                    <a:pt x="1631" y="143"/>
                  </a:lnTo>
                  <a:lnTo>
                    <a:pt x="1617" y="128"/>
                  </a:lnTo>
                  <a:lnTo>
                    <a:pt x="1602" y="113"/>
                  </a:lnTo>
                  <a:lnTo>
                    <a:pt x="1585" y="100"/>
                  </a:lnTo>
                  <a:lnTo>
                    <a:pt x="1568" y="87"/>
                  </a:lnTo>
                  <a:lnTo>
                    <a:pt x="1550" y="75"/>
                  </a:lnTo>
                  <a:lnTo>
                    <a:pt x="1531" y="65"/>
                  </a:lnTo>
                  <a:lnTo>
                    <a:pt x="1512" y="55"/>
                  </a:lnTo>
                  <a:lnTo>
                    <a:pt x="1491" y="46"/>
                  </a:lnTo>
                  <a:lnTo>
                    <a:pt x="1470" y="38"/>
                  </a:lnTo>
                  <a:lnTo>
                    <a:pt x="1448" y="31"/>
                  </a:lnTo>
                  <a:lnTo>
                    <a:pt x="1426" y="25"/>
                  </a:lnTo>
                  <a:lnTo>
                    <a:pt x="1402" y="19"/>
                  </a:lnTo>
                  <a:lnTo>
                    <a:pt x="1378" y="15"/>
                  </a:lnTo>
                  <a:lnTo>
                    <a:pt x="1353" y="10"/>
                  </a:lnTo>
                  <a:lnTo>
                    <a:pt x="1329" y="7"/>
                  </a:lnTo>
                  <a:lnTo>
                    <a:pt x="1302" y="5"/>
                  </a:lnTo>
                  <a:lnTo>
                    <a:pt x="1276" y="2"/>
                  </a:lnTo>
                  <a:lnTo>
                    <a:pt x="1249" y="1"/>
                  </a:lnTo>
                  <a:lnTo>
                    <a:pt x="1221" y="0"/>
                  </a:lnTo>
                  <a:lnTo>
                    <a:pt x="1193" y="0"/>
                  </a:lnTo>
                  <a:lnTo>
                    <a:pt x="533" y="0"/>
                  </a:lnTo>
                  <a:lnTo>
                    <a:pt x="507" y="0"/>
                  </a:lnTo>
                  <a:lnTo>
                    <a:pt x="481" y="1"/>
                  </a:lnTo>
                  <a:lnTo>
                    <a:pt x="457" y="2"/>
                  </a:lnTo>
                  <a:lnTo>
                    <a:pt x="432" y="6"/>
                  </a:lnTo>
                  <a:lnTo>
                    <a:pt x="407" y="9"/>
                  </a:lnTo>
                  <a:lnTo>
                    <a:pt x="383" y="12"/>
                  </a:lnTo>
                  <a:lnTo>
                    <a:pt x="359" y="18"/>
                  </a:lnTo>
                  <a:lnTo>
                    <a:pt x="334" y="24"/>
                  </a:lnTo>
                  <a:lnTo>
                    <a:pt x="312" y="29"/>
                  </a:lnTo>
                  <a:lnTo>
                    <a:pt x="290" y="37"/>
                  </a:lnTo>
                  <a:lnTo>
                    <a:pt x="267" y="45"/>
                  </a:lnTo>
                  <a:lnTo>
                    <a:pt x="246" y="54"/>
                  </a:lnTo>
                  <a:lnTo>
                    <a:pt x="225" y="63"/>
                  </a:lnTo>
                  <a:lnTo>
                    <a:pt x="205" y="74"/>
                  </a:lnTo>
                  <a:lnTo>
                    <a:pt x="185" y="85"/>
                  </a:lnTo>
                  <a:lnTo>
                    <a:pt x="165" y="98"/>
                  </a:lnTo>
                  <a:lnTo>
                    <a:pt x="148" y="111"/>
                  </a:lnTo>
                  <a:lnTo>
                    <a:pt x="131" y="124"/>
                  </a:lnTo>
                  <a:lnTo>
                    <a:pt x="114" y="140"/>
                  </a:lnTo>
                  <a:lnTo>
                    <a:pt x="98" y="156"/>
                  </a:lnTo>
                  <a:lnTo>
                    <a:pt x="84" y="172"/>
                  </a:lnTo>
                  <a:lnTo>
                    <a:pt x="70" y="190"/>
                  </a:lnTo>
                  <a:lnTo>
                    <a:pt x="58" y="209"/>
                  </a:lnTo>
                  <a:lnTo>
                    <a:pt x="47" y="230"/>
                  </a:lnTo>
                  <a:lnTo>
                    <a:pt x="37" y="250"/>
                  </a:lnTo>
                  <a:lnTo>
                    <a:pt x="28" y="272"/>
                  </a:lnTo>
                  <a:lnTo>
                    <a:pt x="20" y="294"/>
                  </a:lnTo>
                  <a:lnTo>
                    <a:pt x="13" y="318"/>
                  </a:lnTo>
                  <a:lnTo>
                    <a:pt x="8" y="343"/>
                  </a:lnTo>
                  <a:lnTo>
                    <a:pt x="3" y="369"/>
                  </a:lnTo>
                  <a:lnTo>
                    <a:pt x="1" y="396"/>
                  </a:lnTo>
                  <a:lnTo>
                    <a:pt x="0" y="424"/>
                  </a:lnTo>
                  <a:lnTo>
                    <a:pt x="0" y="1473"/>
                  </a:lnTo>
                  <a:lnTo>
                    <a:pt x="454" y="1473"/>
                  </a:lnTo>
                  <a:lnTo>
                    <a:pt x="454" y="569"/>
                  </a:lnTo>
                  <a:lnTo>
                    <a:pt x="455" y="552"/>
                  </a:lnTo>
                  <a:lnTo>
                    <a:pt x="455" y="536"/>
                  </a:lnTo>
                  <a:lnTo>
                    <a:pt x="458" y="522"/>
                  </a:lnTo>
                  <a:lnTo>
                    <a:pt x="460" y="507"/>
                  </a:lnTo>
                  <a:lnTo>
                    <a:pt x="462" y="493"/>
                  </a:lnTo>
                  <a:lnTo>
                    <a:pt x="465" y="480"/>
                  </a:lnTo>
                  <a:lnTo>
                    <a:pt x="470" y="468"/>
                  </a:lnTo>
                  <a:lnTo>
                    <a:pt x="474" y="456"/>
                  </a:lnTo>
                  <a:lnTo>
                    <a:pt x="480" y="444"/>
                  </a:lnTo>
                  <a:lnTo>
                    <a:pt x="486" y="434"/>
                  </a:lnTo>
                  <a:lnTo>
                    <a:pt x="491" y="424"/>
                  </a:lnTo>
                  <a:lnTo>
                    <a:pt x="498" y="415"/>
                  </a:lnTo>
                  <a:lnTo>
                    <a:pt x="506" y="406"/>
                  </a:lnTo>
                  <a:lnTo>
                    <a:pt x="514" y="399"/>
                  </a:lnTo>
                  <a:lnTo>
                    <a:pt x="521" y="391"/>
                  </a:lnTo>
                  <a:lnTo>
                    <a:pt x="530" y="384"/>
                  </a:lnTo>
                  <a:lnTo>
                    <a:pt x="539" y="377"/>
                  </a:lnTo>
                  <a:lnTo>
                    <a:pt x="549" y="372"/>
                  </a:lnTo>
                  <a:lnTo>
                    <a:pt x="559" y="366"/>
                  </a:lnTo>
                  <a:lnTo>
                    <a:pt x="571" y="362"/>
                  </a:lnTo>
                  <a:lnTo>
                    <a:pt x="593" y="353"/>
                  </a:lnTo>
                  <a:lnTo>
                    <a:pt x="618" y="346"/>
                  </a:lnTo>
                  <a:lnTo>
                    <a:pt x="643" y="341"/>
                  </a:lnTo>
                  <a:lnTo>
                    <a:pt x="671" y="338"/>
                  </a:lnTo>
                  <a:lnTo>
                    <a:pt x="701" y="336"/>
                  </a:lnTo>
                  <a:lnTo>
                    <a:pt x="731" y="335"/>
                  </a:lnTo>
                  <a:lnTo>
                    <a:pt x="984" y="335"/>
                  </a:lnTo>
                  <a:lnTo>
                    <a:pt x="1017" y="336"/>
                  </a:lnTo>
                  <a:lnTo>
                    <a:pt x="1048" y="337"/>
                  </a:lnTo>
                  <a:lnTo>
                    <a:pt x="1077" y="340"/>
                  </a:lnTo>
                  <a:lnTo>
                    <a:pt x="1104" y="345"/>
                  </a:lnTo>
                  <a:lnTo>
                    <a:pt x="1129" y="350"/>
                  </a:lnTo>
                  <a:lnTo>
                    <a:pt x="1152" y="358"/>
                  </a:lnTo>
                  <a:lnTo>
                    <a:pt x="1163" y="363"/>
                  </a:lnTo>
                  <a:lnTo>
                    <a:pt x="1173" y="367"/>
                  </a:lnTo>
                  <a:lnTo>
                    <a:pt x="1183" y="373"/>
                  </a:lnTo>
                  <a:lnTo>
                    <a:pt x="1192" y="380"/>
                  </a:lnTo>
                  <a:lnTo>
                    <a:pt x="1201" y="386"/>
                  </a:lnTo>
                  <a:lnTo>
                    <a:pt x="1209" y="393"/>
                  </a:lnTo>
                  <a:lnTo>
                    <a:pt x="1217" y="401"/>
                  </a:lnTo>
                  <a:lnTo>
                    <a:pt x="1224" y="410"/>
                  </a:lnTo>
                  <a:lnTo>
                    <a:pt x="1230" y="419"/>
                  </a:lnTo>
                  <a:lnTo>
                    <a:pt x="1237" y="429"/>
                  </a:lnTo>
                  <a:lnTo>
                    <a:pt x="1242" y="440"/>
                  </a:lnTo>
                  <a:lnTo>
                    <a:pt x="1247" y="451"/>
                  </a:lnTo>
                  <a:lnTo>
                    <a:pt x="1251" y="462"/>
                  </a:lnTo>
                  <a:lnTo>
                    <a:pt x="1255" y="476"/>
                  </a:lnTo>
                  <a:lnTo>
                    <a:pt x="1258" y="489"/>
                  </a:lnTo>
                  <a:lnTo>
                    <a:pt x="1261" y="503"/>
                  </a:lnTo>
                  <a:lnTo>
                    <a:pt x="1264" y="518"/>
                  </a:lnTo>
                  <a:lnTo>
                    <a:pt x="1265" y="534"/>
                  </a:lnTo>
                  <a:lnTo>
                    <a:pt x="1266" y="551"/>
                  </a:lnTo>
                  <a:lnTo>
                    <a:pt x="1266" y="569"/>
                  </a:lnTo>
                  <a:lnTo>
                    <a:pt x="1266" y="1473"/>
                  </a:lnTo>
                  <a:lnTo>
                    <a:pt x="1718" y="1473"/>
                  </a:lnTo>
                  <a:lnTo>
                    <a:pt x="1718" y="424"/>
                  </a:lnTo>
                  <a:close/>
                </a:path>
              </a:pathLst>
            </a:custGeom>
            <a:solidFill>
              <a:srgbClr val="005E83"/>
            </a:solidFill>
            <a:ln w="9525">
              <a:noFill/>
              <a:round/>
              <a:headEnd/>
              <a:tailEnd/>
            </a:ln>
          </p:spPr>
          <p:txBody>
            <a:bodyPr/>
            <a:lstStyle/>
            <a:p>
              <a:endParaRPr lang="zh-CN" altLang="en-US"/>
            </a:p>
          </p:txBody>
        </p:sp>
        <p:sp>
          <p:nvSpPr>
            <p:cNvPr id="77844" name="Freeform 38"/>
            <p:cNvSpPr>
              <a:spLocks/>
            </p:cNvSpPr>
            <p:nvPr/>
          </p:nvSpPr>
          <p:spPr bwMode="auto">
            <a:xfrm>
              <a:off x="6870701" y="3986213"/>
              <a:ext cx="544513" cy="468313"/>
            </a:xfrm>
            <a:custGeom>
              <a:avLst/>
              <a:gdLst>
                <a:gd name="T0" fmla="*/ 2147483647 w 1715"/>
                <a:gd name="T1" fmla="*/ 2147483647 h 1473"/>
                <a:gd name="T2" fmla="*/ 2147483647 w 1715"/>
                <a:gd name="T3" fmla="*/ 2147483647 h 1473"/>
                <a:gd name="T4" fmla="*/ 2147483647 w 1715"/>
                <a:gd name="T5" fmla="*/ 2147483647 h 1473"/>
                <a:gd name="T6" fmla="*/ 2147483647 w 1715"/>
                <a:gd name="T7" fmla="*/ 2147483647 h 1473"/>
                <a:gd name="T8" fmla="*/ 2147483647 w 1715"/>
                <a:gd name="T9" fmla="*/ 2147483647 h 1473"/>
                <a:gd name="T10" fmla="*/ 2147483647 w 1715"/>
                <a:gd name="T11" fmla="*/ 2147483647 h 1473"/>
                <a:gd name="T12" fmla="*/ 2147483647 w 1715"/>
                <a:gd name="T13" fmla="*/ 2147483647 h 1473"/>
                <a:gd name="T14" fmla="*/ 2147483647 w 1715"/>
                <a:gd name="T15" fmla="*/ 2147483647 h 1473"/>
                <a:gd name="T16" fmla="*/ 2147483647 w 1715"/>
                <a:gd name="T17" fmla="*/ 2147483647 h 1473"/>
                <a:gd name="T18" fmla="*/ 2147483647 w 1715"/>
                <a:gd name="T19" fmla="*/ 2147483647 h 1473"/>
                <a:gd name="T20" fmla="*/ 2147483647 w 1715"/>
                <a:gd name="T21" fmla="*/ 2147483647 h 1473"/>
                <a:gd name="T22" fmla="*/ 2147483647 w 1715"/>
                <a:gd name="T23" fmla="*/ 2147483647 h 1473"/>
                <a:gd name="T24" fmla="*/ 1600302117 w 1715"/>
                <a:gd name="T25" fmla="*/ 2147483647 h 1473"/>
                <a:gd name="T26" fmla="*/ 960181524 w 1715"/>
                <a:gd name="T27" fmla="*/ 2147483647 h 1473"/>
                <a:gd name="T28" fmla="*/ 512096855 w 1715"/>
                <a:gd name="T29" fmla="*/ 2147483647 h 1473"/>
                <a:gd name="T30" fmla="*/ 192036241 w 1715"/>
                <a:gd name="T31" fmla="*/ 2147483647 h 1473"/>
                <a:gd name="T32" fmla="*/ 0 w 1715"/>
                <a:gd name="T33" fmla="*/ 2147483647 h 1473"/>
                <a:gd name="T34" fmla="*/ 0 w 1715"/>
                <a:gd name="T35" fmla="*/ 2147483647 h 1473"/>
                <a:gd name="T36" fmla="*/ 64012186 w 1715"/>
                <a:gd name="T37" fmla="*/ 2147483647 h 1473"/>
                <a:gd name="T38" fmla="*/ 320060296 w 1715"/>
                <a:gd name="T39" fmla="*/ 2147483647 h 1473"/>
                <a:gd name="T40" fmla="*/ 736189514 w 1715"/>
                <a:gd name="T41" fmla="*/ 2147483647 h 1473"/>
                <a:gd name="T42" fmla="*/ 1280241821 w 1715"/>
                <a:gd name="T43" fmla="*/ 2147483647 h 1473"/>
                <a:gd name="T44" fmla="*/ 1984374917 w 1715"/>
                <a:gd name="T45" fmla="*/ 2147483647 h 1473"/>
                <a:gd name="T46" fmla="*/ 2147483647 w 1715"/>
                <a:gd name="T47" fmla="*/ 2147483647 h 1473"/>
                <a:gd name="T48" fmla="*/ 2147483647 w 1715"/>
                <a:gd name="T49" fmla="*/ 2147483647 h 1473"/>
                <a:gd name="T50" fmla="*/ 2147483647 w 1715"/>
                <a:gd name="T51" fmla="*/ 2147483647 h 1473"/>
                <a:gd name="T52" fmla="*/ 2147483647 w 1715"/>
                <a:gd name="T53" fmla="*/ 2056783960 h 1473"/>
                <a:gd name="T54" fmla="*/ 2147483647 w 1715"/>
                <a:gd name="T55" fmla="*/ 1446157221 h 1473"/>
                <a:gd name="T56" fmla="*/ 2147483647 w 1715"/>
                <a:gd name="T57" fmla="*/ 964104814 h 1473"/>
                <a:gd name="T58" fmla="*/ 2147483647 w 1715"/>
                <a:gd name="T59" fmla="*/ 610626740 h 1473"/>
                <a:gd name="T60" fmla="*/ 2147483647 w 1715"/>
                <a:gd name="T61" fmla="*/ 321334571 h 1473"/>
                <a:gd name="T62" fmla="*/ 2147483647 w 1715"/>
                <a:gd name="T63" fmla="*/ 160717836 h 1473"/>
                <a:gd name="T64" fmla="*/ 2147483647 w 1715"/>
                <a:gd name="T65" fmla="*/ 32143504 h 1473"/>
                <a:gd name="T66" fmla="*/ 2147483647 w 1715"/>
                <a:gd name="T67" fmla="*/ 0 h 1473"/>
                <a:gd name="T68" fmla="*/ 2147483647 w 1715"/>
                <a:gd name="T69" fmla="*/ 2147483647 h 1473"/>
                <a:gd name="T70" fmla="*/ 2147483647 w 1715"/>
                <a:gd name="T71" fmla="*/ 2147483647 h 1473"/>
                <a:gd name="T72" fmla="*/ 2147483647 w 1715"/>
                <a:gd name="T73" fmla="*/ 2147483647 h 1473"/>
                <a:gd name="T74" fmla="*/ 2147483647 w 1715"/>
                <a:gd name="T75" fmla="*/ 2147483647 h 1473"/>
                <a:gd name="T76" fmla="*/ 2147483647 w 1715"/>
                <a:gd name="T77" fmla="*/ 2147483647 h 1473"/>
                <a:gd name="T78" fmla="*/ 2147483647 w 1715"/>
                <a:gd name="T79" fmla="*/ 2147483647 h 1473"/>
                <a:gd name="T80" fmla="*/ 2147483647 w 1715"/>
                <a:gd name="T81" fmla="*/ 2147483647 h 1473"/>
                <a:gd name="T82" fmla="*/ 2147483647 w 1715"/>
                <a:gd name="T83" fmla="*/ 2147483647 h 1473"/>
                <a:gd name="T84" fmla="*/ 2147483647 w 1715"/>
                <a:gd name="T85" fmla="*/ 2147483647 h 1473"/>
                <a:gd name="T86" fmla="*/ 2147483647 w 1715"/>
                <a:gd name="T87" fmla="*/ 2147483647 h 1473"/>
                <a:gd name="T88" fmla="*/ 2147483647 w 1715"/>
                <a:gd name="T89" fmla="*/ 2147483647 h 1473"/>
                <a:gd name="T90" fmla="*/ 2147483647 w 1715"/>
                <a:gd name="T91" fmla="*/ 2147483647 h 1473"/>
                <a:gd name="T92" fmla="*/ 2147483647 w 1715"/>
                <a:gd name="T93" fmla="*/ 2147483647 h 1473"/>
                <a:gd name="T94" fmla="*/ 2147483647 w 1715"/>
                <a:gd name="T95" fmla="*/ 2147483647 h 1473"/>
                <a:gd name="T96" fmla="*/ 2147483647 w 1715"/>
                <a:gd name="T97" fmla="*/ 2147483647 h 1473"/>
                <a:gd name="T98" fmla="*/ 2147483647 w 1715"/>
                <a:gd name="T99" fmla="*/ 2147483647 h 1473"/>
                <a:gd name="T100" fmla="*/ 2147483647 w 1715"/>
                <a:gd name="T101" fmla="*/ 2147483647 h 1473"/>
                <a:gd name="T102" fmla="*/ 2147483647 w 1715"/>
                <a:gd name="T103" fmla="*/ 2147483647 h 1473"/>
                <a:gd name="T104" fmla="*/ 2147483647 w 1715"/>
                <a:gd name="T105" fmla="*/ 2147483647 h 1473"/>
                <a:gd name="T106" fmla="*/ 2147483647 w 1715"/>
                <a:gd name="T107" fmla="*/ 2147483647 h 1473"/>
                <a:gd name="T108" fmla="*/ 2147483647 w 1715"/>
                <a:gd name="T109" fmla="*/ 2147483647 h 1473"/>
                <a:gd name="T110" fmla="*/ 2147483647 w 1715"/>
                <a:gd name="T111" fmla="*/ 2147483647 h 1473"/>
                <a:gd name="T112" fmla="*/ 2147483647 w 1715"/>
                <a:gd name="T113" fmla="*/ 2147483647 h 1473"/>
                <a:gd name="T114" fmla="*/ 2147483647 w 1715"/>
                <a:gd name="T115" fmla="*/ 2147483647 h 1473"/>
                <a:gd name="T116" fmla="*/ 2147483647 w 1715"/>
                <a:gd name="T117" fmla="*/ 2147483647 h 1473"/>
                <a:gd name="T118" fmla="*/ 2147483647 w 1715"/>
                <a:gd name="T119" fmla="*/ 2147483647 h 1473"/>
                <a:gd name="T120" fmla="*/ 2147483647 w 1715"/>
                <a:gd name="T121" fmla="*/ 2147483647 h 1473"/>
                <a:gd name="T122" fmla="*/ 2147483647 w 1715"/>
                <a:gd name="T123" fmla="*/ 2147483647 h 1473"/>
                <a:gd name="T124" fmla="*/ 2147483647 w 1715"/>
                <a:gd name="T125" fmla="*/ 2147483647 h 147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5"/>
                <a:gd name="T190" fmla="*/ 0 h 1473"/>
                <a:gd name="T191" fmla="*/ 1715 w 1715"/>
                <a:gd name="T192" fmla="*/ 1473 h 147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5" h="1473">
                  <a:moveTo>
                    <a:pt x="1715" y="655"/>
                  </a:moveTo>
                  <a:lnTo>
                    <a:pt x="1715" y="1473"/>
                  </a:lnTo>
                  <a:lnTo>
                    <a:pt x="532" y="1473"/>
                  </a:lnTo>
                  <a:lnTo>
                    <a:pt x="504" y="1473"/>
                  </a:lnTo>
                  <a:lnTo>
                    <a:pt x="476" y="1472"/>
                  </a:lnTo>
                  <a:lnTo>
                    <a:pt x="449" y="1471"/>
                  </a:lnTo>
                  <a:lnTo>
                    <a:pt x="422" y="1469"/>
                  </a:lnTo>
                  <a:lnTo>
                    <a:pt x="395" y="1466"/>
                  </a:lnTo>
                  <a:lnTo>
                    <a:pt x="371" y="1463"/>
                  </a:lnTo>
                  <a:lnTo>
                    <a:pt x="345" y="1458"/>
                  </a:lnTo>
                  <a:lnTo>
                    <a:pt x="321" y="1454"/>
                  </a:lnTo>
                  <a:lnTo>
                    <a:pt x="297" y="1448"/>
                  </a:lnTo>
                  <a:lnTo>
                    <a:pt x="274" y="1443"/>
                  </a:lnTo>
                  <a:lnTo>
                    <a:pt x="252" y="1435"/>
                  </a:lnTo>
                  <a:lnTo>
                    <a:pt x="231" y="1427"/>
                  </a:lnTo>
                  <a:lnTo>
                    <a:pt x="209" y="1419"/>
                  </a:lnTo>
                  <a:lnTo>
                    <a:pt x="189" y="1409"/>
                  </a:lnTo>
                  <a:lnTo>
                    <a:pt x="170" y="1398"/>
                  </a:lnTo>
                  <a:lnTo>
                    <a:pt x="152" y="1387"/>
                  </a:lnTo>
                  <a:lnTo>
                    <a:pt x="134" y="1375"/>
                  </a:lnTo>
                  <a:lnTo>
                    <a:pt x="119" y="1361"/>
                  </a:lnTo>
                  <a:lnTo>
                    <a:pt x="103" y="1347"/>
                  </a:lnTo>
                  <a:lnTo>
                    <a:pt x="89" y="1331"/>
                  </a:lnTo>
                  <a:lnTo>
                    <a:pt x="75" y="1314"/>
                  </a:lnTo>
                  <a:lnTo>
                    <a:pt x="62" y="1296"/>
                  </a:lnTo>
                  <a:lnTo>
                    <a:pt x="50" y="1277"/>
                  </a:lnTo>
                  <a:lnTo>
                    <a:pt x="40" y="1257"/>
                  </a:lnTo>
                  <a:lnTo>
                    <a:pt x="30" y="1236"/>
                  </a:lnTo>
                  <a:lnTo>
                    <a:pt x="23" y="1213"/>
                  </a:lnTo>
                  <a:lnTo>
                    <a:pt x="16" y="1189"/>
                  </a:lnTo>
                  <a:lnTo>
                    <a:pt x="10" y="1164"/>
                  </a:lnTo>
                  <a:lnTo>
                    <a:pt x="6" y="1137"/>
                  </a:lnTo>
                  <a:lnTo>
                    <a:pt x="2" y="1109"/>
                  </a:lnTo>
                  <a:lnTo>
                    <a:pt x="0" y="1079"/>
                  </a:lnTo>
                  <a:lnTo>
                    <a:pt x="0" y="1049"/>
                  </a:lnTo>
                  <a:lnTo>
                    <a:pt x="0" y="424"/>
                  </a:lnTo>
                  <a:lnTo>
                    <a:pt x="0" y="393"/>
                  </a:lnTo>
                  <a:lnTo>
                    <a:pt x="2" y="364"/>
                  </a:lnTo>
                  <a:lnTo>
                    <a:pt x="6" y="336"/>
                  </a:lnTo>
                  <a:lnTo>
                    <a:pt x="10" y="309"/>
                  </a:lnTo>
                  <a:lnTo>
                    <a:pt x="16" y="283"/>
                  </a:lnTo>
                  <a:lnTo>
                    <a:pt x="23" y="260"/>
                  </a:lnTo>
                  <a:lnTo>
                    <a:pt x="30" y="237"/>
                  </a:lnTo>
                  <a:lnTo>
                    <a:pt x="40" y="216"/>
                  </a:lnTo>
                  <a:lnTo>
                    <a:pt x="50" y="196"/>
                  </a:lnTo>
                  <a:lnTo>
                    <a:pt x="62" y="177"/>
                  </a:lnTo>
                  <a:lnTo>
                    <a:pt x="75" y="159"/>
                  </a:lnTo>
                  <a:lnTo>
                    <a:pt x="89" y="142"/>
                  </a:lnTo>
                  <a:lnTo>
                    <a:pt x="103" y="127"/>
                  </a:lnTo>
                  <a:lnTo>
                    <a:pt x="119" y="112"/>
                  </a:lnTo>
                  <a:lnTo>
                    <a:pt x="134" y="99"/>
                  </a:lnTo>
                  <a:lnTo>
                    <a:pt x="152" y="85"/>
                  </a:lnTo>
                  <a:lnTo>
                    <a:pt x="170" y="74"/>
                  </a:lnTo>
                  <a:lnTo>
                    <a:pt x="189" y="64"/>
                  </a:lnTo>
                  <a:lnTo>
                    <a:pt x="209" y="54"/>
                  </a:lnTo>
                  <a:lnTo>
                    <a:pt x="231" y="45"/>
                  </a:lnTo>
                  <a:lnTo>
                    <a:pt x="252" y="37"/>
                  </a:lnTo>
                  <a:lnTo>
                    <a:pt x="274" y="30"/>
                  </a:lnTo>
                  <a:lnTo>
                    <a:pt x="297" y="24"/>
                  </a:lnTo>
                  <a:lnTo>
                    <a:pt x="321" y="19"/>
                  </a:lnTo>
                  <a:lnTo>
                    <a:pt x="345" y="14"/>
                  </a:lnTo>
                  <a:lnTo>
                    <a:pt x="371" y="10"/>
                  </a:lnTo>
                  <a:lnTo>
                    <a:pt x="395" y="7"/>
                  </a:lnTo>
                  <a:lnTo>
                    <a:pt x="422" y="5"/>
                  </a:lnTo>
                  <a:lnTo>
                    <a:pt x="449" y="2"/>
                  </a:lnTo>
                  <a:lnTo>
                    <a:pt x="476" y="1"/>
                  </a:lnTo>
                  <a:lnTo>
                    <a:pt x="504" y="0"/>
                  </a:lnTo>
                  <a:lnTo>
                    <a:pt x="532" y="0"/>
                  </a:lnTo>
                  <a:lnTo>
                    <a:pt x="1715" y="0"/>
                  </a:lnTo>
                  <a:lnTo>
                    <a:pt x="1715" y="335"/>
                  </a:lnTo>
                  <a:lnTo>
                    <a:pt x="731" y="335"/>
                  </a:lnTo>
                  <a:lnTo>
                    <a:pt x="700" y="336"/>
                  </a:lnTo>
                  <a:lnTo>
                    <a:pt x="671" y="338"/>
                  </a:lnTo>
                  <a:lnTo>
                    <a:pt x="644" y="341"/>
                  </a:lnTo>
                  <a:lnTo>
                    <a:pt x="617" y="346"/>
                  </a:lnTo>
                  <a:lnTo>
                    <a:pt x="593" y="353"/>
                  </a:lnTo>
                  <a:lnTo>
                    <a:pt x="570" y="362"/>
                  </a:lnTo>
                  <a:lnTo>
                    <a:pt x="560" y="367"/>
                  </a:lnTo>
                  <a:lnTo>
                    <a:pt x="549" y="372"/>
                  </a:lnTo>
                  <a:lnTo>
                    <a:pt x="540" y="378"/>
                  </a:lnTo>
                  <a:lnTo>
                    <a:pt x="530" y="385"/>
                  </a:lnTo>
                  <a:lnTo>
                    <a:pt x="522" y="392"/>
                  </a:lnTo>
                  <a:lnTo>
                    <a:pt x="513" y="400"/>
                  </a:lnTo>
                  <a:lnTo>
                    <a:pt x="505" y="408"/>
                  </a:lnTo>
                  <a:lnTo>
                    <a:pt x="498" y="416"/>
                  </a:lnTo>
                  <a:lnTo>
                    <a:pt x="492" y="425"/>
                  </a:lnTo>
                  <a:lnTo>
                    <a:pt x="485" y="436"/>
                  </a:lnTo>
                  <a:lnTo>
                    <a:pt x="479" y="446"/>
                  </a:lnTo>
                  <a:lnTo>
                    <a:pt x="474" y="457"/>
                  </a:lnTo>
                  <a:lnTo>
                    <a:pt x="469" y="468"/>
                  </a:lnTo>
                  <a:lnTo>
                    <a:pt x="466" y="480"/>
                  </a:lnTo>
                  <a:lnTo>
                    <a:pt x="462" y="494"/>
                  </a:lnTo>
                  <a:lnTo>
                    <a:pt x="459" y="507"/>
                  </a:lnTo>
                  <a:lnTo>
                    <a:pt x="457" y="522"/>
                  </a:lnTo>
                  <a:lnTo>
                    <a:pt x="456" y="536"/>
                  </a:lnTo>
                  <a:lnTo>
                    <a:pt x="455" y="552"/>
                  </a:lnTo>
                  <a:lnTo>
                    <a:pt x="455" y="569"/>
                  </a:lnTo>
                  <a:lnTo>
                    <a:pt x="455" y="904"/>
                  </a:lnTo>
                  <a:lnTo>
                    <a:pt x="455" y="920"/>
                  </a:lnTo>
                  <a:lnTo>
                    <a:pt x="456" y="936"/>
                  </a:lnTo>
                  <a:lnTo>
                    <a:pt x="457" y="951"/>
                  </a:lnTo>
                  <a:lnTo>
                    <a:pt x="459" y="966"/>
                  </a:lnTo>
                  <a:lnTo>
                    <a:pt x="462" y="979"/>
                  </a:lnTo>
                  <a:lnTo>
                    <a:pt x="466" y="992"/>
                  </a:lnTo>
                  <a:lnTo>
                    <a:pt x="469" y="1004"/>
                  </a:lnTo>
                  <a:lnTo>
                    <a:pt x="474" y="1016"/>
                  </a:lnTo>
                  <a:lnTo>
                    <a:pt x="479" y="1028"/>
                  </a:lnTo>
                  <a:lnTo>
                    <a:pt x="485" y="1038"/>
                  </a:lnTo>
                  <a:lnTo>
                    <a:pt x="492" y="1048"/>
                  </a:lnTo>
                  <a:lnTo>
                    <a:pt x="498" y="1057"/>
                  </a:lnTo>
                  <a:lnTo>
                    <a:pt x="505" y="1066"/>
                  </a:lnTo>
                  <a:lnTo>
                    <a:pt x="513" y="1073"/>
                  </a:lnTo>
                  <a:lnTo>
                    <a:pt x="522" y="1081"/>
                  </a:lnTo>
                  <a:lnTo>
                    <a:pt x="530" y="1088"/>
                  </a:lnTo>
                  <a:lnTo>
                    <a:pt x="540" y="1095"/>
                  </a:lnTo>
                  <a:lnTo>
                    <a:pt x="549" y="1100"/>
                  </a:lnTo>
                  <a:lnTo>
                    <a:pt x="560" y="1106"/>
                  </a:lnTo>
                  <a:lnTo>
                    <a:pt x="570" y="1111"/>
                  </a:lnTo>
                  <a:lnTo>
                    <a:pt x="593" y="1119"/>
                  </a:lnTo>
                  <a:lnTo>
                    <a:pt x="617" y="1126"/>
                  </a:lnTo>
                  <a:lnTo>
                    <a:pt x="644" y="1132"/>
                  </a:lnTo>
                  <a:lnTo>
                    <a:pt x="671" y="1135"/>
                  </a:lnTo>
                  <a:lnTo>
                    <a:pt x="700" y="1137"/>
                  </a:lnTo>
                  <a:lnTo>
                    <a:pt x="731" y="1137"/>
                  </a:lnTo>
                  <a:lnTo>
                    <a:pt x="1265" y="1137"/>
                  </a:lnTo>
                  <a:lnTo>
                    <a:pt x="1265" y="655"/>
                  </a:lnTo>
                  <a:lnTo>
                    <a:pt x="1715" y="655"/>
                  </a:lnTo>
                  <a:close/>
                </a:path>
              </a:pathLst>
            </a:custGeom>
            <a:solidFill>
              <a:srgbClr val="005E83"/>
            </a:solidFill>
            <a:ln w="9525">
              <a:noFill/>
              <a:round/>
              <a:headEnd/>
              <a:tailEnd/>
            </a:ln>
          </p:spPr>
          <p:txBody>
            <a:bodyPr/>
            <a:lstStyle/>
            <a:p>
              <a:endParaRPr lang="zh-CN" altLang="en-US"/>
            </a:p>
          </p:txBody>
        </p:sp>
      </p:grpSp>
      <p:sp>
        <p:nvSpPr>
          <p:cNvPr id="21" name="TextBox 20"/>
          <p:cNvSpPr txBox="1"/>
          <p:nvPr/>
        </p:nvSpPr>
        <p:spPr>
          <a:xfrm>
            <a:off x="395288" y="5807075"/>
            <a:ext cx="7345362" cy="646113"/>
          </a:xfrm>
          <a:prstGeom prst="rect">
            <a:avLst/>
          </a:prstGeom>
          <a:noFill/>
        </p:spPr>
        <p:txBody>
          <a:bodyPr>
            <a:spAutoFit/>
          </a:bodyPr>
          <a:lstStyle/>
          <a:p>
            <a:pPr fontAlgn="auto">
              <a:spcBef>
                <a:spcPts val="0"/>
              </a:spcBef>
              <a:spcAft>
                <a:spcPts val="0"/>
              </a:spcAft>
              <a:defRPr/>
            </a:pPr>
            <a:r>
              <a:rPr lang="zh-CN" altLang="en-US" dirty="0">
                <a:latin typeface="+mn-ea"/>
                <a:ea typeface="+mn-ea"/>
              </a:rPr>
              <a:t>本</a:t>
            </a:r>
            <a:r>
              <a:rPr lang="en-US" altLang="zh-CN" dirty="0">
                <a:latin typeface="+mn-ea"/>
                <a:ea typeface="+mn-ea"/>
              </a:rPr>
              <a:t>PPT</a:t>
            </a:r>
            <a:r>
              <a:rPr lang="zh-CN" altLang="en-US" dirty="0">
                <a:latin typeface="+mn-ea"/>
                <a:ea typeface="+mn-ea"/>
              </a:rPr>
              <a:t>美化由新思境设计提供</a:t>
            </a:r>
            <a:endParaRPr lang="en-US" altLang="zh-CN" dirty="0">
              <a:latin typeface="+mn-ea"/>
              <a:ea typeface="+mn-ea"/>
            </a:endParaRPr>
          </a:p>
          <a:p>
            <a:pPr fontAlgn="auto">
              <a:spcBef>
                <a:spcPts val="0"/>
              </a:spcBef>
              <a:spcAft>
                <a:spcPts val="0"/>
              </a:spcAft>
              <a:defRPr/>
            </a:pPr>
            <a:r>
              <a:rPr lang="zh-CN" altLang="en-US" dirty="0">
                <a:latin typeface="+mn-ea"/>
                <a:ea typeface="+mn-ea"/>
              </a:rPr>
              <a:t>访问新思境博客：</a:t>
            </a:r>
            <a:r>
              <a:rPr lang="en-US" altLang="zh-CN" dirty="0">
                <a:latin typeface="+mn-ea"/>
                <a:ea typeface="+mn-ea"/>
              </a:rPr>
              <a:t> </a:t>
            </a:r>
            <a:r>
              <a:rPr lang="en-US" altLang="zh-CN" dirty="0">
                <a:latin typeface="+mn-ea"/>
                <a:ea typeface="+mn-ea"/>
                <a:hlinkClick r:id="rId3"/>
              </a:rPr>
              <a:t>http://blog.sina.com.cn/changshappt</a:t>
            </a:r>
            <a:endParaRPr lang="zh-CN" altLang="en-US" dirty="0">
              <a:latin typeface="+mn-ea"/>
              <a:ea typeface="+mn-ea"/>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68" y="2388540"/>
            <a:ext cx="2160240" cy="216024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54912"/>
            <a:ext cx="9144000" cy="461665"/>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txBody>
          <a:bodyPr wrap="square" rtlCol="0" anchor="ctr">
            <a:spAutoFit/>
          </a:bodyPr>
          <a:lstStyle/>
          <a:p>
            <a:pPr algn="ctr"/>
            <a:r>
              <a:rPr lang="zh-CN" altLang="en-US" sz="2400" dirty="0" smtClean="0">
                <a:latin typeface="微软雅黑" pitchFamily="34" charset="-122"/>
                <a:ea typeface="微软雅黑" pitchFamily="34" charset="-122"/>
              </a:rPr>
              <a:t>你也想免费得到出版社赠书做</a:t>
            </a:r>
            <a:r>
              <a:rPr lang="en-US" altLang="zh-CN" sz="2400" dirty="0" smtClean="0">
                <a:latin typeface="微软雅黑" pitchFamily="34" charset="-122"/>
                <a:ea typeface="微软雅黑" pitchFamily="34" charset="-122"/>
              </a:rPr>
              <a:t>PPT</a:t>
            </a:r>
            <a:r>
              <a:rPr lang="zh-CN" altLang="en-US" sz="2400" dirty="0" smtClean="0">
                <a:latin typeface="微软雅黑" pitchFamily="34" charset="-122"/>
                <a:ea typeface="微软雅黑" pitchFamily="34" charset="-122"/>
              </a:rPr>
              <a:t>读书笔记？</a:t>
            </a:r>
            <a:endParaRPr lang="zh-CN" altLang="en-US" sz="2400" dirty="0">
              <a:latin typeface="微软雅黑" pitchFamily="34" charset="-122"/>
              <a:ea typeface="微软雅黑" pitchFamily="34" charset="-122"/>
            </a:endParaRPr>
          </a:p>
        </p:txBody>
      </p:sp>
      <p:sp>
        <p:nvSpPr>
          <p:cNvPr id="9" name="右箭头 8"/>
          <p:cNvSpPr/>
          <p:nvPr/>
        </p:nvSpPr>
        <p:spPr>
          <a:xfrm>
            <a:off x="2281289" y="2709877"/>
            <a:ext cx="144020" cy="267968"/>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489389" y="2709877"/>
            <a:ext cx="144020" cy="267968"/>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793709" y="2709877"/>
            <a:ext cx="144020" cy="267968"/>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07380" y="4139575"/>
            <a:ext cx="9144000" cy="2169825"/>
          </a:xfrm>
          <a:prstGeom prst="rect">
            <a:avLst/>
          </a:prstGeom>
          <a:noFill/>
          <a:effectLst/>
        </p:spPr>
        <p:txBody>
          <a:bodyPr wrap="square" rtlCol="0" anchor="ctr">
            <a:spAutoFit/>
          </a:bodyPr>
          <a:lstStyle/>
          <a:p>
            <a:pPr>
              <a:spcBef>
                <a:spcPts val="1800"/>
              </a:spcBef>
            </a:pPr>
            <a:r>
              <a:rPr lang="zh-CN" altLang="en-US" dirty="0" smtClean="0">
                <a:latin typeface="微软雅黑" pitchFamily="34" charset="-122"/>
                <a:ea typeface="微软雅黑" pitchFamily="34" charset="-122"/>
              </a:rPr>
              <a:t>  友情提示：马上就去新浪微博</a:t>
            </a:r>
            <a:endParaRPr lang="en-US" altLang="zh-CN" dirty="0" smtClean="0">
              <a:latin typeface="微软雅黑" pitchFamily="34" charset="-122"/>
              <a:ea typeface="微软雅黑" pitchFamily="34" charset="-122"/>
            </a:endParaRPr>
          </a:p>
          <a:p>
            <a:pPr>
              <a:spcBef>
                <a:spcPts val="1800"/>
              </a:spcBef>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1</a:t>
            </a:r>
            <a:r>
              <a:rPr lang="zh-CN" altLang="en-US" dirty="0" smtClean="0">
                <a:latin typeface="微软雅黑" pitchFamily="34" charset="-122"/>
                <a:ea typeface="微软雅黑" pitchFamily="34" charset="-122"/>
              </a:rPr>
              <a:t>、关注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时间卡片  ，可以看到其它学员读书</a:t>
            </a:r>
            <a:r>
              <a:rPr lang="en-US" altLang="zh-CN" dirty="0" smtClean="0">
                <a:latin typeface="微软雅黑" pitchFamily="34" charset="-122"/>
                <a:ea typeface="微软雅黑" pitchFamily="34" charset="-122"/>
              </a:rPr>
              <a:t>PPT</a:t>
            </a:r>
            <a:r>
              <a:rPr lang="zh-CN" altLang="en-US" dirty="0" smtClean="0">
                <a:latin typeface="微软雅黑" pitchFamily="34" charset="-122"/>
                <a:ea typeface="微软雅黑" pitchFamily="34" charset="-122"/>
              </a:rPr>
              <a:t>制作约定</a:t>
            </a:r>
            <a:endParaRPr lang="en-US" altLang="zh-CN" dirty="0" smtClean="0">
              <a:latin typeface="微软雅黑" pitchFamily="34" charset="-122"/>
              <a:ea typeface="微软雅黑" pitchFamily="34" charset="-122"/>
            </a:endParaRPr>
          </a:p>
          <a:p>
            <a:pPr>
              <a:spcBef>
                <a:spcPts val="1200"/>
              </a:spcBef>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2</a:t>
            </a:r>
            <a:r>
              <a:rPr lang="zh-CN" altLang="en-US" dirty="0" smtClean="0">
                <a:latin typeface="微软雅黑" pitchFamily="34" charset="-122"/>
                <a:ea typeface="微软雅黑" pitchFamily="34" charset="-122"/>
              </a:rPr>
              <a:t>、搜</a:t>
            </a:r>
            <a:r>
              <a:rPr lang="en-US" altLang="zh-CN" dirty="0" smtClean="0">
                <a:latin typeface="微软雅黑" pitchFamily="34" charset="-122"/>
                <a:ea typeface="微软雅黑" pitchFamily="34" charset="-122"/>
              </a:rPr>
              <a:t>#PPT</a:t>
            </a:r>
            <a:r>
              <a:rPr lang="zh-CN" altLang="en-US" dirty="0" smtClean="0">
                <a:latin typeface="微软雅黑" pitchFamily="34" charset="-122"/>
                <a:ea typeface="微软雅黑" pitchFamily="34" charset="-122"/>
              </a:rPr>
              <a:t>读书笔记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标签，可以看到其它学员已经提交的读书</a:t>
            </a:r>
            <a:r>
              <a:rPr lang="en-US" altLang="zh-CN" dirty="0" smtClean="0">
                <a:latin typeface="微软雅黑" pitchFamily="34" charset="-122"/>
                <a:ea typeface="微软雅黑" pitchFamily="34" charset="-122"/>
              </a:rPr>
              <a:t>PPT</a:t>
            </a:r>
          </a:p>
          <a:p>
            <a:pPr>
              <a:spcBef>
                <a:spcPts val="1200"/>
              </a:spcBef>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3</a:t>
            </a:r>
            <a:r>
              <a:rPr lang="zh-CN" altLang="en-US" dirty="0" smtClean="0">
                <a:latin typeface="微软雅黑" pitchFamily="34" charset="-122"/>
                <a:ea typeface="微软雅黑" pitchFamily="34" charset="-122"/>
              </a:rPr>
              <a:t>、搜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和秋叶一起学</a:t>
            </a:r>
            <a:r>
              <a:rPr lang="en-US" altLang="zh-CN" dirty="0" smtClean="0">
                <a:latin typeface="微软雅黑" pitchFamily="34" charset="-122"/>
                <a:ea typeface="微软雅黑" pitchFamily="34" charset="-122"/>
              </a:rPr>
              <a:t>PPT#</a:t>
            </a:r>
            <a:r>
              <a:rPr lang="zh-CN" altLang="en-US" dirty="0" smtClean="0">
                <a:latin typeface="微软雅黑" pitchFamily="34" charset="-122"/>
                <a:ea typeface="微软雅黑" pitchFamily="34" charset="-122"/>
              </a:rPr>
              <a:t>标签，可以看到其它学员已经提交的作业</a:t>
            </a:r>
            <a:r>
              <a:rPr lang="en-US" altLang="zh-CN" dirty="0" smtClean="0">
                <a:latin typeface="微软雅黑" pitchFamily="34" charset="-122"/>
                <a:ea typeface="微软雅黑" pitchFamily="34" charset="-122"/>
              </a:rPr>
              <a:t>PPT</a:t>
            </a:r>
          </a:p>
          <a:p>
            <a:pPr>
              <a:spcBef>
                <a:spcPts val="1200"/>
              </a:spcBef>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4</a:t>
            </a:r>
            <a:r>
              <a:rPr lang="zh-CN" altLang="en-US" dirty="0" smtClean="0">
                <a:latin typeface="微软雅黑" pitchFamily="34" charset="-122"/>
                <a:ea typeface="微软雅黑" pitchFamily="34" charset="-122"/>
              </a:rPr>
              <a:t>、国内主流出版社都已经和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秋叶 老师合作，有本事，不花钱好书随时让你选！</a:t>
            </a:r>
            <a:endParaRPr lang="zh-CN" altLang="en-US" dirty="0">
              <a:latin typeface="微软雅黑" pitchFamily="34" charset="-122"/>
              <a:ea typeface="微软雅黑" pitchFamily="34" charset="-122"/>
            </a:endParaRPr>
          </a:p>
        </p:txBody>
      </p:sp>
      <p:cxnSp>
        <p:nvCxnSpPr>
          <p:cNvPr id="14" name="直接连接符 13"/>
          <p:cNvCxnSpPr/>
          <p:nvPr/>
        </p:nvCxnSpPr>
        <p:spPr>
          <a:xfrm>
            <a:off x="323410" y="4509150"/>
            <a:ext cx="84971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07380" y="2024805"/>
            <a:ext cx="1944270" cy="1341376"/>
            <a:chOff x="107380" y="2024805"/>
            <a:chExt cx="1944270" cy="1341376"/>
          </a:xfrm>
        </p:grpSpPr>
        <p:sp>
          <p:nvSpPr>
            <p:cNvPr id="15"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矩形 16"/>
            <p:cNvSpPr/>
            <p:nvPr/>
          </p:nvSpPr>
          <p:spPr>
            <a:xfrm>
              <a:off x="323410" y="2382196"/>
              <a:ext cx="1728240" cy="923330"/>
            </a:xfrm>
            <a:prstGeom prst="rect">
              <a:avLst/>
            </a:prstGeom>
          </p:spPr>
          <p:txBody>
            <a:bodyPr wrap="square">
              <a:spAutoFit/>
            </a:bodyPr>
            <a:lstStyle/>
            <a:p>
              <a:pPr algn="ctr"/>
              <a:r>
                <a:rPr lang="zh-CN" altLang="en-US" dirty="0" smtClean="0">
                  <a:solidFill>
                    <a:schemeClr val="bg1"/>
                  </a:solidFill>
                  <a:latin typeface="微软雅黑" pitchFamily="34" charset="-122"/>
                  <a:ea typeface="微软雅黑" pitchFamily="34" charset="-122"/>
                </a:rPr>
                <a:t>购买</a:t>
              </a:r>
              <a:r>
                <a:rPr lang="en-US" altLang="zh-CN" dirty="0" smtClean="0">
                  <a:solidFill>
                    <a:schemeClr val="bg1"/>
                  </a:solidFill>
                  <a:latin typeface="微软雅黑" pitchFamily="34" charset="-122"/>
                  <a:ea typeface="微软雅黑" pitchFamily="34" charset="-122"/>
                </a:rPr>
                <a:t>99</a:t>
              </a:r>
              <a:r>
                <a:rPr lang="zh-CN" altLang="en-US" dirty="0" smtClean="0">
                  <a:solidFill>
                    <a:schemeClr val="bg1"/>
                  </a:solidFill>
                  <a:latin typeface="微软雅黑" pitchFamily="34" charset="-122"/>
                  <a:ea typeface="微软雅黑" pitchFamily="34" charset="-122"/>
                </a:rPr>
                <a:t>元</a:t>
              </a:r>
              <a:endParaRPr lang="en-US" altLang="zh-CN" dirty="0" smtClean="0">
                <a:solidFill>
                  <a:schemeClr val="bg1"/>
                </a:solidFill>
                <a:latin typeface="微软雅黑" pitchFamily="34" charset="-122"/>
                <a:ea typeface="微软雅黑" pitchFamily="34" charset="-122"/>
              </a:endParaRPr>
            </a:p>
            <a:p>
              <a:pPr algn="ctr"/>
              <a:r>
                <a:rPr lang="zh-CN" altLang="en-US" dirty="0" smtClean="0">
                  <a:solidFill>
                    <a:schemeClr val="bg1"/>
                  </a:solidFill>
                  <a:latin typeface="微软雅黑" pitchFamily="34" charset="-122"/>
                  <a:ea typeface="微软雅黑" pitchFamily="34" charset="-122"/>
                </a:rPr>
                <a:t>网易云课堂</a:t>
              </a:r>
              <a:endParaRPr lang="en-US" altLang="zh-CN" dirty="0" smtClean="0">
                <a:solidFill>
                  <a:schemeClr val="bg1"/>
                </a:solidFill>
                <a:latin typeface="微软雅黑" pitchFamily="34" charset="-122"/>
                <a:ea typeface="微软雅黑" pitchFamily="34" charset="-122"/>
              </a:endParaRPr>
            </a:p>
            <a:p>
              <a:pPr algn="ctr"/>
              <a:r>
                <a:rPr lang="en-US" altLang="zh-CN" dirty="0" smtClean="0">
                  <a:solidFill>
                    <a:schemeClr val="bg1"/>
                  </a:solidFill>
                  <a:latin typeface="微软雅黑" pitchFamily="34" charset="-122"/>
                  <a:ea typeface="微软雅黑" pitchFamily="34" charset="-122"/>
                </a:rPr>
                <a:t>PPT</a:t>
              </a:r>
              <a:r>
                <a:rPr lang="zh-CN" altLang="en-US" dirty="0" smtClean="0">
                  <a:solidFill>
                    <a:schemeClr val="bg1"/>
                  </a:solidFill>
                  <a:latin typeface="微软雅黑" pitchFamily="34" charset="-122"/>
                  <a:ea typeface="微软雅黑" pitchFamily="34" charset="-122"/>
                </a:rPr>
                <a:t>在线课程</a:t>
              </a:r>
              <a:endParaRPr lang="en-US" altLang="zh-CN" dirty="0" smtClean="0">
                <a:solidFill>
                  <a:schemeClr val="bg1"/>
                </a:solidFill>
                <a:latin typeface="微软雅黑" pitchFamily="34" charset="-122"/>
                <a:ea typeface="微软雅黑" pitchFamily="34" charset="-122"/>
              </a:endParaRPr>
            </a:p>
          </p:txBody>
        </p:sp>
        <p:sp>
          <p:nvSpPr>
            <p:cNvPr id="18" name="矩形 17"/>
            <p:cNvSpPr/>
            <p:nvPr/>
          </p:nvSpPr>
          <p:spPr>
            <a:xfrm>
              <a:off x="107380" y="2060810"/>
              <a:ext cx="504070" cy="369332"/>
            </a:xfrm>
            <a:prstGeom prst="rect">
              <a:avLst/>
            </a:prstGeom>
          </p:spPr>
          <p:txBody>
            <a:bodyPr wrap="square">
              <a:spAutoFit/>
            </a:bodyPr>
            <a:lstStyle/>
            <a:p>
              <a:pPr algn="ctr"/>
              <a:r>
                <a:rPr lang="en-US" altLang="zh-CN" dirty="0" smtClean="0">
                  <a:solidFill>
                    <a:schemeClr val="bg1"/>
                  </a:solidFill>
                  <a:latin typeface="微软雅黑" pitchFamily="34" charset="-122"/>
                  <a:ea typeface="微软雅黑" pitchFamily="34" charset="-122"/>
                </a:rPr>
                <a:t>1</a:t>
              </a:r>
            </a:p>
          </p:txBody>
        </p:sp>
      </p:grpSp>
      <p:grpSp>
        <p:nvGrpSpPr>
          <p:cNvPr id="20" name="组合 19"/>
          <p:cNvGrpSpPr/>
          <p:nvPr/>
        </p:nvGrpSpPr>
        <p:grpSpPr>
          <a:xfrm>
            <a:off x="2381146" y="2024805"/>
            <a:ext cx="1944270" cy="1341376"/>
            <a:chOff x="107380" y="2024805"/>
            <a:chExt cx="1944270" cy="1341376"/>
          </a:xfrm>
        </p:grpSpPr>
        <p:sp>
          <p:nvSpPr>
            <p:cNvPr id="21"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2" name="矩形 21"/>
            <p:cNvSpPr/>
            <p:nvPr/>
          </p:nvSpPr>
          <p:spPr>
            <a:xfrm>
              <a:off x="323410" y="2382196"/>
              <a:ext cx="1728240" cy="923330"/>
            </a:xfrm>
            <a:prstGeom prst="rect">
              <a:avLst/>
            </a:prstGeom>
          </p:spPr>
          <p:txBody>
            <a:bodyPr wrap="square">
              <a:spAutoFit/>
            </a:bodyPr>
            <a:lstStyle/>
            <a:p>
              <a:pPr algn="ctr"/>
              <a:r>
                <a:rPr lang="zh-CN" altLang="en-US" dirty="0" smtClean="0">
                  <a:solidFill>
                    <a:schemeClr val="bg1"/>
                  </a:solidFill>
                  <a:latin typeface="微软雅黑" pitchFamily="34" charset="-122"/>
                  <a:ea typeface="微软雅黑" pitchFamily="34" charset="-122"/>
                </a:rPr>
                <a:t>购买后去微博私信</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秋叶</a:t>
              </a:r>
              <a:endParaRPr lang="en-US" altLang="zh-CN" dirty="0" smtClean="0">
                <a:solidFill>
                  <a:schemeClr val="bg1"/>
                </a:solidFill>
                <a:latin typeface="微软雅黑" pitchFamily="34" charset="-122"/>
                <a:ea typeface="微软雅黑" pitchFamily="34" charset="-122"/>
              </a:endParaRPr>
            </a:p>
            <a:p>
              <a:pPr algn="ctr"/>
              <a:r>
                <a:rPr lang="zh-CN" altLang="en-US" dirty="0" smtClean="0">
                  <a:solidFill>
                    <a:schemeClr val="bg1"/>
                  </a:solidFill>
                  <a:latin typeface="微软雅黑" pitchFamily="34" charset="-122"/>
                  <a:ea typeface="微软雅黑" pitchFamily="34" charset="-122"/>
                </a:rPr>
                <a:t>要福利</a:t>
              </a:r>
              <a:r>
                <a:rPr lang="en-US" altLang="zh-CN" dirty="0" smtClean="0">
                  <a:solidFill>
                    <a:schemeClr val="bg1"/>
                  </a:solidFill>
                  <a:latin typeface="微软雅黑" pitchFamily="34" charset="-122"/>
                  <a:ea typeface="微软雅黑" pitchFamily="34" charset="-122"/>
                </a:rPr>
                <a:t>QQ</a:t>
              </a:r>
              <a:r>
                <a:rPr lang="zh-CN" altLang="en-US" dirty="0" smtClean="0">
                  <a:solidFill>
                    <a:schemeClr val="bg1"/>
                  </a:solidFill>
                  <a:latin typeface="微软雅黑" pitchFamily="34" charset="-122"/>
                  <a:ea typeface="微软雅黑" pitchFamily="34" charset="-122"/>
                </a:rPr>
                <a:t>群号</a:t>
              </a:r>
              <a:endParaRPr lang="en-US" altLang="zh-CN" dirty="0" smtClean="0">
                <a:solidFill>
                  <a:schemeClr val="bg1"/>
                </a:solidFill>
                <a:latin typeface="微软雅黑" pitchFamily="34" charset="-122"/>
                <a:ea typeface="微软雅黑" pitchFamily="34" charset="-122"/>
              </a:endParaRPr>
            </a:p>
          </p:txBody>
        </p:sp>
        <p:sp>
          <p:nvSpPr>
            <p:cNvPr id="23" name="矩形 22"/>
            <p:cNvSpPr/>
            <p:nvPr/>
          </p:nvSpPr>
          <p:spPr>
            <a:xfrm>
              <a:off x="107380" y="2060810"/>
              <a:ext cx="504070" cy="369332"/>
            </a:xfrm>
            <a:prstGeom prst="rect">
              <a:avLst/>
            </a:prstGeom>
          </p:spPr>
          <p:txBody>
            <a:bodyPr wrap="square">
              <a:spAutoFit/>
            </a:bodyPr>
            <a:lstStyle/>
            <a:p>
              <a:pPr algn="ctr"/>
              <a:r>
                <a:rPr lang="en-US" altLang="zh-CN" dirty="0" smtClean="0">
                  <a:solidFill>
                    <a:schemeClr val="bg1"/>
                  </a:solidFill>
                  <a:latin typeface="微软雅黑" pitchFamily="34" charset="-122"/>
                  <a:ea typeface="微软雅黑" pitchFamily="34" charset="-122"/>
                </a:rPr>
                <a:t>2</a:t>
              </a:r>
            </a:p>
          </p:txBody>
        </p:sp>
      </p:grpSp>
      <p:grpSp>
        <p:nvGrpSpPr>
          <p:cNvPr id="24" name="组合 23"/>
          <p:cNvGrpSpPr/>
          <p:nvPr/>
        </p:nvGrpSpPr>
        <p:grpSpPr>
          <a:xfrm>
            <a:off x="4617672" y="2024805"/>
            <a:ext cx="1944270" cy="1341376"/>
            <a:chOff x="107380" y="2024805"/>
            <a:chExt cx="1944270" cy="1341376"/>
          </a:xfrm>
        </p:grpSpPr>
        <p:sp>
          <p:nvSpPr>
            <p:cNvPr id="25"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6" name="矩形 25"/>
            <p:cNvSpPr/>
            <p:nvPr/>
          </p:nvSpPr>
          <p:spPr>
            <a:xfrm>
              <a:off x="323410" y="2382196"/>
              <a:ext cx="1728240" cy="923330"/>
            </a:xfrm>
            <a:prstGeom prst="rect">
              <a:avLst/>
            </a:prstGeom>
          </p:spPr>
          <p:txBody>
            <a:bodyPr wrap="square">
              <a:spAutoFit/>
            </a:bodyPr>
            <a:lstStyle/>
            <a:p>
              <a:pPr algn="ctr"/>
              <a:r>
                <a:rPr lang="zh-CN" altLang="en-US" dirty="0">
                  <a:solidFill>
                    <a:schemeClr val="bg1"/>
                  </a:solidFill>
                  <a:latin typeface="微软雅黑" pitchFamily="34" charset="-122"/>
                  <a:ea typeface="微软雅黑" pitchFamily="34" charset="-122"/>
                </a:rPr>
                <a:t>新</a:t>
              </a:r>
              <a:r>
                <a:rPr lang="zh-CN" altLang="en-US" dirty="0" smtClean="0">
                  <a:solidFill>
                    <a:schemeClr val="bg1"/>
                  </a:solidFill>
                  <a:latin typeface="微软雅黑" pitchFamily="34" charset="-122"/>
                  <a:ea typeface="微软雅黑" pitchFamily="34" charset="-122"/>
                </a:rPr>
                <a:t>浪微博晒作业被老师肯定奖励内部选书</a:t>
              </a:r>
              <a:endParaRPr lang="en-US" altLang="zh-CN" dirty="0" smtClean="0">
                <a:solidFill>
                  <a:schemeClr val="bg1"/>
                </a:solidFill>
                <a:latin typeface="微软雅黑" pitchFamily="34" charset="-122"/>
                <a:ea typeface="微软雅黑" pitchFamily="34" charset="-122"/>
              </a:endParaRPr>
            </a:p>
          </p:txBody>
        </p:sp>
        <p:sp>
          <p:nvSpPr>
            <p:cNvPr id="27" name="矩形 26"/>
            <p:cNvSpPr/>
            <p:nvPr/>
          </p:nvSpPr>
          <p:spPr>
            <a:xfrm>
              <a:off x="107380" y="2060810"/>
              <a:ext cx="504070" cy="369332"/>
            </a:xfrm>
            <a:prstGeom prst="rect">
              <a:avLst/>
            </a:prstGeom>
          </p:spPr>
          <p:txBody>
            <a:bodyPr wrap="square">
              <a:spAutoFit/>
            </a:bodyPr>
            <a:lstStyle/>
            <a:p>
              <a:pPr algn="ctr"/>
              <a:r>
                <a:rPr lang="en-US" altLang="zh-CN" dirty="0" smtClean="0">
                  <a:solidFill>
                    <a:schemeClr val="bg1"/>
                  </a:solidFill>
                  <a:latin typeface="微软雅黑" pitchFamily="34" charset="-122"/>
                  <a:ea typeface="微软雅黑" pitchFamily="34" charset="-122"/>
                </a:rPr>
                <a:t>3</a:t>
              </a:r>
            </a:p>
          </p:txBody>
        </p:sp>
      </p:grpSp>
      <p:grpSp>
        <p:nvGrpSpPr>
          <p:cNvPr id="28" name="组合 27"/>
          <p:cNvGrpSpPr/>
          <p:nvPr/>
        </p:nvGrpSpPr>
        <p:grpSpPr>
          <a:xfrm>
            <a:off x="6865719" y="2024805"/>
            <a:ext cx="1944270" cy="1341376"/>
            <a:chOff x="107380" y="2024805"/>
            <a:chExt cx="1944270" cy="1341376"/>
          </a:xfrm>
        </p:grpSpPr>
        <p:sp>
          <p:nvSpPr>
            <p:cNvPr id="29" name="椭圆 14"/>
            <p:cNvSpPr/>
            <p:nvPr/>
          </p:nvSpPr>
          <p:spPr>
            <a:xfrm>
              <a:off x="107380" y="2024805"/>
              <a:ext cx="1944270" cy="1341376"/>
            </a:xfrm>
            <a:custGeom>
              <a:avLst/>
              <a:gdLst/>
              <a:ahLst/>
              <a:cxnLst/>
              <a:rect l="l" t="t" r="r" b="b"/>
              <a:pathLst>
                <a:path w="1944270" h="1341376">
                  <a:moveTo>
                    <a:pt x="252035" y="0"/>
                  </a:moveTo>
                  <a:cubicBezTo>
                    <a:pt x="391230" y="0"/>
                    <a:pt x="504070" y="112840"/>
                    <a:pt x="504070" y="252035"/>
                  </a:cubicBezTo>
                  <a:lnTo>
                    <a:pt x="503143" y="261226"/>
                  </a:lnTo>
                  <a:lnTo>
                    <a:pt x="1944270" y="261226"/>
                  </a:lnTo>
                  <a:lnTo>
                    <a:pt x="1944270" y="1341376"/>
                  </a:lnTo>
                  <a:lnTo>
                    <a:pt x="216030" y="1341376"/>
                  </a:lnTo>
                  <a:lnTo>
                    <a:pt x="216030" y="500440"/>
                  </a:lnTo>
                  <a:cubicBezTo>
                    <a:pt x="93813" y="483960"/>
                    <a:pt x="0" y="378953"/>
                    <a:pt x="0" y="252035"/>
                  </a:cubicBezTo>
                  <a:cubicBezTo>
                    <a:pt x="0" y="112840"/>
                    <a:pt x="112840" y="0"/>
                    <a:pt x="252035" y="0"/>
                  </a:cubicBez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30" name="矩形 29"/>
            <p:cNvSpPr/>
            <p:nvPr/>
          </p:nvSpPr>
          <p:spPr>
            <a:xfrm>
              <a:off x="323410" y="2382196"/>
              <a:ext cx="1728240" cy="923330"/>
            </a:xfrm>
            <a:prstGeom prst="rect">
              <a:avLst/>
            </a:prstGeom>
          </p:spPr>
          <p:txBody>
            <a:bodyPr wrap="square">
              <a:spAutoFit/>
            </a:bodyPr>
            <a:lstStyle/>
            <a:p>
              <a:pPr algn="ctr"/>
              <a:r>
                <a:rPr lang="zh-CN" altLang="en-US" dirty="0" smtClean="0">
                  <a:solidFill>
                    <a:schemeClr val="bg1"/>
                  </a:solidFill>
                  <a:latin typeface="微软雅黑" pitchFamily="34" charset="-122"/>
                  <a:ea typeface="微软雅黑" pitchFamily="34" charset="-122"/>
                </a:rPr>
                <a:t>出版社寄书到后约</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时间卡片 晒读书</a:t>
              </a:r>
              <a:r>
                <a:rPr lang="en-US" altLang="zh-CN" dirty="0" smtClean="0">
                  <a:solidFill>
                    <a:schemeClr val="bg1"/>
                  </a:solidFill>
                  <a:latin typeface="微软雅黑" pitchFamily="34" charset="-122"/>
                  <a:ea typeface="微软雅黑" pitchFamily="34" charset="-122"/>
                </a:rPr>
                <a:t>PPT</a:t>
              </a:r>
            </a:p>
          </p:txBody>
        </p:sp>
        <p:sp>
          <p:nvSpPr>
            <p:cNvPr id="31" name="矩形 30"/>
            <p:cNvSpPr/>
            <p:nvPr/>
          </p:nvSpPr>
          <p:spPr>
            <a:xfrm>
              <a:off x="107380" y="2060810"/>
              <a:ext cx="504070" cy="369332"/>
            </a:xfrm>
            <a:prstGeom prst="rect">
              <a:avLst/>
            </a:prstGeom>
          </p:spPr>
          <p:txBody>
            <a:bodyPr wrap="square">
              <a:spAutoFit/>
            </a:bodyPr>
            <a:lstStyle/>
            <a:p>
              <a:pPr algn="ctr"/>
              <a:r>
                <a:rPr lang="en-US" altLang="zh-CN" dirty="0" smtClean="0">
                  <a:solidFill>
                    <a:schemeClr val="bg1"/>
                  </a:solidFill>
                  <a:latin typeface="微软雅黑" pitchFamily="34" charset="-122"/>
                  <a:ea typeface="微软雅黑" pitchFamily="34" charset="-122"/>
                </a:rPr>
                <a:t>4</a:t>
              </a:r>
            </a:p>
          </p:txBody>
        </p:sp>
      </p:grpSp>
    </p:spTree>
    <p:extLst>
      <p:ext uri="{BB962C8B-B14F-4D97-AF65-F5344CB8AC3E}">
        <p14:creationId xmlns:p14="http://schemas.microsoft.com/office/powerpoint/2010/main" val="1792743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27154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9144000" cy="6858000"/>
            <a:chOff x="0" y="0"/>
            <a:chExt cx="9144000" cy="685800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矩形 2"/>
            <p:cNvSpPr/>
            <p:nvPr/>
          </p:nvSpPr>
          <p:spPr>
            <a:xfrm>
              <a:off x="7596336" y="5301208"/>
              <a:ext cx="1547664" cy="288032"/>
            </a:xfrm>
            <a:prstGeom prst="rect">
              <a:avLst/>
            </a:prstGeom>
            <a:solidFill>
              <a:srgbClr val="FFF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9880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1043DA-90F8-4EB6-9BEF-62ED752C41B6}" type="slidenum">
              <a:rPr lang="zh-CN" altLang="en-US" smtClean="0"/>
              <a:pPr fontAlgn="base">
                <a:spcBef>
                  <a:spcPct val="0"/>
                </a:spcBef>
                <a:spcAft>
                  <a:spcPct val="0"/>
                </a:spcAft>
                <a:defRPr/>
              </a:pPr>
              <a:t>8</a:t>
            </a:fld>
            <a:endParaRPr lang="en-US" altLang="zh-CN" smtClean="0"/>
          </a:p>
        </p:txBody>
      </p:sp>
      <p:sp>
        <p:nvSpPr>
          <p:cNvPr id="4" name="标题 3"/>
          <p:cNvSpPr>
            <a:spLocks noGrp="1"/>
          </p:cNvSpPr>
          <p:nvPr>
            <p:ph type="title"/>
          </p:nvPr>
        </p:nvSpPr>
        <p:spPr>
          <a:xfrm>
            <a:off x="468313" y="214313"/>
            <a:ext cx="8207375" cy="490537"/>
          </a:xfrm>
        </p:spPr>
        <p:txBody>
          <a:bodyPr rtlCol="0"/>
          <a:lstStyle/>
          <a:p>
            <a:pPr eaLnBrk="1" fontAlgn="auto" hangingPunct="1">
              <a:spcAft>
                <a:spcPts val="0"/>
              </a:spcAft>
              <a:defRPr/>
            </a:pPr>
            <a:r>
              <a:rPr lang="zh-CN" altLang="en-US" dirty="0" smtClean="0"/>
              <a:t>想学习批判性思维的人的五项素质</a:t>
            </a:r>
            <a:endParaRPr lang="zh-CN" altLang="en-US" dirty="0"/>
          </a:p>
        </p:txBody>
      </p:sp>
      <p:grpSp>
        <p:nvGrpSpPr>
          <p:cNvPr id="2" name="组合 56"/>
          <p:cNvGrpSpPr>
            <a:grpSpLocks/>
          </p:cNvGrpSpPr>
          <p:nvPr/>
        </p:nvGrpSpPr>
        <p:grpSpPr bwMode="auto">
          <a:xfrm>
            <a:off x="323850" y="4351338"/>
            <a:ext cx="1979613" cy="806450"/>
            <a:chOff x="323291" y="4351072"/>
            <a:chExt cx="1980375" cy="806120"/>
          </a:xfrm>
        </p:grpSpPr>
        <p:cxnSp>
          <p:nvCxnSpPr>
            <p:cNvPr id="28" name="直接连接符 27"/>
            <p:cNvCxnSpPr/>
            <p:nvPr/>
          </p:nvCxnSpPr>
          <p:spPr bwMode="auto">
            <a:xfrm>
              <a:off x="667912" y="5011202"/>
              <a:ext cx="1619873" cy="1586"/>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13347" name="矩形 28"/>
            <p:cNvSpPr>
              <a:spLocks noChangeArrowheads="1"/>
            </p:cNvSpPr>
            <p:nvPr/>
          </p:nvSpPr>
          <p:spPr bwMode="auto">
            <a:xfrm>
              <a:off x="323291" y="4351072"/>
              <a:ext cx="1980375" cy="399946"/>
            </a:xfrm>
            <a:prstGeom prst="rect">
              <a:avLst/>
            </a:prstGeom>
            <a:noFill/>
            <a:ln w="9525">
              <a:noFill/>
              <a:miter lim="800000"/>
              <a:headEnd/>
              <a:tailEnd/>
            </a:ln>
          </p:spPr>
          <p:txBody>
            <a:bodyPr wrap="none">
              <a:spAutoFit/>
            </a:bodyPr>
            <a:lstStyle/>
            <a:p>
              <a:r>
                <a:rPr lang="zh-CN" altLang="en-US" sz="2000">
                  <a:latin typeface="Constantia" pitchFamily="18" charset="0"/>
                  <a:ea typeface="微软雅黑" pitchFamily="34" charset="-122"/>
                </a:rPr>
                <a:t>保持思考自主性</a:t>
              </a:r>
            </a:p>
          </p:txBody>
        </p:sp>
        <p:sp>
          <p:nvSpPr>
            <p:cNvPr id="56" name="椭圆 55"/>
            <p:cNvSpPr/>
            <p:nvPr/>
          </p:nvSpPr>
          <p:spPr>
            <a:xfrm>
              <a:off x="539274" y="4868385"/>
              <a:ext cx="287449" cy="288807"/>
            </a:xfrm>
            <a:prstGeom prst="ellipse">
              <a:avLst/>
            </a:prstGeom>
            <a:solidFill>
              <a:srgbClr val="FFFF00"/>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grpSp>
        <p:nvGrpSpPr>
          <p:cNvPr id="3" name="组合 57"/>
          <p:cNvGrpSpPr>
            <a:grpSpLocks/>
          </p:cNvGrpSpPr>
          <p:nvPr/>
        </p:nvGrpSpPr>
        <p:grpSpPr bwMode="auto">
          <a:xfrm>
            <a:off x="2124075" y="4225925"/>
            <a:ext cx="287338" cy="931863"/>
            <a:chOff x="2123728" y="4225520"/>
            <a:chExt cx="288032" cy="931672"/>
          </a:xfrm>
        </p:grpSpPr>
        <p:cxnSp>
          <p:nvCxnSpPr>
            <p:cNvPr id="24" name="直接连接符 23"/>
            <p:cNvCxnSpPr/>
            <p:nvPr/>
          </p:nvCxnSpPr>
          <p:spPr bwMode="auto">
            <a:xfrm rot="5400000" flipH="1" flipV="1">
              <a:off x="1897990" y="4616757"/>
              <a:ext cx="784064" cy="1592"/>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35" name="椭圆 34"/>
            <p:cNvSpPr/>
            <p:nvPr/>
          </p:nvSpPr>
          <p:spPr>
            <a:xfrm>
              <a:off x="2123728" y="4869913"/>
              <a:ext cx="288032" cy="287279"/>
            </a:xfrm>
            <a:prstGeom prst="ellipse">
              <a:avLst/>
            </a:prstGeom>
            <a:solidFill>
              <a:schemeClr val="bg1"/>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5" name="组合 58"/>
          <p:cNvGrpSpPr>
            <a:grpSpLocks/>
          </p:cNvGrpSpPr>
          <p:nvPr/>
        </p:nvGrpSpPr>
        <p:grpSpPr bwMode="auto">
          <a:xfrm>
            <a:off x="1979613" y="3598863"/>
            <a:ext cx="1979612" cy="777875"/>
            <a:chOff x="1979325" y="3598798"/>
            <a:chExt cx="1980539" cy="777354"/>
          </a:xfrm>
        </p:grpSpPr>
        <p:cxnSp>
          <p:nvCxnSpPr>
            <p:cNvPr id="25" name="直接连接符 24"/>
            <p:cNvCxnSpPr/>
            <p:nvPr/>
          </p:nvCxnSpPr>
          <p:spPr bwMode="auto">
            <a:xfrm>
              <a:off x="2311267" y="4242891"/>
              <a:ext cx="1620008" cy="1586"/>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13342" name="矩形 29"/>
            <p:cNvSpPr>
              <a:spLocks noChangeArrowheads="1"/>
            </p:cNvSpPr>
            <p:nvPr/>
          </p:nvSpPr>
          <p:spPr bwMode="auto">
            <a:xfrm>
              <a:off x="1979325" y="3598798"/>
              <a:ext cx="1980539" cy="399842"/>
            </a:xfrm>
            <a:prstGeom prst="rect">
              <a:avLst/>
            </a:prstGeom>
            <a:noFill/>
            <a:ln w="9525">
              <a:noFill/>
              <a:miter lim="800000"/>
              <a:headEnd/>
              <a:tailEnd/>
            </a:ln>
          </p:spPr>
          <p:txBody>
            <a:bodyPr wrap="none">
              <a:spAutoFit/>
            </a:bodyPr>
            <a:lstStyle/>
            <a:p>
              <a:r>
                <a:rPr lang="zh-CN" altLang="en-US" sz="2000">
                  <a:latin typeface="Constantia" pitchFamily="18" charset="0"/>
                  <a:ea typeface="微软雅黑" pitchFamily="34" charset="-122"/>
                </a:rPr>
                <a:t>对世界有好奇心</a:t>
              </a:r>
            </a:p>
          </p:txBody>
        </p:sp>
        <p:sp>
          <p:nvSpPr>
            <p:cNvPr id="37" name="椭圆 36"/>
            <p:cNvSpPr/>
            <p:nvPr/>
          </p:nvSpPr>
          <p:spPr>
            <a:xfrm>
              <a:off x="2123855" y="4087421"/>
              <a:ext cx="287473" cy="288731"/>
            </a:xfrm>
            <a:prstGeom prst="ellipse">
              <a:avLst/>
            </a:prstGeom>
            <a:solidFill>
              <a:srgbClr val="FFFF00"/>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grpSp>
        <p:nvGrpSpPr>
          <p:cNvPr id="6" name="组合 60"/>
          <p:cNvGrpSpPr>
            <a:grpSpLocks/>
          </p:cNvGrpSpPr>
          <p:nvPr/>
        </p:nvGrpSpPr>
        <p:grpSpPr bwMode="auto">
          <a:xfrm>
            <a:off x="3779838" y="3440113"/>
            <a:ext cx="287337" cy="936625"/>
            <a:chOff x="3779912" y="3439702"/>
            <a:chExt cx="288032" cy="936450"/>
          </a:xfrm>
        </p:grpSpPr>
        <p:cxnSp>
          <p:nvCxnSpPr>
            <p:cNvPr id="26" name="直接连接符 25"/>
            <p:cNvCxnSpPr/>
            <p:nvPr/>
          </p:nvCxnSpPr>
          <p:spPr bwMode="auto">
            <a:xfrm rot="5400000" flipH="1" flipV="1">
              <a:off x="3542235" y="3831739"/>
              <a:ext cx="785665" cy="1592"/>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38" name="椭圆 37"/>
            <p:cNvSpPr/>
            <p:nvPr/>
          </p:nvSpPr>
          <p:spPr>
            <a:xfrm>
              <a:off x="3779912" y="4088868"/>
              <a:ext cx="288032" cy="287284"/>
            </a:xfrm>
            <a:prstGeom prst="ellipse">
              <a:avLst/>
            </a:prstGeom>
            <a:solidFill>
              <a:schemeClr val="bg1"/>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7" name="组合 62"/>
          <p:cNvGrpSpPr>
            <a:grpSpLocks/>
          </p:cNvGrpSpPr>
          <p:nvPr/>
        </p:nvGrpSpPr>
        <p:grpSpPr bwMode="auto">
          <a:xfrm>
            <a:off x="3559175" y="2779713"/>
            <a:ext cx="1993900" cy="804862"/>
            <a:chOff x="3559647" y="2779436"/>
            <a:chExt cx="1993923" cy="804628"/>
          </a:xfrm>
        </p:grpSpPr>
        <p:cxnSp>
          <p:nvCxnSpPr>
            <p:cNvPr id="27" name="直接连接符 26"/>
            <p:cNvCxnSpPr/>
            <p:nvPr/>
          </p:nvCxnSpPr>
          <p:spPr bwMode="auto">
            <a:xfrm>
              <a:off x="3934301" y="3439644"/>
              <a:ext cx="1619269" cy="1587"/>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13337" name="矩形 30"/>
            <p:cNvSpPr>
              <a:spLocks noChangeArrowheads="1"/>
            </p:cNvSpPr>
            <p:nvPr/>
          </p:nvSpPr>
          <p:spPr bwMode="auto">
            <a:xfrm>
              <a:off x="3559647" y="2779436"/>
              <a:ext cx="1980499" cy="399994"/>
            </a:xfrm>
            <a:prstGeom prst="rect">
              <a:avLst/>
            </a:prstGeom>
            <a:noFill/>
            <a:ln w="9525">
              <a:noFill/>
              <a:miter lim="800000"/>
              <a:headEnd/>
              <a:tailEnd/>
            </a:ln>
          </p:spPr>
          <p:txBody>
            <a:bodyPr wrap="none">
              <a:spAutoFit/>
            </a:bodyPr>
            <a:lstStyle/>
            <a:p>
              <a:r>
                <a:rPr lang="zh-CN" altLang="en-US" sz="2000">
                  <a:latin typeface="Constantia" pitchFamily="18" charset="0"/>
                  <a:ea typeface="微软雅黑" pitchFamily="34" charset="-122"/>
                </a:rPr>
                <a:t>别让情感胜理智</a:t>
              </a:r>
            </a:p>
          </p:txBody>
        </p:sp>
        <p:sp>
          <p:nvSpPr>
            <p:cNvPr id="39" name="椭圆 38"/>
            <p:cNvSpPr/>
            <p:nvPr/>
          </p:nvSpPr>
          <p:spPr>
            <a:xfrm>
              <a:off x="3780313" y="3296811"/>
              <a:ext cx="287340" cy="287253"/>
            </a:xfrm>
            <a:prstGeom prst="ellipse">
              <a:avLst/>
            </a:prstGeom>
            <a:solidFill>
              <a:srgbClr val="FFFF00"/>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grpSp>
        <p:nvGrpSpPr>
          <p:cNvPr id="8" name="组合 63"/>
          <p:cNvGrpSpPr>
            <a:grpSpLocks/>
          </p:cNvGrpSpPr>
          <p:nvPr/>
        </p:nvGrpSpPr>
        <p:grpSpPr bwMode="auto">
          <a:xfrm>
            <a:off x="5364163" y="2654300"/>
            <a:ext cx="287337" cy="930275"/>
            <a:chOff x="5364088" y="2653884"/>
            <a:chExt cx="288032" cy="930180"/>
          </a:xfrm>
        </p:grpSpPr>
        <p:cxnSp>
          <p:nvCxnSpPr>
            <p:cNvPr id="20" name="直接连接符 19"/>
            <p:cNvCxnSpPr/>
            <p:nvPr/>
          </p:nvCxnSpPr>
          <p:spPr bwMode="auto">
            <a:xfrm rot="5400000" flipH="1" flipV="1">
              <a:off x="5133536" y="3045161"/>
              <a:ext cx="784145" cy="1592"/>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40" name="椭圆 39"/>
            <p:cNvSpPr/>
            <p:nvPr/>
          </p:nvSpPr>
          <p:spPr>
            <a:xfrm>
              <a:off x="5364088" y="3296756"/>
              <a:ext cx="288032" cy="287308"/>
            </a:xfrm>
            <a:prstGeom prst="ellipse">
              <a:avLst/>
            </a:prstGeom>
            <a:solidFill>
              <a:schemeClr val="bg1"/>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 name="组合 64"/>
          <p:cNvGrpSpPr>
            <a:grpSpLocks/>
          </p:cNvGrpSpPr>
          <p:nvPr/>
        </p:nvGrpSpPr>
        <p:grpSpPr bwMode="auto">
          <a:xfrm>
            <a:off x="5219700" y="2027238"/>
            <a:ext cx="1979613" cy="765175"/>
            <a:chOff x="5220005" y="2027162"/>
            <a:chExt cx="1979863" cy="764814"/>
          </a:xfrm>
        </p:grpSpPr>
        <p:cxnSp>
          <p:nvCxnSpPr>
            <p:cNvPr id="21" name="直接连接符 20"/>
            <p:cNvCxnSpPr/>
            <p:nvPr/>
          </p:nvCxnSpPr>
          <p:spPr bwMode="auto">
            <a:xfrm>
              <a:off x="5545484" y="2671383"/>
              <a:ext cx="1621042" cy="1586"/>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13332" name="矩形 31"/>
            <p:cNvSpPr>
              <a:spLocks noChangeArrowheads="1"/>
            </p:cNvSpPr>
            <p:nvPr/>
          </p:nvSpPr>
          <p:spPr bwMode="auto">
            <a:xfrm>
              <a:off x="5220005" y="2027162"/>
              <a:ext cx="1979863" cy="399921"/>
            </a:xfrm>
            <a:prstGeom prst="rect">
              <a:avLst/>
            </a:prstGeom>
            <a:noFill/>
            <a:ln w="9525">
              <a:noFill/>
              <a:miter lim="800000"/>
              <a:headEnd/>
              <a:tailEnd/>
            </a:ln>
          </p:spPr>
          <p:txBody>
            <a:bodyPr wrap="none">
              <a:spAutoFit/>
            </a:bodyPr>
            <a:lstStyle/>
            <a:p>
              <a:r>
                <a:rPr lang="zh-CN" altLang="en-US" sz="2000">
                  <a:latin typeface="Constantia" pitchFamily="18" charset="0"/>
                  <a:ea typeface="微软雅黑" pitchFamily="34" charset="-122"/>
                </a:rPr>
                <a:t>坚持交流非对抗</a:t>
              </a:r>
            </a:p>
          </p:txBody>
        </p:sp>
        <p:sp>
          <p:nvSpPr>
            <p:cNvPr id="41" name="椭圆 40"/>
            <p:cNvSpPr/>
            <p:nvPr/>
          </p:nvSpPr>
          <p:spPr>
            <a:xfrm>
              <a:off x="5364486" y="2503187"/>
              <a:ext cx="287373" cy="288789"/>
            </a:xfrm>
            <a:prstGeom prst="ellipse">
              <a:avLst/>
            </a:prstGeom>
            <a:solidFill>
              <a:srgbClr val="FFFF00"/>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grpSp>
        <p:nvGrpSpPr>
          <p:cNvPr id="10" name="组合 66"/>
          <p:cNvGrpSpPr>
            <a:grpSpLocks/>
          </p:cNvGrpSpPr>
          <p:nvPr/>
        </p:nvGrpSpPr>
        <p:grpSpPr bwMode="auto">
          <a:xfrm>
            <a:off x="7019925" y="1868488"/>
            <a:ext cx="288925" cy="923925"/>
            <a:chOff x="7020272" y="1868066"/>
            <a:chExt cx="288032" cy="923910"/>
          </a:xfrm>
        </p:grpSpPr>
        <p:cxnSp>
          <p:nvCxnSpPr>
            <p:cNvPr id="22" name="直接连接符 21"/>
            <p:cNvCxnSpPr/>
            <p:nvPr/>
          </p:nvCxnSpPr>
          <p:spPr bwMode="auto">
            <a:xfrm rot="5400000" flipH="1" flipV="1">
              <a:off x="6776928" y="2260174"/>
              <a:ext cx="785799" cy="1583"/>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53" name="椭圆 52"/>
            <p:cNvSpPr/>
            <p:nvPr/>
          </p:nvSpPr>
          <p:spPr>
            <a:xfrm>
              <a:off x="7020272" y="2504643"/>
              <a:ext cx="288032" cy="287333"/>
            </a:xfrm>
            <a:prstGeom prst="ellipse">
              <a:avLst/>
            </a:prstGeom>
            <a:solidFill>
              <a:schemeClr val="bg1"/>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1" name="组合 67"/>
          <p:cNvGrpSpPr>
            <a:grpSpLocks/>
          </p:cNvGrpSpPr>
          <p:nvPr/>
        </p:nvGrpSpPr>
        <p:grpSpPr bwMode="auto">
          <a:xfrm>
            <a:off x="6948488" y="1208088"/>
            <a:ext cx="1979612" cy="792162"/>
            <a:chOff x="6948655" y="1207800"/>
            <a:chExt cx="1978928" cy="792088"/>
          </a:xfrm>
        </p:grpSpPr>
        <p:cxnSp>
          <p:nvCxnSpPr>
            <p:cNvPr id="23" name="直接连接符 22"/>
            <p:cNvCxnSpPr/>
            <p:nvPr/>
          </p:nvCxnSpPr>
          <p:spPr bwMode="auto">
            <a:xfrm>
              <a:off x="7167654" y="1866550"/>
              <a:ext cx="1620277" cy="1588"/>
            </a:xfrm>
            <a:prstGeom prst="line">
              <a:avLst/>
            </a:prstGeom>
            <a:noFill/>
            <a:ln w="76200" cap="rnd" cmpd="sng" algn="ctr">
              <a:solidFill>
                <a:schemeClr val="accent1">
                  <a:lumMod val="40000"/>
                  <a:lumOff val="60000"/>
                </a:schemeClr>
              </a:solidFill>
              <a:prstDash val="solid"/>
              <a:round/>
              <a:headEnd type="none" w="med" len="med"/>
              <a:tailEnd type="none" w="med" len="med"/>
            </a:ln>
            <a:effectLst/>
          </p:spPr>
        </p:cxnSp>
        <p:sp>
          <p:nvSpPr>
            <p:cNvPr id="13326" name="矩形 32"/>
            <p:cNvSpPr>
              <a:spLocks noChangeArrowheads="1"/>
            </p:cNvSpPr>
            <p:nvPr/>
          </p:nvSpPr>
          <p:spPr bwMode="auto">
            <a:xfrm>
              <a:off x="6948655" y="1207800"/>
              <a:ext cx="1978928" cy="400073"/>
            </a:xfrm>
            <a:prstGeom prst="rect">
              <a:avLst/>
            </a:prstGeom>
            <a:noFill/>
            <a:ln w="9525">
              <a:noFill/>
              <a:miter lim="800000"/>
              <a:headEnd/>
              <a:tailEnd/>
            </a:ln>
          </p:spPr>
          <p:txBody>
            <a:bodyPr wrap="none">
              <a:spAutoFit/>
            </a:bodyPr>
            <a:lstStyle/>
            <a:p>
              <a:r>
                <a:rPr lang="zh-CN" altLang="en-US" sz="2000">
                  <a:latin typeface="Constantia" pitchFamily="18" charset="0"/>
                  <a:ea typeface="微软雅黑" pitchFamily="34" charset="-122"/>
                </a:rPr>
                <a:t>要避免一厢情愿</a:t>
              </a:r>
            </a:p>
          </p:txBody>
        </p:sp>
        <p:sp>
          <p:nvSpPr>
            <p:cNvPr id="55" name="椭圆 54"/>
            <p:cNvSpPr/>
            <p:nvPr/>
          </p:nvSpPr>
          <p:spPr>
            <a:xfrm>
              <a:off x="8603845" y="1712578"/>
              <a:ext cx="288825" cy="287310"/>
            </a:xfrm>
            <a:prstGeom prst="ellipse">
              <a:avLst/>
            </a:prstGeom>
            <a:solidFill>
              <a:srgbClr val="FF0000"/>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54" name="椭圆 53"/>
            <p:cNvSpPr/>
            <p:nvPr/>
          </p:nvSpPr>
          <p:spPr>
            <a:xfrm>
              <a:off x="7020067" y="1712578"/>
              <a:ext cx="288825" cy="287310"/>
            </a:xfrm>
            <a:prstGeom prst="ellipse">
              <a:avLst/>
            </a:prstGeom>
            <a:solidFill>
              <a:srgbClr val="FFFF00"/>
            </a:solidFill>
            <a:ln w="762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nodeType="afterGroup">
                            <p:stCondLst>
                              <p:cond delay="3500"/>
                            </p:stCondLst>
                            <p:childTnLst>
                              <p:par>
                                <p:cTn id="33" presetID="22" presetClass="entr" presetSubtype="4"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8313" y="4911725"/>
            <a:ext cx="10369551" cy="431800"/>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409575" y="1844675"/>
            <a:ext cx="8353425" cy="324008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316" name="灯片编号占位符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F5A446-32A8-4F1E-AC0B-AE593DD7DA60}" type="slidenum">
              <a:rPr lang="zh-CN" altLang="en-US" smtClean="0"/>
              <a:pPr fontAlgn="base">
                <a:spcBef>
                  <a:spcPct val="0"/>
                </a:spcBef>
                <a:spcAft>
                  <a:spcPct val="0"/>
                </a:spcAft>
                <a:defRPr/>
              </a:pPr>
              <a:t>9</a:t>
            </a:fld>
            <a:endParaRPr lang="en-US" altLang="zh-CN" smtClean="0"/>
          </a:p>
        </p:txBody>
      </p:sp>
      <p:graphicFrame>
        <p:nvGraphicFramePr>
          <p:cNvPr id="5" name="表格 4"/>
          <p:cNvGraphicFramePr>
            <a:graphicFrameLocks noGrp="1"/>
          </p:cNvGraphicFramePr>
          <p:nvPr/>
        </p:nvGraphicFramePr>
        <p:xfrm>
          <a:off x="481013" y="1901825"/>
          <a:ext cx="8208962" cy="3111500"/>
        </p:xfrm>
        <a:graphic>
          <a:graphicData uri="http://schemas.openxmlformats.org/drawingml/2006/table">
            <a:tbl>
              <a:tblPr firstRow="1" bandRow="1">
                <a:tableStyleId>{5C22544A-7EE6-4342-B048-85BDC9FD1C3A}</a:tableStyleId>
              </a:tblPr>
              <a:tblGrid>
                <a:gridCol w="4091012"/>
                <a:gridCol w="4117950"/>
              </a:tblGrid>
              <a:tr h="748399">
                <a:tc>
                  <a:txBody>
                    <a:bodyPr/>
                    <a:lstStyle/>
                    <a:p>
                      <a:pPr algn="ctr"/>
                      <a:r>
                        <a:rPr lang="zh-CN" altLang="en-US" sz="3200" dirty="0" smtClean="0"/>
                        <a:t>海绵式思维</a:t>
                      </a:r>
                      <a:r>
                        <a:rPr lang="en-US" altLang="zh-CN" sz="2400" dirty="0" smtClean="0"/>
                        <a:t>-</a:t>
                      </a:r>
                      <a:r>
                        <a:rPr lang="zh-CN" altLang="en-US" sz="2400" dirty="0" smtClean="0"/>
                        <a:t>知其然</a:t>
                      </a:r>
                      <a:endParaRPr lang="zh-CN" altLang="en-US" sz="2400" b="1" dirty="0">
                        <a:solidFill>
                          <a:srgbClr val="FF9900"/>
                        </a:solidFill>
                      </a:endParaRPr>
                    </a:p>
                  </a:txBody>
                  <a:tcPr marL="91441" marR="91441" marT="45718" marB="45718" anchor="ctr"/>
                </a:tc>
                <a:tc>
                  <a:txBody>
                    <a:bodyPr/>
                    <a:lstStyle/>
                    <a:p>
                      <a:pPr algn="ctr"/>
                      <a:r>
                        <a:rPr lang="zh-CN" altLang="en-US" sz="3200" dirty="0" smtClean="0"/>
                        <a:t>淘金式思维</a:t>
                      </a:r>
                      <a:r>
                        <a:rPr lang="en-US" altLang="zh-CN" sz="2400" dirty="0" smtClean="0"/>
                        <a:t>-</a:t>
                      </a:r>
                      <a:r>
                        <a:rPr lang="zh-CN" altLang="en-US" sz="2400" dirty="0" smtClean="0"/>
                        <a:t>知其所以然</a:t>
                      </a:r>
                      <a:endParaRPr lang="zh-CN" altLang="en-US" sz="2400" b="1" dirty="0">
                        <a:solidFill>
                          <a:srgbClr val="FF9900"/>
                        </a:solidFill>
                      </a:endParaRPr>
                    </a:p>
                  </a:txBody>
                  <a:tcPr marL="91441" marR="91441" marT="45718" marB="45718" anchor="ctr"/>
                </a:tc>
              </a:tr>
              <a:tr h="547685">
                <a:tc>
                  <a:txBody>
                    <a:bodyPr/>
                    <a:lstStyle/>
                    <a:p>
                      <a:pPr algn="l">
                        <a:buFont typeface="Arial" pitchFamily="34" charset="0"/>
                        <a:buNone/>
                      </a:pPr>
                      <a:r>
                        <a:rPr lang="zh-CN" altLang="en-US" sz="1800" dirty="0" smtClean="0"/>
                        <a:t>只负责吸收信息，不负责取舍信息</a:t>
                      </a:r>
                      <a:endParaRPr lang="zh-CN" altLang="en-US" sz="1800" dirty="0">
                        <a:solidFill>
                          <a:schemeClr val="tx1"/>
                        </a:solidFill>
                        <a:latin typeface="+mn-ea"/>
                        <a:ea typeface="+mn-ea"/>
                      </a:endParaRPr>
                    </a:p>
                  </a:txBody>
                  <a:tcPr marL="91441" marR="91441" marT="45718" marB="45718" anchor="ctr"/>
                </a:tc>
                <a:tc>
                  <a:txBody>
                    <a:bodyPr/>
                    <a:lstStyle/>
                    <a:p>
                      <a:pPr algn="l">
                        <a:buFont typeface="Arial" pitchFamily="34" charset="0"/>
                        <a:buNone/>
                      </a:pPr>
                      <a:r>
                        <a:rPr lang="zh-CN" altLang="en-US" sz="1800" dirty="0" smtClean="0"/>
                        <a:t>带着问题主动思考，与信息提供者互动</a:t>
                      </a:r>
                      <a:endParaRPr lang="zh-CN" altLang="en-US" sz="1800" dirty="0">
                        <a:solidFill>
                          <a:schemeClr val="tx1"/>
                        </a:solidFill>
                        <a:latin typeface="+mn-ea"/>
                        <a:ea typeface="+mn-ea"/>
                      </a:endParaRPr>
                    </a:p>
                  </a:txBody>
                  <a:tcPr marL="91441" marR="91441" marT="45718" marB="45718" anchor="ctr"/>
                </a:tc>
              </a:tr>
              <a:tr h="1239803">
                <a:tc>
                  <a:txBody>
                    <a:bodyPr/>
                    <a:lstStyle/>
                    <a:p>
                      <a:pPr algn="l">
                        <a:spcBef>
                          <a:spcPts val="1200"/>
                        </a:spcBef>
                        <a:buFont typeface="Arial" pitchFamily="34" charset="0"/>
                        <a:buNone/>
                      </a:pPr>
                      <a:r>
                        <a:rPr lang="zh-CN" altLang="en-US" sz="1800" b="1" dirty="0" smtClean="0"/>
                        <a:t>阅读句子</a:t>
                      </a:r>
                      <a:r>
                        <a:rPr lang="zh-CN" altLang="en-US" sz="1800" dirty="0" smtClean="0"/>
                        <a:t>：这个句子的意思是？</a:t>
                      </a:r>
                      <a:endParaRPr lang="en-US" altLang="zh-CN" sz="1800" dirty="0" smtClean="0"/>
                    </a:p>
                    <a:p>
                      <a:pPr algn="l">
                        <a:spcBef>
                          <a:spcPts val="1200"/>
                        </a:spcBef>
                        <a:buFont typeface="Arial" pitchFamily="34" charset="0"/>
                        <a:buNone/>
                      </a:pPr>
                      <a:r>
                        <a:rPr lang="zh-CN" altLang="en-US" sz="1800" b="1" dirty="0" smtClean="0"/>
                        <a:t>标注重点</a:t>
                      </a:r>
                      <a:r>
                        <a:rPr lang="zh-CN" altLang="en-US" sz="1800" dirty="0" smtClean="0"/>
                        <a:t>：这个段落的关键是？</a:t>
                      </a:r>
                      <a:endParaRPr lang="en-US" altLang="zh-CN" sz="1800" dirty="0" smtClean="0"/>
                    </a:p>
                    <a:p>
                      <a:pPr algn="l">
                        <a:spcBef>
                          <a:spcPts val="1200"/>
                        </a:spcBef>
                        <a:buFont typeface="Arial" pitchFamily="34" charset="0"/>
                        <a:buNone/>
                      </a:pPr>
                      <a:r>
                        <a:rPr lang="zh-CN" altLang="en-US" sz="1800" b="1" dirty="0" smtClean="0"/>
                        <a:t>总结观点</a:t>
                      </a:r>
                      <a:r>
                        <a:rPr lang="zh-CN" altLang="en-US" sz="1800" dirty="0" smtClean="0"/>
                        <a:t>：找到并理解作者意思</a:t>
                      </a:r>
                      <a:endParaRPr lang="zh-CN" altLang="en-US" sz="1800" dirty="0">
                        <a:solidFill>
                          <a:schemeClr val="tx1"/>
                        </a:solidFill>
                        <a:latin typeface="+mn-ea"/>
                        <a:ea typeface="+mn-ea"/>
                      </a:endParaRPr>
                    </a:p>
                  </a:txBody>
                  <a:tcPr marL="91441" marR="91441" marT="45718" marB="45718" anchor="ctr"/>
                </a:tc>
                <a:tc>
                  <a:txBody>
                    <a:bodyPr/>
                    <a:lstStyle/>
                    <a:p>
                      <a:pPr marL="0" algn="l" defTabSz="914400" rtl="0" eaLnBrk="1" latinLnBrk="0" hangingPunct="1">
                        <a:spcBef>
                          <a:spcPts val="1200"/>
                        </a:spcBef>
                        <a:buFont typeface="Arial" pitchFamily="34" charset="0"/>
                        <a:buNone/>
                      </a:pPr>
                      <a:r>
                        <a:rPr lang="zh-CN" altLang="en-US" sz="1800" b="1" kern="1200" dirty="0" smtClean="0"/>
                        <a:t>提出问题</a:t>
                      </a:r>
                      <a:r>
                        <a:rPr lang="zh-CN" altLang="en-US" sz="1800" kern="1200" dirty="0" smtClean="0"/>
                        <a:t>：为什么提出这个观点？</a:t>
                      </a:r>
                      <a:endParaRPr lang="en-US" altLang="zh-CN" sz="1800" kern="1200" dirty="0" smtClean="0"/>
                    </a:p>
                    <a:p>
                      <a:pPr marL="0" algn="l" defTabSz="914400" rtl="0" eaLnBrk="1" latinLnBrk="0" hangingPunct="1">
                        <a:spcBef>
                          <a:spcPts val="1200"/>
                        </a:spcBef>
                        <a:buFont typeface="Arial" pitchFamily="34" charset="0"/>
                        <a:buNone/>
                      </a:pPr>
                      <a:r>
                        <a:rPr lang="zh-CN" altLang="en-US" sz="1800" b="1" kern="1200" dirty="0" smtClean="0"/>
                        <a:t>质疑推理</a:t>
                      </a:r>
                      <a:r>
                        <a:rPr lang="zh-CN" altLang="en-US" sz="1800" kern="1200" dirty="0" smtClean="0"/>
                        <a:t>：推导过程合乎逻辑吗？</a:t>
                      </a:r>
                      <a:endParaRPr lang="en-US" altLang="zh-CN" sz="1800" kern="1200" dirty="0" smtClean="0"/>
                    </a:p>
                    <a:p>
                      <a:pPr marL="0" algn="l" defTabSz="914400" rtl="0" eaLnBrk="1" latinLnBrk="0" hangingPunct="1">
                        <a:spcBef>
                          <a:spcPts val="1200"/>
                        </a:spcBef>
                        <a:buFont typeface="Arial" pitchFamily="34" charset="0"/>
                        <a:buNone/>
                      </a:pPr>
                      <a:r>
                        <a:rPr lang="zh-CN" altLang="en-US" sz="1800" b="1" kern="1200" dirty="0" smtClean="0"/>
                        <a:t>评估材料</a:t>
                      </a:r>
                      <a:r>
                        <a:rPr lang="zh-CN" altLang="en-US" sz="1800" kern="1200" dirty="0" smtClean="0"/>
                        <a:t>：这些论据可信度高吗？</a:t>
                      </a:r>
                      <a:endParaRPr lang="zh-CN" altLang="en-US" sz="1800" kern="1200" dirty="0">
                        <a:solidFill>
                          <a:schemeClr val="tx1"/>
                        </a:solidFill>
                        <a:latin typeface="+mn-ea"/>
                        <a:ea typeface="+mn-ea"/>
                        <a:cs typeface="+mn-cs"/>
                      </a:endParaRPr>
                    </a:p>
                  </a:txBody>
                  <a:tcPr marL="91441" marR="91441" marT="45718" marB="45718" anchor="ctr"/>
                </a:tc>
              </a:tr>
              <a:tr h="575613">
                <a:tc>
                  <a:txBody>
                    <a:bodyPr/>
                    <a:lstStyle/>
                    <a:p>
                      <a:pPr algn="l">
                        <a:buFont typeface="Arial" pitchFamily="34" charset="0"/>
                        <a:buNone/>
                      </a:pPr>
                      <a:r>
                        <a:rPr lang="zh-CN" altLang="en-US" sz="1800" dirty="0" smtClean="0"/>
                        <a:t>被动接受作者观点及推理，但不能评价</a:t>
                      </a:r>
                      <a:endParaRPr lang="zh-CN" altLang="en-US" sz="1800" dirty="0">
                        <a:solidFill>
                          <a:schemeClr val="tx1"/>
                        </a:solidFill>
                        <a:latin typeface="+mn-ea"/>
                        <a:ea typeface="+mn-ea"/>
                      </a:endParaRPr>
                    </a:p>
                  </a:txBody>
                  <a:tcPr marL="91441" marR="91441" marT="45718" marB="45718" anchor="ctr"/>
                </a:tc>
                <a:tc>
                  <a:txBody>
                    <a:bodyPr/>
                    <a:lstStyle/>
                    <a:p>
                      <a:pPr algn="l">
                        <a:buFont typeface="Arial" pitchFamily="34" charset="0"/>
                        <a:buNone/>
                      </a:pPr>
                      <a:r>
                        <a:rPr lang="zh-CN" altLang="en-US" sz="1800" dirty="0" smtClean="0"/>
                        <a:t>主动发现最有意义的论点和观念并评价</a:t>
                      </a:r>
                      <a:endParaRPr lang="zh-CN" altLang="en-US" sz="1800" dirty="0">
                        <a:solidFill>
                          <a:schemeClr val="tx1"/>
                        </a:solidFill>
                        <a:latin typeface="+mn-ea"/>
                        <a:ea typeface="+mn-ea"/>
                      </a:endParaRPr>
                    </a:p>
                  </a:txBody>
                  <a:tcPr marL="91441" marR="91441" marT="45718" marB="45718" anchor="ctr"/>
                </a:tc>
              </a:tr>
            </a:tbl>
          </a:graphicData>
        </a:graphic>
      </p:graphicFrame>
      <p:sp>
        <p:nvSpPr>
          <p:cNvPr id="14358" name="矩形 5"/>
          <p:cNvSpPr>
            <a:spLocks noChangeArrowheads="1"/>
          </p:cNvSpPr>
          <p:nvPr/>
        </p:nvSpPr>
        <p:spPr bwMode="auto">
          <a:xfrm>
            <a:off x="468313" y="692150"/>
            <a:ext cx="8064500" cy="523875"/>
          </a:xfrm>
          <a:prstGeom prst="rect">
            <a:avLst/>
          </a:prstGeom>
          <a:noFill/>
          <a:ln w="9525">
            <a:noFill/>
            <a:miter lim="800000"/>
            <a:headEnd/>
            <a:tailEnd/>
          </a:ln>
        </p:spPr>
        <p:txBody>
          <a:bodyPr>
            <a:spAutoFit/>
          </a:bodyPr>
          <a:lstStyle/>
          <a:p>
            <a:pPr algn="ctr"/>
            <a:r>
              <a:rPr lang="zh-CN" altLang="en-US" sz="2800" b="1">
                <a:solidFill>
                  <a:schemeClr val="accent1"/>
                </a:solidFill>
                <a:latin typeface="Constantia" pitchFamily="18" charset="0"/>
                <a:ea typeface="微软雅黑" pitchFamily="34" charset="-122"/>
              </a:rPr>
              <a:t>你得改变思维方式</a:t>
            </a:r>
          </a:p>
        </p:txBody>
      </p:sp>
    </p:spTree>
  </p:cSld>
  <p:clrMapOvr>
    <a:masterClrMapping/>
  </p:clrMapOvr>
  <p:transition>
    <p:pull dir="lu"/>
  </p:transition>
  <p:timing>
    <p:tnLst>
      <p:par>
        <p:cTn id="1" dur="indefinite" restart="never" nodeType="tmRoot"/>
      </p:par>
    </p:tnLst>
  </p:timing>
</p:sld>
</file>

<file path=ppt/theme/theme1.xml><?xml version="1.0" encoding="utf-8"?>
<a:theme xmlns:a="http://schemas.openxmlformats.org/drawingml/2006/main" name="新思境PPT设计 QQ:43618906">
  <a:themeElements>
    <a:clrScheme name="新思境">
      <a:dk1>
        <a:sysClr val="windowText" lastClr="000000"/>
      </a:dk1>
      <a:lt1>
        <a:sysClr val="window" lastClr="FFFFFF"/>
      </a:lt1>
      <a:dk2>
        <a:srgbClr val="04617B"/>
      </a:dk2>
      <a:lt2>
        <a:srgbClr val="DBF5F9"/>
      </a:lt2>
      <a:accent1>
        <a:srgbClr val="0F6FC6"/>
      </a:accent1>
      <a:accent2>
        <a:srgbClr val="009DD9"/>
      </a:accent2>
      <a:accent3>
        <a:srgbClr val="0BD0D9"/>
      </a:accent3>
      <a:accent4>
        <a:srgbClr val="FFC000"/>
      </a:accent4>
      <a:accent5>
        <a:srgbClr val="C00000"/>
      </a:accent5>
      <a:accent6>
        <a:srgbClr val="FF0000"/>
      </a:accent6>
      <a:hlink>
        <a:srgbClr val="009DD9"/>
      </a:hlink>
      <a:folHlink>
        <a:srgbClr val="85DFD0"/>
      </a:folHlink>
    </a:clrScheme>
    <a:fontScheme name="自定义 3">
      <a:majorFont>
        <a:latin typeface="Calibri"/>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1719</TotalTime>
  <Words>4957</Words>
  <Application>Microsoft Office PowerPoint</Application>
  <PresentationFormat>全屏显示(4:3)</PresentationFormat>
  <Paragraphs>625</Paragraphs>
  <Slides>74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Edo SZ</vt:lpstr>
      <vt:lpstr>宋体</vt:lpstr>
      <vt:lpstr>微软雅黑</vt:lpstr>
      <vt:lpstr>Arial</vt:lpstr>
      <vt:lpstr>Calibri</vt:lpstr>
      <vt:lpstr>Constantia</vt:lpstr>
      <vt:lpstr>Microsoft Sans Serif</vt:lpstr>
      <vt:lpstr>Mistral</vt:lpstr>
      <vt:lpstr>Wingdings</vt:lpstr>
      <vt:lpstr>新思境PPT设计 QQ:43618906</vt:lpstr>
      <vt:lpstr>PowerPoint 演示文稿</vt:lpstr>
      <vt:lpstr>本书适合这样的人</vt:lpstr>
      <vt:lpstr>第十版的三大改进---购买推荐：全五星，立即升级！</vt:lpstr>
      <vt:lpstr>我们为什么要做这个PPT？</vt:lpstr>
      <vt:lpstr>PowerPoint 演示文稿</vt:lpstr>
      <vt:lpstr>每天都有人试图改变你的认识与信念</vt:lpstr>
      <vt:lpstr>假如你肯认真学习这本书：</vt:lpstr>
      <vt:lpstr>想学习批判性思维的人的五项素质</vt:lpstr>
      <vt:lpstr>PowerPoint 演示文稿</vt:lpstr>
      <vt:lpstr>你得克服情感障碍</vt:lpstr>
      <vt:lpstr>PowerPoint 演示文稿</vt:lpstr>
      <vt:lpstr>请你批判有意义的问题</vt:lpstr>
      <vt:lpstr>PowerPoint 演示文稿</vt:lpstr>
      <vt:lpstr>PowerPoint 演示文稿</vt:lpstr>
      <vt:lpstr>这是我们马上要开始的学习大纲</vt:lpstr>
      <vt:lpstr>PowerPoint 演示文稿</vt:lpstr>
      <vt:lpstr>PowerPoint 演示文稿</vt:lpstr>
      <vt:lpstr>理由是什么？--一个人有没有头脑要看能否提供充分的证据</vt:lpstr>
      <vt:lpstr>确定理由前你不能对一个结论的价值作出判断</vt:lpstr>
      <vt:lpstr>哪些词或短语意思不明确？</vt:lpstr>
      <vt:lpstr>在没弄明白歧义词句前别信任任何说法</vt:lpstr>
      <vt:lpstr>时刻留意歧义的影响—养成三个新的习惯</vt:lpstr>
      <vt:lpstr>谁在利用歧义？</vt:lpstr>
      <vt:lpstr>现在做一个测试，你是否支持以下观点？</vt:lpstr>
      <vt:lpstr>很多推理隐含作者承认却没有清楚表达的思想</vt:lpstr>
      <vt:lpstr>什么是价值观假设？</vt:lpstr>
      <vt:lpstr>PowerPoint 演示文稿</vt:lpstr>
      <vt:lpstr>关于价值观的一些常识</vt:lpstr>
      <vt:lpstr>描述性假设：解释为什么这个世界是这样的</vt:lpstr>
      <vt:lpstr>PowerPoint 演示文稿</vt:lpstr>
      <vt:lpstr>14种推理谬误之一</vt:lpstr>
      <vt:lpstr>14种推理谬误之二</vt:lpstr>
      <vt:lpstr>14种推理谬误之三</vt:lpstr>
      <vt:lpstr>14种推理谬误之四</vt:lpstr>
      <vt:lpstr>14种推理谬误之五</vt:lpstr>
      <vt:lpstr>14种推理谬误之六</vt:lpstr>
      <vt:lpstr>14种推理谬误之七</vt:lpstr>
      <vt:lpstr>14种推理谬误之八</vt:lpstr>
      <vt:lpstr>14种推理谬误之九</vt:lpstr>
      <vt:lpstr>14种推理谬误之十</vt:lpstr>
      <vt:lpstr>14种推理谬误之十一</vt:lpstr>
      <vt:lpstr>14种推理谬误之十二</vt:lpstr>
      <vt:lpstr>14种推理谬误之十三</vt:lpstr>
      <vt:lpstr>14种推理谬误之十四</vt:lpstr>
      <vt:lpstr>PowerPoint 演示文稿</vt:lpstr>
      <vt:lpstr>PowerPoint 演示文稿</vt:lpstr>
      <vt:lpstr>8种常用证据可靠性之一</vt:lpstr>
      <vt:lpstr>8种常用证据可靠性之二</vt:lpstr>
      <vt:lpstr>8种常用证据可靠性之三</vt:lpstr>
      <vt:lpstr>8种常用证据可靠性之四</vt:lpstr>
      <vt:lpstr>8种常用证据可靠性之五</vt:lpstr>
      <vt:lpstr>8种常用证据可靠性之六</vt:lpstr>
      <vt:lpstr>8种常用证据可靠性之七</vt:lpstr>
      <vt:lpstr>8种常用证据可靠性之八</vt:lpstr>
      <vt:lpstr>PowerPoint 演示文稿</vt:lpstr>
      <vt:lpstr>PowerPoint 演示文稿</vt:lpstr>
      <vt:lpstr>别简单归因！</vt:lpstr>
      <vt:lpstr>别简单归因！</vt:lpstr>
      <vt:lpstr>别简单归因！</vt:lpstr>
      <vt:lpstr>别简单归因！</vt:lpstr>
      <vt:lpstr>PowerPoint 演示文稿</vt:lpstr>
      <vt:lpstr>PowerPoint 演示文稿</vt:lpstr>
      <vt:lpstr>统计数据中的骗局之一</vt:lpstr>
      <vt:lpstr>统计数据中的骗局之二</vt:lpstr>
      <vt:lpstr>统计数据中的骗局之三</vt:lpstr>
      <vt:lpstr>统计数据中的骗局之四</vt:lpstr>
      <vt:lpstr>统计数据中的骗局之五</vt:lpstr>
      <vt:lpstr>小心别人故意遗漏了哪些重要信息？</vt:lpstr>
      <vt:lpstr>什么结论可能是最合理的？</vt:lpstr>
      <vt:lpstr>关于批判性思维</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HM涂</cp:lastModifiedBy>
  <cp:revision>627</cp:revision>
  <dcterms:created xsi:type="dcterms:W3CDTF">2010-11-15T12:14:54Z</dcterms:created>
  <dcterms:modified xsi:type="dcterms:W3CDTF">2014-01-19T04:00:59Z</dcterms:modified>
</cp:coreProperties>
</file>