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459" r:id="rId5"/>
    <p:sldId id="488" r:id="rId6"/>
    <p:sldId id="489" r:id="rId7"/>
    <p:sldId id="490" r:id="rId8"/>
    <p:sldId id="487" r:id="rId9"/>
    <p:sldId id="486" r:id="rId10"/>
    <p:sldId id="479" r:id="rId11"/>
    <p:sldId id="356" r:id="rId12"/>
  </p:sldIdLst>
  <p:sldSz cx="12192000" cy="6858000"/>
  <p:notesSz cx="9309100" cy="705294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76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471F3D5-2F90-4BA5-AB81-B807A4E5D6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AC7A099-123F-44A1-842B-9086C8266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7A2116-2940-4028-A041-02E64A50F56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94383"/>
            <a:ext cx="7447279" cy="2777222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C1C9391-49E7-4E2E-80E4-8CFAA4671D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C9391-49E7-4E2E-80E4-8CFAA4671D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DE11-50CB-4762-B6EC-047F2BA4BB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60B3-DFCA-4A0F-8A49-87F57BDE307D}" type="datetime1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Project Name(</a:t>
            </a:r>
            <a:r>
              <a:rPr kumimoji="0" lang="en-US" dirty="0" err="1" smtClean="0"/>
              <a:t>Exap</a:t>
            </a:r>
            <a:r>
              <a:rPr kumimoji="0" lang="en-US" dirty="0" smtClean="0"/>
              <a:t>- Tic </a:t>
            </a:r>
            <a:r>
              <a:rPr kumimoji="0" lang="en-US" dirty="0" err="1" smtClean="0"/>
              <a:t>Tac</a:t>
            </a:r>
            <a:r>
              <a:rPr kumimoji="0" lang="en-US" dirty="0" smtClean="0"/>
              <a:t> Game using C)</a:t>
            </a:r>
            <a:endParaRPr kumimoji="0" lang="en-US" dirty="0"/>
          </a:p>
        </p:txBody>
      </p:sp>
      <p:pic>
        <p:nvPicPr>
          <p:cNvPr id="14" name="Picture 1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8891" cy="660399"/>
          </a:xfrm>
          <a:prstGeom prst="rect">
            <a:avLst/>
          </a:prstGeom>
        </p:spPr>
      </p:pic>
      <p:pic>
        <p:nvPicPr>
          <p:cNvPr id="15" name="Picture 14" descr="D:\Desktop\CSPIT_logo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-5862"/>
            <a:ext cx="890954" cy="785446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8C2-9452-4ED1-87EF-57DDB593431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930-B267-433D-8E4A-4BA08D15F8F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00F4-0D70-4930-A958-785FEB003DF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 descr="D:\Desktop\CSPIT_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921A-5A69-45BF-966C-02C007810EF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801D-6D21-4FFA-B34A-A80874947F1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8" name="Picture 7" descr="D:\Desktop\CSPIT_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672-44C6-4568-B885-F15D06075937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6891-53E1-41C5-AE88-722FC217E0F4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32AD-79E0-4BD3-AFD6-DE4F1055E390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35000" cy="520700"/>
          </a:xfrm>
          <a:prstGeom prst="rect">
            <a:avLst/>
          </a:prstGeom>
        </p:spPr>
      </p:pic>
      <p:pic>
        <p:nvPicPr>
          <p:cNvPr id="6" name="Picture 5" descr="D:\Desktop\CSPIT_logo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AEEA-12F7-4E99-9B2E-84B79AA6A16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77-62BA-4E69-944E-2591F71337F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622555-64CF-472E-BC36-DD48A9838948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10" name="Picture 9"/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35000" cy="520700"/>
          </a:xfrm>
          <a:prstGeom prst="rect">
            <a:avLst/>
          </a:prstGeom>
        </p:spPr>
      </p:pic>
      <p:pic>
        <p:nvPicPr>
          <p:cNvPr id="11" name="Picture 10" descr="D:\Desktop\CSPIT_logo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apers.ssrn.com/sol3/papers.cfm?abstract_id=3349569" TargetMode="External"/><Relationship Id="rId2" Type="http://schemas.openxmlformats.org/officeDocument/2006/relationships/hyperlink" Target="https://ieeexplore.ieee.org/document/8716464" TargetMode="External"/><Relationship Id="rId1" Type="http://schemas.openxmlformats.org/officeDocument/2006/relationships/hyperlink" Target="https://www.researchgate.net/publication/301408174_Twitter_sentiment_analysi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143" y="284913"/>
            <a:ext cx="951738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U </a:t>
            </a:r>
            <a:r>
              <a:rPr lang="en-US" sz="3000" dirty="0"/>
              <a:t>&amp; </a:t>
            </a:r>
            <a:r>
              <a:rPr lang="en-US" sz="3000" dirty="0" smtClean="0"/>
              <a:t>P U. </a:t>
            </a:r>
            <a:r>
              <a:rPr lang="en-US" sz="3000" dirty="0"/>
              <a:t>Patel </a:t>
            </a:r>
            <a:r>
              <a:rPr lang="en-US" sz="3000" dirty="0" smtClean="0"/>
              <a:t>Department Of Computer </a:t>
            </a:r>
            <a:r>
              <a:rPr lang="en-US" sz="3000" dirty="0"/>
              <a:t>Engineering</a:t>
            </a:r>
            <a:endParaRPr lang="en-IN" sz="3000" dirty="0"/>
          </a:p>
          <a:p>
            <a:pPr algn="ctr">
              <a:spcBef>
                <a:spcPct val="0"/>
              </a:spcBef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Chandubhai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 Patel Institute of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084464" y="3810001"/>
            <a:ext cx="5013750" cy="14798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Guided By : </a:t>
            </a:r>
            <a:endParaRPr lang="en-US" dirty="0" smtClean="0"/>
          </a:p>
          <a:p>
            <a:pPr algn="l"/>
            <a:r>
              <a:rPr lang="en-US" dirty="0" smtClean="0"/>
              <a:t>      </a:t>
            </a:r>
            <a:r>
              <a:rPr lang="en-IN" altLang="en-US" dirty="0" smtClean="0"/>
              <a:t>prof.</a:t>
            </a:r>
            <a:r>
              <a:rPr lang="en-US" dirty="0" smtClean="0"/>
              <a:t>Mrugendra sir</a:t>
            </a:r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508000" y="3810000"/>
            <a:ext cx="6440805" cy="21863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>
                <a:solidFill>
                  <a:schemeClr val="tx2"/>
                </a:solidFill>
              </a:defRPr>
            </a:lvl1pPr>
            <a:lvl2pPr indent="0" algn="ctr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/>
            </a:lvl2pPr>
            <a:lvl3pPr indent="0" algn="ctr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/>
            </a:lvl3pPr>
            <a:lvl4pPr indent="0" algn="ctr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/>
            </a:lvl4pPr>
            <a:lvl5pPr indent="0" algn="ctr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/>
            </a:lvl5pPr>
            <a:lvl6pPr indent="0" algn="ctr">
              <a:spcBef>
                <a:spcPts val="370"/>
              </a:spcBef>
              <a:buClr>
                <a:schemeClr val="accent3"/>
              </a:buClr>
              <a:buNone/>
              <a:defRPr kumimoji="0" baseline="0"/>
            </a:lvl6pPr>
            <a:lvl7pPr indent="0" algn="ctr">
              <a:spcBef>
                <a:spcPts val="370"/>
              </a:spcBef>
              <a:buClr>
                <a:schemeClr val="accent2"/>
              </a:buClr>
              <a:buNone/>
              <a:defRPr kumimoji="0"/>
            </a:lvl7pPr>
            <a:lvl8pPr indent="0" algn="ctr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/>
            </a:lvl8pPr>
            <a:lvl9pPr indent="0" algn="ctr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/>
            </a:lvl9pPr>
          </a:lstStyle>
          <a:p>
            <a:r>
              <a:rPr lang="en-US" dirty="0" smtClean="0"/>
              <a:t>Presented </a:t>
            </a:r>
            <a:r>
              <a:rPr lang="en-US" dirty="0"/>
              <a:t>By : </a:t>
            </a:r>
            <a:endParaRPr lang="en-US" dirty="0"/>
          </a:p>
          <a:p>
            <a:r>
              <a:rPr lang="en-US" dirty="0" smtClean="0"/>
              <a:t>	          17CE026:Shubham </a:t>
            </a:r>
            <a:r>
              <a:rPr lang="en-US" dirty="0" smtClean="0"/>
              <a:t>Dhameliya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17CE029:Manan Gadhiya</a:t>
            </a:r>
            <a:endParaRPr lang="en-US" dirty="0" smtClean="0"/>
          </a:p>
          <a:p>
            <a:r>
              <a:rPr lang="en-US" dirty="0" smtClean="0"/>
              <a:t>                17CE041:Kapil Kapuriya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Sentimental </a:t>
            </a:r>
            <a:r>
              <a:rPr kumimoji="0" lang="en-IN" altLang="en-US" dirty="0" smtClean="0"/>
              <a:t>A</a:t>
            </a:r>
            <a:r>
              <a:rPr kumimoji="0" lang="en-US" dirty="0" smtClean="0"/>
              <a:t>nalysis </a:t>
            </a:r>
            <a:r>
              <a:rPr kumimoji="0" lang="en-IN" altLang="en-US" dirty="0" smtClean="0"/>
              <a:t>On</a:t>
            </a:r>
            <a:r>
              <a:rPr kumimoji="0" lang="en-US" dirty="0" smtClean="0"/>
              <a:t> </a:t>
            </a:r>
            <a:r>
              <a:rPr kumimoji="0" lang="en-IN" altLang="en-US" dirty="0" smtClean="0"/>
              <a:t>T</a:t>
            </a:r>
            <a:r>
              <a:rPr kumimoji="0" lang="en-US" dirty="0" smtClean="0"/>
              <a:t>weeter</a:t>
            </a:r>
            <a:endParaRPr kumimoji="0"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9340" y="6254115"/>
            <a:ext cx="80689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 &amp; </a:t>
            </a:r>
            <a:r>
              <a:rPr lang="en-US" dirty="0" smtClean="0"/>
              <a:t>P U. </a:t>
            </a:r>
            <a:r>
              <a:rPr lang="en-US" dirty="0"/>
              <a:t>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1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Introduction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Description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Working Process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Classifying Sentiments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Outcome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References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200" y="6210300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Using </a:t>
            </a:r>
            <a:r>
              <a:rPr lang="en-IN" dirty="0"/>
              <a:t>Twitter for Sentiment </a:t>
            </a:r>
            <a:r>
              <a:rPr lang="en-IN" dirty="0" smtClean="0"/>
              <a:t>Analysis: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 microblogging </a:t>
            </a:r>
            <a:r>
              <a:rPr lang="en-US" dirty="0" smtClean="0"/>
              <a:t>site</a:t>
            </a:r>
            <a:endParaRPr lang="en-US" dirty="0" smtClean="0"/>
          </a:p>
          <a:p>
            <a:r>
              <a:rPr lang="en-US" dirty="0" smtClean="0"/>
              <a:t> Short </a:t>
            </a:r>
            <a:r>
              <a:rPr lang="en-US" dirty="0"/>
              <a:t>Text Messages of 140 characters </a:t>
            </a:r>
            <a:endParaRPr lang="en-US" dirty="0" smtClean="0"/>
          </a:p>
          <a:p>
            <a:r>
              <a:rPr lang="en-US" dirty="0" smtClean="0"/>
              <a:t>240</a:t>
            </a:r>
            <a:r>
              <a:rPr lang="en-US" dirty="0"/>
              <a:t>+ million active users </a:t>
            </a:r>
            <a:endParaRPr lang="en-US" dirty="0" smtClean="0"/>
          </a:p>
          <a:p>
            <a:r>
              <a:rPr lang="en-US" dirty="0" smtClean="0"/>
              <a:t>500 </a:t>
            </a:r>
            <a:r>
              <a:rPr lang="en-US" dirty="0"/>
              <a:t>million tweets are generated everyday 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audience varies from common man to celebrities </a:t>
            </a:r>
            <a:endParaRPr lang="en-US" dirty="0" smtClean="0"/>
          </a:p>
          <a:p>
            <a:r>
              <a:rPr lang="en-US" dirty="0" smtClean="0"/>
              <a:t>Tweets </a:t>
            </a:r>
            <a:r>
              <a:rPr lang="en-US" dirty="0"/>
              <a:t>are small in length and hence unambiguous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40934"/>
            <a:ext cx="10363200" cy="776703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has been found in a survey that from 2010 onwards the amount of data generated is approximately 3 time than what we have produce before 2010.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Twitter is one of Main source of generating data with approximately 500 million tweets estimated per day , which is a clear sign that there is lot of things we can predict from it ,’ sentiment analysis’ is basic process of analysing data dispensability of any thing or object etc.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So we have to analysis the data and give a output as this particular tweet has how many percentage have positive , negative and  natural review.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Process: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 this project, first I have collected the data and stored them in a file then read the data from the file and word tokenized them using python’s Natural Language Toolkit Library(</a:t>
            </a:r>
            <a:r>
              <a:rPr lang="en-US" sz="2200" dirty="0" err="1"/>
              <a:t>nltk</a:t>
            </a:r>
            <a:r>
              <a:rPr lang="en-US" sz="2200" dirty="0"/>
              <a:t>). There is a list available of positive and negative words on internet that will have all the negative or positive words, stored the words in the </a:t>
            </a:r>
            <a:r>
              <a:rPr lang="en-US" sz="2200" dirty="0" err="1"/>
              <a:t>dataframe</a:t>
            </a:r>
            <a:r>
              <a:rPr lang="en-US" sz="2200" dirty="0"/>
              <a:t> and then compared words of my tweets with the respective words in positive and negative </a:t>
            </a:r>
            <a:r>
              <a:rPr lang="en-US" sz="2200" dirty="0" err="1"/>
              <a:t>dataframes</a:t>
            </a:r>
            <a:r>
              <a:rPr lang="en-US" sz="2200" dirty="0"/>
              <a:t> and generated net positive score and negative score for each( I have collected 200 tweets(as twitter maximum limit is 200 tweets at a time) about ‘</a:t>
            </a:r>
            <a:r>
              <a:rPr lang="en-US" sz="2200" dirty="0" err="1"/>
              <a:t>Narendra</a:t>
            </a:r>
            <a:r>
              <a:rPr lang="en-US" sz="2200" dirty="0"/>
              <a:t> </a:t>
            </a:r>
            <a:r>
              <a:rPr lang="en-US" sz="2200" dirty="0" err="1"/>
              <a:t>Modi</a:t>
            </a:r>
            <a:r>
              <a:rPr lang="en-US" sz="2200" dirty="0"/>
              <a:t>’ and ‘</a:t>
            </a:r>
            <a:r>
              <a:rPr lang="en-US" sz="2200" dirty="0" err="1"/>
              <a:t>Arvind</a:t>
            </a:r>
            <a:r>
              <a:rPr lang="en-US" sz="2200" dirty="0"/>
              <a:t> </a:t>
            </a:r>
            <a:r>
              <a:rPr lang="en-US" sz="2200" dirty="0" err="1"/>
              <a:t>Kejriwal</a:t>
            </a:r>
            <a:r>
              <a:rPr lang="en-US" sz="2200" dirty="0"/>
              <a:t>’ and then analyzing them and displaying the final result in a pie chart to determine whether people are speaking about whom </a:t>
            </a:r>
            <a:r>
              <a:rPr lang="en-US" sz="2200" dirty="0" err="1"/>
              <a:t>Narendra</a:t>
            </a:r>
            <a:r>
              <a:rPr lang="en-US" sz="2200" dirty="0"/>
              <a:t> </a:t>
            </a:r>
            <a:r>
              <a:rPr lang="en-US" sz="2200" dirty="0" err="1"/>
              <a:t>Modi</a:t>
            </a:r>
            <a:r>
              <a:rPr lang="en-US" sz="2200" dirty="0"/>
              <a:t> or </a:t>
            </a:r>
            <a:r>
              <a:rPr lang="en-US" sz="2200" dirty="0" err="1"/>
              <a:t>Arvind</a:t>
            </a:r>
            <a:r>
              <a:rPr lang="en-US" sz="2200" dirty="0"/>
              <a:t> </a:t>
            </a:r>
            <a:r>
              <a:rPr lang="en-US" sz="2200" dirty="0" err="1"/>
              <a:t>Kejriwal</a:t>
            </a:r>
            <a:r>
              <a:rPr lang="en-US" sz="2200" dirty="0"/>
              <a:t> ).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Classifying Sentiments: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19200" y="1737502"/>
            <a:ext cx="10363200" cy="399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output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148" y="1577872"/>
            <a:ext cx="4507398" cy="3284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570039"/>
            <a:ext cx="5080000" cy="335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>
                <a:hlinkClick r:id="rId1"/>
              </a:rPr>
              <a:t>https://</a:t>
            </a:r>
            <a:r>
              <a:rPr lang="en-IN" sz="2000" dirty="0" smtClean="0">
                <a:hlinkClick r:id="rId1"/>
              </a:rPr>
              <a:t>www.researchgate.net/publication/301408174_Twitter_sentiment_analysis</a:t>
            </a:r>
            <a:endParaRPr lang="en-IN" sz="2000" dirty="0" smtClean="0"/>
          </a:p>
          <a:p>
            <a:pPr lvl="0"/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ieeexplore.ieee.org/document/8716464</a:t>
            </a:r>
            <a:endParaRPr lang="en-IN" sz="2000" dirty="0" smtClean="0"/>
          </a:p>
          <a:p>
            <a:pPr lvl="0"/>
            <a:r>
              <a:rPr lang="en-IN" sz="2000" dirty="0">
                <a:hlinkClick r:id="rId3"/>
              </a:rPr>
              <a:t>https://papers.ssrn.com/sol3/papers.cfm?abstract_id=3349569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1976906" y="1600200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4400" dirty="0" smtClean="0">
                <a:solidFill>
                  <a:srgbClr val="0070C0"/>
                </a:solidFill>
                <a:latin typeface="Rockwell Extra Bold" panose="02060903040505020403" pitchFamily="18" charset="0"/>
              </a:rPr>
              <a:t>THANK  YOU</a:t>
            </a:r>
            <a:endParaRPr lang="en-US" sz="4400" dirty="0">
              <a:solidFill>
                <a:srgbClr val="0070C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Presentation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Times New Roman</vt:lpstr>
      <vt:lpstr>Calibri</vt:lpstr>
      <vt:lpstr>Rockwell Extra Bold</vt:lpstr>
      <vt:lpstr>Segoe Print</vt:lpstr>
      <vt:lpstr>Perpetua</vt:lpstr>
      <vt:lpstr>Franklin Gothic Book</vt:lpstr>
      <vt:lpstr>Microsoft YaHei</vt:lpstr>
      <vt:lpstr>Arial Unicode MS</vt:lpstr>
      <vt:lpstr>Wingdings</vt:lpstr>
      <vt:lpstr>Equity</vt:lpstr>
      <vt:lpstr>Sentimental analysis of followers over tweeter</vt:lpstr>
      <vt:lpstr>Outline:</vt:lpstr>
      <vt:lpstr>Why Using Twitter for Sentiment Analysis:</vt:lpstr>
      <vt:lpstr>Introduction:</vt:lpstr>
      <vt:lpstr>Working Process:</vt:lpstr>
      <vt:lpstr>Classifying Sentiments:</vt:lpstr>
      <vt:lpstr>Expected output:</vt:lpstr>
      <vt:lpstr>References: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Sample_Presentation_PPP</dc:title>
  <dc:creator>Mrs. Priyanka Patel</dc:creator>
  <cp:lastModifiedBy>SMIT PATEL</cp:lastModifiedBy>
  <cp:revision>1620</cp:revision>
  <cp:lastPrinted>2016-03-25T11:16:00Z</cp:lastPrinted>
  <dcterms:created xsi:type="dcterms:W3CDTF">2016-03-16T05:53:00Z</dcterms:created>
  <dcterms:modified xsi:type="dcterms:W3CDTF">2020-04-03T07:52:16Z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