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7" r:id="rId5"/>
    <p:sldId id="258" r:id="rId6"/>
    <p:sldId id="259" r:id="rId7"/>
    <p:sldId id="261" r:id="rId8"/>
    <p:sldId id="268" r:id="rId9"/>
    <p:sldId id="262" r:id="rId10"/>
    <p:sldId id="269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EF987A7-4960-456F-A94D-C696819D78FF}">
          <p14:sldIdLst>
            <p14:sldId id="257"/>
            <p14:sldId id="258"/>
            <p14:sldId id="259"/>
            <p14:sldId id="261"/>
            <p14:sldId id="268"/>
            <p14:sldId id="262"/>
            <p14:sldId id="269"/>
            <p14:sldId id="263"/>
            <p14:sldId id="264"/>
            <p14:sldId id="26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hubhamdhopat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ravehart101/sample-supermarket-dataset" TargetMode="External"/><Relationship Id="rId2" Type="http://schemas.openxmlformats.org/officeDocument/2006/relationships/hyperlink" Target="https://github.com/shubhamdhopat/Analysis_Superstore_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cRonyBULtCGhOL5t5m14Ul15FMleNY6D#scrollTo=iTIgJqsRSy3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548640"/>
            <a:ext cx="10993549" cy="544096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A73E1-4995-4B19-8A96-05EB50272B9E}"/>
              </a:ext>
            </a:extLst>
          </p:cNvPr>
          <p:cNvSpPr txBox="1"/>
          <p:nvPr/>
        </p:nvSpPr>
        <p:spPr>
          <a:xfrm>
            <a:off x="446533" y="1423447"/>
            <a:ext cx="7595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Shubham Vijay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Dhopat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ID: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shubhamdhopat@gmail.com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Atharva college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Engineering,Mumbai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State: Maharashtra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Domain: Data Analytics(DA)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start Date: 12/06/2023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End Date: 24/07/2023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6DBEC-6ADA-4F91-8B29-08EBB5A9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25" y="3637174"/>
            <a:ext cx="9377082" cy="3110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4775E6-3BD8-4B7D-A371-3373EF344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36"/>
          <a:stretch/>
        </p:blipFill>
        <p:spPr>
          <a:xfrm>
            <a:off x="7623087" y="820688"/>
            <a:ext cx="2395560" cy="248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8E6AFA6-C844-47B9-BD83-776CB462A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919" y="681609"/>
            <a:ext cx="492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MODELLING</a:t>
            </a:r>
            <a:r>
              <a:rPr spc="-15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INSIGHTS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8629CCE-D2A5-4BC8-A51C-FFDD656F8612}"/>
              </a:ext>
            </a:extLst>
          </p:cNvPr>
          <p:cNvSpPr txBox="1"/>
          <p:nvPr/>
        </p:nvSpPr>
        <p:spPr>
          <a:xfrm>
            <a:off x="675538" y="2200757"/>
            <a:ext cx="428371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Sta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1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al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Analysis: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correlations,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patterns within the Superstore </a:t>
            </a:r>
            <a:r>
              <a:rPr sz="2000" spc="-5" dirty="0">
                <a:latin typeface="Times New Roman"/>
                <a:cs typeface="Times New Roman"/>
              </a:rPr>
              <a:t>dataset. </a:t>
            </a:r>
            <a:r>
              <a:rPr sz="2000" dirty="0">
                <a:latin typeface="Times New Roman"/>
                <a:cs typeface="Times New Roman"/>
              </a:rPr>
              <a:t> These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Times New Roman"/>
                <a:cs typeface="Times New Roman"/>
              </a:rPr>
              <a:t>Profitability.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C6652228-70B9-4900-9407-D0D23F15CC38}"/>
              </a:ext>
            </a:extLst>
          </p:cNvPr>
          <p:cNvGrpSpPr/>
          <p:nvPr/>
        </p:nvGrpSpPr>
        <p:grpSpPr>
          <a:xfrm>
            <a:off x="5432615" y="1756791"/>
            <a:ext cx="5855970" cy="3937635"/>
            <a:chOff x="5432615" y="1756791"/>
            <a:chExt cx="5855970" cy="3937635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9EDC289B-478C-46B1-B1E9-07BE586AEDF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2204" y="1766316"/>
              <a:ext cx="5836920" cy="3918204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408DEB00-1F37-4B15-93FC-3C9EE39B7D93}"/>
                </a:ext>
              </a:extLst>
            </p:cNvPr>
            <p:cNvSpPr/>
            <p:nvPr/>
          </p:nvSpPr>
          <p:spPr>
            <a:xfrm>
              <a:off x="5437378" y="1761553"/>
              <a:ext cx="5846445" cy="3928110"/>
            </a:xfrm>
            <a:custGeom>
              <a:avLst/>
              <a:gdLst/>
              <a:ahLst/>
              <a:cxnLst/>
              <a:rect l="l" t="t" r="r" b="b"/>
              <a:pathLst>
                <a:path w="5846445" h="3928110">
                  <a:moveTo>
                    <a:pt x="0" y="3927729"/>
                  </a:moveTo>
                  <a:lnTo>
                    <a:pt x="5846445" y="3927729"/>
                  </a:lnTo>
                  <a:lnTo>
                    <a:pt x="5846445" y="0"/>
                  </a:lnTo>
                  <a:lnTo>
                    <a:pt x="0" y="0"/>
                  </a:lnTo>
                  <a:lnTo>
                    <a:pt x="0" y="39277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45C77B61-7E89-40BD-8180-7D37EE1AEC37}"/>
              </a:ext>
            </a:extLst>
          </p:cNvPr>
          <p:cNvSpPr txBox="1"/>
          <p:nvPr/>
        </p:nvSpPr>
        <p:spPr>
          <a:xfrm>
            <a:off x="521919" y="1199464"/>
            <a:ext cx="6256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modelling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techniques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this project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5626B82-30A3-4426-BBA1-4CCD6FA18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919" y="681609"/>
            <a:ext cx="492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MODELLING</a:t>
            </a:r>
            <a:r>
              <a:rPr spc="-15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INSIGHTS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4475284-3690-42BB-83D0-1277318B1D0F}"/>
              </a:ext>
            </a:extLst>
          </p:cNvPr>
          <p:cNvSpPr txBox="1"/>
          <p:nvPr/>
        </p:nvSpPr>
        <p:spPr>
          <a:xfrm>
            <a:off x="521919" y="1533626"/>
            <a:ext cx="462280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Exploratory Data Analysis (EDA):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EDA techniques were </a:t>
            </a:r>
            <a:r>
              <a:rPr sz="2000" spc="-5" dirty="0">
                <a:latin typeface="Times New Roman"/>
                <a:cs typeface="Times New Roman"/>
              </a:rPr>
              <a:t>employed to </a:t>
            </a:r>
            <a:r>
              <a:rPr sz="2000" dirty="0">
                <a:latin typeface="Times New Roman"/>
                <a:cs typeface="Times New Roman"/>
              </a:rPr>
              <a:t>gain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initial </a:t>
            </a:r>
            <a:r>
              <a:rPr sz="2000" dirty="0">
                <a:latin typeface="Times New Roman"/>
                <a:cs typeface="Times New Roman"/>
              </a:rPr>
              <a:t>insights into the dataset. This included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visualization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charts,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plots to understand the </a:t>
            </a: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variables, identify outliers, and detect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 or relationships between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 variables.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48F80032-7960-429A-9525-611C8EB3210D}"/>
              </a:ext>
            </a:extLst>
          </p:cNvPr>
          <p:cNvGrpSpPr/>
          <p:nvPr/>
        </p:nvGrpSpPr>
        <p:grpSpPr>
          <a:xfrm>
            <a:off x="5688647" y="662558"/>
            <a:ext cx="5379085" cy="6080125"/>
            <a:chOff x="5688647" y="662558"/>
            <a:chExt cx="5379085" cy="608012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EF69C01-5264-4BFA-9EF8-CFA3603847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8235" y="672082"/>
              <a:ext cx="5359908" cy="6060948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05677BE6-7221-4273-9931-DE5BDEDCA6D8}"/>
                </a:ext>
              </a:extLst>
            </p:cNvPr>
            <p:cNvSpPr/>
            <p:nvPr/>
          </p:nvSpPr>
          <p:spPr>
            <a:xfrm>
              <a:off x="5693409" y="667321"/>
              <a:ext cx="5369560" cy="6070600"/>
            </a:xfrm>
            <a:custGeom>
              <a:avLst/>
              <a:gdLst/>
              <a:ahLst/>
              <a:cxnLst/>
              <a:rect l="l" t="t" r="r" b="b"/>
              <a:pathLst>
                <a:path w="5369559" h="6070600">
                  <a:moveTo>
                    <a:pt x="0" y="6070473"/>
                  </a:moveTo>
                  <a:lnTo>
                    <a:pt x="5369433" y="6070473"/>
                  </a:lnTo>
                  <a:lnTo>
                    <a:pt x="5369433" y="0"/>
                  </a:lnTo>
                  <a:lnTo>
                    <a:pt x="0" y="0"/>
                  </a:lnTo>
                  <a:lnTo>
                    <a:pt x="0" y="60704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988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AFA92E99-89BA-433B-945D-355CFBAFAF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211" y="647700"/>
            <a:ext cx="10130028" cy="57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2FB3475-AF85-4A2D-B7E9-6EF87DAF4E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810704"/>
            <a:ext cx="9889064" cy="57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90069E8-8A52-429C-B089-EEE4C1F08D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92" y="1194847"/>
            <a:ext cx="5168569" cy="4468306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7E0E8930-AAD5-49B6-9E02-76AB5E9021D3}"/>
              </a:ext>
            </a:extLst>
          </p:cNvPr>
          <p:cNvPicPr/>
          <p:nvPr/>
        </p:nvPicPr>
        <p:blipFill rotWithShape="1">
          <a:blip r:embed="rId3" cstate="print"/>
          <a:srcRect l="4658" t="17425" r="37561" b="10633"/>
          <a:stretch/>
        </p:blipFill>
        <p:spPr>
          <a:xfrm>
            <a:off x="5935282" y="1292450"/>
            <a:ext cx="5882326" cy="42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8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D71FA435-55BB-4D02-9640-1A674E8EF4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80" y="725155"/>
            <a:ext cx="10430602" cy="55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DC075D3-89FA-4798-A0F2-854C01F8E4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772998"/>
            <a:ext cx="11338560" cy="54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6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3BCA7ECD-F7A1-4329-811A-4E05B51A11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796" y="819461"/>
            <a:ext cx="9218407" cy="59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3C718-A841-409A-A7C5-36A2FEDA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4" y="1175947"/>
            <a:ext cx="819983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3769696-7E02-41DA-B373-E2913E3E8D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801" y="850660"/>
            <a:ext cx="8812397" cy="57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7336"/>
            <a:ext cx="11029615" cy="4165404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Introduction: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80"/>
              </a:spcBef>
            </a:pPr>
            <a:r>
              <a:rPr lang="en-US" sz="1800" dirty="0">
                <a:latin typeface="Times New Roman"/>
                <a:cs typeface="Times New Roman"/>
              </a:rPr>
              <a:t>The goal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project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is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conduct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 comprehensive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analysis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Sample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latin typeface="Times New Roman"/>
                <a:cs typeface="Times New Roman"/>
              </a:rPr>
              <a:t>Superstore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dataset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gain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valuable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insights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into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Sales </a:t>
            </a:r>
            <a:r>
              <a:rPr lang="en-US" sz="1800" dirty="0">
                <a:latin typeface="Times New Roman"/>
                <a:cs typeface="Times New Roman"/>
              </a:rPr>
              <a:t>trends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Profitability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store.</a:t>
            </a: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Times New Roman"/>
                <a:cs typeface="Times New Roman"/>
              </a:rPr>
              <a:t>Sales</a:t>
            </a:r>
            <a:r>
              <a:rPr lang="en-US" sz="1800" b="1" spc="-13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Analysis:</a:t>
            </a:r>
            <a:r>
              <a:rPr lang="en-US" sz="1800" b="1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Analyze</a:t>
            </a:r>
            <a:r>
              <a:rPr lang="en-US" sz="1800" spc="-5" dirty="0">
                <a:latin typeface="Times New Roman"/>
                <a:cs typeface="Times New Roman"/>
              </a:rPr>
              <a:t> sales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metrics, </a:t>
            </a:r>
            <a:r>
              <a:rPr lang="en-US" sz="1800" dirty="0">
                <a:latin typeface="Times New Roman"/>
                <a:cs typeface="Times New Roman"/>
              </a:rPr>
              <a:t>trends,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factors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influencing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sales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fluctuations.</a:t>
            </a: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Times New Roman"/>
                <a:cs typeface="Times New Roman"/>
              </a:rPr>
              <a:t>Profit</a:t>
            </a:r>
            <a:r>
              <a:rPr lang="en-US" sz="1800" b="1" spc="-14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Analysis:</a:t>
            </a:r>
            <a:r>
              <a:rPr lang="en-US" sz="1800" b="1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Analyze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profit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factors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affecting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profit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various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items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dirty="0">
                <a:latin typeface="Times New Roman"/>
                <a:cs typeface="Times New Roman"/>
              </a:rPr>
              <a:t> store.</a:t>
            </a:r>
          </a:p>
          <a:p>
            <a:pPr marL="12700" marR="5080" algn="just">
              <a:lnSpc>
                <a:spcPct val="150000"/>
              </a:lnSpc>
            </a:pPr>
            <a:r>
              <a:rPr lang="en-US" sz="1800" dirty="0">
                <a:latin typeface="Times New Roman"/>
                <a:cs typeface="Times New Roman"/>
              </a:rPr>
              <a:t>The Superstore dataset encompasses a wide range of information, including </a:t>
            </a:r>
            <a:r>
              <a:rPr lang="en-US" sz="1800" spc="-5" dirty="0">
                <a:latin typeface="Times New Roman"/>
                <a:cs typeface="Times New Roman"/>
              </a:rPr>
              <a:t>sales </a:t>
            </a:r>
            <a:r>
              <a:rPr lang="en-US" sz="1800" dirty="0">
                <a:latin typeface="Times New Roman"/>
                <a:cs typeface="Times New Roman"/>
              </a:rPr>
              <a:t>data, </a:t>
            </a:r>
            <a:r>
              <a:rPr lang="en-US" sz="1800" spc="-5" dirty="0">
                <a:latin typeface="Times New Roman"/>
                <a:cs typeface="Times New Roman"/>
              </a:rPr>
              <a:t>customer </a:t>
            </a:r>
            <a:r>
              <a:rPr lang="en-US" sz="1800" dirty="0">
                <a:latin typeface="Times New Roman"/>
                <a:cs typeface="Times New Roman"/>
              </a:rPr>
              <a:t> demographics, product categories, and geographical regions. By leveraging this dataset, </a:t>
            </a:r>
            <a:r>
              <a:rPr lang="en-US" sz="1800" spc="5" dirty="0">
                <a:latin typeface="Times New Roman"/>
                <a:cs typeface="Times New Roman"/>
              </a:rPr>
              <a:t>our </a:t>
            </a:r>
            <a:r>
              <a:rPr lang="en-US" sz="1800" dirty="0">
                <a:latin typeface="Times New Roman"/>
                <a:cs typeface="Times New Roman"/>
              </a:rPr>
              <a:t>objective is to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identify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areas for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improvement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provide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data-driven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recommendations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optimize</a:t>
            </a:r>
            <a:r>
              <a:rPr lang="en-US" sz="1800" dirty="0">
                <a:latin typeface="Times New Roman"/>
                <a:cs typeface="Times New Roman"/>
              </a:rPr>
              <a:t> the </a:t>
            </a:r>
            <a:r>
              <a:rPr lang="en-US" sz="1800" spc="-5" dirty="0">
                <a:latin typeface="Times New Roman"/>
                <a:cs typeface="Times New Roman"/>
              </a:rPr>
              <a:t>performance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48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store.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purpose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report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present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our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findings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recommendations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based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on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analysis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 </a:t>
            </a:r>
            <a:r>
              <a:rPr lang="en-US" sz="1800" spc="-48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dataset.</a:t>
            </a:r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13DFD3D-696E-4122-9510-296955700C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857" y="605132"/>
            <a:ext cx="1102995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PR</a:t>
            </a:r>
            <a:r>
              <a:rPr spc="-20" dirty="0"/>
              <a:t>O</a:t>
            </a:r>
            <a:r>
              <a:rPr spc="-5" dirty="0"/>
              <a:t>JECT</a:t>
            </a:r>
            <a:r>
              <a:rPr spc="-85" dirty="0"/>
              <a:t> </a:t>
            </a:r>
            <a:r>
              <a:rPr spc="-5" dirty="0"/>
              <a:t>TIT</a:t>
            </a:r>
            <a:r>
              <a:rPr spc="-20" dirty="0"/>
              <a:t>L</a:t>
            </a:r>
            <a:r>
              <a:rPr spc="-5" dirty="0"/>
              <a:t>E:</a:t>
            </a:r>
            <a:br>
              <a:rPr lang="en-US" spc="-5" dirty="0"/>
            </a:br>
            <a:r>
              <a:rPr lang="en-US" b="1" dirty="0">
                <a:latin typeface="Times New Roman"/>
                <a:cs typeface="Times New Roman"/>
              </a:rPr>
              <a:t>CASE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spc="-40" dirty="0">
                <a:latin typeface="Times New Roman"/>
                <a:cs typeface="Times New Roman"/>
              </a:rPr>
              <a:t>STUDY:</a:t>
            </a:r>
            <a:r>
              <a:rPr lang="en-US" b="1" spc="-170" dirty="0">
                <a:latin typeface="Times New Roman"/>
                <a:cs typeface="Times New Roman"/>
              </a:rPr>
              <a:t> </a:t>
            </a:r>
            <a:r>
              <a:rPr lang="en-US" sz="2400" b="1" spc="-30" dirty="0">
                <a:latin typeface="Times New Roman"/>
                <a:cs typeface="Times New Roman"/>
              </a:rPr>
              <a:t>ANALYSIS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OF</a:t>
            </a:r>
            <a:r>
              <a:rPr lang="en-US" b="1" spc="-10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SUPERSTORE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spc="-55" dirty="0">
                <a:latin typeface="Times New Roman"/>
                <a:cs typeface="Times New Roman"/>
              </a:rPr>
              <a:t>DATASET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IN" spc="-5" dirty="0"/>
            </a:br>
            <a:endParaRPr spc="-5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DE33F66-051E-4ED9-B71E-6484A6F7C0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934" y="882650"/>
            <a:ext cx="3152394" cy="26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5B72696-89E6-447A-A644-F0B14DB932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931163"/>
            <a:ext cx="10149840" cy="54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19" y="681609"/>
            <a:ext cx="4013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RESU</a:t>
            </a:r>
            <a:r>
              <a:rPr spc="-270" dirty="0"/>
              <a:t>L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250" dirty="0"/>
              <a:t> </a:t>
            </a:r>
            <a:r>
              <a:rPr spc="-5" dirty="0"/>
              <a:t>ANA</a:t>
            </a:r>
            <a:r>
              <a:rPr spc="-275" dirty="0"/>
              <a:t>L</a:t>
            </a:r>
            <a:r>
              <a:rPr spc="-5" dirty="0"/>
              <a:t>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19" y="1459241"/>
            <a:ext cx="11200765" cy="424539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5600" algn="l"/>
              </a:tabLst>
            </a:pP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Key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Insights:</a:t>
            </a:r>
            <a:r>
              <a:rPr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findings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the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Sales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Profit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Analysis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summarized,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including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highest-</a:t>
            </a: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pc="-5" dirty="0">
                <a:latin typeface="Times New Roman"/>
                <a:cs typeface="Times New Roman"/>
              </a:rPr>
              <a:t>selling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regions,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cities,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sub-categories,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 well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most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profitable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areas –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Sale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 the 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Technology</a:t>
            </a:r>
            <a:r>
              <a:rPr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results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Maximum</a:t>
            </a:r>
            <a:r>
              <a:rPr b="1"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Margin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endParaRPr dirty="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50000"/>
              </a:lnSpc>
            </a:pP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specifically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Copiers,</a:t>
            </a:r>
            <a:r>
              <a:rPr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Fasteners,</a:t>
            </a:r>
            <a:r>
              <a:rPr b="1" spc="-1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Accessories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Phones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Supplies</a:t>
            </a:r>
            <a:r>
              <a:rPr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including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Labels, </a:t>
            </a:r>
            <a:r>
              <a:rPr b="1" spc="-49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Papers and Envelopes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.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Chairs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are the only product in the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Furniture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Category which is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profitable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,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other </a:t>
            </a:r>
            <a:r>
              <a:rPr spc="-484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results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endParaRPr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Segment-</a:t>
            </a:r>
            <a:r>
              <a:rPr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Home</a:t>
            </a:r>
            <a:r>
              <a:rPr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profitable,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Corporate</a:t>
            </a:r>
            <a:endParaRPr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Sales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West</a:t>
            </a:r>
            <a:r>
              <a:rPr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Region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Profitability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,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followed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East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while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endParaRPr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Central</a:t>
            </a:r>
            <a:r>
              <a:rPr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Region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suffers</a:t>
            </a:r>
            <a:r>
              <a:rPr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Highest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19" y="681609"/>
            <a:ext cx="4013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RESU</a:t>
            </a:r>
            <a:r>
              <a:rPr spc="-270" dirty="0"/>
              <a:t>L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250" dirty="0"/>
              <a:t> </a:t>
            </a:r>
            <a:r>
              <a:rPr spc="-5" dirty="0"/>
              <a:t>ANA</a:t>
            </a:r>
            <a:r>
              <a:rPr spc="-275" dirty="0"/>
              <a:t>L</a:t>
            </a:r>
            <a:r>
              <a:rPr spc="-5" dirty="0"/>
              <a:t>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19" y="1373555"/>
            <a:ext cx="10786110" cy="475322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Actionable</a:t>
            </a:r>
            <a:r>
              <a:rPr b="1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Insights:</a:t>
            </a:r>
            <a:r>
              <a:rPr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Actionable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insights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derived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analysis</a:t>
            </a:r>
            <a:r>
              <a:rPr dirty="0">
                <a:latin typeface="Times New Roman"/>
                <a:cs typeface="Times New Roman"/>
              </a:rPr>
              <a:t> are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presented,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highlighting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>
                <a:latin typeface="Times New Roman"/>
                <a:cs typeface="Times New Roman"/>
              </a:rPr>
              <a:t>areas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where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optimization opportunities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exists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5" dirty="0">
                <a:latin typeface="Times New Roman"/>
                <a:cs typeface="Times New Roman"/>
              </a:rPr>
              <a:t> sales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improvement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profitability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enhancement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spc="-7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 ensure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Maximum</a:t>
            </a:r>
            <a:r>
              <a:rPr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Profit,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production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Technology</a:t>
            </a:r>
            <a:r>
              <a:rPr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Sector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upgraded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endParaRPr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mentioned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above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available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customers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required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quantity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always</a:t>
            </a:r>
            <a:r>
              <a:rPr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remain</a:t>
            </a:r>
            <a:endParaRPr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ahead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Market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Demand.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actions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 be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taken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ensure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Furniture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Category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Chairs</a:t>
            </a:r>
            <a:endParaRPr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or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else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cost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 production</a:t>
            </a:r>
            <a:r>
              <a:rPr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those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commodities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reduced.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Segment-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Home</a:t>
            </a:r>
            <a:r>
              <a:rPr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Office</a:t>
            </a:r>
            <a:r>
              <a:rPr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produced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so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to ensure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abundant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supply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endParaRPr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maximum</a:t>
            </a:r>
            <a:r>
              <a:rPr b="1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Superstore.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Sales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Central</a:t>
            </a:r>
            <a:r>
              <a:rPr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Region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United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States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inspected</a:t>
            </a:r>
            <a:r>
              <a:rPr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b="1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cause</a:t>
            </a:r>
            <a:r>
              <a:rPr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overall</a:t>
            </a:r>
            <a:r>
              <a:rPr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02020"/>
                </a:solidFill>
                <a:latin typeface="Times New Roman"/>
                <a:cs typeface="Times New Roman"/>
              </a:rPr>
              <a:t>Loss</a:t>
            </a:r>
            <a:endParaRPr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suitable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steps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must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taken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rectify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same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 to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ensure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Profit.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CC5D-FF45-4695-B9F2-543C2B63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118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4410-CF90-4A2C-AA32-A08F92E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6070"/>
            <a:ext cx="11252220" cy="353209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Superstore dataset analysis has yielded valuable insights into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include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sales 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product categories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customer segmentation.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support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decision-making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enhanced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forward, continuous monitoring of sales performance and operational metrics is recommended to adapt to market dynamics and evolving customer preferences.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this project showcases the significant impact of data analytics on strategic decision-making and operational success in the competitive retail market.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2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4995" y="5754420"/>
            <a:ext cx="2550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…</a:t>
            </a:r>
            <a:r>
              <a:rPr sz="2800" b="1" i="1" spc="-5" dirty="0" err="1">
                <a:latin typeface="Times New Roman"/>
                <a:cs typeface="Times New Roman"/>
              </a:rPr>
              <a:t>T</a:t>
            </a:r>
            <a:r>
              <a:rPr lang="en-US" sz="2800" b="1" i="1" spc="-5" dirty="0" err="1">
                <a:latin typeface="Times New Roman"/>
                <a:cs typeface="Times New Roman"/>
              </a:rPr>
              <a:t>hank</a:t>
            </a:r>
            <a:r>
              <a:rPr sz="2800" b="1" i="1" spc="-10" dirty="0" err="1">
                <a:latin typeface="Times New Roman"/>
                <a:cs typeface="Times New Roman"/>
              </a:rPr>
              <a:t>Y</a:t>
            </a:r>
            <a:r>
              <a:rPr lang="en-US" sz="2800" b="1" i="1" spc="-10" dirty="0" err="1">
                <a:latin typeface="Times New Roman"/>
                <a:cs typeface="Times New Roman"/>
              </a:rPr>
              <a:t>ou</a:t>
            </a:r>
            <a:endParaRPr sz="2800" b="1" i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19" y="1332966"/>
            <a:ext cx="10951845" cy="447558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GitHub</a:t>
            </a:r>
            <a:r>
              <a:rPr sz="2000" b="1" spc="-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Repository</a:t>
            </a:r>
            <a:r>
              <a:rPr sz="2000" b="1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Link: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IN" sz="2000" b="1" u="heavy" spc="-5" dirty="0">
                <a:solidFill>
                  <a:srgbClr val="182D39"/>
                </a:solidFill>
                <a:uFill>
                  <a:solidFill>
                    <a:srgbClr val="182D39"/>
                  </a:solidFill>
                </a:uFill>
                <a:latin typeface="Times New Roman"/>
                <a:cs typeface="Times New Roman"/>
                <a:hlinkClick r:id="rId2"/>
              </a:rPr>
              <a:t>https://github.com/shubhamdhopat/Analysis_Superstore_Dataset</a:t>
            </a:r>
            <a:endParaRPr lang="en-IN" sz="2000" b="1" u="heavy" spc="-5" dirty="0">
              <a:solidFill>
                <a:srgbClr val="182D39"/>
              </a:solidFill>
              <a:uFill>
                <a:solidFill>
                  <a:srgbClr val="182D39"/>
                </a:solidFill>
              </a:u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z="2000" b="1" spc="-6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Link: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u="heavy" spc="-5" dirty="0">
                <a:solidFill>
                  <a:srgbClr val="182D39"/>
                </a:solidFill>
                <a:uFill>
                  <a:solidFill>
                    <a:srgbClr val="182D39"/>
                  </a:solidFill>
                </a:uFill>
                <a:latin typeface="Times New Roman"/>
                <a:cs typeface="Times New Roman"/>
                <a:hlinkClick r:id="rId3"/>
              </a:rPr>
              <a:t>https://www.kaggle.com/datasets/bravehart101/sample-supermarket-dataset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Source</a:t>
            </a:r>
            <a:r>
              <a:rPr sz="2000" b="1"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Code</a:t>
            </a:r>
            <a:r>
              <a:rPr sz="20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(Google</a:t>
            </a:r>
            <a:r>
              <a:rPr sz="2000" b="1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02020"/>
                </a:solidFill>
                <a:latin typeface="Times New Roman"/>
                <a:cs typeface="Times New Roman"/>
              </a:rPr>
              <a:t>Colab):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lang="en-IN" sz="2000" b="1" u="heavy" spc="-5" dirty="0">
                <a:solidFill>
                  <a:srgbClr val="182D39"/>
                </a:solidFill>
                <a:uFill>
                  <a:solidFill>
                    <a:srgbClr val="182D39"/>
                  </a:solidFill>
                </a:uFill>
                <a:latin typeface="Times New Roman"/>
                <a:cs typeface="Times New Roman"/>
                <a:hlinkClick r:id="rId4"/>
              </a:rPr>
              <a:t>https://colab.research.google.com/drive/1cRonyBULtCGhOL5t5m14Ul15FMleNY6D#scrollTo=iTIgJqsRSy3P</a:t>
            </a:r>
            <a:endParaRPr lang="en-IN" sz="2000" b="1" u="heavy" spc="-5" dirty="0">
              <a:solidFill>
                <a:srgbClr val="182D39"/>
              </a:solidFill>
              <a:uFill>
                <a:solidFill>
                  <a:srgbClr val="182D39"/>
                </a:solidFill>
              </a:u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endParaRPr lang="en-IN" sz="2000" b="1" u="heavy" spc="-5" dirty="0">
              <a:solidFill>
                <a:srgbClr val="182D39"/>
              </a:solidFill>
              <a:uFill>
                <a:solidFill>
                  <a:srgbClr val="182D39"/>
                </a:solidFill>
              </a:u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endParaRPr lang="en-US" sz="2000" b="1" u="heavy" spc="-5" dirty="0">
              <a:solidFill>
                <a:srgbClr val="182D39"/>
              </a:solidFill>
              <a:uFill>
                <a:solidFill>
                  <a:srgbClr val="182D39"/>
                </a:solidFill>
              </a:u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919" y="738378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In</a:t>
            </a:r>
            <a:r>
              <a:rPr lang="en-US" sz="1800" spc="5" dirty="0">
                <a:latin typeface="Times New Roman"/>
                <a:cs typeface="Times New Roman"/>
              </a:rPr>
              <a:t>t</a:t>
            </a:r>
            <a:r>
              <a:rPr lang="en-US" sz="1800" dirty="0">
                <a:latin typeface="Times New Roman"/>
                <a:cs typeface="Times New Roman"/>
              </a:rPr>
              <a:t>roduction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Projec</a:t>
            </a:r>
            <a:r>
              <a:rPr lang="en-US" sz="1800" spc="20" dirty="0">
                <a:latin typeface="Times New Roman"/>
                <a:cs typeface="Times New Roman"/>
              </a:rPr>
              <a:t>t</a:t>
            </a:r>
            <a:r>
              <a:rPr lang="en-US" sz="1800" dirty="0">
                <a:latin typeface="Times New Roman"/>
                <a:cs typeface="Times New Roman"/>
              </a:rPr>
              <a:t>-</a:t>
            </a:r>
            <a:r>
              <a:rPr lang="en-US" sz="1800" spc="-1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Analys</a:t>
            </a:r>
            <a:r>
              <a:rPr lang="en-US" sz="1800" dirty="0">
                <a:latin typeface="Times New Roman"/>
                <a:cs typeface="Times New Roman"/>
              </a:rPr>
              <a:t>i</a:t>
            </a:r>
            <a:r>
              <a:rPr lang="en-US" sz="1800" spc="-5" dirty="0">
                <a:latin typeface="Times New Roman"/>
                <a:cs typeface="Times New Roman"/>
              </a:rPr>
              <a:t>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 </a:t>
            </a:r>
            <a:r>
              <a:rPr lang="en-US" sz="1800" spc="-15" dirty="0">
                <a:latin typeface="Times New Roman"/>
                <a:cs typeface="Times New Roman"/>
              </a:rPr>
              <a:t>S</a:t>
            </a:r>
            <a:r>
              <a:rPr lang="en-US" sz="1800" dirty="0">
                <a:latin typeface="Times New Roman"/>
                <a:cs typeface="Times New Roman"/>
              </a:rPr>
              <a:t>uper</a:t>
            </a:r>
            <a:r>
              <a:rPr lang="en-US" sz="1800" spc="-5" dirty="0">
                <a:latin typeface="Times New Roman"/>
                <a:cs typeface="Times New Roman"/>
              </a:rPr>
              <a:t>sto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Datas</a:t>
            </a:r>
            <a:r>
              <a:rPr lang="en-US" sz="1800" dirty="0">
                <a:latin typeface="Times New Roman"/>
                <a:cs typeface="Times New Roman"/>
              </a:rPr>
              <a:t>et</a:t>
            </a: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Project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Overview-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Purpose,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Scope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Objective</a:t>
            </a: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End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Users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Solution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spc="-55" dirty="0">
                <a:latin typeface="Times New Roman"/>
                <a:cs typeface="Times New Roman"/>
              </a:rPr>
              <a:t>Value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Proposition</a:t>
            </a: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Customization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Project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&amp;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Snippets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Modelling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&amp;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Insights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Resul</a:t>
            </a:r>
            <a:r>
              <a:rPr lang="en-US" sz="1800" spc="5" dirty="0">
                <a:latin typeface="Times New Roman"/>
                <a:cs typeface="Times New Roman"/>
              </a:rPr>
              <a:t>t</a:t>
            </a:r>
            <a:r>
              <a:rPr lang="en-US" sz="1800" spc="-5" dirty="0">
                <a:latin typeface="Times New Roman"/>
                <a:cs typeface="Times New Roman"/>
              </a:rPr>
              <a:t>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</a:t>
            </a:r>
            <a:r>
              <a:rPr lang="en-US" sz="1800" spc="-1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Analys</a:t>
            </a:r>
            <a:r>
              <a:rPr lang="en-US" sz="1800" dirty="0">
                <a:latin typeface="Times New Roman"/>
                <a:cs typeface="Times New Roman"/>
              </a:rPr>
              <a:t>i</a:t>
            </a:r>
            <a:r>
              <a:rPr lang="en-US" sz="1800" spc="-5" dirty="0">
                <a:latin typeface="Times New Roman"/>
                <a:cs typeface="Times New Roman"/>
              </a:rPr>
              <a:t>s </a:t>
            </a:r>
            <a:r>
              <a:rPr lang="en-US" sz="1800" dirty="0">
                <a:latin typeface="Times New Roman"/>
                <a:cs typeface="Times New Roman"/>
              </a:rPr>
              <a:t>– </a:t>
            </a:r>
            <a:r>
              <a:rPr lang="en-US" sz="1800" spc="-5" dirty="0">
                <a:latin typeface="Times New Roman"/>
                <a:cs typeface="Times New Roman"/>
              </a:rPr>
              <a:t>Key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Ins</a:t>
            </a:r>
            <a:r>
              <a:rPr lang="en-US" sz="1800" dirty="0">
                <a:latin typeface="Times New Roman"/>
                <a:cs typeface="Times New Roman"/>
              </a:rPr>
              <a:t>igh</a:t>
            </a:r>
            <a:r>
              <a:rPr lang="en-US" sz="1800" spc="5" dirty="0">
                <a:latin typeface="Times New Roman"/>
                <a:cs typeface="Times New Roman"/>
              </a:rPr>
              <a:t>t</a:t>
            </a:r>
            <a:r>
              <a:rPr lang="en-US" sz="1800" spc="-5" dirty="0">
                <a:latin typeface="Times New Roman"/>
                <a:cs typeface="Times New Roman"/>
              </a:rPr>
              <a:t>s,</a:t>
            </a:r>
            <a:r>
              <a:rPr lang="en-US" sz="1800" spc="-1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Action</a:t>
            </a:r>
            <a:r>
              <a:rPr lang="en-US" sz="1800" spc="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ble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Ins</a:t>
            </a:r>
            <a:r>
              <a:rPr lang="en-US" sz="1800" dirty="0">
                <a:latin typeface="Times New Roman"/>
                <a:cs typeface="Times New Roman"/>
              </a:rPr>
              <a:t>igh</a:t>
            </a:r>
            <a:r>
              <a:rPr lang="en-US" sz="1800" spc="5" dirty="0">
                <a:latin typeface="Times New Roman"/>
                <a:cs typeface="Times New Roman"/>
              </a:rPr>
              <a:t>t</a:t>
            </a:r>
            <a:r>
              <a:rPr lang="en-US" sz="1800" spc="-5" dirty="0">
                <a:latin typeface="Times New Roman"/>
                <a:cs typeface="Times New Roman"/>
              </a:rPr>
              <a:t>s,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Custo</a:t>
            </a:r>
            <a:r>
              <a:rPr lang="en-US" sz="1800" spc="-20" dirty="0">
                <a:latin typeface="Times New Roman"/>
                <a:cs typeface="Times New Roman"/>
              </a:rPr>
              <a:t>m</a:t>
            </a:r>
            <a:r>
              <a:rPr lang="en-US" sz="1800" dirty="0">
                <a:latin typeface="Times New Roman"/>
                <a:cs typeface="Times New Roman"/>
              </a:rPr>
              <a:t>iz</a:t>
            </a:r>
            <a:r>
              <a:rPr lang="en-US" sz="1800" spc="5" dirty="0">
                <a:latin typeface="Times New Roman"/>
                <a:cs typeface="Times New Roman"/>
              </a:rPr>
              <a:t>e</a:t>
            </a:r>
            <a:r>
              <a:rPr lang="en-US" sz="1800" dirty="0">
                <a:latin typeface="Times New Roman"/>
                <a:cs typeface="Times New Roman"/>
              </a:rPr>
              <a:t>d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Solutions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Relevant</a:t>
            </a:r>
            <a:r>
              <a:rPr lang="en-US" sz="1800" spc="-7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Links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131C2-6726-4FE8-95BA-985DFB48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96" y="1090040"/>
            <a:ext cx="3691801" cy="37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22E8E0F5-C37B-499A-9E6E-0EA2593EC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646" y="654507"/>
            <a:ext cx="385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2770" algn="l"/>
              </a:tabLst>
            </a:pPr>
            <a:r>
              <a:rPr spc="-5" dirty="0"/>
              <a:t>P</a:t>
            </a:r>
            <a:r>
              <a:rPr spc="-20" dirty="0"/>
              <a:t>R</a:t>
            </a:r>
            <a:r>
              <a:rPr spc="-5" dirty="0"/>
              <a:t>OJE</a:t>
            </a:r>
            <a:r>
              <a:rPr spc="-20" dirty="0"/>
              <a:t>C</a:t>
            </a:r>
            <a:r>
              <a:rPr spc="-5" dirty="0"/>
              <a:t>T</a:t>
            </a:r>
            <a:r>
              <a:rPr lang="en-US" spc="-5" dirty="0"/>
              <a:t> </a:t>
            </a:r>
            <a:r>
              <a:rPr spc="-15" dirty="0"/>
              <a:t>O</a:t>
            </a:r>
            <a:r>
              <a:rPr spc="-5" dirty="0"/>
              <a:t>V</a:t>
            </a:r>
            <a:r>
              <a:rPr spc="-20" dirty="0"/>
              <a:t>E</a:t>
            </a:r>
            <a:r>
              <a:rPr spc="-110" dirty="0"/>
              <a:t>R</a:t>
            </a:r>
            <a:r>
              <a:rPr spc="-5" dirty="0"/>
              <a:t>VIEW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E5578DC-5171-4BDA-908B-F92CEE8CD219}"/>
              </a:ext>
            </a:extLst>
          </p:cNvPr>
          <p:cNvSpPr txBox="1"/>
          <p:nvPr/>
        </p:nvSpPr>
        <p:spPr>
          <a:xfrm>
            <a:off x="396646" y="1106627"/>
            <a:ext cx="11261090" cy="5310428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b="1" dirty="0">
                <a:latin typeface="Times New Roman"/>
                <a:cs typeface="Times New Roman"/>
              </a:rPr>
              <a:t>PURPOSE: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purpose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perform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Descriptive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Data</a:t>
            </a:r>
            <a:r>
              <a:rPr b="1" spc="-1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Analysis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on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Superstore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data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gather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relevant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>
                <a:latin typeface="Times New Roman"/>
                <a:cs typeface="Times New Roman"/>
              </a:rPr>
              <a:t>insights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regarding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sales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profit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superstore-</a:t>
            </a:r>
          </a:p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Extract,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Transform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Load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(ETL)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Perform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Exploratory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Analysis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(EDA)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dataset</a:t>
            </a: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b="1" dirty="0">
                <a:latin typeface="Times New Roman"/>
                <a:cs typeface="Times New Roman"/>
              </a:rPr>
              <a:t>SCOPE: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focused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understanding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sales</a:t>
            </a:r>
            <a:r>
              <a:rPr dirty="0">
                <a:latin typeface="Times New Roman"/>
                <a:cs typeface="Times New Roman"/>
              </a:rPr>
              <a:t> trends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profitability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across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regions,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cities,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categories,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sub-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>
                <a:latin typeface="Times New Roman"/>
                <a:cs typeface="Times New Roman"/>
              </a:rPr>
              <a:t>categories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within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Superstore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dataset.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Goal:</a:t>
            </a:r>
            <a:endParaRPr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812800" algn="l"/>
              </a:tabLst>
            </a:pPr>
            <a:r>
              <a:rPr dirty="0">
                <a:latin typeface="Times New Roman"/>
                <a:cs typeface="Times New Roman"/>
              </a:rPr>
              <a:t>Perform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Descriptive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Analysis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‘SampleSuperstore’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Dataset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Python</a:t>
            </a:r>
            <a:endParaRPr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310"/>
              </a:spcBef>
              <a:buFont typeface="Wingdings"/>
              <a:buChar char=""/>
              <a:tabLst>
                <a:tab pos="812800" algn="l"/>
              </a:tabLst>
            </a:pPr>
            <a:r>
              <a:rPr dirty="0">
                <a:latin typeface="Times New Roman"/>
                <a:cs typeface="Times New Roman"/>
              </a:rPr>
              <a:t>Highlight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insights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regarding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Sales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Profit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Superstore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gathered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from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analysing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b="1" spc="-35" dirty="0">
                <a:latin typeface="Times New Roman"/>
                <a:cs typeface="Times New Roman"/>
              </a:rPr>
              <a:t>Tools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Used: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Python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libraries-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Numpy,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Pandas,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Matplotlib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73D1B47-B257-47D9-AEAD-4A1AACCA1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646" y="722833"/>
            <a:ext cx="3855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2770" algn="l"/>
              </a:tabLst>
            </a:pPr>
            <a:r>
              <a:rPr spc="-5" dirty="0"/>
              <a:t>P</a:t>
            </a:r>
            <a:r>
              <a:rPr spc="-20" dirty="0"/>
              <a:t>R</a:t>
            </a:r>
            <a:r>
              <a:rPr spc="-5" dirty="0"/>
              <a:t>OJE</a:t>
            </a:r>
            <a:r>
              <a:rPr spc="-20" dirty="0"/>
              <a:t>C</a:t>
            </a:r>
            <a:r>
              <a:rPr spc="-5" dirty="0"/>
              <a:t>T</a:t>
            </a:r>
            <a:r>
              <a:rPr lang="en-US" spc="-5" dirty="0"/>
              <a:t> </a:t>
            </a:r>
            <a:r>
              <a:rPr spc="-15" dirty="0"/>
              <a:t>O</a:t>
            </a:r>
            <a:r>
              <a:rPr spc="-5" dirty="0"/>
              <a:t>V</a:t>
            </a:r>
            <a:r>
              <a:rPr spc="-20" dirty="0"/>
              <a:t>E</a:t>
            </a:r>
            <a:r>
              <a:rPr spc="-110" dirty="0"/>
              <a:t>R</a:t>
            </a:r>
            <a:r>
              <a:rPr spc="-5" dirty="0"/>
              <a:t>VIEW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2ECACE7-6572-4774-B2AF-10C0508D2D41}"/>
              </a:ext>
            </a:extLst>
          </p:cNvPr>
          <p:cNvSpPr txBox="1"/>
          <p:nvPr/>
        </p:nvSpPr>
        <p:spPr>
          <a:xfrm>
            <a:off x="396646" y="1485290"/>
            <a:ext cx="10464165" cy="3665747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b="1" dirty="0">
                <a:latin typeface="Times New Roman"/>
                <a:cs typeface="Times New Roman"/>
              </a:rPr>
              <a:t>OBJECTIVES: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Understand,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clean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 and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visualize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gain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insights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Analyze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 Sales</a:t>
            </a:r>
            <a:r>
              <a:rPr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Profit</a:t>
            </a:r>
            <a:r>
              <a:rPr spc="-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based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different</a:t>
            </a:r>
            <a:r>
              <a:rPr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regions,</a:t>
            </a:r>
            <a:r>
              <a:rPr spc="-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categories</a:t>
            </a:r>
            <a:r>
              <a:rPr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02020"/>
                </a:solidFill>
                <a:latin typeface="Times New Roman"/>
                <a:cs typeface="Times New Roman"/>
              </a:rPr>
              <a:t>parameters,</a:t>
            </a:r>
            <a:r>
              <a:rPr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202020"/>
                </a:solidFill>
                <a:latin typeface="Times New Roman"/>
                <a:cs typeface="Times New Roman"/>
              </a:rPr>
              <a:t>is-</a:t>
            </a:r>
            <a:endParaRPr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1405"/>
              </a:spcBef>
              <a:buFont typeface="Wingdings"/>
              <a:buChar char=""/>
              <a:tabLst>
                <a:tab pos="812800" algn="l"/>
              </a:tabLst>
            </a:pPr>
            <a:r>
              <a:rPr dirty="0">
                <a:latin typeface="Times New Roman"/>
                <a:cs typeface="Times New Roman"/>
              </a:rPr>
              <a:t>Analyze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sales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patterns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different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regions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cities</a:t>
            </a:r>
            <a:r>
              <a:rPr dirty="0">
                <a:latin typeface="Times New Roman"/>
                <a:cs typeface="Times New Roman"/>
              </a:rPr>
              <a:t> 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identify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highest-selling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areas.</a:t>
            </a:r>
          </a:p>
          <a:p>
            <a:pPr marL="812800" lvl="1" indent="-342900">
              <a:lnSpc>
                <a:spcPct val="100000"/>
              </a:lnSpc>
              <a:spcBef>
                <a:spcPts val="1405"/>
              </a:spcBef>
              <a:buFont typeface="Wingdings"/>
              <a:buChar char=""/>
              <a:tabLst>
                <a:tab pos="812800" algn="l"/>
              </a:tabLst>
            </a:pPr>
            <a:r>
              <a:rPr dirty="0">
                <a:latin typeface="Times New Roman"/>
                <a:cs typeface="Times New Roman"/>
              </a:rPr>
              <a:t>Determine the</a:t>
            </a:r>
            <a:r>
              <a:rPr spc="-5" dirty="0">
                <a:latin typeface="Times New Roman"/>
                <a:cs typeface="Times New Roman"/>
              </a:rPr>
              <a:t> top-selling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categories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sub-categories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Superstore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dataset.</a:t>
            </a:r>
          </a:p>
          <a:p>
            <a:pPr marL="812800" lvl="1" indent="-342900">
              <a:lnSpc>
                <a:spcPct val="100000"/>
              </a:lnSpc>
              <a:spcBef>
                <a:spcPts val="1395"/>
              </a:spcBef>
              <a:buFont typeface="Wingdings"/>
              <a:buChar char=""/>
              <a:tabLst>
                <a:tab pos="812800" algn="l"/>
              </a:tabLst>
            </a:pPr>
            <a:r>
              <a:rPr dirty="0">
                <a:latin typeface="Times New Roman"/>
                <a:cs typeface="Times New Roman"/>
              </a:rPr>
              <a:t>Assess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profitability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different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products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identify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most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profitable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areas.</a:t>
            </a:r>
          </a:p>
          <a:p>
            <a:pPr marL="812800" lvl="1" indent="-342900">
              <a:lnSpc>
                <a:spcPct val="100000"/>
              </a:lnSpc>
              <a:spcBef>
                <a:spcPts val="1405"/>
              </a:spcBef>
              <a:buFont typeface="Wingdings"/>
              <a:buChar char=""/>
              <a:tabLst>
                <a:tab pos="812800" algn="l"/>
              </a:tabLst>
            </a:pPr>
            <a:r>
              <a:rPr dirty="0">
                <a:latin typeface="Times New Roman"/>
                <a:cs typeface="Times New Roman"/>
              </a:rPr>
              <a:t>Find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Cities, </a:t>
            </a:r>
            <a:r>
              <a:rPr dirty="0">
                <a:latin typeface="Times New Roman"/>
                <a:cs typeface="Times New Roman"/>
              </a:rPr>
              <a:t>States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Regions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maximum </a:t>
            </a:r>
            <a:r>
              <a:rPr dirty="0">
                <a:latin typeface="Times New Roman"/>
                <a:cs typeface="Times New Roman"/>
              </a:rPr>
              <a:t>Profit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maximum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Sales.</a:t>
            </a: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Provide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data-driven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insights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recommendations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optimizing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sales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improving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profitability.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62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78F5BC-23B0-4797-BA2F-6D360243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2751"/>
            <a:ext cx="11029615" cy="3882599"/>
          </a:xfrm>
        </p:spPr>
        <p:txBody>
          <a:bodyPr>
            <a:normAutofit fontScale="92500" lnSpcReduction="20000"/>
          </a:bodyPr>
          <a:lstStyle/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900" b="1" spc="-10" dirty="0" err="1">
                <a:latin typeface="Times New Roman"/>
                <a:cs typeface="Times New Roman"/>
              </a:rPr>
              <a:t>Managenent</a:t>
            </a:r>
            <a:r>
              <a:rPr lang="en-US" sz="1900" b="1" spc="-10" dirty="0">
                <a:latin typeface="Times New Roman"/>
                <a:cs typeface="Times New Roman"/>
              </a:rPr>
              <a:t> Team</a:t>
            </a:r>
            <a:r>
              <a:rPr lang="en-US" sz="1900" b="1" dirty="0">
                <a:latin typeface="Times New Roman"/>
                <a:cs typeface="Times New Roman"/>
              </a:rPr>
              <a:t>:</a:t>
            </a:r>
            <a:r>
              <a:rPr lang="en-US" sz="1900" b="1" spc="-3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The project's analysis and insights are primarily </a:t>
            </a:r>
            <a:r>
              <a:rPr lang="en-US" sz="1900" spc="-5" dirty="0">
                <a:latin typeface="Times New Roman"/>
                <a:cs typeface="Times New Roman"/>
              </a:rPr>
              <a:t>aimed </a:t>
            </a:r>
            <a:r>
              <a:rPr lang="en-US" sz="1900" dirty="0">
                <a:latin typeface="Times New Roman"/>
                <a:cs typeface="Times New Roman"/>
              </a:rPr>
              <a:t>at the </a:t>
            </a:r>
            <a:r>
              <a:rPr lang="en-US" sz="1900" spc="-5" dirty="0">
                <a:latin typeface="Times New Roman"/>
                <a:cs typeface="Times New Roman"/>
              </a:rPr>
              <a:t>management </a:t>
            </a:r>
            <a:r>
              <a:rPr lang="en-US" sz="1900" dirty="0">
                <a:latin typeface="Times New Roman"/>
                <a:cs typeface="Times New Roman"/>
              </a:rPr>
              <a:t>team of 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spc="-5" dirty="0">
                <a:latin typeface="Times New Roman"/>
                <a:cs typeface="Times New Roman"/>
              </a:rPr>
              <a:t>Sample </a:t>
            </a:r>
            <a:r>
              <a:rPr lang="en-US" sz="1900" dirty="0">
                <a:latin typeface="Times New Roman"/>
                <a:cs typeface="Times New Roman"/>
              </a:rPr>
              <a:t>Superstore. They are the key decision-makers who </a:t>
            </a:r>
            <a:r>
              <a:rPr lang="en-US" sz="1900" spc="-5" dirty="0">
                <a:latin typeface="Times New Roman"/>
                <a:cs typeface="Times New Roman"/>
              </a:rPr>
              <a:t>will </a:t>
            </a:r>
            <a:r>
              <a:rPr lang="en-US" sz="1900" dirty="0">
                <a:latin typeface="Times New Roman"/>
                <a:cs typeface="Times New Roman"/>
              </a:rPr>
              <a:t>utilize the findings to </a:t>
            </a:r>
            <a:r>
              <a:rPr lang="en-US" sz="1900" spc="-5" dirty="0">
                <a:latin typeface="Times New Roman"/>
                <a:cs typeface="Times New Roman"/>
              </a:rPr>
              <a:t>make </a:t>
            </a:r>
            <a:r>
              <a:rPr lang="en-US" sz="1900" dirty="0">
                <a:latin typeface="Times New Roman"/>
                <a:cs typeface="Times New Roman"/>
              </a:rPr>
              <a:t>strategic 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decisions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and </a:t>
            </a:r>
            <a:r>
              <a:rPr lang="en-US" sz="1900" spc="-5" dirty="0">
                <a:latin typeface="Times New Roman"/>
                <a:cs typeface="Times New Roman"/>
              </a:rPr>
              <a:t>implement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changes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to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spc="-5" dirty="0">
                <a:latin typeface="Times New Roman"/>
                <a:cs typeface="Times New Roman"/>
              </a:rPr>
              <a:t>improve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the company's</a:t>
            </a:r>
            <a:r>
              <a:rPr lang="en-US" sz="1900" spc="-4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operations,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sales,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and</a:t>
            </a:r>
            <a:r>
              <a:rPr lang="en-US" sz="1900" spc="-10" dirty="0">
                <a:latin typeface="Times New Roman"/>
                <a:cs typeface="Times New Roman"/>
              </a:rPr>
              <a:t> profitability</a:t>
            </a:r>
          </a:p>
          <a:p>
            <a:pPr marL="12065" indent="0" algn="just">
              <a:lnSpc>
                <a:spcPct val="100000"/>
              </a:lnSpc>
              <a:spcBef>
                <a:spcPts val="1295"/>
              </a:spcBef>
              <a:buNone/>
              <a:tabLst>
                <a:tab pos="299720" algn="l"/>
              </a:tabLst>
            </a:pPr>
            <a:endParaRPr lang="en-US" sz="1900" spc="-1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900" b="1" dirty="0" err="1">
                <a:latin typeface="Times New Roman"/>
                <a:cs typeface="Times New Roman"/>
              </a:rPr>
              <a:t>Buisness</a:t>
            </a:r>
            <a:r>
              <a:rPr lang="en-US" sz="1900" b="1" dirty="0">
                <a:latin typeface="Times New Roman"/>
                <a:cs typeface="Times New Roman"/>
              </a:rPr>
              <a:t> Analyst: </a:t>
            </a:r>
            <a:r>
              <a:rPr lang="en-US" sz="1900" dirty="0">
                <a:latin typeface="Times New Roman"/>
                <a:cs typeface="Times New Roman"/>
              </a:rPr>
              <a:t>The </a:t>
            </a:r>
            <a:r>
              <a:rPr lang="en-US" sz="1900" spc="-5" dirty="0">
                <a:latin typeface="Times New Roman"/>
                <a:cs typeface="Times New Roman"/>
              </a:rPr>
              <a:t>Business </a:t>
            </a:r>
            <a:r>
              <a:rPr lang="en-US" sz="1900" dirty="0">
                <a:latin typeface="Times New Roman"/>
                <a:cs typeface="Times New Roman"/>
              </a:rPr>
              <a:t>analysts within </a:t>
            </a:r>
            <a:r>
              <a:rPr lang="en-US" sz="1900" spc="-5" dirty="0">
                <a:latin typeface="Times New Roman"/>
                <a:cs typeface="Times New Roman"/>
              </a:rPr>
              <a:t>Sample </a:t>
            </a:r>
            <a:r>
              <a:rPr lang="en-US" sz="1900" dirty="0">
                <a:latin typeface="Times New Roman"/>
                <a:cs typeface="Times New Roman"/>
              </a:rPr>
              <a:t>Superstore </a:t>
            </a:r>
            <a:r>
              <a:rPr lang="en-US" sz="1900" spc="-10" dirty="0">
                <a:latin typeface="Times New Roman"/>
                <a:cs typeface="Times New Roman"/>
              </a:rPr>
              <a:t>may </a:t>
            </a:r>
            <a:r>
              <a:rPr lang="en-US" sz="1900" spc="-5" dirty="0">
                <a:latin typeface="Times New Roman"/>
                <a:cs typeface="Times New Roman"/>
              </a:rPr>
              <a:t>use </a:t>
            </a:r>
            <a:r>
              <a:rPr lang="en-US" sz="1900" dirty="0">
                <a:latin typeface="Times New Roman"/>
                <a:cs typeface="Times New Roman"/>
              </a:rPr>
              <a:t>the project results to </a:t>
            </a:r>
            <a:r>
              <a:rPr lang="en-US" sz="1900" spc="-5" dirty="0">
                <a:latin typeface="Times New Roman"/>
                <a:cs typeface="Times New Roman"/>
              </a:rPr>
              <a:t>gain </a:t>
            </a:r>
            <a:r>
              <a:rPr lang="en-US" sz="1900" dirty="0">
                <a:latin typeface="Times New Roman"/>
                <a:cs typeface="Times New Roman"/>
              </a:rPr>
              <a:t>a deeper </a:t>
            </a:r>
            <a:r>
              <a:rPr lang="en-US" sz="1900" spc="-434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understanding of customer </a:t>
            </a:r>
            <a:r>
              <a:rPr lang="en-US" sz="1900" spc="-10" dirty="0">
                <a:latin typeface="Times New Roman"/>
                <a:cs typeface="Times New Roman"/>
              </a:rPr>
              <a:t>behavior, </a:t>
            </a:r>
            <a:r>
              <a:rPr lang="en-US" sz="1900" dirty="0">
                <a:latin typeface="Times New Roman"/>
                <a:cs typeface="Times New Roman"/>
              </a:rPr>
              <a:t>product </a:t>
            </a:r>
            <a:r>
              <a:rPr lang="en-US" sz="1900" spc="-5" dirty="0">
                <a:latin typeface="Times New Roman"/>
                <a:cs typeface="Times New Roman"/>
              </a:rPr>
              <a:t>performance, </a:t>
            </a:r>
            <a:r>
              <a:rPr lang="en-US" sz="1900" dirty="0">
                <a:latin typeface="Times New Roman"/>
                <a:cs typeface="Times New Roman"/>
              </a:rPr>
              <a:t>and </a:t>
            </a:r>
            <a:r>
              <a:rPr lang="en-US" sz="1900" spc="-5" dirty="0">
                <a:latin typeface="Times New Roman"/>
                <a:cs typeface="Times New Roman"/>
              </a:rPr>
              <a:t>sales </a:t>
            </a:r>
            <a:r>
              <a:rPr lang="en-US" sz="1900" dirty="0">
                <a:latin typeface="Times New Roman"/>
                <a:cs typeface="Times New Roman"/>
              </a:rPr>
              <a:t>trends. They can further analyze the 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insights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and incorporate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them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into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their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reports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and </a:t>
            </a:r>
            <a:r>
              <a:rPr lang="en-US" sz="1900" spc="-5" dirty="0">
                <a:latin typeface="Times New Roman"/>
                <a:cs typeface="Times New Roman"/>
              </a:rPr>
              <a:t>recommendations.</a:t>
            </a:r>
            <a:endParaRPr lang="en-US" sz="19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lang="en-US" sz="1900" dirty="0">
              <a:latin typeface="Times New Roman"/>
              <a:cs typeface="Times New Roman"/>
            </a:endParaRPr>
          </a:p>
          <a:p>
            <a:pPr marL="299085" marR="511809" indent="-287020" algn="just">
              <a:lnSpc>
                <a:spcPct val="150000"/>
              </a:lnSpc>
              <a:buFont typeface="Wingdings"/>
              <a:buChar char=""/>
              <a:tabLst>
                <a:tab pos="299720" algn="l"/>
              </a:tabLst>
            </a:pPr>
            <a:r>
              <a:rPr lang="en-US" sz="1900" b="1" dirty="0">
                <a:latin typeface="Times New Roman"/>
                <a:cs typeface="Times New Roman"/>
              </a:rPr>
              <a:t>Marketing Team:</a:t>
            </a:r>
            <a:r>
              <a:rPr lang="en-US" sz="1900" b="1" spc="-2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The marketing team can benefit from the project's findings to develop </a:t>
            </a:r>
            <a:r>
              <a:rPr lang="en-US" sz="1900" spc="-5" dirty="0">
                <a:latin typeface="Times New Roman"/>
                <a:cs typeface="Times New Roman"/>
              </a:rPr>
              <a:t>targeted </a:t>
            </a:r>
            <a:r>
              <a:rPr lang="en-US" sz="1900" dirty="0">
                <a:latin typeface="Times New Roman"/>
                <a:cs typeface="Times New Roman"/>
              </a:rPr>
              <a:t>marketing 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strategies based on customer segmentation and preferences. The analysis can help them identify potential 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spc="-5" dirty="0">
                <a:latin typeface="Times New Roman"/>
                <a:cs typeface="Times New Roman"/>
              </a:rPr>
              <a:t>customer</a:t>
            </a:r>
            <a:r>
              <a:rPr lang="en-US" sz="1900" dirty="0">
                <a:latin typeface="Times New Roman"/>
                <a:cs typeface="Times New Roman"/>
              </a:rPr>
              <a:t> </a:t>
            </a:r>
            <a:r>
              <a:rPr lang="en-US" sz="1900" spc="-5" dirty="0">
                <a:latin typeface="Times New Roman"/>
                <a:cs typeface="Times New Roman"/>
              </a:rPr>
              <a:t>segments</a:t>
            </a:r>
            <a:r>
              <a:rPr lang="en-US" sz="1900" dirty="0">
                <a:latin typeface="Times New Roman"/>
                <a:cs typeface="Times New Roman"/>
              </a:rPr>
              <a:t> to</a:t>
            </a:r>
            <a:r>
              <a:rPr lang="en-US" sz="1900" spc="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focus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on and</a:t>
            </a:r>
            <a:r>
              <a:rPr lang="en-US" sz="1900" spc="-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tailor</a:t>
            </a:r>
            <a:r>
              <a:rPr lang="en-US" sz="1900" spc="-20" dirty="0">
                <a:latin typeface="Times New Roman"/>
                <a:cs typeface="Times New Roman"/>
              </a:rPr>
              <a:t> </a:t>
            </a:r>
            <a:r>
              <a:rPr lang="en-US" sz="1900" spc="-5" dirty="0">
                <a:latin typeface="Times New Roman"/>
                <a:cs typeface="Times New Roman"/>
              </a:rPr>
              <a:t>marketing</a:t>
            </a:r>
            <a:r>
              <a:rPr lang="en-US" sz="1900" spc="-1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campaigns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Times New Roman"/>
                <a:cs typeface="Times New Roman"/>
              </a:rPr>
              <a:t>accordingly.</a:t>
            </a:r>
            <a:endParaRPr lang="en-US" sz="1900" dirty="0">
              <a:latin typeface="Times New Roman"/>
              <a:cs typeface="Times New Roman"/>
            </a:endParaRPr>
          </a:p>
          <a:p>
            <a:pPr marL="299085" marR="511809" indent="-287020">
              <a:lnSpc>
                <a:spcPct val="150000"/>
              </a:lnSpc>
              <a:buFont typeface="Wingdings"/>
              <a:buChar char=""/>
              <a:tabLst>
                <a:tab pos="29972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B3B854-6B9E-4A9E-A6E3-F063CA7991C7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WHO ARE THE END USERS of this project?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22A8C-A9E0-4549-892B-BA00F52327F5}"/>
              </a:ext>
            </a:extLst>
          </p:cNvPr>
          <p:cNvSpPr/>
          <p:nvPr/>
        </p:nvSpPr>
        <p:spPr>
          <a:xfrm>
            <a:off x="581192" y="1985758"/>
            <a:ext cx="11211740" cy="8484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r>
              <a:rPr lang="en-US" b="1" spc="-10" dirty="0">
                <a:latin typeface="Times New Roman"/>
                <a:cs typeface="Times New Roman"/>
              </a:rPr>
              <a:t>Sales Team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sales team can leverage the project's insights to optimize their </a:t>
            </a:r>
            <a:r>
              <a:rPr lang="en-US" spc="-5" dirty="0">
                <a:latin typeface="Times New Roman"/>
                <a:cs typeface="Times New Roman"/>
              </a:rPr>
              <a:t>sales </a:t>
            </a:r>
            <a:r>
              <a:rPr lang="en-US" dirty="0">
                <a:latin typeface="Times New Roman"/>
                <a:cs typeface="Times New Roman"/>
              </a:rPr>
              <a:t>approach. By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understanding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sales trends,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product performance,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customer</a:t>
            </a:r>
            <a:r>
              <a:rPr lang="en-US" spc="-10" dirty="0">
                <a:latin typeface="Times New Roman"/>
                <a:cs typeface="Times New Roman"/>
              </a:rPr>
              <a:t> behavior,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adapt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their</a:t>
            </a:r>
            <a:r>
              <a:rPr lang="en-US" spc="-5" dirty="0">
                <a:latin typeface="Times New Roman"/>
                <a:cs typeface="Times New Roman"/>
              </a:rPr>
              <a:t> sales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strategies </a:t>
            </a:r>
            <a:r>
              <a:rPr lang="en-US" spc="-4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better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meet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customer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demands 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increase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sales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revenue.</a:t>
            </a:r>
          </a:p>
          <a:p>
            <a:pPr marL="299085" indent="-287020" algn="just"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r>
              <a:rPr lang="en-US" b="1" dirty="0">
                <a:latin typeface="Times New Roman"/>
                <a:cs typeface="Times New Roman"/>
              </a:rPr>
              <a:t>Operations </a:t>
            </a:r>
            <a:r>
              <a:rPr lang="en-US" b="1" spc="-35" dirty="0">
                <a:latin typeface="Times New Roman"/>
                <a:cs typeface="Times New Roman"/>
              </a:rPr>
              <a:t>Team: </a:t>
            </a:r>
            <a:r>
              <a:rPr lang="en-US" dirty="0">
                <a:latin typeface="Times New Roman"/>
                <a:cs typeface="Times New Roman"/>
              </a:rPr>
              <a:t>The operations team can utilize the project's </a:t>
            </a:r>
            <a:r>
              <a:rPr lang="en-US" spc="-5" dirty="0">
                <a:latin typeface="Times New Roman"/>
                <a:cs typeface="Times New Roman"/>
              </a:rPr>
              <a:t>recommendations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streamline processes, </a:t>
            </a:r>
            <a:r>
              <a:rPr lang="en-US" dirty="0">
                <a:latin typeface="Times New Roman"/>
                <a:cs typeface="Times New Roman"/>
              </a:rPr>
              <a:t> improve inventory </a:t>
            </a:r>
            <a:r>
              <a:rPr lang="en-US" spc="-5" dirty="0">
                <a:latin typeface="Times New Roman"/>
                <a:cs typeface="Times New Roman"/>
              </a:rPr>
              <a:t>management,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optimize </a:t>
            </a:r>
            <a:r>
              <a:rPr lang="en-US" dirty="0">
                <a:latin typeface="Times New Roman"/>
                <a:cs typeface="Times New Roman"/>
              </a:rPr>
              <a:t>supply chain operations. They can identify areas of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improvement </a:t>
            </a:r>
            <a:r>
              <a:rPr lang="en-US" dirty="0">
                <a:latin typeface="Times New Roman"/>
                <a:cs typeface="Times New Roman"/>
              </a:rPr>
              <a:t>based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analysis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product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categories,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profitability,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customer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satisfaction.</a:t>
            </a:r>
          </a:p>
          <a:p>
            <a:pPr marL="299085" indent="-287020" algn="just"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Finance </a:t>
            </a:r>
            <a:r>
              <a:rPr lang="en-US" b="1" spc="-35" dirty="0">
                <a:latin typeface="Times New Roman"/>
                <a:cs typeface="Times New Roman"/>
              </a:rPr>
              <a:t>Team: </a:t>
            </a:r>
            <a:r>
              <a:rPr lang="en-US" dirty="0">
                <a:latin typeface="Times New Roman"/>
                <a:cs typeface="Times New Roman"/>
              </a:rPr>
              <a:t>The finance team can benefit from the project's analysis of profitability and cost factors. The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insights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help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them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identify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cost-saving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opportunities,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evaluate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impact of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discounts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shipping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costs, </a:t>
            </a:r>
            <a:r>
              <a:rPr lang="en-US" spc="-4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optimize</a:t>
            </a:r>
            <a:r>
              <a:rPr lang="en-US" dirty="0">
                <a:latin typeface="Times New Roman"/>
                <a:cs typeface="Times New Roman"/>
              </a:rPr>
              <a:t> pricing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strategies.</a:t>
            </a:r>
          </a:p>
          <a:p>
            <a:pPr marL="299085" indent="-287020" algn="just"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Data Analysts/Scientists: </a:t>
            </a:r>
            <a:r>
              <a:rPr lang="en-US" dirty="0">
                <a:latin typeface="Times New Roman"/>
                <a:cs typeface="Times New Roman"/>
              </a:rPr>
              <a:t>Data analysts or data scientists within the </a:t>
            </a:r>
            <a:r>
              <a:rPr lang="en-US" spc="-5" dirty="0">
                <a:latin typeface="Times New Roman"/>
                <a:cs typeface="Times New Roman"/>
              </a:rPr>
              <a:t>organization </a:t>
            </a:r>
            <a:r>
              <a:rPr lang="en-US" dirty="0">
                <a:latin typeface="Times New Roman"/>
                <a:cs typeface="Times New Roman"/>
              </a:rPr>
              <a:t>can </a:t>
            </a:r>
            <a:r>
              <a:rPr lang="en-US" spc="-5" dirty="0">
                <a:latin typeface="Times New Roman"/>
                <a:cs typeface="Times New Roman"/>
              </a:rPr>
              <a:t>use </a:t>
            </a:r>
            <a:r>
              <a:rPr lang="en-US" dirty="0">
                <a:latin typeface="Times New Roman"/>
                <a:cs typeface="Times New Roman"/>
              </a:rPr>
              <a:t>the project as a 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reference for </a:t>
            </a:r>
            <a:r>
              <a:rPr lang="en-US" spc="-5" dirty="0">
                <a:latin typeface="Times New Roman"/>
                <a:cs typeface="Times New Roman"/>
              </a:rPr>
              <a:t>similar </a:t>
            </a:r>
            <a:r>
              <a:rPr lang="en-US" dirty="0">
                <a:latin typeface="Times New Roman"/>
                <a:cs typeface="Times New Roman"/>
              </a:rPr>
              <a:t>analyses and </a:t>
            </a:r>
            <a:r>
              <a:rPr lang="en-US" spc="-5" dirty="0">
                <a:latin typeface="Times New Roman"/>
                <a:cs typeface="Times New Roman"/>
              </a:rPr>
              <a:t>as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benchmark </a:t>
            </a:r>
            <a:r>
              <a:rPr lang="en-US" dirty="0">
                <a:latin typeface="Times New Roman"/>
                <a:cs typeface="Times New Roman"/>
              </a:rPr>
              <a:t>for future data-driven projects. They can also contribute </a:t>
            </a:r>
            <a:r>
              <a:rPr lang="en-US" spc="-4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their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expertise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 analyzing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dataset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extracting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insights.</a:t>
            </a:r>
          </a:p>
          <a:p>
            <a:pPr marL="12065" algn="just">
              <a:spcBef>
                <a:spcPts val="1295"/>
              </a:spcBef>
              <a:buClr>
                <a:schemeClr val="accent1"/>
              </a:buClr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Clr>
                <a:schemeClr val="accent1"/>
              </a:buClr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12065" algn="just">
              <a:spcBef>
                <a:spcPts val="1295"/>
              </a:spcBef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spcBef>
                <a:spcPts val="1295"/>
              </a:spcBef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2997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99085" marR="287655" indent="-28702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     </a:t>
            </a:r>
            <a:endParaRPr lang="en-US" sz="18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</a:pPr>
            <a:endParaRPr lang="en-US" sz="18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345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168914"/>
            <a:ext cx="11029615" cy="4062204"/>
          </a:xfrm>
        </p:spPr>
        <p:txBody>
          <a:bodyPr>
            <a:noAutofit/>
          </a:bodyPr>
          <a:lstStyle/>
          <a:p>
            <a:pPr marL="12700" marR="5080">
              <a:lnSpc>
                <a:spcPct val="152500"/>
              </a:lnSpc>
              <a:spcBef>
                <a:spcPts val="220"/>
              </a:spcBef>
            </a:pPr>
            <a:r>
              <a:rPr lang="en-US" sz="1800" b="1" dirty="0">
                <a:latin typeface="Times New Roman"/>
                <a:cs typeface="Times New Roman"/>
              </a:rPr>
              <a:t>Solution</a:t>
            </a:r>
            <a:r>
              <a:rPr lang="en-US" sz="1800" b="1" dirty="0">
                <a:solidFill>
                  <a:srgbClr val="374151"/>
                </a:solidFill>
                <a:latin typeface="Times New Roman"/>
                <a:cs typeface="Times New Roman"/>
              </a:rPr>
              <a:t>: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 project involved a comprehensive analysis of the Superstore dataset to gain insights into </a:t>
            </a:r>
            <a:r>
              <a:rPr lang="en-US"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sales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trends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profitability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 Superstore.</a:t>
            </a:r>
            <a:r>
              <a:rPr lang="en-US" sz="1800" spc="-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lang="en-US"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analysis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utilized</a:t>
            </a:r>
            <a:r>
              <a:rPr lang="en-US"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various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Python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libraries</a:t>
            </a:r>
            <a:r>
              <a:rPr lang="en-US"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lang="en-US"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NumPy, </a:t>
            </a:r>
            <a:r>
              <a:rPr lang="en-US" sz="1800" spc="-48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Pandas,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statistical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and data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mining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techniques and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visualization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tools such as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Matplotlib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and Seaborn to </a:t>
            </a:r>
            <a:r>
              <a:rPr lang="en-US"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efficiently</a:t>
            </a:r>
            <a:r>
              <a:rPr lang="en-US"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analyze</a:t>
            </a:r>
            <a:r>
              <a:rPr lang="en-US"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lang="en-US"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Superstore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dataset.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lang="en-US" sz="1800" b="1" spc="-35" dirty="0">
                <a:latin typeface="Times New Roman"/>
                <a:cs typeface="Times New Roman"/>
              </a:rPr>
              <a:t>Value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Proposition</a:t>
            </a:r>
            <a:r>
              <a:rPr lang="en-US" sz="180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lang="en-US" sz="1800" b="1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 analysis</a:t>
            </a:r>
            <a:r>
              <a:rPr lang="en-US"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provides</a:t>
            </a:r>
            <a:r>
              <a:rPr lang="en-US"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data-driven</a:t>
            </a:r>
            <a:r>
              <a:rPr lang="en-US"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recommendations</a:t>
            </a:r>
            <a:r>
              <a:rPr lang="en-US"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decision</a:t>
            </a:r>
            <a:r>
              <a:rPr lang="en-US"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 to</a:t>
            </a:r>
            <a:r>
              <a:rPr lang="en-US" sz="18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-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optimize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sales,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improve</a:t>
            </a:r>
            <a:r>
              <a:rPr lang="en-US"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15" dirty="0">
                <a:solidFill>
                  <a:srgbClr val="374151"/>
                </a:solidFill>
                <a:latin typeface="Times New Roman"/>
                <a:cs typeface="Times New Roman"/>
              </a:rPr>
              <a:t>profitability,</a:t>
            </a:r>
            <a:r>
              <a:rPr lang="en-US"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endParaRPr lang="en-US"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inform</a:t>
            </a:r>
            <a:r>
              <a:rPr lang="en-US"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business</a:t>
            </a:r>
            <a:r>
              <a:rPr lang="en-US"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strategies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lang="en-US"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personalized</a:t>
            </a:r>
            <a:r>
              <a:rPr lang="en-US" sz="1800" spc="-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marketing.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lang="en-US"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use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Python</a:t>
            </a:r>
            <a:r>
              <a:rPr lang="en-US"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libraries</a:t>
            </a:r>
            <a:r>
              <a:rPr lang="en-US"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lang="en-US"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visualization</a:t>
            </a:r>
            <a:r>
              <a:rPr lang="en-US" sz="1800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tools</a:t>
            </a:r>
            <a:r>
              <a:rPr lang="en-US"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enhances</a:t>
            </a:r>
            <a:r>
              <a:rPr lang="en-US" sz="1800" spc="-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efficiency</a:t>
            </a:r>
            <a:r>
              <a:rPr lang="en-US" sz="1800" spc="-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lang="en-US" sz="18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effectiveness</a:t>
            </a:r>
            <a:r>
              <a:rPr lang="en-US" sz="1800" spc="-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analysis</a:t>
            </a:r>
            <a:r>
              <a:rPr lang="en-US" sz="18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lang="en-US"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making</a:t>
            </a:r>
            <a:r>
              <a:rPr lang="en-US" sz="18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it</a:t>
            </a:r>
            <a:r>
              <a:rPr lang="en-US" sz="18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74151"/>
                </a:solidFill>
                <a:latin typeface="Times New Roman"/>
                <a:cs typeface="Times New Roman"/>
              </a:rPr>
              <a:t>easily interpretable.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02557"/>
            <a:ext cx="11029615" cy="4996205"/>
          </a:xfrm>
        </p:spPr>
        <p:txBody>
          <a:bodyPr>
            <a:normAutofit lnSpcReduction="10000"/>
          </a:bodyPr>
          <a:lstStyle/>
          <a:p>
            <a:pPr marL="299085" marR="466725" indent="-28702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1800" b="1" spc="-5" dirty="0">
                <a:latin typeface="Times New Roman"/>
                <a:cs typeface="Times New Roman"/>
              </a:rPr>
              <a:t>Personalized Project </a:t>
            </a:r>
            <a:r>
              <a:rPr lang="en-US" sz="1800" b="1" dirty="0">
                <a:latin typeface="Times New Roman"/>
                <a:cs typeface="Times New Roman"/>
              </a:rPr>
              <a:t>Objectives: </a:t>
            </a:r>
            <a:r>
              <a:rPr lang="en-US" sz="1800" dirty="0">
                <a:latin typeface="Times New Roman"/>
                <a:cs typeface="Times New Roman"/>
              </a:rPr>
              <a:t>I would review the initial project objectives and consider any additional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goals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specific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areas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of focus that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align</a:t>
            </a:r>
            <a:r>
              <a:rPr lang="en-US" sz="1800" spc="-5" dirty="0">
                <a:latin typeface="Times New Roman"/>
                <a:cs typeface="Times New Roman"/>
              </a:rPr>
              <a:t> with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my</a:t>
            </a:r>
            <a:r>
              <a:rPr lang="en-US" sz="1800" dirty="0">
                <a:latin typeface="Times New Roman"/>
                <a:cs typeface="Times New Roman"/>
              </a:rPr>
              <a:t> expertise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interests.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30"/>
              </a:spcBef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Creative Data </a:t>
            </a:r>
            <a:r>
              <a:rPr lang="en-US" sz="1800" b="1" spc="-10" dirty="0">
                <a:latin typeface="Times New Roman"/>
                <a:cs typeface="Times New Roman"/>
              </a:rPr>
              <a:t>Visualization: </a:t>
            </a:r>
            <a:r>
              <a:rPr lang="en-US" sz="1800" spc="-60" dirty="0">
                <a:latin typeface="Times New Roman"/>
                <a:cs typeface="Times New Roman"/>
              </a:rPr>
              <a:t>To </a:t>
            </a:r>
            <a:r>
              <a:rPr lang="en-US" sz="1800" dirty="0">
                <a:latin typeface="Times New Roman"/>
                <a:cs typeface="Times New Roman"/>
              </a:rPr>
              <a:t>present the analysis findings in a visually appealing and easily understandable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manner, </a:t>
            </a:r>
            <a:r>
              <a:rPr lang="en-US" sz="1800" dirty="0">
                <a:latin typeface="Times New Roman"/>
                <a:cs typeface="Times New Roman"/>
              </a:rPr>
              <a:t>I </a:t>
            </a:r>
            <a:r>
              <a:rPr lang="en-US" sz="1800" spc="-5" dirty="0">
                <a:latin typeface="Times New Roman"/>
                <a:cs typeface="Times New Roman"/>
              </a:rPr>
              <a:t>might </a:t>
            </a:r>
            <a:r>
              <a:rPr lang="en-US" sz="1800" dirty="0">
                <a:latin typeface="Times New Roman"/>
                <a:cs typeface="Times New Roman"/>
              </a:rPr>
              <a:t>explore creative data visualization techniques beyond the typical charts and graphs. This could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involve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interactive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dashboards,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storytelling techniques,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infographics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engage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stakeholders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convey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insights</a:t>
            </a:r>
            <a:r>
              <a:rPr lang="en-US" sz="1800" spc="-15" dirty="0">
                <a:latin typeface="Times New Roman"/>
                <a:cs typeface="Times New Roman"/>
              </a:rPr>
              <a:t> effectively.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spc="-5" dirty="0">
                <a:latin typeface="Times New Roman"/>
                <a:cs typeface="Times New Roman"/>
              </a:rPr>
              <a:t>Domain-specific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Insights:</a:t>
            </a:r>
            <a:r>
              <a:rPr lang="en-US" sz="1800" b="1" spc="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Drawing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from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my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domain </a:t>
            </a:r>
            <a:r>
              <a:rPr lang="en-US" sz="1800" dirty="0">
                <a:latin typeface="Times New Roman"/>
                <a:cs typeface="Times New Roman"/>
              </a:rPr>
              <a:t>knowledge 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prior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experience,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 </a:t>
            </a:r>
            <a:r>
              <a:rPr lang="en-US" sz="1800" spc="-5" dirty="0">
                <a:latin typeface="Times New Roman"/>
                <a:cs typeface="Times New Roman"/>
              </a:rPr>
              <a:t>would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provide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context-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/>
                <a:cs typeface="Times New Roman"/>
              </a:rPr>
              <a:t>      specific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insights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that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go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beyond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basic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analysis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297815" marR="16637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/>
                <a:cs typeface="Times New Roman"/>
              </a:rPr>
              <a:t>Real-world </a:t>
            </a:r>
            <a:r>
              <a:rPr lang="en-US" sz="1800" b="1" spc="-5" dirty="0">
                <a:latin typeface="Times New Roman"/>
                <a:cs typeface="Times New Roman"/>
              </a:rPr>
              <a:t>Implementation </a:t>
            </a:r>
            <a:r>
              <a:rPr lang="en-US" sz="1800" b="1" dirty="0">
                <a:latin typeface="Times New Roman"/>
                <a:cs typeface="Times New Roman"/>
              </a:rPr>
              <a:t>Strategies: </a:t>
            </a:r>
            <a:r>
              <a:rPr lang="en-US" sz="1800" spc="-5" dirty="0">
                <a:latin typeface="Times New Roman"/>
                <a:cs typeface="Times New Roman"/>
              </a:rPr>
              <a:t>While recommendations </a:t>
            </a:r>
            <a:r>
              <a:rPr lang="en-US" sz="1800" dirty="0">
                <a:latin typeface="Times New Roman"/>
                <a:cs typeface="Times New Roman"/>
              </a:rPr>
              <a:t>are a crucial part of the project, I </a:t>
            </a:r>
            <a:r>
              <a:rPr lang="en-US" sz="1800" spc="-5" dirty="0">
                <a:latin typeface="Times New Roman"/>
                <a:cs typeface="Times New Roman"/>
              </a:rPr>
              <a:t>would </a:t>
            </a:r>
            <a:r>
              <a:rPr lang="en-US" sz="1800" dirty="0">
                <a:latin typeface="Times New Roman"/>
                <a:cs typeface="Times New Roman"/>
              </a:rPr>
              <a:t> ensure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they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practical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actionable.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could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involve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providing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specific </a:t>
            </a:r>
            <a:r>
              <a:rPr lang="en-US" sz="1800" spc="-5" dirty="0">
                <a:latin typeface="Times New Roman"/>
                <a:cs typeface="Times New Roman"/>
              </a:rPr>
              <a:t>implementation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strategies,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such </a:t>
            </a:r>
            <a:r>
              <a:rPr lang="en-US" sz="1800" spc="-434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launching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loyalty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programs,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optimizing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pricing </a:t>
            </a:r>
            <a:r>
              <a:rPr lang="en-US" sz="1800" spc="-5" dirty="0">
                <a:latin typeface="Times New Roman"/>
                <a:cs typeface="Times New Roman"/>
              </a:rPr>
              <a:t>structures,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improving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inventory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management.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1598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MT</vt:lpstr>
      <vt:lpstr>Calibri</vt:lpstr>
      <vt:lpstr>Franklin Gothic Book</vt:lpstr>
      <vt:lpstr>Franklin Gothic Demi</vt:lpstr>
      <vt:lpstr>Microsoft Sans Serif</vt:lpstr>
      <vt:lpstr>Times New Roman</vt:lpstr>
      <vt:lpstr>Wingdings</vt:lpstr>
      <vt:lpstr>Wingdings 2</vt:lpstr>
      <vt:lpstr>DividendVTI</vt:lpstr>
      <vt:lpstr>Student Details</vt:lpstr>
      <vt:lpstr>PROJECT TITLE: CASE STUDY: ANALYSIS OF SUPERSTORE DATASET  </vt:lpstr>
      <vt:lpstr>AGENDA</vt:lpstr>
      <vt:lpstr>PROJECT OVERVIEW</vt:lpstr>
      <vt:lpstr>PROJECT OVERVIEW</vt:lpstr>
      <vt:lpstr>WHO ARE THE END USERS of this project?</vt:lpstr>
      <vt:lpstr>PowerPoint Presentation</vt:lpstr>
      <vt:lpstr> YOUR SOLUTION AND ITS VALUE PROPOSITION</vt:lpstr>
      <vt:lpstr>How did you customize the project and make it your own</vt:lpstr>
      <vt:lpstr>MODELLING AND INSIGHTS</vt:lpstr>
      <vt:lpstr>MODELLING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OF ANALYSIS</vt:lpstr>
      <vt:lpstr>RESULTS OF ANALYSIS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</cp:lastModifiedBy>
  <cp:revision>17</cp:revision>
  <dcterms:created xsi:type="dcterms:W3CDTF">2021-05-26T16:50:10Z</dcterms:created>
  <dcterms:modified xsi:type="dcterms:W3CDTF">2023-07-24T10:32:27Z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