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77" r:id="rId15"/>
    <p:sldId id="278" r:id="rId16"/>
    <p:sldId id="268" r:id="rId17"/>
    <p:sldId id="279" r:id="rId18"/>
    <p:sldId id="269" r:id="rId19"/>
    <p:sldId id="280" r:id="rId20"/>
    <p:sldId id="281" r:id="rId21"/>
    <p:sldId id="282" r:id="rId22"/>
    <p:sldId id="295" r:id="rId23"/>
    <p:sldId id="283" r:id="rId24"/>
    <p:sldId id="284" r:id="rId25"/>
    <p:sldId id="285" r:id="rId26"/>
    <p:sldId id="286" r:id="rId27"/>
    <p:sldId id="287" r:id="rId28"/>
    <p:sldId id="288" r:id="rId29"/>
    <p:sldId id="294" r:id="rId30"/>
    <p:sldId id="289" r:id="rId31"/>
    <p:sldId id="270" r:id="rId32"/>
    <p:sldId id="271" r:id="rId33"/>
    <p:sldId id="272" r:id="rId34"/>
    <p:sldId id="273" r:id="rId35"/>
    <p:sldId id="296"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899" autoAdjust="0"/>
  </p:normalViewPr>
  <p:slideViewPr>
    <p:cSldViewPr snapToGrid="0">
      <p:cViewPr varScale="1">
        <p:scale>
          <a:sx n="76" d="100"/>
          <a:sy n="76"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5A049-9C78-428C-9D66-B0C2FFB6FAE1}"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11373-C9E2-4253-90C4-C27F338E4432}" type="slidenum">
              <a:rPr lang="en-US" smtClean="0"/>
              <a:t>‹#›</a:t>
            </a:fld>
            <a:endParaRPr lang="en-US"/>
          </a:p>
        </p:txBody>
      </p:sp>
    </p:spTree>
    <p:extLst>
      <p:ext uri="{BB962C8B-B14F-4D97-AF65-F5344CB8AC3E}">
        <p14:creationId xmlns:p14="http://schemas.microsoft.com/office/powerpoint/2010/main" val="371439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611373-C9E2-4253-90C4-C27F338E4432}" type="slidenum">
              <a:rPr lang="en-US" smtClean="0"/>
              <a:t>7</a:t>
            </a:fld>
            <a:endParaRPr lang="en-US"/>
          </a:p>
        </p:txBody>
      </p:sp>
    </p:spTree>
    <p:extLst>
      <p:ext uri="{BB962C8B-B14F-4D97-AF65-F5344CB8AC3E}">
        <p14:creationId xmlns:p14="http://schemas.microsoft.com/office/powerpoint/2010/main" val="207441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1D5B-4D5A-BE6E-5874-87DE56FF0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A0AB16-CFA7-741E-A445-2564379C8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337B54-EEE6-A9E4-7386-0D8090EFB10B}"/>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5" name="Footer Placeholder 4">
            <a:extLst>
              <a:ext uri="{FF2B5EF4-FFF2-40B4-BE49-F238E27FC236}">
                <a16:creationId xmlns:a16="http://schemas.microsoft.com/office/drawing/2014/main" id="{9B57BF65-F7FB-79F7-665C-92A62F9CD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AA20D-F991-DF20-EE7D-ED1D5E3770B5}"/>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353887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2DE6-3DBF-0831-1D63-F91E415357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3956E-3B05-A900-7B9A-1A1B3676A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54FBC-AEE4-B25D-D0D3-E043DCB2CC1D}"/>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5" name="Footer Placeholder 4">
            <a:extLst>
              <a:ext uri="{FF2B5EF4-FFF2-40B4-BE49-F238E27FC236}">
                <a16:creationId xmlns:a16="http://schemas.microsoft.com/office/drawing/2014/main" id="{32D75D6B-E31F-051D-B669-956C3478B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6B9CA-8179-CF6A-ECA7-659C4563BF96}"/>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295501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476FFF-1850-DB56-9867-4F233031B6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A8559-6CFD-4934-E764-8272B481A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7575D-8FF0-993F-93A5-A49C85F45869}"/>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5" name="Footer Placeholder 4">
            <a:extLst>
              <a:ext uri="{FF2B5EF4-FFF2-40B4-BE49-F238E27FC236}">
                <a16:creationId xmlns:a16="http://schemas.microsoft.com/office/drawing/2014/main" id="{8B564177-1D8F-27BF-B399-D965E4073D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DEFC5-B156-2F01-66A9-238C55FDCD11}"/>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158038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498E-A6F4-66B4-DC1D-22816EA0CB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638676-58AB-7D4A-C1F4-089E9CE30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F40DC-A8F6-D6E1-0ED9-15DC526EA7DC}"/>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5" name="Footer Placeholder 4">
            <a:extLst>
              <a:ext uri="{FF2B5EF4-FFF2-40B4-BE49-F238E27FC236}">
                <a16:creationId xmlns:a16="http://schemas.microsoft.com/office/drawing/2014/main" id="{07F2FDFF-7D44-44E3-2E2B-62D2BECCA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77AFA-4949-1932-4CF1-D46D323F24B3}"/>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284546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CB9F-4B5B-B6C6-3FCD-5E7694F47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9C52C1-5280-F94D-D172-036E9779A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83E59-7D12-7A33-A418-EBB18F47350A}"/>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5" name="Footer Placeholder 4">
            <a:extLst>
              <a:ext uri="{FF2B5EF4-FFF2-40B4-BE49-F238E27FC236}">
                <a16:creationId xmlns:a16="http://schemas.microsoft.com/office/drawing/2014/main" id="{2C07C539-98D3-47B2-0535-159049A00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42F94-B7FE-C0B2-9325-C633D2B59B41}"/>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126015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948C-1339-F5D5-E7F7-88DD5F1F1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76EDD-3B78-2289-B14F-A1BB76BCD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9172B6-B772-7C6A-71F6-62F427381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879A0F-E3CE-8BB2-DB12-19A766D9DDCE}"/>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6" name="Footer Placeholder 5">
            <a:extLst>
              <a:ext uri="{FF2B5EF4-FFF2-40B4-BE49-F238E27FC236}">
                <a16:creationId xmlns:a16="http://schemas.microsoft.com/office/drawing/2014/main" id="{BD6544E7-BA2F-5AE0-E82B-FDEA991EC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511734-F5B6-C946-201D-67CFDBDB8EF4}"/>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298789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0F87-8D1C-70B5-8908-AA41A96C4B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A7972-7048-7AEA-EB6E-15FD866FD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D486B-949A-AE78-5624-B1513F9E63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C06FC8-C306-D0E8-03C4-BD43696F2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4924AD-2290-3876-2CDF-D61B366FC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905EE6-94E0-2E2C-C5BB-521DF6EEDCE5}"/>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8" name="Footer Placeholder 7">
            <a:extLst>
              <a:ext uri="{FF2B5EF4-FFF2-40B4-BE49-F238E27FC236}">
                <a16:creationId xmlns:a16="http://schemas.microsoft.com/office/drawing/2014/main" id="{51A94285-9E2F-83E9-8A16-49F89EA637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5996A2-3A70-87AD-91AB-D621F6E3EB2B}"/>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416766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6338-3168-7054-055A-73F6D33863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029956-4672-C6FB-67AB-8158C04D04DD}"/>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4" name="Footer Placeholder 3">
            <a:extLst>
              <a:ext uri="{FF2B5EF4-FFF2-40B4-BE49-F238E27FC236}">
                <a16:creationId xmlns:a16="http://schemas.microsoft.com/office/drawing/2014/main" id="{EFDD7418-CA3E-8637-3EB3-AB25CC6415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CD2097-6577-E526-DFC5-CA12EDB0C95F}"/>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160208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26379A-E3C2-1DD5-75DA-98D898C57507}"/>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3" name="Footer Placeholder 2">
            <a:extLst>
              <a:ext uri="{FF2B5EF4-FFF2-40B4-BE49-F238E27FC236}">
                <a16:creationId xmlns:a16="http://schemas.microsoft.com/office/drawing/2014/main" id="{B5C488E2-C20B-DDCF-2BE5-DB221A3574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7EED41-45C9-F226-6EBC-B7CA5B6A6018}"/>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148224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DCF-0829-66FB-5FC9-2A5E84000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466875-C172-18E5-6F70-2AF0C064D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B1ECFA-D426-9296-85A8-AF665600F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E0BAE-C522-A8B9-7766-21351A5B06E4}"/>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6" name="Footer Placeholder 5">
            <a:extLst>
              <a:ext uri="{FF2B5EF4-FFF2-40B4-BE49-F238E27FC236}">
                <a16:creationId xmlns:a16="http://schemas.microsoft.com/office/drawing/2014/main" id="{EE7E046E-41FC-C901-69BB-66160F6DA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28C5C-7BE2-BF15-7DDE-24D2A947C75A}"/>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355214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C61D-9DFD-C393-6C2A-D8B12C70B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20EB8D-6301-DC41-5FAD-32EBD5C79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78E1B9-8FF3-DFB1-6922-6C29D19B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15039-00E5-2CDB-E1E5-CB1B36F121FD}"/>
              </a:ext>
            </a:extLst>
          </p:cNvPr>
          <p:cNvSpPr>
            <a:spLocks noGrp="1"/>
          </p:cNvSpPr>
          <p:nvPr>
            <p:ph type="dt" sz="half" idx="10"/>
          </p:nvPr>
        </p:nvSpPr>
        <p:spPr/>
        <p:txBody>
          <a:bodyPr/>
          <a:lstStyle/>
          <a:p>
            <a:fld id="{DDB3BB3A-0827-4BE9-B18F-B980752B250F}" type="datetimeFigureOut">
              <a:rPr lang="en-IN" smtClean="0"/>
              <a:t>23-03-2023</a:t>
            </a:fld>
            <a:endParaRPr lang="en-IN"/>
          </a:p>
        </p:txBody>
      </p:sp>
      <p:sp>
        <p:nvSpPr>
          <p:cNvPr id="6" name="Footer Placeholder 5">
            <a:extLst>
              <a:ext uri="{FF2B5EF4-FFF2-40B4-BE49-F238E27FC236}">
                <a16:creationId xmlns:a16="http://schemas.microsoft.com/office/drawing/2014/main" id="{3F250BEF-4E41-9D27-FA70-BF27F99892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8DDF84-97BD-7FAF-4032-38BD64189DC7}"/>
              </a:ext>
            </a:extLst>
          </p:cNvPr>
          <p:cNvSpPr>
            <a:spLocks noGrp="1"/>
          </p:cNvSpPr>
          <p:nvPr>
            <p:ph type="sldNum" sz="quarter" idx="12"/>
          </p:nvPr>
        </p:nvSpPr>
        <p:spPr/>
        <p:txBody>
          <a:bodyPr/>
          <a:lstStyle/>
          <a:p>
            <a:fld id="{5234F143-08FE-4377-8717-CC4B662CE86D}" type="slidenum">
              <a:rPr lang="en-IN" smtClean="0"/>
              <a:t>‹#›</a:t>
            </a:fld>
            <a:endParaRPr lang="en-IN"/>
          </a:p>
        </p:txBody>
      </p:sp>
    </p:spTree>
    <p:extLst>
      <p:ext uri="{BB962C8B-B14F-4D97-AF65-F5344CB8AC3E}">
        <p14:creationId xmlns:p14="http://schemas.microsoft.com/office/powerpoint/2010/main" val="166827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D3C99-EF43-D7D3-620D-D5255ED52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B48D76-F2EF-16AD-6763-BD6F87017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C1BD9-534E-3986-7E22-F4823B162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3BB3A-0827-4BE9-B18F-B980752B250F}" type="datetimeFigureOut">
              <a:rPr lang="en-IN" smtClean="0"/>
              <a:t>23-03-2023</a:t>
            </a:fld>
            <a:endParaRPr lang="en-IN"/>
          </a:p>
        </p:txBody>
      </p:sp>
      <p:sp>
        <p:nvSpPr>
          <p:cNvPr id="5" name="Footer Placeholder 4">
            <a:extLst>
              <a:ext uri="{FF2B5EF4-FFF2-40B4-BE49-F238E27FC236}">
                <a16:creationId xmlns:a16="http://schemas.microsoft.com/office/drawing/2014/main" id="{1937E022-C03C-8FC3-51CB-3D3577D78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B9EB00-4E79-AB02-4205-145157226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4F143-08FE-4377-8717-CC4B662CE86D}" type="slidenum">
              <a:rPr lang="en-IN" smtClean="0"/>
              <a:t>‹#›</a:t>
            </a:fld>
            <a:endParaRPr lang="en-IN"/>
          </a:p>
        </p:txBody>
      </p:sp>
    </p:spTree>
    <p:extLst>
      <p:ext uri="{BB962C8B-B14F-4D97-AF65-F5344CB8AC3E}">
        <p14:creationId xmlns:p14="http://schemas.microsoft.com/office/powerpoint/2010/main" val="402767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EF49-44AB-7C2B-1C3F-0F6D312C1E98}"/>
              </a:ext>
            </a:extLst>
          </p:cNvPr>
          <p:cNvSpPr>
            <a:spLocks noGrp="1"/>
          </p:cNvSpPr>
          <p:nvPr>
            <p:ph type="ctrTitle"/>
          </p:nvPr>
        </p:nvSpPr>
        <p:spPr>
          <a:xfrm>
            <a:off x="1360371" y="698852"/>
            <a:ext cx="9144000" cy="639060"/>
          </a:xfrm>
        </p:spPr>
        <p:txBody>
          <a:bodyPr>
            <a:normAutofit/>
          </a:bodyPr>
          <a:lstStyle/>
          <a:p>
            <a:r>
              <a:rPr lang="en-IN" sz="2800" b="1" dirty="0">
                <a:latin typeface="Times New Roman" panose="02020603050405020304" pitchFamily="18" charset="0"/>
                <a:cs typeface="Times New Roman" panose="02020603050405020304" pitchFamily="18" charset="0"/>
              </a:rPr>
              <a:t>Online Voting System</a:t>
            </a:r>
          </a:p>
        </p:txBody>
      </p:sp>
      <p:sp>
        <p:nvSpPr>
          <p:cNvPr id="3" name="Subtitle 2">
            <a:extLst>
              <a:ext uri="{FF2B5EF4-FFF2-40B4-BE49-F238E27FC236}">
                <a16:creationId xmlns:a16="http://schemas.microsoft.com/office/drawing/2014/main" id="{A4926413-D727-4B2A-905E-37677C54204C}"/>
              </a:ext>
            </a:extLst>
          </p:cNvPr>
          <p:cNvSpPr>
            <a:spLocks noGrp="1"/>
          </p:cNvSpPr>
          <p:nvPr>
            <p:ph type="subTitle" idx="1"/>
          </p:nvPr>
        </p:nvSpPr>
        <p:spPr>
          <a:xfrm>
            <a:off x="1324021" y="1994620"/>
            <a:ext cx="9144000" cy="1655762"/>
          </a:xfrm>
        </p:spPr>
        <p:txBody>
          <a:bodyPr>
            <a:normAutofit lnSpcReduction="10000"/>
          </a:bodyPr>
          <a:lstStyle/>
          <a:p>
            <a:pPr algn="r"/>
            <a:r>
              <a:rPr lang="en-IN" sz="1600" b="1" dirty="0">
                <a:latin typeface="Times New Roman" panose="02020603050405020304" pitchFamily="18" charset="0"/>
                <a:cs typeface="Times New Roman" panose="02020603050405020304" pitchFamily="18" charset="0"/>
              </a:rPr>
              <a:t>Name:</a:t>
            </a:r>
            <a:r>
              <a:rPr lang="en-IN" sz="1600" dirty="0">
                <a:latin typeface="Times New Roman" panose="02020603050405020304" pitchFamily="18" charset="0"/>
                <a:cs typeface="Times New Roman" panose="02020603050405020304" pitchFamily="18" charset="0"/>
              </a:rPr>
              <a:t> Shubham Kailas Deshmukh</a:t>
            </a:r>
            <a:endParaRPr lang="en-IN" sz="1600" b="1" dirty="0">
              <a:latin typeface="Times New Roman" panose="02020603050405020304" pitchFamily="18" charset="0"/>
              <a:cs typeface="Times New Roman" panose="02020603050405020304" pitchFamily="18" charset="0"/>
            </a:endParaRPr>
          </a:p>
          <a:p>
            <a:pPr algn="r"/>
            <a:r>
              <a:rPr lang="en-IN" sz="1600" b="1" dirty="0">
                <a:latin typeface="Times New Roman" panose="02020603050405020304" pitchFamily="18" charset="0"/>
                <a:cs typeface="Times New Roman" panose="02020603050405020304" pitchFamily="18" charset="0"/>
              </a:rPr>
              <a:t>Exam Seat no:</a:t>
            </a:r>
            <a:r>
              <a:rPr lang="en-IN" sz="1600" dirty="0">
                <a:latin typeface="Times New Roman" panose="02020603050405020304" pitchFamily="18" charset="0"/>
                <a:cs typeface="Times New Roman" panose="02020603050405020304" pitchFamily="18" charset="0"/>
              </a:rPr>
              <a:t> 21728                    </a:t>
            </a:r>
          </a:p>
          <a:p>
            <a:pPr algn="r"/>
            <a:r>
              <a:rPr lang="en-IN" sz="1600" b="1" dirty="0">
                <a:latin typeface="Times New Roman" panose="02020603050405020304" pitchFamily="18" charset="0"/>
                <a:cs typeface="Times New Roman" panose="02020603050405020304" pitchFamily="18" charset="0"/>
              </a:rPr>
              <a:t>Division: </a:t>
            </a:r>
            <a:r>
              <a:rPr lang="en-IN" sz="1600" dirty="0">
                <a:latin typeface="Times New Roman" panose="02020603050405020304" pitchFamily="18" charset="0"/>
                <a:cs typeface="Times New Roman" panose="02020603050405020304" pitchFamily="18" charset="0"/>
              </a:rPr>
              <a:t>B</a:t>
            </a:r>
          </a:p>
          <a:p>
            <a:pPr algn="r"/>
            <a:r>
              <a:rPr lang="en-IN" sz="1600" b="1" dirty="0">
                <a:latin typeface="Times New Roman" panose="02020603050405020304" pitchFamily="18" charset="0"/>
                <a:cs typeface="Times New Roman" panose="02020603050405020304" pitchFamily="18" charset="0"/>
              </a:rPr>
              <a:t>Guide Name : </a:t>
            </a:r>
            <a:r>
              <a:rPr lang="en-IN" sz="1600" dirty="0">
                <a:latin typeface="Times New Roman" panose="02020603050405020304" pitchFamily="18" charset="0"/>
                <a:cs typeface="Times New Roman" panose="02020603050405020304" pitchFamily="18" charset="0"/>
              </a:rPr>
              <a:t> </a:t>
            </a:r>
          </a:p>
          <a:p>
            <a:pPr algn="r"/>
            <a:r>
              <a:rPr lang="en-IN" sz="1600" dirty="0">
                <a:latin typeface="Times New Roman" panose="02020603050405020304" pitchFamily="18" charset="0"/>
                <a:cs typeface="Times New Roman" panose="02020603050405020304" pitchFamily="18" charset="0"/>
              </a:rPr>
              <a:t>Mrs. </a:t>
            </a:r>
            <a:r>
              <a:rPr lang="en-IN" sz="1600" dirty="0" err="1">
                <a:latin typeface="Times New Roman" panose="02020603050405020304" pitchFamily="18" charset="0"/>
                <a:cs typeface="Times New Roman" panose="02020603050405020304" pitchFamily="18" charset="0"/>
              </a:rPr>
              <a:t>Yogeshwari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Yawalkar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49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4B9D-39C4-D917-69E8-9D6DA7153C60}"/>
              </a:ext>
            </a:extLst>
          </p:cNvPr>
          <p:cNvSpPr>
            <a:spLocks noGrp="1"/>
          </p:cNvSpPr>
          <p:nvPr>
            <p:ph type="title"/>
          </p:nvPr>
        </p:nvSpPr>
        <p:spPr>
          <a:xfrm>
            <a:off x="3542899" y="93261"/>
            <a:ext cx="4917707" cy="587776"/>
          </a:xfrm>
        </p:spPr>
        <p:txBody>
          <a:bodyPr>
            <a:normAutofit/>
          </a:bodyPr>
          <a:lstStyle/>
          <a:p>
            <a:pPr algn="ctr"/>
            <a:r>
              <a:rPr lang="en-IN" sz="2000" b="1" dirty="0">
                <a:latin typeface="Times New Roman" panose="02020603050405020304" pitchFamily="18" charset="0"/>
                <a:cs typeface="Times New Roman" panose="02020603050405020304" pitchFamily="18" charset="0"/>
              </a:rPr>
              <a:t>Class Diagram</a:t>
            </a:r>
            <a:endParaRPr lang="en-IN" sz="2000" dirty="0"/>
          </a:p>
        </p:txBody>
      </p:sp>
      <p:sp>
        <p:nvSpPr>
          <p:cNvPr id="3" name="Content Placeholder 2">
            <a:extLst>
              <a:ext uri="{FF2B5EF4-FFF2-40B4-BE49-F238E27FC236}">
                <a16:creationId xmlns:a16="http://schemas.microsoft.com/office/drawing/2014/main" id="{58944471-1680-7463-D265-74042DE49308}"/>
              </a:ext>
            </a:extLst>
          </p:cNvPr>
          <p:cNvSpPr>
            <a:spLocks noGrp="1"/>
          </p:cNvSpPr>
          <p:nvPr>
            <p:ph idx="1"/>
          </p:nvPr>
        </p:nvSpPr>
        <p:spPr/>
        <p:txBody>
          <a:bodyPr/>
          <a:lstStyle/>
          <a:p>
            <a:pPr marL="0" indent="0">
              <a:buNone/>
            </a:pPr>
            <a:r>
              <a:rPr lang="en-IN" dirty="0"/>
              <a:t> </a:t>
            </a:r>
          </a:p>
        </p:txBody>
      </p:sp>
      <p:pic>
        <p:nvPicPr>
          <p:cNvPr id="4" name="Picture 3">
            <a:extLst>
              <a:ext uri="{FF2B5EF4-FFF2-40B4-BE49-F238E27FC236}">
                <a16:creationId xmlns:a16="http://schemas.microsoft.com/office/drawing/2014/main" id="{1E5D5BAD-0E77-BEA8-738D-1247D1F8B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862" y="809625"/>
            <a:ext cx="5248275" cy="5705475"/>
          </a:xfrm>
          <a:prstGeom prst="rect">
            <a:avLst/>
          </a:prstGeom>
        </p:spPr>
      </p:pic>
    </p:spTree>
    <p:extLst>
      <p:ext uri="{BB962C8B-B14F-4D97-AF65-F5344CB8AC3E}">
        <p14:creationId xmlns:p14="http://schemas.microsoft.com/office/powerpoint/2010/main" val="393245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B9EE-4DE6-4217-F93F-11A71A158EB4}"/>
              </a:ext>
            </a:extLst>
          </p:cNvPr>
          <p:cNvSpPr>
            <a:spLocks noGrp="1"/>
          </p:cNvSpPr>
          <p:nvPr>
            <p:ph type="title"/>
          </p:nvPr>
        </p:nvSpPr>
        <p:spPr>
          <a:xfrm>
            <a:off x="3764280" y="449395"/>
            <a:ext cx="4118811" cy="549275"/>
          </a:xfrm>
        </p:spPr>
        <p:txBody>
          <a:bodyPr>
            <a:normAutofit/>
          </a:bodyPr>
          <a:lstStyle/>
          <a:p>
            <a:pPr algn="ctr"/>
            <a:r>
              <a:rPr lang="en-IN" sz="2000" b="1" dirty="0">
                <a:latin typeface="Times New Roman" panose="02020603050405020304" pitchFamily="18" charset="0"/>
                <a:cs typeface="Times New Roman" panose="02020603050405020304" pitchFamily="18" charset="0"/>
              </a:rPr>
              <a:t>Use Case Diagram</a:t>
            </a:r>
          </a:p>
        </p:txBody>
      </p:sp>
      <p:sp>
        <p:nvSpPr>
          <p:cNvPr id="4" name="TextBox 3">
            <a:extLst>
              <a:ext uri="{FF2B5EF4-FFF2-40B4-BE49-F238E27FC236}">
                <a16:creationId xmlns:a16="http://schemas.microsoft.com/office/drawing/2014/main" id="{2654546E-4B34-491E-FA01-0FE9AEC360B7}"/>
              </a:ext>
            </a:extLst>
          </p:cNvPr>
          <p:cNvSpPr txBox="1"/>
          <p:nvPr/>
        </p:nvSpPr>
        <p:spPr>
          <a:xfrm>
            <a:off x="5637276" y="2971800"/>
            <a:ext cx="914400" cy="914400"/>
          </a:xfrm>
          <a:prstGeom prst="rect">
            <a:avLst/>
          </a:prstGeom>
          <a:noFill/>
        </p:spPr>
        <p:txBody>
          <a:bodyPr wrap="square" rtlCol="0">
            <a:spAutoFit/>
          </a:bodyPr>
          <a:lstStyle/>
          <a:p>
            <a:endParaRPr lang="en-IN" dirty="0"/>
          </a:p>
        </p:txBody>
      </p:sp>
      <p:sp>
        <p:nvSpPr>
          <p:cNvPr id="5" name="Content Placeholder 4">
            <a:extLst>
              <a:ext uri="{FF2B5EF4-FFF2-40B4-BE49-F238E27FC236}">
                <a16:creationId xmlns:a16="http://schemas.microsoft.com/office/drawing/2014/main" id="{382B0BF0-B1CF-F9D6-9216-66258F98B582}"/>
              </a:ext>
            </a:extLst>
          </p:cNvPr>
          <p:cNvSpPr>
            <a:spLocks noGrp="1"/>
          </p:cNvSpPr>
          <p:nvPr>
            <p:ph idx="1"/>
          </p:nvPr>
        </p:nvSpPr>
        <p:spPr>
          <a:xfrm>
            <a:off x="838200" y="227012"/>
            <a:ext cx="10515600" cy="6403975"/>
          </a:xfrm>
        </p:spPr>
        <p:txBody>
          <a:bodyPr/>
          <a:lstStyle/>
          <a:p>
            <a:pPr marL="0" indent="0">
              <a:buNone/>
            </a:pPr>
            <a:r>
              <a:rPr lang="en-IN" dirty="0"/>
              <a:t> </a:t>
            </a:r>
          </a:p>
        </p:txBody>
      </p:sp>
      <p:pic>
        <p:nvPicPr>
          <p:cNvPr id="6" name="Picture 5">
            <a:extLst>
              <a:ext uri="{FF2B5EF4-FFF2-40B4-BE49-F238E27FC236}">
                <a16:creationId xmlns:a16="http://schemas.microsoft.com/office/drawing/2014/main" id="{689CC717-ED27-7324-1CAC-073BF1390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221052"/>
            <a:ext cx="5731510" cy="5632317"/>
          </a:xfrm>
          <a:prstGeom prst="rect">
            <a:avLst/>
          </a:prstGeom>
        </p:spPr>
      </p:pic>
    </p:spTree>
    <p:extLst>
      <p:ext uri="{BB962C8B-B14F-4D97-AF65-F5344CB8AC3E}">
        <p14:creationId xmlns:p14="http://schemas.microsoft.com/office/powerpoint/2010/main" val="314321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DCC9-4313-A5B0-B1A7-C01477EED41D}"/>
              </a:ext>
            </a:extLst>
          </p:cNvPr>
          <p:cNvSpPr>
            <a:spLocks noGrp="1"/>
          </p:cNvSpPr>
          <p:nvPr>
            <p:ph type="title"/>
          </p:nvPr>
        </p:nvSpPr>
        <p:spPr>
          <a:xfrm>
            <a:off x="770822" y="345874"/>
            <a:ext cx="10515600" cy="759445"/>
          </a:xfrm>
        </p:spPr>
        <p:txBody>
          <a:bodyPr>
            <a:normAutofit/>
          </a:bodyPr>
          <a:lstStyle/>
          <a:p>
            <a:pPr algn="ctr"/>
            <a:r>
              <a:rPr lang="en-IN" sz="2000" b="1" dirty="0">
                <a:latin typeface="Times New Roman" panose="02020603050405020304" pitchFamily="18" charset="0"/>
                <a:cs typeface="Times New Roman" panose="02020603050405020304" pitchFamily="18" charset="0"/>
              </a:rPr>
              <a:t>Sequence Diagram</a:t>
            </a:r>
            <a:endParaRPr lang="en-IN" sz="2000" dirty="0"/>
          </a:p>
        </p:txBody>
      </p:sp>
      <p:sp>
        <p:nvSpPr>
          <p:cNvPr id="3" name="Content Placeholder 2">
            <a:extLst>
              <a:ext uri="{FF2B5EF4-FFF2-40B4-BE49-F238E27FC236}">
                <a16:creationId xmlns:a16="http://schemas.microsoft.com/office/drawing/2014/main" id="{C0487DBE-BB46-3B8C-7AAB-199E0D9E9351}"/>
              </a:ext>
            </a:extLst>
          </p:cNvPr>
          <p:cNvSpPr>
            <a:spLocks noGrp="1"/>
          </p:cNvSpPr>
          <p:nvPr>
            <p:ph idx="1"/>
          </p:nvPr>
        </p:nvSpPr>
        <p:spPr>
          <a:xfrm>
            <a:off x="838200" y="984738"/>
            <a:ext cx="10515600" cy="5192225"/>
          </a:xfrm>
        </p:spPr>
        <p:txBody>
          <a:bodyPr>
            <a:normAutofit/>
          </a:bodyPr>
          <a:lstStyle/>
          <a:p>
            <a:pPr marL="0" indent="0">
              <a:buNone/>
            </a:pPr>
            <a:r>
              <a:rPr lang="en-IN" sz="1600" dirty="0"/>
              <a:t> </a:t>
            </a:r>
          </a:p>
        </p:txBody>
      </p:sp>
      <p:pic>
        <p:nvPicPr>
          <p:cNvPr id="5" name="Picture 4">
            <a:extLst>
              <a:ext uri="{FF2B5EF4-FFF2-40B4-BE49-F238E27FC236}">
                <a16:creationId xmlns:a16="http://schemas.microsoft.com/office/drawing/2014/main" id="{432C884A-96F3-9F11-F879-7F7F8969D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297" y="984738"/>
            <a:ext cx="7599405" cy="5717513"/>
          </a:xfrm>
          <a:prstGeom prst="rect">
            <a:avLst/>
          </a:prstGeom>
        </p:spPr>
      </p:pic>
    </p:spTree>
    <p:extLst>
      <p:ext uri="{BB962C8B-B14F-4D97-AF65-F5344CB8AC3E}">
        <p14:creationId xmlns:p14="http://schemas.microsoft.com/office/powerpoint/2010/main" val="151819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6FAF-762A-716E-913B-1BA6401AFED8}"/>
              </a:ext>
            </a:extLst>
          </p:cNvPr>
          <p:cNvSpPr>
            <a:spLocks noGrp="1"/>
          </p:cNvSpPr>
          <p:nvPr>
            <p:ph type="title"/>
          </p:nvPr>
        </p:nvSpPr>
        <p:spPr>
          <a:xfrm>
            <a:off x="838200" y="113813"/>
            <a:ext cx="10515600" cy="478936"/>
          </a:xfrm>
        </p:spPr>
        <p:txBody>
          <a:bodyPr>
            <a:normAutofit/>
          </a:bodyPr>
          <a:lstStyle/>
          <a:p>
            <a:pPr algn="ctr"/>
            <a:r>
              <a:rPr lang="en-IN" sz="2000" b="1" dirty="0">
                <a:latin typeface="Times New Roman" panose="02020603050405020304" pitchFamily="18" charset="0"/>
                <a:cs typeface="Times New Roman" panose="02020603050405020304" pitchFamily="18" charset="0"/>
              </a:rPr>
              <a:t>Activity Diagram</a:t>
            </a:r>
            <a:endParaRPr lang="en-IN" sz="2000" dirty="0"/>
          </a:p>
        </p:txBody>
      </p:sp>
      <p:sp>
        <p:nvSpPr>
          <p:cNvPr id="4" name="Content Placeholder 3">
            <a:extLst>
              <a:ext uri="{FF2B5EF4-FFF2-40B4-BE49-F238E27FC236}">
                <a16:creationId xmlns:a16="http://schemas.microsoft.com/office/drawing/2014/main" id="{2612B555-2FAA-D354-7393-67C7B3F5B873}"/>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45BB3B8B-E6D2-2082-995B-032B9DC0A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763675"/>
            <a:ext cx="5731510" cy="5828044"/>
          </a:xfrm>
          <a:prstGeom prst="rect">
            <a:avLst/>
          </a:prstGeom>
        </p:spPr>
      </p:pic>
    </p:spTree>
    <p:extLst>
      <p:ext uri="{BB962C8B-B14F-4D97-AF65-F5344CB8AC3E}">
        <p14:creationId xmlns:p14="http://schemas.microsoft.com/office/powerpoint/2010/main" val="264828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474D-5F9C-05D3-CEA4-E6BF126B74B7}"/>
              </a:ext>
            </a:extLst>
          </p:cNvPr>
          <p:cNvSpPr>
            <a:spLocks noGrp="1"/>
          </p:cNvSpPr>
          <p:nvPr>
            <p:ph type="title"/>
          </p:nvPr>
        </p:nvSpPr>
        <p:spPr>
          <a:xfrm>
            <a:off x="838200" y="0"/>
            <a:ext cx="10515600" cy="619613"/>
          </a:xfrm>
        </p:spPr>
        <p:txBody>
          <a:bodyPr>
            <a:normAutofit/>
          </a:bodyPr>
          <a:lstStyle/>
          <a:p>
            <a:pPr algn="ctr"/>
            <a:r>
              <a:rPr lang="en-IN" sz="2000" b="1" dirty="0">
                <a:latin typeface="Times New Roman" panose="02020603050405020304" pitchFamily="18" charset="0"/>
                <a:cs typeface="Times New Roman" panose="02020603050405020304" pitchFamily="18" charset="0"/>
              </a:rPr>
              <a:t>Activity Diagram - Voter</a:t>
            </a:r>
            <a:endParaRPr lang="en-US" sz="2000" dirty="0"/>
          </a:p>
        </p:txBody>
      </p:sp>
      <p:pic>
        <p:nvPicPr>
          <p:cNvPr id="4" name="Content Placeholder 3">
            <a:extLst>
              <a:ext uri="{FF2B5EF4-FFF2-40B4-BE49-F238E27FC236}">
                <a16:creationId xmlns:a16="http://schemas.microsoft.com/office/drawing/2014/main" id="{38DD25CD-14FD-5700-2EAF-CA4C10874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165" y="619614"/>
            <a:ext cx="3378873" cy="6062540"/>
          </a:xfrm>
          <a:prstGeom prst="rect">
            <a:avLst/>
          </a:prstGeom>
        </p:spPr>
      </p:pic>
    </p:spTree>
    <p:extLst>
      <p:ext uri="{BB962C8B-B14F-4D97-AF65-F5344CB8AC3E}">
        <p14:creationId xmlns:p14="http://schemas.microsoft.com/office/powerpoint/2010/main" val="40120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474D-5F9C-05D3-CEA4-E6BF126B74B7}"/>
              </a:ext>
            </a:extLst>
          </p:cNvPr>
          <p:cNvSpPr>
            <a:spLocks noGrp="1"/>
          </p:cNvSpPr>
          <p:nvPr>
            <p:ph type="title"/>
          </p:nvPr>
        </p:nvSpPr>
        <p:spPr>
          <a:xfrm>
            <a:off x="838200" y="61912"/>
            <a:ext cx="10515600" cy="619125"/>
          </a:xfrm>
        </p:spPr>
        <p:txBody>
          <a:bodyPr>
            <a:normAutofit/>
          </a:bodyPr>
          <a:lstStyle/>
          <a:p>
            <a:pPr algn="ctr"/>
            <a:r>
              <a:rPr lang="en-IN" sz="2000" b="1" dirty="0">
                <a:latin typeface="Times New Roman" panose="02020603050405020304" pitchFamily="18" charset="0"/>
                <a:cs typeface="Times New Roman" panose="02020603050405020304" pitchFamily="18" charset="0"/>
              </a:rPr>
              <a:t>Activity Diagram - Candidate</a:t>
            </a:r>
            <a:endParaRPr lang="en-US" sz="2000" dirty="0"/>
          </a:p>
        </p:txBody>
      </p:sp>
      <p:pic>
        <p:nvPicPr>
          <p:cNvPr id="7" name="Content Placeholder 6">
            <a:extLst>
              <a:ext uri="{FF2B5EF4-FFF2-40B4-BE49-F238E27FC236}">
                <a16:creationId xmlns:a16="http://schemas.microsoft.com/office/drawing/2014/main" id="{80FA8883-7002-AE7A-44CE-C72189955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9534" y="681038"/>
            <a:ext cx="3677697" cy="5960922"/>
          </a:xfrm>
          <a:prstGeom prst="rect">
            <a:avLst/>
          </a:prstGeom>
        </p:spPr>
      </p:pic>
    </p:spTree>
    <p:extLst>
      <p:ext uri="{BB962C8B-B14F-4D97-AF65-F5344CB8AC3E}">
        <p14:creationId xmlns:p14="http://schemas.microsoft.com/office/powerpoint/2010/main" val="640295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2F9F-1562-A57A-DAF2-FEBDA55EDA72}"/>
              </a:ext>
            </a:extLst>
          </p:cNvPr>
          <p:cNvSpPr>
            <a:spLocks noGrp="1"/>
          </p:cNvSpPr>
          <p:nvPr>
            <p:ph type="title"/>
          </p:nvPr>
        </p:nvSpPr>
        <p:spPr>
          <a:xfrm>
            <a:off x="838200" y="365125"/>
            <a:ext cx="10515600" cy="770339"/>
          </a:xfrm>
        </p:spPr>
        <p:txBody>
          <a:bodyPr>
            <a:normAutofit/>
          </a:bodyPr>
          <a:lstStyle/>
          <a:p>
            <a:pPr algn="ctr"/>
            <a:r>
              <a:rPr lang="en-IN" sz="2000" b="1" dirty="0">
                <a:latin typeface="Times New Roman" panose="02020603050405020304" pitchFamily="18" charset="0"/>
                <a:cs typeface="Times New Roman" panose="02020603050405020304" pitchFamily="18" charset="0"/>
              </a:rPr>
              <a:t>Data Flow Diagram</a:t>
            </a:r>
            <a:endParaRPr lang="en-IN" sz="2000" dirty="0"/>
          </a:p>
        </p:txBody>
      </p:sp>
      <p:sp>
        <p:nvSpPr>
          <p:cNvPr id="3" name="Content Placeholder 2">
            <a:extLst>
              <a:ext uri="{FF2B5EF4-FFF2-40B4-BE49-F238E27FC236}">
                <a16:creationId xmlns:a16="http://schemas.microsoft.com/office/drawing/2014/main" id="{9EC51660-C7C4-97C7-59A4-46B51A064014}"/>
              </a:ext>
            </a:extLst>
          </p:cNvPr>
          <p:cNvSpPr>
            <a:spLocks noGrp="1"/>
          </p:cNvSpPr>
          <p:nvPr>
            <p:ph idx="1"/>
          </p:nvPr>
        </p:nvSpPr>
        <p:spPr>
          <a:xfrm>
            <a:off x="838200" y="1135464"/>
            <a:ext cx="10515600" cy="5436158"/>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Level Zero : </a:t>
            </a:r>
          </a:p>
        </p:txBody>
      </p:sp>
      <p:pic>
        <p:nvPicPr>
          <p:cNvPr id="5" name="Picture 4">
            <a:extLst>
              <a:ext uri="{FF2B5EF4-FFF2-40B4-BE49-F238E27FC236}">
                <a16:creationId xmlns:a16="http://schemas.microsoft.com/office/drawing/2014/main" id="{5B1926B7-4676-4213-85DD-044CDFFC1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412" y="1905000"/>
            <a:ext cx="6590026" cy="3817536"/>
          </a:xfrm>
          <a:prstGeom prst="rect">
            <a:avLst/>
          </a:prstGeom>
        </p:spPr>
      </p:pic>
    </p:spTree>
    <p:extLst>
      <p:ext uri="{BB962C8B-B14F-4D97-AF65-F5344CB8AC3E}">
        <p14:creationId xmlns:p14="http://schemas.microsoft.com/office/powerpoint/2010/main" val="307160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2F9F-1562-A57A-DAF2-FEBDA55EDA72}"/>
              </a:ext>
            </a:extLst>
          </p:cNvPr>
          <p:cNvSpPr>
            <a:spLocks noGrp="1"/>
          </p:cNvSpPr>
          <p:nvPr>
            <p:ph type="title"/>
          </p:nvPr>
        </p:nvSpPr>
        <p:spPr>
          <a:xfrm>
            <a:off x="838200" y="365125"/>
            <a:ext cx="10515600" cy="770339"/>
          </a:xfrm>
        </p:spPr>
        <p:txBody>
          <a:bodyPr>
            <a:normAutofit/>
          </a:bodyPr>
          <a:lstStyle/>
          <a:p>
            <a:pPr algn="ctr"/>
            <a:r>
              <a:rPr lang="en-IN" sz="2000" b="1" dirty="0">
                <a:latin typeface="Times New Roman" panose="02020603050405020304" pitchFamily="18" charset="0"/>
                <a:cs typeface="Times New Roman" panose="02020603050405020304" pitchFamily="18" charset="0"/>
              </a:rPr>
              <a:t>Data Flow Diagram</a:t>
            </a:r>
            <a:endParaRPr lang="en-IN" sz="2000" dirty="0"/>
          </a:p>
        </p:txBody>
      </p:sp>
      <p:sp>
        <p:nvSpPr>
          <p:cNvPr id="3" name="Content Placeholder 2">
            <a:extLst>
              <a:ext uri="{FF2B5EF4-FFF2-40B4-BE49-F238E27FC236}">
                <a16:creationId xmlns:a16="http://schemas.microsoft.com/office/drawing/2014/main" id="{9EC51660-C7C4-97C7-59A4-46B51A064014}"/>
              </a:ext>
            </a:extLst>
          </p:cNvPr>
          <p:cNvSpPr>
            <a:spLocks noGrp="1"/>
          </p:cNvSpPr>
          <p:nvPr>
            <p:ph idx="1"/>
          </p:nvPr>
        </p:nvSpPr>
        <p:spPr>
          <a:xfrm>
            <a:off x="838200" y="1135464"/>
            <a:ext cx="10515600" cy="5436158"/>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Level  One: </a:t>
            </a:r>
          </a:p>
        </p:txBody>
      </p:sp>
      <p:pic>
        <p:nvPicPr>
          <p:cNvPr id="4" name="Picture 3">
            <a:extLst>
              <a:ext uri="{FF2B5EF4-FFF2-40B4-BE49-F238E27FC236}">
                <a16:creationId xmlns:a16="http://schemas.microsoft.com/office/drawing/2014/main" id="{6C7FDB99-7623-B3C3-2419-98C88EEF7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4" y="1358899"/>
            <a:ext cx="6486511" cy="5133976"/>
          </a:xfrm>
          <a:prstGeom prst="rect">
            <a:avLst/>
          </a:prstGeom>
        </p:spPr>
      </p:pic>
    </p:spTree>
    <p:extLst>
      <p:ext uri="{BB962C8B-B14F-4D97-AF65-F5344CB8AC3E}">
        <p14:creationId xmlns:p14="http://schemas.microsoft.com/office/powerpoint/2010/main" val="236320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1003852"/>
            <a:ext cx="10515600" cy="5655365"/>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rPr>
              <a:t>Home Screen</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descr="Home">
            <a:extLst>
              <a:ext uri="{FF2B5EF4-FFF2-40B4-BE49-F238E27FC236}">
                <a16:creationId xmlns:a16="http://schemas.microsoft.com/office/drawing/2014/main" id="{5D5DD56B-7483-EF00-AD9D-BD2584DFCD50}"/>
              </a:ext>
            </a:extLst>
          </p:cNvPr>
          <p:cNvPicPr>
            <a:picLocks noChangeAspect="1"/>
          </p:cNvPicPr>
          <p:nvPr/>
        </p:nvPicPr>
        <p:blipFill>
          <a:blip r:embed="rId2"/>
          <a:stretch>
            <a:fillRect/>
          </a:stretch>
        </p:blipFill>
        <p:spPr>
          <a:xfrm>
            <a:off x="1326382" y="1346479"/>
            <a:ext cx="9797143" cy="5146396"/>
          </a:xfrm>
          <a:prstGeom prst="rect">
            <a:avLst/>
          </a:prstGeom>
        </p:spPr>
      </p:pic>
    </p:spTree>
    <p:extLst>
      <p:ext uri="{BB962C8B-B14F-4D97-AF65-F5344CB8AC3E}">
        <p14:creationId xmlns:p14="http://schemas.microsoft.com/office/powerpoint/2010/main" val="67929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6"/>
            <a:ext cx="10515600" cy="529396"/>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94522"/>
            <a:ext cx="10515600" cy="5282441"/>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Dashboard </a:t>
            </a:r>
          </a:p>
          <a:p>
            <a:pPr marL="0" marR="0" lvl="0" indent="0">
              <a:lnSpc>
                <a:spcPct val="107000"/>
              </a:lnSpc>
              <a:spcBef>
                <a:spcPts val="0"/>
              </a:spcBef>
              <a:spcAft>
                <a:spcPts val="0"/>
              </a:spcAft>
              <a:buNone/>
            </a:pP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Admin dashboard">
            <a:extLst>
              <a:ext uri="{FF2B5EF4-FFF2-40B4-BE49-F238E27FC236}">
                <a16:creationId xmlns:a16="http://schemas.microsoft.com/office/drawing/2014/main" id="{562840BE-66E2-861D-7DB1-15AA86E74F40}"/>
              </a:ext>
            </a:extLst>
          </p:cNvPr>
          <p:cNvPicPr>
            <a:picLocks noChangeAspect="1"/>
          </p:cNvPicPr>
          <p:nvPr/>
        </p:nvPicPr>
        <p:blipFill>
          <a:blip r:embed="rId2"/>
          <a:stretch>
            <a:fillRect/>
          </a:stretch>
        </p:blipFill>
        <p:spPr>
          <a:xfrm>
            <a:off x="1266092" y="1319326"/>
            <a:ext cx="10229222" cy="5282441"/>
          </a:xfrm>
          <a:prstGeom prst="rect">
            <a:avLst/>
          </a:prstGeom>
        </p:spPr>
      </p:pic>
    </p:spTree>
    <p:extLst>
      <p:ext uri="{BB962C8B-B14F-4D97-AF65-F5344CB8AC3E}">
        <p14:creationId xmlns:p14="http://schemas.microsoft.com/office/powerpoint/2010/main" val="261854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4C4D-AC19-20D1-6149-256D8D8DE54F}"/>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A61FF1AB-4B03-4FD8-9503-1CABE0B63755}"/>
              </a:ext>
            </a:extLst>
          </p:cNvPr>
          <p:cNvSpPr>
            <a:spLocks noGrp="1"/>
          </p:cNvSpPr>
          <p:nvPr>
            <p:ph idx="1"/>
          </p:nvPr>
        </p:nvSpPr>
        <p:spPr>
          <a:xfrm>
            <a:off x="838200" y="1245996"/>
            <a:ext cx="10515600" cy="4930967"/>
          </a:xfrm>
        </p:spPr>
        <p:txBody>
          <a:bodyPr>
            <a:normAutofit lnSpcReduction="10000"/>
          </a:bodyPr>
          <a:lstStyle/>
          <a:p>
            <a:pPr marL="342900" lvl="0" indent="-342900">
              <a:lnSpc>
                <a:spcPct val="150000"/>
              </a:lnSpc>
              <a:spcAft>
                <a:spcPts val="0"/>
              </a:spcAft>
              <a:buFont typeface="Times New Roman" panose="02020603050405020304" pitchFamily="18" charset="0"/>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Paper-based voting: This is the most traditional form of voting. Voters fill out a paper ballot and drop it into a ballot box. The votes are then manually counted by election officials.</a:t>
            </a:r>
          </a:p>
          <a:p>
            <a:pPr marL="342900" lvl="0" indent="-342900">
              <a:lnSpc>
                <a:spcPct val="150000"/>
              </a:lnSpc>
              <a:spcAft>
                <a:spcPts val="0"/>
              </a:spcAft>
              <a:buFont typeface="Times New Roman" panose="02020603050405020304" pitchFamily="18" charset="0"/>
              <a:buAutoNum type="arabicPeriod"/>
            </a:pPr>
            <a:endParaRPr lang="en-US" sz="1500" dirty="0">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342900" lvl="0" indent="-342900">
              <a:lnSpc>
                <a:spcPct val="150000"/>
              </a:lnSpc>
              <a:spcAft>
                <a:spcPts val="800"/>
              </a:spcAft>
              <a:buFont typeface="Times New Roman" panose="02020603050405020304" pitchFamily="18" charset="0"/>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Voice voting: In some situations, voice voting may be used to elect student council representatives. This method involves each student voicing their choice for a candidate, and a vote tally being recorded based on the number of voices heard.</a:t>
            </a:r>
          </a:p>
          <a:p>
            <a:pPr marL="342900" lvl="0" indent="-342900">
              <a:lnSpc>
                <a:spcPct val="150000"/>
              </a:lnSpc>
              <a:spcAft>
                <a:spcPts val="800"/>
              </a:spcAft>
              <a:buFont typeface="Times New Roman" panose="02020603050405020304" pitchFamily="18" charset="0"/>
              <a:buAutoNum type="arabicPeriod"/>
            </a:pPr>
            <a:endParaRPr lang="en-US" sz="1500" dirty="0">
              <a:solidFill>
                <a:srgbClr val="000000"/>
              </a:solidFill>
              <a:latin typeface="Times New Roman" panose="02020603050405020304" pitchFamily="18" charset="0"/>
              <a:cs typeface="Calibri" panose="020F0502020204030204" pitchFamily="34" charset="0"/>
            </a:endParaRPr>
          </a:p>
          <a:p>
            <a:pPr marL="342900" lvl="0" indent="-342900">
              <a:lnSpc>
                <a:spcPct val="150000"/>
              </a:lnSpc>
              <a:spcAft>
                <a:spcPts val="800"/>
              </a:spcAft>
              <a:buFont typeface="Times New Roman" panose="02020603050405020304" pitchFamily="18" charset="0"/>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Hand-raising: Another common method of student council voting is hand-raising. In this method, students indicate their choice by raising their hand, and a vote tally is recorded based on the number of hands raised.</a:t>
            </a:r>
          </a:p>
          <a:p>
            <a:pPr marL="342900" lvl="0" indent="-342900">
              <a:lnSpc>
                <a:spcPct val="150000"/>
              </a:lnSpc>
              <a:spcAft>
                <a:spcPts val="800"/>
              </a:spcAft>
              <a:buFont typeface="Times New Roman" panose="02020603050405020304" pitchFamily="18" charset="0"/>
              <a:buAutoNum type="arabicPeriod"/>
            </a:pPr>
            <a:endParaRPr lang="en-US" sz="1500" dirty="0">
              <a:solidFill>
                <a:srgbClr val="000000"/>
              </a:solidFill>
              <a:effectLst/>
              <a:latin typeface="Calibri" panose="020F0502020204030204" pitchFamily="34" charset="0"/>
            </a:endParaRPr>
          </a:p>
          <a:p>
            <a:pPr marL="342900" lvl="0" indent="-342900">
              <a:lnSpc>
                <a:spcPct val="150000"/>
              </a:lnSpc>
              <a:spcAft>
                <a:spcPts val="800"/>
              </a:spcAft>
              <a:buFont typeface="Times New Roman" panose="02020603050405020304" pitchFamily="18" charset="0"/>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Electronic voting machines: Some college may use electronic voting machines to conduct student council elections. These machines are similar to those used in general elections, and can provide accurate and efficient vote counting.</a:t>
            </a:r>
            <a:endParaRPr lang="en-US" sz="15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49382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6"/>
            <a:ext cx="10515600" cy="479702"/>
          </a:xfrm>
        </p:spPr>
        <p:txBody>
          <a:bodyPr>
            <a:normAutofit/>
          </a:bodyPr>
          <a:lstStyle/>
          <a:p>
            <a:pPr algn="ctr"/>
            <a:r>
              <a:rPr lang="en-IN" sz="2000" b="1">
                <a:latin typeface="Times New Roman" panose="02020603050405020304" pitchFamily="18" charset="0"/>
                <a:cs typeface="Times New Roman" panose="02020603050405020304" pitchFamily="18" charset="0"/>
              </a:rPr>
              <a:t>UI screens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1033670"/>
            <a:ext cx="10515600" cy="5143293"/>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 Council</a:t>
            </a: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E7DF9A59-3937-0904-D214-F55AC0491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365" y="1500809"/>
            <a:ext cx="8080513" cy="4864995"/>
          </a:xfrm>
          <a:prstGeom prst="rect">
            <a:avLst/>
          </a:prstGeom>
        </p:spPr>
      </p:pic>
    </p:spTree>
    <p:extLst>
      <p:ext uri="{BB962C8B-B14F-4D97-AF65-F5344CB8AC3E}">
        <p14:creationId xmlns:p14="http://schemas.microsoft.com/office/powerpoint/2010/main" val="1247552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45247"/>
            <a:ext cx="10515600" cy="678484"/>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628170"/>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latin typeface="Times New Roman" panose="02020603050405020304" pitchFamily="18" charset="0"/>
                <a:ea typeface="Calibri" panose="020F0502020204030204" pitchFamily="34" charset="0"/>
              </a:rPr>
              <a:t>Voter registration</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93A9A21-1B91-F345-D72D-DDA6E8F0C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302026"/>
            <a:ext cx="6182112" cy="5210727"/>
          </a:xfrm>
          <a:prstGeom prst="rect">
            <a:avLst/>
          </a:prstGeom>
        </p:spPr>
      </p:pic>
    </p:spTree>
    <p:extLst>
      <p:ext uri="{BB962C8B-B14F-4D97-AF65-F5344CB8AC3E}">
        <p14:creationId xmlns:p14="http://schemas.microsoft.com/office/powerpoint/2010/main" val="13967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45247"/>
            <a:ext cx="10515600" cy="678484"/>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628170"/>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rPr>
              <a:t>Election declare</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42FE0FA6-265C-9266-82EE-F2C3715E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0" y="1338605"/>
            <a:ext cx="11151909" cy="5008219"/>
          </a:xfrm>
          <a:prstGeom prst="rect">
            <a:avLst/>
          </a:prstGeom>
        </p:spPr>
      </p:pic>
    </p:spTree>
    <p:extLst>
      <p:ext uri="{BB962C8B-B14F-4D97-AF65-F5344CB8AC3E}">
        <p14:creationId xmlns:p14="http://schemas.microsoft.com/office/powerpoint/2010/main" val="406465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598971"/>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964096"/>
            <a:ext cx="10515600" cy="5212867"/>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rPr>
              <a:t>Candidate registration</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37E72256-60B2-BA0A-B39B-BB87B630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4" y="1280008"/>
            <a:ext cx="5913755" cy="5212867"/>
          </a:xfrm>
          <a:prstGeom prst="rect">
            <a:avLst/>
          </a:prstGeom>
        </p:spPr>
      </p:pic>
    </p:spTree>
    <p:extLst>
      <p:ext uri="{BB962C8B-B14F-4D97-AF65-F5344CB8AC3E}">
        <p14:creationId xmlns:p14="http://schemas.microsoft.com/office/powerpoint/2010/main" val="4071224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569153"/>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1063487"/>
            <a:ext cx="10515600" cy="5133354"/>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latin typeface="Times New Roman" panose="02020603050405020304" pitchFamily="18" charset="0"/>
                <a:ea typeface="Calibri" panose="020F0502020204030204" pitchFamily="34" charset="0"/>
              </a:rPr>
              <a:t>Voter Dashboard</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1A46EAFF-D2B3-6D8C-8421-0317B3B4D0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590261"/>
            <a:ext cx="9809921" cy="4902614"/>
          </a:xfrm>
          <a:prstGeom prst="rect">
            <a:avLst/>
          </a:prstGeom>
        </p:spPr>
      </p:pic>
    </p:spTree>
    <p:extLst>
      <p:ext uri="{BB962C8B-B14F-4D97-AF65-F5344CB8AC3E}">
        <p14:creationId xmlns:p14="http://schemas.microsoft.com/office/powerpoint/2010/main" val="3560939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705061"/>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latin typeface="Times New Roman" panose="02020603050405020304" pitchFamily="18" charset="0"/>
                <a:ea typeface="Calibri" panose="020F0502020204030204" pitchFamily="34" charset="0"/>
              </a:rPr>
              <a:t>Approve Voter </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6311DA27-0F0E-9DE5-7515-503E5223F7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9774" y="1451114"/>
            <a:ext cx="9144000" cy="4760844"/>
          </a:xfrm>
          <a:prstGeom prst="rect">
            <a:avLst/>
          </a:prstGeom>
        </p:spPr>
      </p:pic>
    </p:spTree>
    <p:extLst>
      <p:ext uri="{BB962C8B-B14F-4D97-AF65-F5344CB8AC3E}">
        <p14:creationId xmlns:p14="http://schemas.microsoft.com/office/powerpoint/2010/main" val="100517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705061"/>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latin typeface="Times New Roman" panose="02020603050405020304" pitchFamily="18" charset="0"/>
                <a:ea typeface="Calibri" panose="020F0502020204030204" pitchFamily="34" charset="0"/>
              </a:rPr>
              <a:t>Voter List </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56669BF9-CD0E-6DAC-D027-C4CE7A27AB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270" y="1364283"/>
            <a:ext cx="9790043" cy="5026578"/>
          </a:xfrm>
          <a:prstGeom prst="rect">
            <a:avLst/>
          </a:prstGeom>
        </p:spPr>
      </p:pic>
    </p:spTree>
    <p:extLst>
      <p:ext uri="{BB962C8B-B14F-4D97-AF65-F5344CB8AC3E}">
        <p14:creationId xmlns:p14="http://schemas.microsoft.com/office/powerpoint/2010/main" val="4210131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705061"/>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rPr>
              <a:t>Candidate List</a:t>
            </a:r>
          </a:p>
          <a:p>
            <a:pPr marL="0" marR="0" lvl="0" indent="0">
              <a:lnSpc>
                <a:spcPct val="107000"/>
              </a:lnSpc>
              <a:spcBef>
                <a:spcPts val="0"/>
              </a:spcBef>
              <a:spcAft>
                <a:spcPts val="0"/>
              </a:spcAft>
              <a:buNone/>
            </a:pP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4C2E322-AF22-82B4-1FED-DA9B34651C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1660" y="1364283"/>
            <a:ext cx="9631017" cy="5205481"/>
          </a:xfrm>
          <a:prstGeom prst="rect">
            <a:avLst/>
          </a:prstGeom>
        </p:spPr>
      </p:pic>
    </p:spTree>
    <p:extLst>
      <p:ext uri="{BB962C8B-B14F-4D97-AF65-F5344CB8AC3E}">
        <p14:creationId xmlns:p14="http://schemas.microsoft.com/office/powerpoint/2010/main" val="4239815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115335"/>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705061"/>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rPr>
              <a:t>Cast Vote</a:t>
            </a:r>
          </a:p>
          <a:p>
            <a:pPr marL="0" marR="0" lvl="0" indent="0">
              <a:lnSpc>
                <a:spcPct val="107000"/>
              </a:lnSpc>
              <a:spcBef>
                <a:spcPts val="0"/>
              </a:spcBef>
              <a:spcAft>
                <a:spcPts val="0"/>
              </a:spcAft>
              <a:buNone/>
            </a:pP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8A4F06F7-0E4B-BAA4-BA39-8B5B121AE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1" y="1383136"/>
            <a:ext cx="12192000" cy="5493717"/>
          </a:xfrm>
          <a:prstGeom prst="rect">
            <a:avLst/>
          </a:prstGeom>
        </p:spPr>
      </p:pic>
    </p:spTree>
    <p:extLst>
      <p:ext uri="{BB962C8B-B14F-4D97-AF65-F5344CB8AC3E}">
        <p14:creationId xmlns:p14="http://schemas.microsoft.com/office/powerpoint/2010/main" val="233269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34980"/>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705061"/>
          </a:xfrm>
        </p:spPr>
        <p:txBody>
          <a:bodyPr/>
          <a:lstStyle/>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000000"/>
                </a:solidFill>
                <a:latin typeface="Times New Roman" panose="02020603050405020304" pitchFamily="18" charset="0"/>
                <a:ea typeface="Calibri" panose="020F0502020204030204" pitchFamily="34" charset="0"/>
              </a:rPr>
              <a:t>Declare Result </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D6C0ECF-1CA7-F1A3-4328-0AE175587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4904" y="1364283"/>
            <a:ext cx="6838122" cy="4817856"/>
          </a:xfrm>
          <a:prstGeom prst="rect">
            <a:avLst/>
          </a:prstGeom>
        </p:spPr>
      </p:pic>
    </p:spTree>
    <p:extLst>
      <p:ext uri="{BB962C8B-B14F-4D97-AF65-F5344CB8AC3E}">
        <p14:creationId xmlns:p14="http://schemas.microsoft.com/office/powerpoint/2010/main" val="226803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FAF6-A682-6E8A-998D-04AC39187723}"/>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Need for the System</a:t>
            </a:r>
          </a:p>
        </p:txBody>
      </p:sp>
      <p:sp>
        <p:nvSpPr>
          <p:cNvPr id="3" name="Content Placeholder 2">
            <a:extLst>
              <a:ext uri="{FF2B5EF4-FFF2-40B4-BE49-F238E27FC236}">
                <a16:creationId xmlns:a16="http://schemas.microsoft.com/office/drawing/2014/main" id="{FA8FC1E2-2A9E-8407-5350-8CA3320248C9}"/>
              </a:ext>
            </a:extLst>
          </p:cNvPr>
          <p:cNvSpPr>
            <a:spLocks noGrp="1"/>
          </p:cNvSpPr>
          <p:nvPr>
            <p:ph idx="1"/>
          </p:nvPr>
        </p:nvSpPr>
        <p:spPr>
          <a:xfrm>
            <a:off x="838200" y="1276141"/>
            <a:ext cx="10515600" cy="5216734"/>
          </a:xfrm>
        </p:spPr>
        <p:txBody>
          <a:bodyPr>
            <a:normAutofit/>
          </a:bodyPr>
          <a:lstStyle/>
          <a:p>
            <a:pPr marL="342900" marR="0" lvl="0" indent="-342900">
              <a:lnSpc>
                <a:spcPct val="150000"/>
              </a:lnSpc>
              <a:spcBef>
                <a:spcPts val="0"/>
              </a:spcBef>
              <a:spcAft>
                <a:spcPts val="0"/>
              </a:spcAft>
              <a:buFont typeface="+mj-lt"/>
              <a:buAutoNum type="arabicPeriod"/>
              <a:tabLst>
                <a:tab pos="266700" algn="l"/>
              </a:tabLst>
            </a:pPr>
            <a:r>
              <a:rPr lang="en-IN" sz="1500" dirty="0">
                <a:solidFill>
                  <a:srgbClr val="000000"/>
                </a:solidFill>
                <a:effectLst/>
                <a:latin typeface="Times New Roman" panose="02020603050405020304" pitchFamily="18" charset="0"/>
                <a:ea typeface="Calibri" panose="020F0502020204030204" pitchFamily="34" charset="0"/>
              </a:rPr>
              <a:t>Accessibility: Online voting systems allow voters to cast their votes from anywhere, as long as they have access to the internet</a:t>
            </a:r>
            <a:r>
              <a:rPr lang="en-IN" sz="1500" dirty="0">
                <a:solidFill>
                  <a:srgbClr val="000000"/>
                </a:solidFill>
                <a:latin typeface="Times New Roman" panose="02020603050405020304" pitchFamily="18" charset="0"/>
                <a:ea typeface="Calibri" panose="020F0502020204030204" pitchFamily="34" charset="0"/>
              </a:rPr>
              <a:t>.</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dirty="0">
                <a:solidFill>
                  <a:srgbClr val="000000"/>
                </a:solidFill>
                <a:effectLst/>
                <a:latin typeface="Times New Roman" panose="02020603050405020304" pitchFamily="18" charset="0"/>
                <a:ea typeface="Calibri" panose="020F0502020204030204" pitchFamily="34" charset="0"/>
              </a:rPr>
              <a:t>Efficiency: Online voting systems are faster and more efficient than paper-based systems. </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dirty="0">
                <a:solidFill>
                  <a:srgbClr val="000000"/>
                </a:solidFill>
                <a:effectLst/>
                <a:latin typeface="Times New Roman" panose="02020603050405020304" pitchFamily="18" charset="0"/>
                <a:ea typeface="Calibri" panose="020F0502020204030204" pitchFamily="34" charset="0"/>
              </a:rPr>
              <a:t>Cost-effective: Online voting systems can be more cost-effective than paper-based systems. </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dirty="0">
                <a:solidFill>
                  <a:srgbClr val="000000"/>
                </a:solidFill>
                <a:effectLst/>
                <a:latin typeface="Times New Roman" panose="02020603050405020304" pitchFamily="18" charset="0"/>
                <a:ea typeface="Calibri" panose="020F0502020204030204" pitchFamily="34" charset="0"/>
              </a:rPr>
              <a:t>Increased participation: Online voting systems can increase voter participation by making it easier and more convenient for people to cast their votes.</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dirty="0">
                <a:solidFill>
                  <a:srgbClr val="000000"/>
                </a:solidFill>
                <a:effectLst/>
                <a:latin typeface="Times New Roman" panose="02020603050405020304" pitchFamily="18" charset="0"/>
                <a:ea typeface="Calibri" panose="020F0502020204030204" pitchFamily="34" charset="0"/>
              </a:rPr>
              <a:t>Eco-friendly: Online voting systems are more environmentally friendly than paper-based systems, as they eliminate the need for printing and distributing paper ballots, reducing the amount of paper waste.</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dirty="0">
                <a:solidFill>
                  <a:srgbClr val="000000"/>
                </a:solidFill>
                <a:effectLst/>
                <a:latin typeface="Times New Roman" panose="02020603050405020304" pitchFamily="18" charset="0"/>
                <a:ea typeface="Calibri" panose="020F0502020204030204" pitchFamily="34" charset="0"/>
              </a:rPr>
              <a:t>Accessibility for disabled voters: Online voting systems can be designed to be accessible to disabled voters, allowing them to cast their votes independently and confidentially. </a:t>
            </a:r>
            <a:endParaRPr lang="en-US" sz="15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38116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E8C5-AEE1-303C-8836-F6D7D4BDBA91}"/>
              </a:ext>
            </a:extLst>
          </p:cNvPr>
          <p:cNvSpPr>
            <a:spLocks noGrp="1"/>
          </p:cNvSpPr>
          <p:nvPr>
            <p:ph type="title"/>
          </p:nvPr>
        </p:nvSpPr>
        <p:spPr>
          <a:xfrm>
            <a:off x="838200" y="365125"/>
            <a:ext cx="10515600" cy="499579"/>
          </a:xfrm>
        </p:spPr>
        <p:txBody>
          <a:bodyPr>
            <a:normAutofit/>
          </a:bodyPr>
          <a:lstStyle/>
          <a:p>
            <a:pPr algn="ctr"/>
            <a:r>
              <a:rPr lang="en-IN" sz="2000" b="1" dirty="0">
                <a:latin typeface="Times New Roman" panose="02020603050405020304" pitchFamily="18" charset="0"/>
                <a:cs typeface="Times New Roman" panose="02020603050405020304" pitchFamily="18" charset="0"/>
              </a:rPr>
              <a:t>UI screens</a:t>
            </a:r>
          </a:p>
        </p:txBody>
      </p:sp>
      <p:sp>
        <p:nvSpPr>
          <p:cNvPr id="3" name="Content Placeholder 2">
            <a:extLst>
              <a:ext uri="{FF2B5EF4-FFF2-40B4-BE49-F238E27FC236}">
                <a16:creationId xmlns:a16="http://schemas.microsoft.com/office/drawing/2014/main" id="{408CF206-FF17-A0E3-9FF9-1CC7CE481C33}"/>
              </a:ext>
            </a:extLst>
          </p:cNvPr>
          <p:cNvSpPr>
            <a:spLocks noGrp="1"/>
          </p:cNvSpPr>
          <p:nvPr>
            <p:ph idx="1"/>
          </p:nvPr>
        </p:nvSpPr>
        <p:spPr>
          <a:xfrm>
            <a:off x="838200" y="864704"/>
            <a:ext cx="10515600" cy="5705061"/>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dirty="0">
                <a:solidFill>
                  <a:srgbClr val="000000"/>
                </a:solidFill>
                <a:latin typeface="Times New Roman" panose="02020603050405020304" pitchFamily="18" charset="0"/>
                <a:ea typeface="Calibri" panose="020F0502020204030204" pitchFamily="34" charset="0"/>
              </a:rPr>
              <a:t>Winner</a:t>
            </a:r>
            <a:endParaRPr lang="en-US" sz="1800" dirty="0">
              <a:solidFill>
                <a:srgbClr val="000000"/>
              </a:solidFill>
              <a:effectLst/>
              <a:latin typeface="Calibri" panose="020F0502020204030204" pitchFamily="34" charset="0"/>
              <a:ea typeface="Calibri" panose="020F0502020204030204" pitchFamily="34" charset="0"/>
            </a:endParaRPr>
          </a:p>
          <a:p>
            <a:pPr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descr="declare election">
            <a:extLst>
              <a:ext uri="{FF2B5EF4-FFF2-40B4-BE49-F238E27FC236}">
                <a16:creationId xmlns:a16="http://schemas.microsoft.com/office/drawing/2014/main" id="{AFD43EA4-0F40-27E2-4816-531D97868290}"/>
              </a:ext>
            </a:extLst>
          </p:cNvPr>
          <p:cNvPicPr>
            <a:picLocks noChangeAspect="1"/>
          </p:cNvPicPr>
          <p:nvPr/>
        </p:nvPicPr>
        <p:blipFill>
          <a:blip r:embed="rId2"/>
          <a:stretch>
            <a:fillRect/>
          </a:stretch>
        </p:blipFill>
        <p:spPr>
          <a:xfrm>
            <a:off x="2100105" y="1547445"/>
            <a:ext cx="7988440" cy="4945429"/>
          </a:xfrm>
          <a:prstGeom prst="rect">
            <a:avLst/>
          </a:prstGeom>
        </p:spPr>
      </p:pic>
    </p:spTree>
    <p:extLst>
      <p:ext uri="{BB962C8B-B14F-4D97-AF65-F5344CB8AC3E}">
        <p14:creationId xmlns:p14="http://schemas.microsoft.com/office/powerpoint/2010/main" val="3819514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E82F-3E03-941D-78CF-44BDC8D826DC}"/>
              </a:ext>
            </a:extLst>
          </p:cNvPr>
          <p:cNvSpPr>
            <a:spLocks noGrp="1"/>
          </p:cNvSpPr>
          <p:nvPr>
            <p:ph type="title"/>
          </p:nvPr>
        </p:nvSpPr>
        <p:spPr>
          <a:xfrm>
            <a:off x="3783530" y="72423"/>
            <a:ext cx="3810802" cy="608614"/>
          </a:xfrm>
        </p:spPr>
        <p:txBody>
          <a:bodyPr>
            <a:normAutofit/>
          </a:bodyPr>
          <a:lstStyle/>
          <a:p>
            <a:pPr algn="ctr"/>
            <a:r>
              <a:rPr lang="en-IN" sz="2000" b="1" dirty="0">
                <a:latin typeface="Times New Roman" panose="02020603050405020304" pitchFamily="18" charset="0"/>
                <a:cs typeface="Times New Roman" panose="02020603050405020304" pitchFamily="18" charset="0"/>
              </a:rPr>
              <a:t>Data Dictionary</a:t>
            </a:r>
          </a:p>
        </p:txBody>
      </p:sp>
      <p:sp>
        <p:nvSpPr>
          <p:cNvPr id="3" name="Content Placeholder 2">
            <a:extLst>
              <a:ext uri="{FF2B5EF4-FFF2-40B4-BE49-F238E27FC236}">
                <a16:creationId xmlns:a16="http://schemas.microsoft.com/office/drawing/2014/main" id="{3E5B67D2-0D9E-4211-A95E-36885204C6E2}"/>
              </a:ext>
            </a:extLst>
          </p:cNvPr>
          <p:cNvSpPr>
            <a:spLocks noGrp="1"/>
          </p:cNvSpPr>
          <p:nvPr>
            <p:ph idx="1"/>
          </p:nvPr>
        </p:nvSpPr>
        <p:spPr>
          <a:xfrm>
            <a:off x="607193" y="571500"/>
            <a:ext cx="10515600" cy="5839239"/>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Admin table  : </a:t>
            </a:r>
            <a:r>
              <a:rPr lang="en-US" sz="1600" dirty="0">
                <a:latin typeface="Times New Roman" panose="02020603050405020304" pitchFamily="18" charset="0"/>
                <a:cs typeface="Times New Roman" panose="02020603050405020304" pitchFamily="18" charset="0"/>
              </a:rPr>
              <a:t>This table store the login details of admin</a:t>
            </a:r>
            <a:r>
              <a:rPr lang="en-US" sz="1600" b="1"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voter table structure </a:t>
            </a:r>
            <a:r>
              <a:rPr lang="en-US" sz="1600" dirty="0">
                <a:latin typeface="Times New Roman" panose="02020603050405020304" pitchFamily="18" charset="0"/>
                <a:cs typeface="Times New Roman" panose="02020603050405020304" pitchFamily="18" charset="0"/>
              </a:rPr>
              <a:t>: This table store all the registered voter’s information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Winner Table structure </a:t>
            </a:r>
            <a:r>
              <a:rPr lang="en-US" sz="1600" dirty="0">
                <a:latin typeface="Times New Roman" panose="02020603050405020304" pitchFamily="18" charset="0"/>
                <a:cs typeface="Times New Roman" panose="02020603050405020304" pitchFamily="18" charset="0"/>
              </a:rPr>
              <a:t>: This table stores winners details</a:t>
            </a:r>
          </a:p>
        </p:txBody>
      </p:sp>
      <p:graphicFrame>
        <p:nvGraphicFramePr>
          <p:cNvPr id="6" name="Table 5">
            <a:extLst>
              <a:ext uri="{FF2B5EF4-FFF2-40B4-BE49-F238E27FC236}">
                <a16:creationId xmlns:a16="http://schemas.microsoft.com/office/drawing/2014/main" id="{FA14EF4B-BC51-8E76-13D6-094374F2A998}"/>
              </a:ext>
            </a:extLst>
          </p:cNvPr>
          <p:cNvGraphicFramePr>
            <a:graphicFrameLocks noGrp="1"/>
          </p:cNvGraphicFramePr>
          <p:nvPr>
            <p:extLst>
              <p:ext uri="{D42A27DB-BD31-4B8C-83A1-F6EECF244321}">
                <p14:modId xmlns:p14="http://schemas.microsoft.com/office/powerpoint/2010/main" val="1606893897"/>
              </p:ext>
            </p:extLst>
          </p:nvPr>
        </p:nvGraphicFramePr>
        <p:xfrm>
          <a:off x="2295524" y="1084005"/>
          <a:ext cx="5143499" cy="737997"/>
        </p:xfrm>
        <a:graphic>
          <a:graphicData uri="http://schemas.openxmlformats.org/drawingml/2006/table">
            <a:tbl>
              <a:tblPr firstRow="1" firstCol="1" bandRow="1">
                <a:tableStyleId>{5940675A-B579-460E-94D1-54222C63F5DA}</a:tableStyleId>
              </a:tblPr>
              <a:tblGrid>
                <a:gridCol w="1309868">
                  <a:extLst>
                    <a:ext uri="{9D8B030D-6E8A-4147-A177-3AD203B41FA5}">
                      <a16:colId xmlns:a16="http://schemas.microsoft.com/office/drawing/2014/main" val="1801921086"/>
                    </a:ext>
                  </a:extLst>
                </a:gridCol>
                <a:gridCol w="996565">
                  <a:extLst>
                    <a:ext uri="{9D8B030D-6E8A-4147-A177-3AD203B41FA5}">
                      <a16:colId xmlns:a16="http://schemas.microsoft.com/office/drawing/2014/main" val="2319758616"/>
                    </a:ext>
                  </a:extLst>
                </a:gridCol>
                <a:gridCol w="1297580">
                  <a:extLst>
                    <a:ext uri="{9D8B030D-6E8A-4147-A177-3AD203B41FA5}">
                      <a16:colId xmlns:a16="http://schemas.microsoft.com/office/drawing/2014/main" val="1169711836"/>
                    </a:ext>
                  </a:extLst>
                </a:gridCol>
                <a:gridCol w="1539486">
                  <a:extLst>
                    <a:ext uri="{9D8B030D-6E8A-4147-A177-3AD203B41FA5}">
                      <a16:colId xmlns:a16="http://schemas.microsoft.com/office/drawing/2014/main" val="566266436"/>
                    </a:ext>
                  </a:extLst>
                </a:gridCol>
              </a:tblGrid>
              <a:tr h="0">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521751"/>
                  </a:ext>
                </a:extLst>
              </a:tr>
              <a:tr h="0">
                <a:tc>
                  <a:txBody>
                    <a:bodyPr/>
                    <a:lstStyle/>
                    <a:p>
                      <a:pPr marL="0" marR="0">
                        <a:lnSpc>
                          <a:spcPct val="150000"/>
                        </a:lnSpc>
                        <a:spcBef>
                          <a:spcPts val="0"/>
                        </a:spcBef>
                        <a:spcAft>
                          <a:spcPts val="0"/>
                        </a:spcAft>
                      </a:pPr>
                      <a:r>
                        <a:rPr lang="en-IN" sz="1200" dirty="0" err="1">
                          <a:effectLst/>
                        </a:rPr>
                        <a:t>uname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100" dirty="0">
                          <a:effectLst/>
                        </a:rPr>
                        <a:t>NOT NULL</a:t>
                      </a:r>
                      <a:endPar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Admin’s username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9198439"/>
                  </a:ext>
                </a:extLst>
              </a:tr>
              <a:tr h="0">
                <a:tc>
                  <a:txBody>
                    <a:bodyPr/>
                    <a:lstStyle/>
                    <a:p>
                      <a:pPr marL="0" marR="0">
                        <a:lnSpc>
                          <a:spcPct val="150000"/>
                        </a:lnSpc>
                        <a:spcBef>
                          <a:spcPts val="0"/>
                        </a:spcBef>
                        <a:spcAft>
                          <a:spcPts val="0"/>
                        </a:spcAft>
                      </a:pPr>
                      <a:r>
                        <a:rPr lang="en-IN" sz="1200" dirty="0">
                          <a:effectLst/>
                        </a:rPr>
                        <a:t>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Admin’s 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17700"/>
                  </a:ext>
                </a:extLst>
              </a:tr>
            </a:tbl>
          </a:graphicData>
        </a:graphic>
      </p:graphicFrame>
      <p:sp>
        <p:nvSpPr>
          <p:cNvPr id="7" name="Rectangle 1">
            <a:extLst>
              <a:ext uri="{FF2B5EF4-FFF2-40B4-BE49-F238E27FC236}">
                <a16:creationId xmlns:a16="http://schemas.microsoft.com/office/drawing/2014/main" id="{320B3415-01E2-5226-4ECA-4D3E43A5A47B}"/>
              </a:ext>
            </a:extLst>
          </p:cNvPr>
          <p:cNvSpPr>
            <a:spLocks noChangeArrowheads="1"/>
          </p:cNvSpPr>
          <p:nvPr/>
        </p:nvSpPr>
        <p:spPr bwMode="auto">
          <a:xfrm>
            <a:off x="2993673" y="1332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BB8B150E-8202-C1C5-4E75-3DA4159881D1}"/>
              </a:ext>
            </a:extLst>
          </p:cNvPr>
          <p:cNvGraphicFramePr>
            <a:graphicFrameLocks noGrp="1"/>
          </p:cNvGraphicFramePr>
          <p:nvPr>
            <p:extLst>
              <p:ext uri="{D42A27DB-BD31-4B8C-83A1-F6EECF244321}">
                <p14:modId xmlns:p14="http://schemas.microsoft.com/office/powerpoint/2010/main" val="1345020157"/>
              </p:ext>
            </p:extLst>
          </p:nvPr>
        </p:nvGraphicFramePr>
        <p:xfrm>
          <a:off x="2295525" y="2440539"/>
          <a:ext cx="5143500" cy="2213991"/>
        </p:xfrm>
        <a:graphic>
          <a:graphicData uri="http://schemas.openxmlformats.org/drawingml/2006/table">
            <a:tbl>
              <a:tblPr firstRow="1" firstCol="1" bandRow="1">
                <a:tableStyleId>{5940675A-B579-460E-94D1-54222C63F5DA}</a:tableStyleId>
              </a:tblPr>
              <a:tblGrid>
                <a:gridCol w="1096963">
                  <a:extLst>
                    <a:ext uri="{9D8B030D-6E8A-4147-A177-3AD203B41FA5}">
                      <a16:colId xmlns:a16="http://schemas.microsoft.com/office/drawing/2014/main" val="2024717744"/>
                    </a:ext>
                  </a:extLst>
                </a:gridCol>
                <a:gridCol w="1181471">
                  <a:extLst>
                    <a:ext uri="{9D8B030D-6E8A-4147-A177-3AD203B41FA5}">
                      <a16:colId xmlns:a16="http://schemas.microsoft.com/office/drawing/2014/main" val="4060325448"/>
                    </a:ext>
                  </a:extLst>
                </a:gridCol>
                <a:gridCol w="1237262">
                  <a:extLst>
                    <a:ext uri="{9D8B030D-6E8A-4147-A177-3AD203B41FA5}">
                      <a16:colId xmlns:a16="http://schemas.microsoft.com/office/drawing/2014/main" val="2141365780"/>
                    </a:ext>
                  </a:extLst>
                </a:gridCol>
                <a:gridCol w="1627804">
                  <a:extLst>
                    <a:ext uri="{9D8B030D-6E8A-4147-A177-3AD203B41FA5}">
                      <a16:colId xmlns:a16="http://schemas.microsoft.com/office/drawing/2014/main" val="2847671609"/>
                    </a:ext>
                  </a:extLst>
                </a:gridCol>
              </a:tblGrid>
              <a:tr h="0">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1303107"/>
                  </a:ext>
                </a:extLst>
              </a:tr>
              <a:tr h="0">
                <a:tc>
                  <a:txBody>
                    <a:bodyPr/>
                    <a:lstStyle/>
                    <a:p>
                      <a:pPr marL="0" marR="0">
                        <a:lnSpc>
                          <a:spcPct val="150000"/>
                        </a:lnSpc>
                        <a:spcBef>
                          <a:spcPts val="0"/>
                        </a:spcBef>
                        <a:spcAft>
                          <a:spcPts val="0"/>
                        </a:spcAft>
                      </a:pPr>
                      <a:r>
                        <a:rPr lang="en-IN" sz="1200" dirty="0">
                          <a:effectLst/>
                        </a:rPr>
                        <a:t>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varchar(20)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7378887"/>
                  </a:ext>
                </a:extLst>
              </a:tr>
              <a:tr h="0">
                <a:tc>
                  <a:txBody>
                    <a:bodyPr/>
                    <a:lstStyle/>
                    <a:p>
                      <a:pPr marL="0" marR="0">
                        <a:lnSpc>
                          <a:spcPct val="150000"/>
                        </a:lnSpc>
                        <a:spcBef>
                          <a:spcPts val="0"/>
                        </a:spcBef>
                        <a:spcAft>
                          <a:spcPts val="0"/>
                        </a:spcAft>
                      </a:pPr>
                      <a:r>
                        <a:rPr lang="en-IN" sz="1200" dirty="0">
                          <a:effectLst/>
                        </a:rPr>
                        <a:t>email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varchar(30)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email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7693289"/>
                  </a:ext>
                </a:extLst>
              </a:tr>
              <a:tr h="0">
                <a:tc>
                  <a:txBody>
                    <a:bodyPr/>
                    <a:lstStyle/>
                    <a:p>
                      <a:pPr marL="0" marR="0">
                        <a:lnSpc>
                          <a:spcPct val="150000"/>
                        </a:lnSpc>
                        <a:spcBef>
                          <a:spcPts val="0"/>
                        </a:spcBef>
                        <a:spcAft>
                          <a:spcPts val="0"/>
                        </a:spcAft>
                      </a:pPr>
                      <a:r>
                        <a:rPr lang="en-IN" sz="1200" dirty="0">
                          <a:effectLst/>
                        </a:rPr>
                        <a:t>phone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bigint(10)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contact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163313"/>
                  </a:ext>
                </a:extLst>
              </a:tr>
              <a:tr h="0">
                <a:tc>
                  <a:txBody>
                    <a:bodyPr/>
                    <a:lstStyle/>
                    <a:p>
                      <a:pPr marL="0" marR="0">
                        <a:lnSpc>
                          <a:spcPct val="150000"/>
                        </a:lnSpc>
                        <a:spcBef>
                          <a:spcPts val="0"/>
                        </a:spcBef>
                        <a:spcAft>
                          <a:spcPts val="0"/>
                        </a:spcAft>
                      </a:pPr>
                      <a:r>
                        <a:rPr lang="en-IN" sz="1200" dirty="0">
                          <a:effectLst/>
                        </a:rPr>
                        <a:t>class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class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033515"/>
                  </a:ext>
                </a:extLst>
              </a:tr>
              <a:tr h="0">
                <a:tc>
                  <a:txBody>
                    <a:bodyPr/>
                    <a:lstStyle/>
                    <a:p>
                      <a:pPr marL="0" marR="0">
                        <a:lnSpc>
                          <a:spcPct val="150000"/>
                        </a:lnSpc>
                        <a:spcBef>
                          <a:spcPts val="0"/>
                        </a:spcBef>
                        <a:spcAft>
                          <a:spcPts val="0"/>
                        </a:spcAft>
                      </a:pPr>
                      <a:r>
                        <a:rPr lang="en-IN" sz="1200" dirty="0" err="1">
                          <a:effectLst/>
                        </a:rPr>
                        <a:t>reg_no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Primary</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reg 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2304023"/>
                  </a:ext>
                </a:extLst>
              </a:tr>
              <a:tr h="0">
                <a:tc>
                  <a:txBody>
                    <a:bodyPr/>
                    <a:lstStyle/>
                    <a:p>
                      <a:pPr marL="0" marR="0">
                        <a:lnSpc>
                          <a:spcPct val="150000"/>
                        </a:lnSpc>
                        <a:spcBef>
                          <a:spcPts val="0"/>
                        </a:spcBef>
                        <a:spcAft>
                          <a:spcPts val="0"/>
                        </a:spcAft>
                      </a:pPr>
                      <a:r>
                        <a:rPr lang="en-IN" sz="1200" dirty="0">
                          <a:effectLst/>
                        </a:rPr>
                        <a:t>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9340671"/>
                  </a:ext>
                </a:extLst>
              </a:tr>
              <a:tr h="0">
                <a:tc>
                  <a:txBody>
                    <a:bodyPr/>
                    <a:lstStyle/>
                    <a:p>
                      <a:pPr marL="0" marR="0">
                        <a:lnSpc>
                          <a:spcPct val="150000"/>
                        </a:lnSpc>
                        <a:spcBef>
                          <a:spcPts val="0"/>
                        </a:spcBef>
                        <a:spcAft>
                          <a:spcPts val="0"/>
                        </a:spcAft>
                      </a:pPr>
                      <a:r>
                        <a:rPr lang="en-IN" sz="1200" dirty="0">
                          <a:effectLst/>
                        </a:rPr>
                        <a:t>division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division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2336497"/>
                  </a:ext>
                </a:extLst>
              </a:tr>
              <a:tr h="0">
                <a:tc>
                  <a:txBody>
                    <a:bodyPr/>
                    <a:lstStyle/>
                    <a:p>
                      <a:pPr marL="0" marR="0">
                        <a:lnSpc>
                          <a:spcPct val="150000"/>
                        </a:lnSpc>
                        <a:spcBef>
                          <a:spcPts val="0"/>
                        </a:spcBef>
                        <a:spcAft>
                          <a:spcPts val="0"/>
                        </a:spcAft>
                      </a:pPr>
                      <a:r>
                        <a:rPr lang="en-IN" sz="1200" dirty="0">
                          <a:effectLst/>
                        </a:rPr>
                        <a:t>Age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age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023271"/>
                  </a:ext>
                </a:extLst>
              </a:tr>
            </a:tbl>
          </a:graphicData>
        </a:graphic>
      </p:graphicFrame>
      <p:graphicFrame>
        <p:nvGraphicFramePr>
          <p:cNvPr id="10" name="Table 9">
            <a:extLst>
              <a:ext uri="{FF2B5EF4-FFF2-40B4-BE49-F238E27FC236}">
                <a16:creationId xmlns:a16="http://schemas.microsoft.com/office/drawing/2014/main" id="{5338FB69-AC10-6242-BE3C-9C4A0E17169C}"/>
              </a:ext>
            </a:extLst>
          </p:cNvPr>
          <p:cNvGraphicFramePr>
            <a:graphicFrameLocks noGrp="1"/>
          </p:cNvGraphicFramePr>
          <p:nvPr>
            <p:extLst>
              <p:ext uri="{D42A27DB-BD31-4B8C-83A1-F6EECF244321}">
                <p14:modId xmlns:p14="http://schemas.microsoft.com/office/powerpoint/2010/main" val="3308085392"/>
              </p:ext>
            </p:extLst>
          </p:nvPr>
        </p:nvGraphicFramePr>
        <p:xfrm>
          <a:off x="2295525" y="5338590"/>
          <a:ext cx="5143499" cy="1229995"/>
        </p:xfrm>
        <a:graphic>
          <a:graphicData uri="http://schemas.openxmlformats.org/drawingml/2006/table">
            <a:tbl>
              <a:tblPr firstRow="1" firstCol="1" bandRow="1">
                <a:tableStyleId>{5940675A-B579-460E-94D1-54222C63F5DA}</a:tableStyleId>
              </a:tblPr>
              <a:tblGrid>
                <a:gridCol w="1133475">
                  <a:extLst>
                    <a:ext uri="{9D8B030D-6E8A-4147-A177-3AD203B41FA5}">
                      <a16:colId xmlns:a16="http://schemas.microsoft.com/office/drawing/2014/main" val="2024717744"/>
                    </a:ext>
                  </a:extLst>
                </a:gridCol>
                <a:gridCol w="955753">
                  <a:extLst>
                    <a:ext uri="{9D8B030D-6E8A-4147-A177-3AD203B41FA5}">
                      <a16:colId xmlns:a16="http://schemas.microsoft.com/office/drawing/2014/main" val="4060325448"/>
                    </a:ext>
                  </a:extLst>
                </a:gridCol>
                <a:gridCol w="1318970">
                  <a:extLst>
                    <a:ext uri="{9D8B030D-6E8A-4147-A177-3AD203B41FA5}">
                      <a16:colId xmlns:a16="http://schemas.microsoft.com/office/drawing/2014/main" val="2141365780"/>
                    </a:ext>
                  </a:extLst>
                </a:gridCol>
                <a:gridCol w="1735301">
                  <a:extLst>
                    <a:ext uri="{9D8B030D-6E8A-4147-A177-3AD203B41FA5}">
                      <a16:colId xmlns:a16="http://schemas.microsoft.com/office/drawing/2014/main" val="2847671609"/>
                    </a:ext>
                  </a:extLst>
                </a:gridCol>
              </a:tblGrid>
              <a:tr h="236032">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1303107"/>
                  </a:ext>
                </a:extLst>
              </a:tr>
              <a:tr h="236032">
                <a:tc>
                  <a:txBody>
                    <a:bodyPr/>
                    <a:lstStyle/>
                    <a:p>
                      <a:pPr marL="0" marR="0">
                        <a:lnSpc>
                          <a:spcPct val="150000"/>
                        </a:lnSpc>
                        <a:spcBef>
                          <a:spcPts val="0"/>
                        </a:spcBef>
                        <a:spcAft>
                          <a:spcPts val="0"/>
                        </a:spcAft>
                      </a:pPr>
                      <a:r>
                        <a:rPr lang="en-IN" sz="1200" dirty="0" err="1">
                          <a:effectLst/>
                        </a:rPr>
                        <a:t>ename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varchar(20)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election 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7378887"/>
                  </a:ext>
                </a:extLst>
              </a:tr>
              <a:tr h="236032">
                <a:tc>
                  <a:txBody>
                    <a:bodyPr/>
                    <a:lstStyle/>
                    <a:p>
                      <a:pPr marL="0" marR="0">
                        <a:lnSpc>
                          <a:spcPct val="150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name</a:t>
                      </a:r>
                    </a:p>
                  </a:txBody>
                  <a:tcPr marL="68580" marR="68580" marT="0" marB="0"/>
                </a:tc>
                <a:tc>
                  <a:txBody>
                    <a:bodyPr/>
                    <a:lstStyle/>
                    <a:p>
                      <a:pPr marL="0" marR="0">
                        <a:lnSpc>
                          <a:spcPct val="150000"/>
                        </a:lnSpc>
                        <a:spcBef>
                          <a:spcPts val="0"/>
                        </a:spcBef>
                        <a:spcAft>
                          <a:spcPts val="0"/>
                        </a:spcAft>
                      </a:pPr>
                      <a:r>
                        <a:rPr lang="en-IN" sz="1200" dirty="0">
                          <a:effectLst/>
                        </a:rPr>
                        <a:t>varchar(30)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 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7693289"/>
                  </a:ext>
                </a:extLst>
              </a:tr>
              <a:tr h="236032">
                <a:tc>
                  <a:txBody>
                    <a:bodyPr/>
                    <a:lstStyle/>
                    <a:p>
                      <a:pPr marL="0" marR="0">
                        <a:lnSpc>
                          <a:spcPct val="150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votes</a:t>
                      </a:r>
                    </a:p>
                  </a:txBody>
                  <a:tcPr marL="68580" marR="68580" marT="0" marB="0"/>
                </a:tc>
                <a:tc>
                  <a:txBody>
                    <a:bodyPr/>
                    <a:lstStyle/>
                    <a:p>
                      <a:pPr marL="0" marR="0">
                        <a:lnSpc>
                          <a:spcPct val="150000"/>
                        </a:lnSpc>
                        <a:spcBef>
                          <a:spcPts val="0"/>
                        </a:spcBef>
                        <a:spcAft>
                          <a:spcPts val="0"/>
                        </a:spcAft>
                      </a:pPr>
                      <a:r>
                        <a:rPr lang="en-IN" sz="1200" dirty="0">
                          <a:effectLst/>
                        </a:rPr>
                        <a:t>int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 of votes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163313"/>
                  </a:ext>
                </a:extLst>
              </a:tr>
              <a:tr h="236032">
                <a:tc>
                  <a:txBody>
                    <a:bodyPr/>
                    <a:lstStyle/>
                    <a:p>
                      <a:pPr marL="0" marR="0">
                        <a:lnSpc>
                          <a:spcPct val="150000"/>
                        </a:lnSpc>
                        <a:spcBef>
                          <a:spcPts val="0"/>
                        </a:spcBef>
                        <a:spcAft>
                          <a:spcPts val="0"/>
                        </a:spcAft>
                      </a:pPr>
                      <a:r>
                        <a:rPr lang="en-IN" sz="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Election 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033515"/>
                  </a:ext>
                </a:extLst>
              </a:tr>
            </a:tbl>
          </a:graphicData>
        </a:graphic>
      </p:graphicFrame>
    </p:spTree>
    <p:extLst>
      <p:ext uri="{BB962C8B-B14F-4D97-AF65-F5344CB8AC3E}">
        <p14:creationId xmlns:p14="http://schemas.microsoft.com/office/powerpoint/2010/main" val="847479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6095C-DF97-100B-A194-FBB8B1B5395E}"/>
              </a:ext>
            </a:extLst>
          </p:cNvPr>
          <p:cNvSpPr>
            <a:spLocks noGrp="1"/>
          </p:cNvSpPr>
          <p:nvPr>
            <p:ph idx="1"/>
          </p:nvPr>
        </p:nvSpPr>
        <p:spPr>
          <a:xfrm>
            <a:off x="1011455" y="343334"/>
            <a:ext cx="10515600" cy="6445091"/>
          </a:xfrm>
        </p:spPr>
        <p:txBody>
          <a:bodyPr>
            <a:normAutofit/>
          </a:bodyPr>
          <a:lstStyle/>
          <a:p>
            <a:pPr marL="0" indent="0" algn="just">
              <a:buNone/>
            </a:pPr>
            <a:r>
              <a:rPr lang="en-US" sz="1600" b="1" dirty="0" err="1">
                <a:latin typeface="Times New Roman" panose="02020603050405020304" pitchFamily="18" charset="0"/>
                <a:cs typeface="Times New Roman" panose="02020603050405020304" pitchFamily="18" charset="0"/>
              </a:rPr>
              <a:t>voterapprove</a:t>
            </a:r>
            <a:r>
              <a:rPr lang="en-US" sz="1600" b="1" dirty="0">
                <a:latin typeface="Times New Roman" panose="02020603050405020304" pitchFamily="18" charset="0"/>
                <a:cs typeface="Times New Roman" panose="02020603050405020304" pitchFamily="18" charset="0"/>
              </a:rPr>
              <a:t>  table structure </a:t>
            </a:r>
            <a:r>
              <a:rPr lang="en-US" sz="1600" dirty="0">
                <a:latin typeface="Times New Roman" panose="02020603050405020304" pitchFamily="18" charset="0"/>
                <a:cs typeface="Times New Roman" panose="02020603050405020304" pitchFamily="18" charset="0"/>
              </a:rPr>
              <a:t>: This table store  Approved Voters information</a:t>
            </a: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candidate table structure </a:t>
            </a:r>
            <a:r>
              <a:rPr lang="en-US" sz="1600" dirty="0">
                <a:latin typeface="Times New Roman" panose="02020603050405020304" pitchFamily="18" charset="0"/>
                <a:cs typeface="Times New Roman" panose="02020603050405020304" pitchFamily="18" charset="0"/>
              </a:rPr>
              <a:t>: This table store candidate information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2FE5A8-FD48-620C-C9FF-EC9E369FDC87}"/>
              </a:ext>
            </a:extLst>
          </p:cNvPr>
          <p:cNvGraphicFramePr>
            <a:graphicFrameLocks noGrp="1"/>
          </p:cNvGraphicFramePr>
          <p:nvPr>
            <p:extLst>
              <p:ext uri="{D42A27DB-BD31-4B8C-83A1-F6EECF244321}">
                <p14:modId xmlns:p14="http://schemas.microsoft.com/office/powerpoint/2010/main" val="2834841631"/>
              </p:ext>
            </p:extLst>
          </p:nvPr>
        </p:nvGraphicFramePr>
        <p:xfrm>
          <a:off x="2390775" y="910756"/>
          <a:ext cx="5429250" cy="2213991"/>
        </p:xfrm>
        <a:graphic>
          <a:graphicData uri="http://schemas.openxmlformats.org/drawingml/2006/table">
            <a:tbl>
              <a:tblPr firstRow="1" firstCol="1" bandRow="1">
                <a:tableStyleId>{5940675A-B579-460E-94D1-54222C63F5DA}</a:tableStyleId>
              </a:tblPr>
              <a:tblGrid>
                <a:gridCol w="1081901">
                  <a:extLst>
                    <a:ext uri="{9D8B030D-6E8A-4147-A177-3AD203B41FA5}">
                      <a16:colId xmlns:a16="http://schemas.microsoft.com/office/drawing/2014/main" val="154020436"/>
                    </a:ext>
                  </a:extLst>
                </a:gridCol>
                <a:gridCol w="1269299">
                  <a:extLst>
                    <a:ext uri="{9D8B030D-6E8A-4147-A177-3AD203B41FA5}">
                      <a16:colId xmlns:a16="http://schemas.microsoft.com/office/drawing/2014/main" val="39251042"/>
                    </a:ext>
                  </a:extLst>
                </a:gridCol>
                <a:gridCol w="1329238">
                  <a:extLst>
                    <a:ext uri="{9D8B030D-6E8A-4147-A177-3AD203B41FA5}">
                      <a16:colId xmlns:a16="http://schemas.microsoft.com/office/drawing/2014/main" val="40274551"/>
                    </a:ext>
                  </a:extLst>
                </a:gridCol>
                <a:gridCol w="1748812">
                  <a:extLst>
                    <a:ext uri="{9D8B030D-6E8A-4147-A177-3AD203B41FA5}">
                      <a16:colId xmlns:a16="http://schemas.microsoft.com/office/drawing/2014/main" val="3203342421"/>
                    </a:ext>
                  </a:extLst>
                </a:gridCol>
              </a:tblGrid>
              <a:tr h="163848">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4653158"/>
                  </a:ext>
                </a:extLst>
              </a:tr>
              <a:tr h="163848">
                <a:tc>
                  <a:txBody>
                    <a:bodyPr/>
                    <a:lstStyle/>
                    <a:p>
                      <a:pPr marL="0" marR="0">
                        <a:lnSpc>
                          <a:spcPct val="150000"/>
                        </a:lnSpc>
                        <a:spcBef>
                          <a:spcPts val="0"/>
                        </a:spcBef>
                        <a:spcAft>
                          <a:spcPts val="0"/>
                        </a:spcAft>
                      </a:pPr>
                      <a:r>
                        <a:rPr lang="en-IN" sz="1200" dirty="0">
                          <a:effectLst/>
                        </a:rPr>
                        <a:t>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varchar(20)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57760"/>
                  </a:ext>
                </a:extLst>
              </a:tr>
              <a:tr h="163848">
                <a:tc>
                  <a:txBody>
                    <a:bodyPr/>
                    <a:lstStyle/>
                    <a:p>
                      <a:pPr marL="0" marR="0">
                        <a:lnSpc>
                          <a:spcPct val="150000"/>
                        </a:lnSpc>
                        <a:spcBef>
                          <a:spcPts val="0"/>
                        </a:spcBef>
                        <a:spcAft>
                          <a:spcPts val="0"/>
                        </a:spcAft>
                      </a:pPr>
                      <a:r>
                        <a:rPr lang="en-IN" sz="1200" dirty="0">
                          <a:effectLst/>
                        </a:rPr>
                        <a:t>email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varchar(30)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email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106826"/>
                  </a:ext>
                </a:extLst>
              </a:tr>
              <a:tr h="163848">
                <a:tc>
                  <a:txBody>
                    <a:bodyPr/>
                    <a:lstStyle/>
                    <a:p>
                      <a:pPr marL="0" marR="0">
                        <a:lnSpc>
                          <a:spcPct val="150000"/>
                        </a:lnSpc>
                        <a:spcBef>
                          <a:spcPts val="0"/>
                        </a:spcBef>
                        <a:spcAft>
                          <a:spcPts val="0"/>
                        </a:spcAft>
                      </a:pPr>
                      <a:r>
                        <a:rPr lang="en-IN" sz="1200" dirty="0">
                          <a:effectLst/>
                        </a:rPr>
                        <a:t>phone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bigint(10)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contact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111974"/>
                  </a:ext>
                </a:extLst>
              </a:tr>
              <a:tr h="163848">
                <a:tc>
                  <a:txBody>
                    <a:bodyPr/>
                    <a:lstStyle/>
                    <a:p>
                      <a:pPr marL="0" marR="0">
                        <a:lnSpc>
                          <a:spcPct val="150000"/>
                        </a:lnSpc>
                        <a:spcBef>
                          <a:spcPts val="0"/>
                        </a:spcBef>
                        <a:spcAft>
                          <a:spcPts val="0"/>
                        </a:spcAft>
                      </a:pPr>
                      <a:r>
                        <a:rPr lang="en-IN" sz="1200" dirty="0">
                          <a:effectLst/>
                        </a:rPr>
                        <a:t>class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class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190911"/>
                  </a:ext>
                </a:extLst>
              </a:tr>
              <a:tr h="163848">
                <a:tc>
                  <a:txBody>
                    <a:bodyPr/>
                    <a:lstStyle/>
                    <a:p>
                      <a:pPr marL="0" marR="0">
                        <a:lnSpc>
                          <a:spcPct val="150000"/>
                        </a:lnSpc>
                        <a:spcBef>
                          <a:spcPts val="0"/>
                        </a:spcBef>
                        <a:spcAft>
                          <a:spcPts val="0"/>
                        </a:spcAft>
                      </a:pPr>
                      <a:r>
                        <a:rPr lang="en-IN" sz="1200" dirty="0" err="1">
                          <a:effectLst/>
                        </a:rPr>
                        <a:t>reg_no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Primary</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reg 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801435"/>
                  </a:ext>
                </a:extLst>
              </a:tr>
              <a:tr h="163848">
                <a:tc>
                  <a:txBody>
                    <a:bodyPr/>
                    <a:lstStyle/>
                    <a:p>
                      <a:pPr marL="0" marR="0">
                        <a:lnSpc>
                          <a:spcPct val="150000"/>
                        </a:lnSpc>
                        <a:spcBef>
                          <a:spcPts val="0"/>
                        </a:spcBef>
                        <a:spcAft>
                          <a:spcPts val="0"/>
                        </a:spcAft>
                      </a:pPr>
                      <a:r>
                        <a:rPr lang="en-IN" sz="1200" dirty="0">
                          <a:effectLst/>
                        </a:rPr>
                        <a:t>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3588463"/>
                  </a:ext>
                </a:extLst>
              </a:tr>
              <a:tr h="163848">
                <a:tc>
                  <a:txBody>
                    <a:bodyPr/>
                    <a:lstStyle/>
                    <a:p>
                      <a:pPr marL="0" marR="0">
                        <a:lnSpc>
                          <a:spcPct val="150000"/>
                        </a:lnSpc>
                        <a:spcBef>
                          <a:spcPts val="0"/>
                        </a:spcBef>
                        <a:spcAft>
                          <a:spcPts val="0"/>
                        </a:spcAft>
                      </a:pPr>
                      <a:r>
                        <a:rPr lang="en-IN" sz="1200" dirty="0">
                          <a:effectLst/>
                        </a:rPr>
                        <a:t>division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division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895818"/>
                  </a:ext>
                </a:extLst>
              </a:tr>
              <a:tr h="163848">
                <a:tc>
                  <a:txBody>
                    <a:bodyPr/>
                    <a:lstStyle/>
                    <a:p>
                      <a:pPr marL="0" marR="0">
                        <a:lnSpc>
                          <a:spcPct val="150000"/>
                        </a:lnSpc>
                        <a:spcBef>
                          <a:spcPts val="0"/>
                        </a:spcBef>
                        <a:spcAft>
                          <a:spcPts val="0"/>
                        </a:spcAft>
                      </a:pPr>
                      <a:r>
                        <a:rPr lang="en-IN" sz="1200" dirty="0">
                          <a:effectLst/>
                        </a:rPr>
                        <a:t>Age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age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726291"/>
                  </a:ext>
                </a:extLst>
              </a:tr>
            </a:tbl>
          </a:graphicData>
        </a:graphic>
      </p:graphicFrame>
      <p:graphicFrame>
        <p:nvGraphicFramePr>
          <p:cNvPr id="8" name="Table 7">
            <a:extLst>
              <a:ext uri="{FF2B5EF4-FFF2-40B4-BE49-F238E27FC236}">
                <a16:creationId xmlns:a16="http://schemas.microsoft.com/office/drawing/2014/main" id="{40B970FA-D039-6B28-2BF9-352994F330AF}"/>
              </a:ext>
            </a:extLst>
          </p:cNvPr>
          <p:cNvGraphicFramePr>
            <a:graphicFrameLocks noGrp="1"/>
          </p:cNvGraphicFramePr>
          <p:nvPr>
            <p:extLst>
              <p:ext uri="{D42A27DB-BD31-4B8C-83A1-F6EECF244321}">
                <p14:modId xmlns:p14="http://schemas.microsoft.com/office/powerpoint/2010/main" val="219606465"/>
              </p:ext>
            </p:extLst>
          </p:nvPr>
        </p:nvGraphicFramePr>
        <p:xfrm>
          <a:off x="2390775" y="4580875"/>
          <a:ext cx="4501651" cy="1229995"/>
        </p:xfrm>
        <a:graphic>
          <a:graphicData uri="http://schemas.openxmlformats.org/drawingml/2006/table">
            <a:tbl>
              <a:tblPr firstRow="1" firstCol="1" bandRow="1">
                <a:tableStyleId>{5940675A-B579-460E-94D1-54222C63F5DA}</a:tableStyleId>
              </a:tblPr>
              <a:tblGrid>
                <a:gridCol w="1005976">
                  <a:extLst>
                    <a:ext uri="{9D8B030D-6E8A-4147-A177-3AD203B41FA5}">
                      <a16:colId xmlns:a16="http://schemas.microsoft.com/office/drawing/2014/main" val="71870938"/>
                    </a:ext>
                  </a:extLst>
                </a:gridCol>
                <a:gridCol w="924560">
                  <a:extLst>
                    <a:ext uri="{9D8B030D-6E8A-4147-A177-3AD203B41FA5}">
                      <a16:colId xmlns:a16="http://schemas.microsoft.com/office/drawing/2014/main" val="4179774144"/>
                    </a:ext>
                  </a:extLst>
                </a:gridCol>
                <a:gridCol w="954405">
                  <a:extLst>
                    <a:ext uri="{9D8B030D-6E8A-4147-A177-3AD203B41FA5}">
                      <a16:colId xmlns:a16="http://schemas.microsoft.com/office/drawing/2014/main" val="3007933663"/>
                    </a:ext>
                  </a:extLst>
                </a:gridCol>
                <a:gridCol w="1616710">
                  <a:extLst>
                    <a:ext uri="{9D8B030D-6E8A-4147-A177-3AD203B41FA5}">
                      <a16:colId xmlns:a16="http://schemas.microsoft.com/office/drawing/2014/main" val="1085051565"/>
                    </a:ext>
                  </a:extLst>
                </a:gridCol>
              </a:tblGrid>
              <a:tr h="0">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6929344"/>
                  </a:ext>
                </a:extLst>
              </a:tr>
              <a:tr h="0">
                <a:tc>
                  <a:txBody>
                    <a:bodyPr/>
                    <a:lstStyle/>
                    <a:p>
                      <a:pPr marL="0" marR="0">
                        <a:lnSpc>
                          <a:spcPct val="150000"/>
                        </a:lnSpc>
                        <a:spcBef>
                          <a:spcPts val="0"/>
                        </a:spcBef>
                        <a:spcAft>
                          <a:spcPts val="0"/>
                        </a:spcAft>
                      </a:pPr>
                      <a:r>
                        <a:rPr lang="en-IN" sz="1200" dirty="0" err="1">
                          <a:effectLst/>
                        </a:rPr>
                        <a:t>reg_no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Primary</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Candidates reg no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7332"/>
                  </a:ext>
                </a:extLst>
              </a:tr>
              <a:tr h="0">
                <a:tc>
                  <a:txBody>
                    <a:bodyPr/>
                    <a:lstStyle/>
                    <a:p>
                      <a:pPr marL="0" marR="0">
                        <a:lnSpc>
                          <a:spcPct val="150000"/>
                        </a:lnSpc>
                        <a:spcBef>
                          <a:spcPts val="0"/>
                        </a:spcBef>
                        <a:spcAft>
                          <a:spcPts val="0"/>
                        </a:spcAft>
                      </a:pPr>
                      <a:r>
                        <a:rPr lang="en-IN" sz="1200" dirty="0">
                          <a:effectLst/>
                        </a:rPr>
                        <a:t>password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varchar(8)</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NOT NULL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Candidates password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848831"/>
                  </a:ext>
                </a:extLst>
              </a:tr>
              <a:tr h="0">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varchar(150)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Candidates 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1266884"/>
                  </a:ext>
                </a:extLst>
              </a:tr>
              <a:tr h="0">
                <a:tc>
                  <a:txBody>
                    <a:bodyPr/>
                    <a:lstStyle/>
                    <a:p>
                      <a:pPr marL="0" marR="0">
                        <a:lnSpc>
                          <a:spcPct val="150000"/>
                        </a:lnSpc>
                        <a:spcBef>
                          <a:spcPts val="0"/>
                        </a:spcBef>
                        <a:spcAft>
                          <a:spcPts val="0"/>
                        </a:spcAft>
                      </a:pPr>
                      <a:r>
                        <a:rPr lang="en-IN" sz="1200">
                          <a:effectLst/>
                        </a:rPr>
                        <a:t>cid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int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Candidates 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2284895"/>
                  </a:ext>
                </a:extLst>
              </a:tr>
            </a:tbl>
          </a:graphicData>
        </a:graphic>
      </p:graphicFrame>
    </p:spTree>
    <p:extLst>
      <p:ext uri="{BB962C8B-B14F-4D97-AF65-F5344CB8AC3E}">
        <p14:creationId xmlns:p14="http://schemas.microsoft.com/office/powerpoint/2010/main" val="248007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F6220-0A08-2B16-5E72-A657E6E113E1}"/>
              </a:ext>
            </a:extLst>
          </p:cNvPr>
          <p:cNvSpPr>
            <a:spLocks noGrp="1"/>
          </p:cNvSpPr>
          <p:nvPr>
            <p:ph idx="1"/>
          </p:nvPr>
        </p:nvSpPr>
        <p:spPr>
          <a:xfrm>
            <a:off x="838200" y="115803"/>
            <a:ext cx="10515600" cy="6622181"/>
          </a:xfrm>
        </p:spPr>
        <p:txBody>
          <a:bodyPr>
            <a:normAutofit/>
          </a:bodyPr>
          <a:lstStyle/>
          <a:p>
            <a:pPr marL="0" indent="0" algn="just">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 table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table store all incoming voters registration  no</a:t>
            </a: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Election table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This table store election detail</a:t>
            </a:r>
          </a:p>
          <a:p>
            <a:pPr marL="0" indent="0" algn="just">
              <a:buNone/>
            </a:pP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 table  :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table store the details of voting 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FE883767-F89D-567B-65AA-3814A072A6AE}"/>
              </a:ext>
            </a:extLst>
          </p:cNvPr>
          <p:cNvGraphicFramePr>
            <a:graphicFrameLocks noGrp="1"/>
          </p:cNvGraphicFramePr>
          <p:nvPr>
            <p:extLst>
              <p:ext uri="{D42A27DB-BD31-4B8C-83A1-F6EECF244321}">
                <p14:modId xmlns:p14="http://schemas.microsoft.com/office/powerpoint/2010/main" val="2971726773"/>
              </p:ext>
            </p:extLst>
          </p:nvPr>
        </p:nvGraphicFramePr>
        <p:xfrm>
          <a:off x="1685925" y="662454"/>
          <a:ext cx="5381625" cy="491998"/>
        </p:xfrm>
        <a:graphic>
          <a:graphicData uri="http://schemas.openxmlformats.org/drawingml/2006/table">
            <a:tbl>
              <a:tblPr firstRow="1" firstCol="1" bandRow="1">
                <a:tableStyleId>{5940675A-B579-460E-94D1-54222C63F5DA}</a:tableStyleId>
              </a:tblPr>
              <a:tblGrid>
                <a:gridCol w="1051627">
                  <a:extLst>
                    <a:ext uri="{9D8B030D-6E8A-4147-A177-3AD203B41FA5}">
                      <a16:colId xmlns:a16="http://schemas.microsoft.com/office/drawing/2014/main" val="3037334360"/>
                    </a:ext>
                  </a:extLst>
                </a:gridCol>
                <a:gridCol w="1145227">
                  <a:extLst>
                    <a:ext uri="{9D8B030D-6E8A-4147-A177-3AD203B41FA5}">
                      <a16:colId xmlns:a16="http://schemas.microsoft.com/office/drawing/2014/main" val="791459896"/>
                    </a:ext>
                  </a:extLst>
                </a:gridCol>
                <a:gridCol w="1182196">
                  <a:extLst>
                    <a:ext uri="{9D8B030D-6E8A-4147-A177-3AD203B41FA5}">
                      <a16:colId xmlns:a16="http://schemas.microsoft.com/office/drawing/2014/main" val="3978332429"/>
                    </a:ext>
                  </a:extLst>
                </a:gridCol>
                <a:gridCol w="2002575">
                  <a:extLst>
                    <a:ext uri="{9D8B030D-6E8A-4147-A177-3AD203B41FA5}">
                      <a16:colId xmlns:a16="http://schemas.microsoft.com/office/drawing/2014/main" val="4232300124"/>
                    </a:ext>
                  </a:extLst>
                </a:gridCol>
              </a:tblGrid>
              <a:tr h="0">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909043"/>
                  </a:ext>
                </a:extLst>
              </a:tr>
              <a:tr h="0">
                <a:tc>
                  <a:txBody>
                    <a:bodyPr/>
                    <a:lstStyle/>
                    <a:p>
                      <a:pPr marL="0" marR="0">
                        <a:lnSpc>
                          <a:spcPct val="150000"/>
                        </a:lnSpc>
                        <a:spcBef>
                          <a:spcPts val="0"/>
                        </a:spcBef>
                        <a:spcAft>
                          <a:spcPts val="0"/>
                        </a:spcAft>
                      </a:pPr>
                      <a:r>
                        <a:rPr lang="en-IN" sz="1200" dirty="0" err="1">
                          <a:effectLst/>
                        </a:rPr>
                        <a:t>reg_no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Primary</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Voter’s reg no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364623"/>
                  </a:ext>
                </a:extLst>
              </a:tr>
            </a:tbl>
          </a:graphicData>
        </a:graphic>
      </p:graphicFrame>
      <p:graphicFrame>
        <p:nvGraphicFramePr>
          <p:cNvPr id="9" name="Table 8">
            <a:extLst>
              <a:ext uri="{FF2B5EF4-FFF2-40B4-BE49-F238E27FC236}">
                <a16:creationId xmlns:a16="http://schemas.microsoft.com/office/drawing/2014/main" id="{AE0AA254-1A71-9329-08E7-928557839953}"/>
              </a:ext>
            </a:extLst>
          </p:cNvPr>
          <p:cNvGraphicFramePr>
            <a:graphicFrameLocks noGrp="1"/>
          </p:cNvGraphicFramePr>
          <p:nvPr>
            <p:extLst>
              <p:ext uri="{D42A27DB-BD31-4B8C-83A1-F6EECF244321}">
                <p14:modId xmlns:p14="http://schemas.microsoft.com/office/powerpoint/2010/main" val="258548669"/>
              </p:ext>
            </p:extLst>
          </p:nvPr>
        </p:nvGraphicFramePr>
        <p:xfrm>
          <a:off x="1685925" y="2247466"/>
          <a:ext cx="5381625" cy="983996"/>
        </p:xfrm>
        <a:graphic>
          <a:graphicData uri="http://schemas.openxmlformats.org/drawingml/2006/table">
            <a:tbl>
              <a:tblPr firstRow="1" firstCol="1" bandRow="1">
                <a:tableStyleId>{5940675A-B579-460E-94D1-54222C63F5DA}</a:tableStyleId>
              </a:tblPr>
              <a:tblGrid>
                <a:gridCol w="1076325">
                  <a:extLst>
                    <a:ext uri="{9D8B030D-6E8A-4147-A177-3AD203B41FA5}">
                      <a16:colId xmlns:a16="http://schemas.microsoft.com/office/drawing/2014/main" val="2831037758"/>
                    </a:ext>
                  </a:extLst>
                </a:gridCol>
                <a:gridCol w="1141922">
                  <a:extLst>
                    <a:ext uri="{9D8B030D-6E8A-4147-A177-3AD203B41FA5}">
                      <a16:colId xmlns:a16="http://schemas.microsoft.com/office/drawing/2014/main" val="4068040206"/>
                    </a:ext>
                  </a:extLst>
                </a:gridCol>
                <a:gridCol w="1512794">
                  <a:extLst>
                    <a:ext uri="{9D8B030D-6E8A-4147-A177-3AD203B41FA5}">
                      <a16:colId xmlns:a16="http://schemas.microsoft.com/office/drawing/2014/main" val="1305103741"/>
                    </a:ext>
                  </a:extLst>
                </a:gridCol>
                <a:gridCol w="1650584">
                  <a:extLst>
                    <a:ext uri="{9D8B030D-6E8A-4147-A177-3AD203B41FA5}">
                      <a16:colId xmlns:a16="http://schemas.microsoft.com/office/drawing/2014/main" val="1701128965"/>
                    </a:ext>
                  </a:extLst>
                </a:gridCol>
              </a:tblGrid>
              <a:tr h="0">
                <a:tc>
                  <a:txBody>
                    <a:bodyPr/>
                    <a:lstStyle/>
                    <a:p>
                      <a:pPr marL="0" marR="0">
                        <a:lnSpc>
                          <a:spcPct val="150000"/>
                        </a:lnSpc>
                        <a:spcBef>
                          <a:spcPts val="0"/>
                        </a:spcBef>
                        <a:spcAft>
                          <a:spcPts val="0"/>
                        </a:spcAft>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Datatype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Constraints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567394"/>
                  </a:ext>
                </a:extLst>
              </a:tr>
              <a:tr h="0">
                <a:tc>
                  <a:txBody>
                    <a:bodyPr/>
                    <a:lstStyle/>
                    <a:p>
                      <a:pPr marL="0" marR="0">
                        <a:lnSpc>
                          <a:spcPct val="150000"/>
                        </a:lnSpc>
                        <a:spcBef>
                          <a:spcPts val="0"/>
                        </a:spcBef>
                        <a:spcAft>
                          <a:spcPts val="0"/>
                        </a:spcAft>
                      </a:pPr>
                      <a:r>
                        <a:rPr lang="en-IN" sz="1200" dirty="0">
                          <a:effectLst/>
                        </a:rPr>
                        <a:t>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varchar(20)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Election 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218020"/>
                  </a:ext>
                </a:extLst>
              </a:tr>
              <a:tr h="0">
                <a:tc>
                  <a:txBody>
                    <a:bodyPr/>
                    <a:lstStyle/>
                    <a:p>
                      <a:pPr marL="0" marR="0">
                        <a:lnSpc>
                          <a:spcPct val="150000"/>
                        </a:lnSpc>
                        <a:spcBef>
                          <a:spcPts val="0"/>
                        </a:spcBef>
                        <a:spcAft>
                          <a:spcPts val="0"/>
                        </a:spcAft>
                      </a:pPr>
                      <a:r>
                        <a:rPr lang="en-IN" sz="1200" dirty="0">
                          <a:effectLst/>
                        </a:rPr>
                        <a:t>date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varchar(30)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Primary Key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Election date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723025"/>
                  </a:ext>
                </a:extLst>
              </a:tr>
              <a:tr h="0">
                <a:tc>
                  <a:txBody>
                    <a:bodyPr/>
                    <a:lstStyle/>
                    <a:p>
                      <a:pPr marL="0" marR="0">
                        <a:lnSpc>
                          <a:spcPct val="150000"/>
                        </a:lnSpc>
                        <a:spcBef>
                          <a:spcPts val="0"/>
                        </a:spcBef>
                        <a:spcAft>
                          <a:spcPts val="0"/>
                        </a:spcAft>
                      </a:pPr>
                      <a:r>
                        <a:rPr lang="en-IN" sz="1200" dirty="0" err="1">
                          <a:effectLst/>
                        </a:rPr>
                        <a:t>eid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varchar(10)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Unique Key</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Election 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452045"/>
                  </a:ext>
                </a:extLst>
              </a:tr>
            </a:tbl>
          </a:graphicData>
        </a:graphic>
      </p:graphicFrame>
      <p:graphicFrame>
        <p:nvGraphicFramePr>
          <p:cNvPr id="10" name="Table 9">
            <a:extLst>
              <a:ext uri="{FF2B5EF4-FFF2-40B4-BE49-F238E27FC236}">
                <a16:creationId xmlns:a16="http://schemas.microsoft.com/office/drawing/2014/main" id="{126F1966-38DE-6F5A-37DF-D1E73A1779D5}"/>
              </a:ext>
            </a:extLst>
          </p:cNvPr>
          <p:cNvGraphicFramePr>
            <a:graphicFrameLocks noGrp="1"/>
          </p:cNvGraphicFramePr>
          <p:nvPr>
            <p:extLst>
              <p:ext uri="{D42A27DB-BD31-4B8C-83A1-F6EECF244321}">
                <p14:modId xmlns:p14="http://schemas.microsoft.com/office/powerpoint/2010/main" val="439540772"/>
              </p:ext>
            </p:extLst>
          </p:nvPr>
        </p:nvGraphicFramePr>
        <p:xfrm>
          <a:off x="1685926" y="4719552"/>
          <a:ext cx="5458460" cy="1265936"/>
        </p:xfrm>
        <a:graphic>
          <a:graphicData uri="http://schemas.openxmlformats.org/drawingml/2006/table">
            <a:tbl>
              <a:tblPr firstRow="1" firstCol="1" bandRow="1">
                <a:tableStyleId>{5940675A-B579-460E-94D1-54222C63F5DA}</a:tableStyleId>
              </a:tblPr>
              <a:tblGrid>
                <a:gridCol w="1181091">
                  <a:extLst>
                    <a:ext uri="{9D8B030D-6E8A-4147-A177-3AD203B41FA5}">
                      <a16:colId xmlns:a16="http://schemas.microsoft.com/office/drawing/2014/main" val="2933878165"/>
                    </a:ext>
                  </a:extLst>
                </a:gridCol>
                <a:gridCol w="1272080">
                  <a:extLst>
                    <a:ext uri="{9D8B030D-6E8A-4147-A177-3AD203B41FA5}">
                      <a16:colId xmlns:a16="http://schemas.microsoft.com/office/drawing/2014/main" val="1607775284"/>
                    </a:ext>
                  </a:extLst>
                </a:gridCol>
                <a:gridCol w="1377203">
                  <a:extLst>
                    <a:ext uri="{9D8B030D-6E8A-4147-A177-3AD203B41FA5}">
                      <a16:colId xmlns:a16="http://schemas.microsoft.com/office/drawing/2014/main" val="3338830169"/>
                    </a:ext>
                  </a:extLst>
                </a:gridCol>
                <a:gridCol w="1628086">
                  <a:extLst>
                    <a:ext uri="{9D8B030D-6E8A-4147-A177-3AD203B41FA5}">
                      <a16:colId xmlns:a16="http://schemas.microsoft.com/office/drawing/2014/main" val="212060547"/>
                    </a:ext>
                  </a:extLst>
                </a:gridCol>
              </a:tblGrid>
              <a:tr h="0">
                <a:tc>
                  <a:txBody>
                    <a:bodyPr/>
                    <a:lstStyle/>
                    <a:p>
                      <a:pPr marL="0" marR="0" algn="l" rtl="0" eaLnBrk="1" fontAlgn="t" latinLnBrk="0" hangingPunct="1">
                        <a:lnSpc>
                          <a:spcPct val="150000"/>
                        </a:lnSpc>
                        <a:spcBef>
                          <a:spcPts val="0"/>
                        </a:spcBef>
                        <a:spcAft>
                          <a:spcPts val="0"/>
                        </a:spcAft>
                      </a:pPr>
                      <a:r>
                        <a:rPr lang="en-IN" sz="1200" b="0" i="0" u="none" strike="noStrike"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name </a:t>
                      </a:r>
                      <a:endParaRPr lang="en-IN" sz="1800" b="0" i="0" u="none" strike="noStrike" dirty="0">
                        <a:effectLst/>
                        <a:latin typeface="Arial" panose="020B0604020202020204" pitchFamily="34" charset="0"/>
                      </a:endParaRPr>
                    </a:p>
                  </a:txBody>
                  <a:tcPr marL="68580" marR="68580" marT="7620" marB="0"/>
                </a:tc>
                <a:tc>
                  <a:txBody>
                    <a:bodyPr/>
                    <a:lstStyle/>
                    <a:p>
                      <a:pPr marL="0" marR="0" algn="l" rtl="0" eaLnBrk="1" fontAlgn="t" latinLnBrk="0" hangingPunct="1">
                        <a:lnSpc>
                          <a:spcPct val="150000"/>
                        </a:lnSpc>
                        <a:spcBef>
                          <a:spcPts val="0"/>
                        </a:spcBef>
                        <a:spcAft>
                          <a:spcPts val="0"/>
                        </a:spcAft>
                      </a:pPr>
                      <a:r>
                        <a:rPr lang="en-IN" sz="1200" b="0" i="0" u="none" strike="noStrike" kern="1200">
                          <a:solidFill>
                            <a:srgbClr val="000000"/>
                          </a:solidFill>
                          <a:effectLst/>
                          <a:latin typeface="Calibri" panose="020F0502020204030204" pitchFamily="34" charset="0"/>
                        </a:rPr>
                        <a:t>Datatype</a:t>
                      </a:r>
                      <a:endParaRPr lang="en-IN" sz="1800" b="0" i="0" u="none" strike="noStrike">
                        <a:effectLst/>
                        <a:latin typeface="Arial" panose="020B0604020202020204" pitchFamily="34" charset="0"/>
                      </a:endParaRPr>
                    </a:p>
                  </a:txBody>
                  <a:tcPr marL="68580" marR="68580" marT="7620" marB="0"/>
                </a:tc>
                <a:tc>
                  <a:txBody>
                    <a:bodyPr/>
                    <a:lstStyle/>
                    <a:p>
                      <a:pPr marL="0" marR="0" algn="l" rtl="0" eaLnBrk="1" fontAlgn="t" latinLnBrk="0" hangingPunct="1">
                        <a:lnSpc>
                          <a:spcPct val="150000"/>
                        </a:lnSpc>
                        <a:spcBef>
                          <a:spcPts val="0"/>
                        </a:spcBef>
                        <a:spcAft>
                          <a:spcPts val="0"/>
                        </a:spcAft>
                      </a:pPr>
                      <a:r>
                        <a:rPr lang="en-IN" sz="1200" b="0" i="0" u="none" strike="noStrike" kern="1200">
                          <a:solidFill>
                            <a:srgbClr val="000000"/>
                          </a:solidFill>
                          <a:effectLst/>
                          <a:latin typeface="Calibri" panose="020F0502020204030204" pitchFamily="34" charset="0"/>
                        </a:rPr>
                        <a:t>Constraints</a:t>
                      </a:r>
                      <a:endParaRPr lang="en-IN" sz="1800" b="0" i="0" u="none" strike="noStrike">
                        <a:effectLst/>
                        <a:latin typeface="Arial" panose="020B0604020202020204" pitchFamily="34" charset="0"/>
                      </a:endParaRPr>
                    </a:p>
                  </a:txBody>
                  <a:tcPr marL="68580" marR="68580" marT="7620" marB="0"/>
                </a:tc>
                <a:tc>
                  <a:txBody>
                    <a:bodyPr/>
                    <a:lstStyle/>
                    <a:p>
                      <a:pPr marL="0" marR="0" algn="l" rtl="0" eaLnBrk="1" fontAlgn="t" latinLnBrk="0" hangingPunct="1">
                        <a:lnSpc>
                          <a:spcPct val="150000"/>
                        </a:lnSpc>
                        <a:spcBef>
                          <a:spcPts val="0"/>
                        </a:spcBef>
                        <a:spcAft>
                          <a:spcPts val="0"/>
                        </a:spcAft>
                      </a:pPr>
                      <a:r>
                        <a:rPr lang="en-IN" sz="1200" b="0" i="0" u="none" strike="noStrike" kern="1200" dirty="0">
                          <a:solidFill>
                            <a:srgbClr val="000000"/>
                          </a:solidFill>
                          <a:effectLst/>
                          <a:latin typeface="Calibri" panose="020F0502020204030204" pitchFamily="34" charset="0"/>
                        </a:rPr>
                        <a:t>Description</a:t>
                      </a:r>
                      <a:endParaRPr lang="en-IN" sz="1800" b="0" i="0" u="none" strike="noStrike" dirty="0">
                        <a:effectLst/>
                        <a:latin typeface="Arial" panose="020B0604020202020204" pitchFamily="34" charset="0"/>
                      </a:endParaRPr>
                    </a:p>
                  </a:txBody>
                  <a:tcPr marL="68580" marR="68580" marT="7620" marB="0"/>
                </a:tc>
                <a:extLst>
                  <a:ext uri="{0D108BD9-81ED-4DB2-BD59-A6C34878D82A}">
                    <a16:rowId xmlns:a16="http://schemas.microsoft.com/office/drawing/2014/main" val="3471715196"/>
                  </a:ext>
                </a:extLst>
              </a:tr>
              <a:tr h="0">
                <a:tc>
                  <a:txBody>
                    <a:bodyPr/>
                    <a:lstStyle/>
                    <a:p>
                      <a:pPr marL="0" marR="0">
                        <a:lnSpc>
                          <a:spcPct val="150000"/>
                        </a:lnSpc>
                        <a:spcBef>
                          <a:spcPts val="0"/>
                        </a:spcBef>
                        <a:spcAft>
                          <a:spcPts val="0"/>
                        </a:spcAft>
                      </a:pPr>
                      <a:r>
                        <a:rPr lang="en-IN" sz="1200" dirty="0">
                          <a:effectLst/>
                        </a:rPr>
                        <a:t>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Voter reg no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1467789"/>
                  </a:ext>
                </a:extLst>
              </a:tr>
              <a:tr h="0">
                <a:tc>
                  <a:txBody>
                    <a:bodyPr/>
                    <a:lstStyle/>
                    <a:p>
                      <a:pPr marL="0" marR="0">
                        <a:lnSpc>
                          <a:spcPct val="150000"/>
                        </a:lnSpc>
                        <a:spcBef>
                          <a:spcPts val="0"/>
                        </a:spcBef>
                        <a:spcAft>
                          <a:spcPts val="0"/>
                        </a:spcAft>
                      </a:pPr>
                      <a:r>
                        <a:rPr lang="en-IN" sz="1200" dirty="0">
                          <a:effectLst/>
                        </a:rPr>
                        <a:t>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varchar(20)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Voter 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8289781"/>
                  </a:ext>
                </a:extLst>
              </a:tr>
              <a:tr h="0">
                <a:tc>
                  <a:txBody>
                    <a:bodyPr/>
                    <a:lstStyle/>
                    <a:p>
                      <a:pPr marL="0" marR="0">
                        <a:lnSpc>
                          <a:spcPct val="150000"/>
                        </a:lnSpc>
                        <a:spcBef>
                          <a:spcPts val="0"/>
                        </a:spcBef>
                        <a:spcAft>
                          <a:spcPts val="0"/>
                        </a:spcAft>
                      </a:pPr>
                      <a:r>
                        <a:rPr lang="en-IN" sz="1200" dirty="0">
                          <a:effectLst/>
                        </a:rPr>
                        <a:t>vote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varchar(30)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Primary Key</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Candidate name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359578"/>
                  </a:ext>
                </a:extLst>
              </a:tr>
              <a:tr h="0">
                <a:tc>
                  <a:txBody>
                    <a:bodyPr/>
                    <a:lstStyle/>
                    <a:p>
                      <a:pPr marL="0" marR="0">
                        <a:lnSpc>
                          <a:spcPct val="150000"/>
                        </a:lnSpc>
                        <a:spcBef>
                          <a:spcPts val="0"/>
                        </a:spcBef>
                        <a:spcAft>
                          <a:spcPts val="0"/>
                        </a:spcAft>
                      </a:pPr>
                      <a:r>
                        <a:rPr lang="en-IN" sz="1200">
                          <a:effectLst/>
                        </a:rPr>
                        <a:t>cid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a:effectLst/>
                        </a:rPr>
                        <a:t>varchar(10)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NOT NULL</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1200" dirty="0">
                          <a:effectLst/>
                        </a:rPr>
                        <a:t>Candidate 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756082"/>
                  </a:ext>
                </a:extLst>
              </a:tr>
            </a:tbl>
          </a:graphicData>
        </a:graphic>
      </p:graphicFrame>
    </p:spTree>
    <p:extLst>
      <p:ext uri="{BB962C8B-B14F-4D97-AF65-F5344CB8AC3E}">
        <p14:creationId xmlns:p14="http://schemas.microsoft.com/office/powerpoint/2010/main" val="4084220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BAA2-492D-9009-55AC-6B15BD5E190A}"/>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Drawbacks and Limitations</a:t>
            </a:r>
          </a:p>
        </p:txBody>
      </p:sp>
      <p:sp>
        <p:nvSpPr>
          <p:cNvPr id="3" name="Content Placeholder 2">
            <a:extLst>
              <a:ext uri="{FF2B5EF4-FFF2-40B4-BE49-F238E27FC236}">
                <a16:creationId xmlns:a16="http://schemas.microsoft.com/office/drawing/2014/main" id="{30E8BF18-B919-ADB8-4C84-ADF1FB5286B5}"/>
              </a:ext>
            </a:extLst>
          </p:cNvPr>
          <p:cNvSpPr>
            <a:spLocks noGrp="1"/>
          </p:cNvSpPr>
          <p:nvPr>
            <p:ph idx="1"/>
          </p:nvPr>
        </p:nvSpPr>
        <p:spPr>
          <a:xfrm>
            <a:off x="838200" y="1690688"/>
            <a:ext cx="10515600" cy="4802187"/>
          </a:xfrm>
        </p:spPr>
        <p:txBody>
          <a:bodyPr>
            <a:normAutofit/>
          </a:bodyPr>
          <a:lstStyle/>
          <a:p>
            <a:pPr marL="342900" marR="0" lvl="0" indent="-342900">
              <a:lnSpc>
                <a:spcPct val="150000"/>
              </a:lnSpc>
              <a:spcBef>
                <a:spcPts val="0"/>
              </a:spcBef>
              <a:spcAft>
                <a:spcPts val="800"/>
              </a:spcAft>
              <a:buFont typeface="+mj-lt"/>
              <a:buAutoNum type="arabicPeriod"/>
              <a:tabLst>
                <a:tab pos="457200" algn="l"/>
              </a:tabLst>
            </a:pP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Limited Accessibility: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While online voting systems offer convenience and flexibility, they can be limited in accessibility for individuals who do not have access to the internet or who may not be comfortable using technology.</a:t>
            </a:r>
          </a:p>
          <a:p>
            <a:pPr marL="0" marR="0" lvl="0" indent="0">
              <a:lnSpc>
                <a:spcPct val="150000"/>
              </a:lnSpc>
              <a:spcBef>
                <a:spcPts val="0"/>
              </a:spcBef>
              <a:spcAft>
                <a:spcPts val="800"/>
              </a:spcAft>
              <a:buNone/>
              <a:tabLst>
                <a:tab pos="457200" algn="l"/>
              </a:tabLst>
            </a:pP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2"/>
              <a:tabLst>
                <a:tab pos="457200" algn="l"/>
              </a:tabLst>
            </a:pP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Technical Issues:</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Technical issues such as glitches, errors, and system failures can disrupt the online voting process, leading to delays and frustration among voters.</a:t>
            </a:r>
          </a:p>
          <a:p>
            <a:pPr marL="0" marR="0" lvl="0" indent="0">
              <a:lnSpc>
                <a:spcPct val="150000"/>
              </a:lnSpc>
              <a:spcBef>
                <a:spcPts val="0"/>
              </a:spcBef>
              <a:spcAft>
                <a:spcPts val="800"/>
              </a:spcAft>
              <a:buNone/>
              <a:tabLst>
                <a:tab pos="457200" algn="l"/>
              </a:tabLst>
            </a:pP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3"/>
              <a:tabLst>
                <a:tab pos="457200" algn="l"/>
              </a:tabLst>
            </a:pP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Dependency on Technology:</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Online voting systems are entirely dependent on technology, which can make them vulnerable to technical issues, hacking, and cyberattacks. This can also create logistical challenges in areas with poor internet connectivity or where power outages are common.</a:t>
            </a:r>
          </a:p>
          <a:p>
            <a:pPr marL="0" marR="0" lvl="0" indent="0">
              <a:lnSpc>
                <a:spcPct val="150000"/>
              </a:lnSpc>
              <a:spcBef>
                <a:spcPts val="0"/>
              </a:spcBef>
              <a:spcAft>
                <a:spcPts val="800"/>
              </a:spcAft>
              <a:buNone/>
              <a:tabLst>
                <a:tab pos="457200" algn="l"/>
              </a:tabLst>
            </a:pP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4"/>
              <a:tabLst>
                <a:tab pos="457200" algn="l"/>
              </a:tabLst>
            </a:pP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Voter Approval by default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Voter approved by admin are just by seeing their information and without video conferencing .</a:t>
            </a:r>
          </a:p>
        </p:txBody>
      </p:sp>
    </p:spTree>
    <p:extLst>
      <p:ext uri="{BB962C8B-B14F-4D97-AF65-F5344CB8AC3E}">
        <p14:creationId xmlns:p14="http://schemas.microsoft.com/office/powerpoint/2010/main" val="2278593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BAA2-492D-9009-55AC-6B15BD5E190A}"/>
              </a:ext>
            </a:extLst>
          </p:cNvPr>
          <p:cNvSpPr>
            <a:spLocks noGrp="1"/>
          </p:cNvSpPr>
          <p:nvPr>
            <p:ph type="title"/>
          </p:nvPr>
        </p:nvSpPr>
        <p:spPr>
          <a:xfrm>
            <a:off x="838200" y="365125"/>
            <a:ext cx="10515600" cy="609565"/>
          </a:xfrm>
        </p:spPr>
        <p:txBody>
          <a:bodyPr>
            <a:normAutofit/>
          </a:bodyPr>
          <a:lstStyle/>
          <a:p>
            <a:pPr algn="ctr"/>
            <a:r>
              <a:rPr lang="en-IN" sz="2000" b="1" dirty="0">
                <a:latin typeface="Times New Roman" panose="02020603050405020304" pitchFamily="18" charset="0"/>
                <a:cs typeface="Times New Roman" panose="02020603050405020304" pitchFamily="18" charset="0"/>
              </a:rPr>
              <a:t>Proposed Enhancement</a:t>
            </a:r>
          </a:p>
        </p:txBody>
      </p:sp>
      <p:sp>
        <p:nvSpPr>
          <p:cNvPr id="3" name="Content Placeholder 2">
            <a:extLst>
              <a:ext uri="{FF2B5EF4-FFF2-40B4-BE49-F238E27FC236}">
                <a16:creationId xmlns:a16="http://schemas.microsoft.com/office/drawing/2014/main" id="{30E8BF18-B919-ADB8-4C84-ADF1FB5286B5}"/>
              </a:ext>
            </a:extLst>
          </p:cNvPr>
          <p:cNvSpPr>
            <a:spLocks noGrp="1"/>
          </p:cNvSpPr>
          <p:nvPr>
            <p:ph idx="1"/>
          </p:nvPr>
        </p:nvSpPr>
        <p:spPr>
          <a:xfrm>
            <a:off x="432079" y="1125416"/>
            <a:ext cx="11555605" cy="5566786"/>
          </a:xfrm>
        </p:spPr>
        <p:txBody>
          <a:bodyPr>
            <a:normAutofit/>
          </a:bodyPr>
          <a:lstStyle/>
          <a:p>
            <a:pPr marL="342900" marR="0" lvl="0" indent="-342900">
              <a:lnSpc>
                <a:spcPct val="150000"/>
              </a:lnSpc>
              <a:spcBef>
                <a:spcPts val="0"/>
              </a:spcBef>
              <a:spcAft>
                <a:spcPts val="800"/>
              </a:spcAft>
              <a:buFont typeface="+mj-lt"/>
              <a:buAutoNum type="arabicPeriod"/>
              <a:tabLst>
                <a:tab pos="457200" algn="l"/>
              </a:tabLst>
            </a:pPr>
            <a:r>
              <a:rPr lang="en-US" sz="1500"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Validatation</a:t>
            </a: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using Video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this  system voters are approved by admin only by checking the personal data, but in future voters will be approved by video </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conferencing.</a:t>
            </a:r>
          </a:p>
          <a:p>
            <a:pPr marL="342900" marR="0" lvl="0" indent="-342900">
              <a:lnSpc>
                <a:spcPct val="150000"/>
              </a:lnSpc>
              <a:spcBef>
                <a:spcPts val="0"/>
              </a:spcBef>
              <a:spcAft>
                <a:spcPts val="800"/>
              </a:spcAft>
              <a:buFont typeface="+mj-lt"/>
              <a:buAutoNum type="arabicPeriod"/>
              <a:tabLst>
                <a:tab pos="457200" algn="l"/>
              </a:tabLst>
            </a:pP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2"/>
              <a:tabLst>
                <a:tab pos="457200" algn="l"/>
              </a:tabLst>
            </a:pP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 with Face :</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current system users are login using reg id and password, but in future they will able to login with face recognition.</a:t>
            </a:r>
          </a:p>
          <a:p>
            <a:pPr marL="342900" marR="0" lvl="0" indent="-342900">
              <a:lnSpc>
                <a:spcPct val="150000"/>
              </a:lnSpc>
              <a:spcBef>
                <a:spcPts val="0"/>
              </a:spcBef>
              <a:spcAft>
                <a:spcPts val="800"/>
              </a:spcAft>
              <a:buFont typeface="+mj-lt"/>
              <a:buAutoNum type="arabicPeriod" startAt="2"/>
              <a:tabLst>
                <a:tab pos="457200" algn="l"/>
              </a:tabLst>
            </a:pP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3"/>
              <a:tabLst>
                <a:tab pos="457200" algn="l"/>
              </a:tabLst>
            </a:pPr>
            <a:r>
              <a:rPr lang="en-US" sz="15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Add Image to Profile  </a:t>
            </a:r>
            <a:r>
              <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Voters and candidates are only provide there personal information in this system , but they will be able to add image to profile .</a:t>
            </a:r>
          </a:p>
          <a:p>
            <a:pPr marL="342900" marR="0" lvl="0" indent="-342900">
              <a:lnSpc>
                <a:spcPct val="150000"/>
              </a:lnSpc>
              <a:spcBef>
                <a:spcPts val="0"/>
              </a:spcBef>
              <a:spcAft>
                <a:spcPts val="800"/>
              </a:spcAft>
              <a:buFont typeface="+mj-lt"/>
              <a:buAutoNum type="arabicPeriod" startAt="3"/>
              <a:tabLst>
                <a:tab pos="457200" algn="l"/>
              </a:tabLst>
            </a:pP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4"/>
              <a:tabLst>
                <a:tab pos="457200" algn="l"/>
              </a:tabLst>
            </a:pPr>
            <a:r>
              <a:rPr lang="en-US" sz="15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 Profile:</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current system users are unable to update the profile , but in future voters and candidates can update their profile .</a:t>
            </a:r>
          </a:p>
          <a:p>
            <a:pPr marL="342900" marR="0" lvl="0" indent="-342900">
              <a:lnSpc>
                <a:spcPct val="150000"/>
              </a:lnSpc>
              <a:spcBef>
                <a:spcPts val="0"/>
              </a:spcBef>
              <a:spcAft>
                <a:spcPts val="800"/>
              </a:spcAft>
              <a:buFont typeface="+mj-lt"/>
              <a:buAutoNum type="arabicPeriod" startAt="4"/>
              <a:tabLst>
                <a:tab pos="457200" algn="l"/>
              </a:tabLst>
            </a:pPr>
            <a:endPar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4"/>
              <a:tabLst>
                <a:tab pos="457200" algn="l"/>
              </a:tabLst>
            </a:pPr>
            <a:r>
              <a:rPr lang="en-US" sz="15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Server Hosting : </a:t>
            </a:r>
            <a:r>
              <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Current system is working with localhost , but in future we will host it on the server.</a:t>
            </a:r>
          </a:p>
          <a:p>
            <a:pPr marL="342900" marR="0" lvl="0" indent="-342900">
              <a:lnSpc>
                <a:spcPct val="150000"/>
              </a:lnSpc>
              <a:spcBef>
                <a:spcPts val="0"/>
              </a:spcBef>
              <a:spcAft>
                <a:spcPts val="800"/>
              </a:spcAft>
              <a:buFont typeface="+mj-lt"/>
              <a:buAutoNum type="arabicPeriod" startAt="4"/>
              <a:tabLst>
                <a:tab pos="457200" algn="l"/>
              </a:tabLst>
            </a:pP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startAt="4"/>
              <a:tabLst>
                <a:tab pos="457200" algn="l"/>
              </a:tabLst>
            </a:pPr>
            <a:r>
              <a:rPr lang="en-US" sz="15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See Result on phone </a:t>
            </a:r>
            <a:r>
              <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 future voters and candidates will be able to get result on phone . </a:t>
            </a:r>
          </a:p>
        </p:txBody>
      </p:sp>
    </p:spTree>
    <p:extLst>
      <p:ext uri="{BB962C8B-B14F-4D97-AF65-F5344CB8AC3E}">
        <p14:creationId xmlns:p14="http://schemas.microsoft.com/office/powerpoint/2010/main" val="3503767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AA97F-C7D3-8E21-0D18-34154844D1D3}"/>
              </a:ext>
            </a:extLst>
          </p:cNvPr>
          <p:cNvSpPr>
            <a:spLocks noGrp="1"/>
          </p:cNvSpPr>
          <p:nvPr>
            <p:ph idx="1"/>
          </p:nvPr>
        </p:nvSpPr>
        <p:spPr>
          <a:xfrm>
            <a:off x="838200" y="712269"/>
            <a:ext cx="10515600" cy="5917081"/>
          </a:xfrm>
        </p:spPr>
        <p:txBody>
          <a:bodyPr>
            <a:normAutofit/>
          </a:bodyPr>
          <a:lstStyle/>
          <a:p>
            <a:pPr marL="0" indent="0" algn="ctr">
              <a:buNone/>
            </a:pPr>
            <a:endParaRPr lang="en-IN" sz="3000" dirty="0">
              <a:latin typeface="Times New Roman" panose="02020603050405020304" pitchFamily="18" charset="0"/>
              <a:cs typeface="Times New Roman" panose="02020603050405020304" pitchFamily="18" charset="0"/>
            </a:endParaRPr>
          </a:p>
          <a:p>
            <a:pPr marL="0" indent="0" algn="ctr">
              <a:buNone/>
            </a:pPr>
            <a:endParaRPr lang="en-IN" sz="3000" dirty="0">
              <a:latin typeface="Times New Roman" panose="02020603050405020304" pitchFamily="18" charset="0"/>
              <a:cs typeface="Times New Roman" panose="02020603050405020304" pitchFamily="18" charset="0"/>
            </a:endParaRPr>
          </a:p>
          <a:p>
            <a:pPr marL="0" indent="0" algn="ctr">
              <a:buNone/>
            </a:pPr>
            <a:endParaRPr lang="en-IN" sz="3000" dirty="0">
              <a:latin typeface="Times New Roman" panose="02020603050405020304" pitchFamily="18" charset="0"/>
              <a:cs typeface="Times New Roman" panose="02020603050405020304" pitchFamily="18" charset="0"/>
            </a:endParaRPr>
          </a:p>
          <a:p>
            <a:pPr marL="0" indent="0" algn="ctr">
              <a:buNone/>
            </a:pPr>
            <a:endParaRPr lang="en-IN" sz="3000" dirty="0">
              <a:latin typeface="Times New Roman" panose="02020603050405020304" pitchFamily="18" charset="0"/>
              <a:cs typeface="Times New Roman" panose="02020603050405020304" pitchFamily="18" charset="0"/>
            </a:endParaRPr>
          </a:p>
          <a:p>
            <a:pPr marL="0" indent="0" algn="ctr">
              <a:buNone/>
            </a:pPr>
            <a:r>
              <a:rPr lang="en-IN" sz="3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3280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2C72-A02C-BA47-A107-0E9D2CBCE772}"/>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12A80DA-C028-CD1F-A014-F5D78B052315}"/>
              </a:ext>
            </a:extLst>
          </p:cNvPr>
          <p:cNvSpPr>
            <a:spLocks noGrp="1"/>
          </p:cNvSpPr>
          <p:nvPr>
            <p:ph idx="1"/>
          </p:nvPr>
        </p:nvSpPr>
        <p:spPr>
          <a:xfrm>
            <a:off x="838200" y="1316334"/>
            <a:ext cx="10515600" cy="4860629"/>
          </a:xfrm>
        </p:spPr>
        <p:txBody>
          <a:bodyPr>
            <a:normAutofit/>
          </a:bodyPr>
          <a:lstStyle/>
          <a:p>
            <a:pPr marL="342900" indent="-342900">
              <a:lnSpc>
                <a:spcPct val="150000"/>
              </a:lnSpc>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Real-Time Results: The online voting system can provide real-time results to the candidates and voters, enabling them to monitor the progress of the election as it happens. </a:t>
            </a:r>
          </a:p>
          <a:p>
            <a:pPr marL="342900" indent="-342900">
              <a:lnSpc>
                <a:spcPct val="150000"/>
              </a:lnSpc>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Accessibility for People with Disabilities: The online voting system can be designed to be accessible to people with disabilities, such as visual impairments or mobility issues</a:t>
            </a:r>
          </a:p>
          <a:p>
            <a:pPr marL="342900" indent="-342900" algn="l">
              <a:lnSpc>
                <a:spcPct val="150000"/>
              </a:lnSpc>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Anonymous Voting: The online voting system can be designed to allow for anonymous voting, ensuring that voters can cast their votes without fear of retaliation or coercion. </a:t>
            </a:r>
          </a:p>
          <a:p>
            <a:pPr marL="342900" indent="-342900" algn="l">
              <a:lnSpc>
                <a:spcPct val="150000"/>
              </a:lnSpc>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User-Friendly Interface: The online voting system can be designed with a user-friendly interface that is easy to navigate and understand.</a:t>
            </a:r>
          </a:p>
        </p:txBody>
      </p:sp>
    </p:spTree>
    <p:extLst>
      <p:ext uri="{BB962C8B-B14F-4D97-AF65-F5344CB8AC3E}">
        <p14:creationId xmlns:p14="http://schemas.microsoft.com/office/powerpoint/2010/main" val="34997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3598-8F92-617A-FB50-6D55A03AA799}"/>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Objective of System</a:t>
            </a:r>
          </a:p>
        </p:txBody>
      </p:sp>
      <p:sp>
        <p:nvSpPr>
          <p:cNvPr id="3" name="Content Placeholder 2">
            <a:extLst>
              <a:ext uri="{FF2B5EF4-FFF2-40B4-BE49-F238E27FC236}">
                <a16:creationId xmlns:a16="http://schemas.microsoft.com/office/drawing/2014/main" id="{B0190F88-C31C-9F07-144B-CD774A386219}"/>
              </a:ext>
            </a:extLst>
          </p:cNvPr>
          <p:cNvSpPr>
            <a:spLocks noGrp="1"/>
          </p:cNvSpPr>
          <p:nvPr>
            <p:ph idx="1"/>
          </p:nvPr>
        </p:nvSpPr>
        <p:spPr>
          <a:xfrm>
            <a:off x="838200" y="1205802"/>
            <a:ext cx="10515600" cy="5287073"/>
          </a:xfrm>
        </p:spPr>
        <p:txBody>
          <a:bodyPr>
            <a:normAutofit/>
          </a:bodyPr>
          <a:lstStyle/>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Efficiency: To create a system that streamlines the voting process and reduces the time and effort required to conduct student council elections.</a:t>
            </a:r>
          </a:p>
          <a:p>
            <a:pPr marL="342900" marR="0" lvl="0" indent="-342900">
              <a:lnSpc>
                <a:spcPct val="150000"/>
              </a:lnSpc>
              <a:spcBef>
                <a:spcPts val="0"/>
              </a:spcBef>
              <a:spcAft>
                <a:spcPts val="0"/>
              </a:spcAft>
              <a:buFont typeface="+mj-lt"/>
              <a:buAutoNum type="arabicPeriod"/>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Accessibility: To create a system that allows all students to easily participate in the voting process, regardless of their location or physical abilities.</a:t>
            </a:r>
          </a:p>
          <a:p>
            <a:pPr marL="342900" marR="0" lvl="0" indent="-342900">
              <a:lnSpc>
                <a:spcPct val="150000"/>
              </a:lnSpc>
              <a:spcBef>
                <a:spcPts val="0"/>
              </a:spcBef>
              <a:spcAft>
                <a:spcPts val="0"/>
              </a:spcAft>
              <a:buFont typeface="+mj-lt"/>
              <a:buAutoNum type="arabicPeriod"/>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Security: To create a secure and tamper-proof system that ensures the integrity of the voting process and prevents any fraudulent activities.</a:t>
            </a:r>
          </a:p>
          <a:p>
            <a:pPr marL="342900" marR="0" lvl="0" indent="-342900">
              <a:lnSpc>
                <a:spcPct val="150000"/>
              </a:lnSpc>
              <a:spcBef>
                <a:spcPts val="0"/>
              </a:spcBef>
              <a:spcAft>
                <a:spcPts val="0"/>
              </a:spcAft>
              <a:buFont typeface="+mj-lt"/>
              <a:buAutoNum type="arabicPeriod"/>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Transparency: To create a system that provides transparency to the voting process and allows students to view the results of the election.</a:t>
            </a:r>
          </a:p>
          <a:p>
            <a:pPr marL="342900" marR="0" lvl="0" indent="-342900">
              <a:lnSpc>
                <a:spcPct val="150000"/>
              </a:lnSpc>
              <a:spcBef>
                <a:spcPts val="0"/>
              </a:spcBef>
              <a:spcAft>
                <a:spcPts val="0"/>
              </a:spcAft>
              <a:buFont typeface="+mj-lt"/>
              <a:buAutoNum type="arabicPeriod"/>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User-Friendliness: To create a system that is easy to use and understand for both students and administrators.</a:t>
            </a:r>
          </a:p>
          <a:p>
            <a:pPr marL="342900" marR="0" lvl="0" indent="-342900">
              <a:lnSpc>
                <a:spcPct val="150000"/>
              </a:lnSpc>
              <a:spcBef>
                <a:spcPts val="0"/>
              </a:spcBef>
              <a:spcAft>
                <a:spcPts val="0"/>
              </a:spcAft>
              <a:buFont typeface="+mj-lt"/>
              <a:buAutoNum type="arabicPeriod"/>
            </a:pPr>
            <a:endParaRPr lang="en-IN" sz="1500" dirty="0">
              <a:solidFill>
                <a:srgbClr val="000000"/>
              </a:solidFill>
              <a:latin typeface="Times New Roman" panose="02020603050405020304" pitchFamily="18" charset="0"/>
              <a:ea typeface="Calibri" panose="020F0502020204030204" pitchFamily="34" charset="0"/>
            </a:endParaRPr>
          </a:p>
          <a:p>
            <a:pPr marL="342900" indent="-342900">
              <a:lnSpc>
                <a:spcPct val="150000"/>
              </a:lnSpc>
              <a:spcBef>
                <a:spcPts val="0"/>
              </a:spcBef>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Cost-Effective: To create a system that is cost-effective and requires minimal resources to implement and maintain</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3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E651-17CA-0706-6262-E1420C3DE081}"/>
              </a:ext>
            </a:extLst>
          </p:cNvPr>
          <p:cNvSpPr>
            <a:spLocks noGrp="1"/>
          </p:cNvSpPr>
          <p:nvPr>
            <p:ph type="title"/>
          </p:nvPr>
        </p:nvSpPr>
        <p:spPr>
          <a:xfrm>
            <a:off x="838200" y="365126"/>
            <a:ext cx="10515600" cy="740194"/>
          </a:xfrm>
        </p:spPr>
        <p:txBody>
          <a:bodyPr>
            <a:normAutofit/>
          </a:bodyPr>
          <a:lstStyle/>
          <a:p>
            <a:pPr algn="ctr"/>
            <a:r>
              <a:rPr lang="en-IN" sz="2000" b="1" dirty="0">
                <a:latin typeface="Times New Roman" panose="02020603050405020304" pitchFamily="18" charset="0"/>
                <a:cs typeface="Times New Roman" panose="02020603050405020304" pitchFamily="18" charset="0"/>
              </a:rPr>
              <a:t>Scope of Work</a:t>
            </a:r>
          </a:p>
        </p:txBody>
      </p:sp>
      <p:sp>
        <p:nvSpPr>
          <p:cNvPr id="3" name="Content Placeholder 2">
            <a:extLst>
              <a:ext uri="{FF2B5EF4-FFF2-40B4-BE49-F238E27FC236}">
                <a16:creationId xmlns:a16="http://schemas.microsoft.com/office/drawing/2014/main" id="{44B40403-B6BE-889A-1B25-FBCFFDA46AB1}"/>
              </a:ext>
            </a:extLst>
          </p:cNvPr>
          <p:cNvSpPr>
            <a:spLocks noGrp="1"/>
          </p:cNvSpPr>
          <p:nvPr>
            <p:ph idx="1"/>
          </p:nvPr>
        </p:nvSpPr>
        <p:spPr>
          <a:xfrm>
            <a:off x="838200" y="1034980"/>
            <a:ext cx="10515600" cy="5566787"/>
          </a:xfrm>
        </p:spPr>
        <p:txBody>
          <a:bodyPr>
            <a:normAutofit lnSpcReduction="10000"/>
          </a:bodyPr>
          <a:lstStyle/>
          <a:p>
            <a:pPr marL="342900" marR="0" lvl="0" indent="-342900">
              <a:lnSpc>
                <a:spcPct val="150000"/>
              </a:lnSpc>
              <a:spcBef>
                <a:spcPts val="0"/>
              </a:spcBef>
              <a:spcAft>
                <a:spcPts val="0"/>
              </a:spcAft>
              <a:buFont typeface="+mj-lt"/>
              <a:buAutoNum type="arabicPeriod"/>
              <a:tabLst>
                <a:tab pos="266700" algn="l"/>
              </a:tabLst>
            </a:pPr>
            <a:r>
              <a:rPr lang="en-IN" sz="1500" u="sng" dirty="0">
                <a:solidFill>
                  <a:srgbClr val="000000"/>
                </a:solidFill>
                <a:effectLst/>
                <a:latin typeface="Times New Roman" panose="02020603050405020304" pitchFamily="18" charset="0"/>
                <a:ea typeface="Calibri" panose="020F0502020204030204" pitchFamily="34" charset="0"/>
              </a:rPr>
              <a:t>Student participation:</a:t>
            </a:r>
            <a:r>
              <a:rPr lang="en-IN" sz="1500" dirty="0">
                <a:solidFill>
                  <a:srgbClr val="000000"/>
                </a:solidFill>
                <a:effectLst/>
                <a:latin typeface="Times New Roman" panose="02020603050405020304" pitchFamily="18" charset="0"/>
                <a:ea typeface="Calibri" panose="020F0502020204030204" pitchFamily="34" charset="0"/>
              </a:rPr>
              <a:t> An Online Student Council Voting System can increase student participation in the electoral process by making it more accessible, convenient, and user-friendly.</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u="sng" dirty="0">
                <a:solidFill>
                  <a:srgbClr val="000000"/>
                </a:solidFill>
                <a:effectLst/>
                <a:latin typeface="Times New Roman" panose="02020603050405020304" pitchFamily="18" charset="0"/>
                <a:ea typeface="Calibri" panose="020F0502020204030204" pitchFamily="34" charset="0"/>
              </a:rPr>
              <a:t>Election administration:</a:t>
            </a:r>
            <a:r>
              <a:rPr lang="en-IN" sz="1500" dirty="0">
                <a:solidFill>
                  <a:srgbClr val="000000"/>
                </a:solidFill>
                <a:effectLst/>
                <a:latin typeface="Times New Roman" panose="02020603050405020304" pitchFamily="18" charset="0"/>
                <a:ea typeface="Calibri" panose="020F0502020204030204" pitchFamily="34" charset="0"/>
              </a:rPr>
              <a:t> The system can streamline the election administration process, making it faster, more efficient, and less prone to errors.</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u="sng" dirty="0">
                <a:solidFill>
                  <a:srgbClr val="000000"/>
                </a:solidFill>
                <a:effectLst/>
                <a:latin typeface="Times New Roman" panose="02020603050405020304" pitchFamily="18" charset="0"/>
                <a:ea typeface="Calibri" panose="020F0502020204030204" pitchFamily="34" charset="0"/>
              </a:rPr>
              <a:t>Accessibility for remote students:</a:t>
            </a:r>
            <a:r>
              <a:rPr lang="en-IN" sz="1500" dirty="0">
                <a:solidFill>
                  <a:srgbClr val="000000"/>
                </a:solidFill>
                <a:effectLst/>
                <a:latin typeface="Times New Roman" panose="02020603050405020304" pitchFamily="18" charset="0"/>
                <a:ea typeface="Calibri" panose="020F0502020204030204" pitchFamily="34" charset="0"/>
              </a:rPr>
              <a:t> An Online Student Council Voting System can allow remote students who are studying from home or off-campus to participate in the electoral process, thereby increasing the inclusivity of the system.</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u="sng" dirty="0">
                <a:solidFill>
                  <a:srgbClr val="000000"/>
                </a:solidFill>
                <a:effectLst/>
                <a:latin typeface="Times New Roman" panose="02020603050405020304" pitchFamily="18" charset="0"/>
                <a:ea typeface="Calibri" panose="020F0502020204030204" pitchFamily="34" charset="0"/>
              </a:rPr>
              <a:t>Time efficiency:</a:t>
            </a:r>
            <a:r>
              <a:rPr lang="en-IN" sz="1500" dirty="0">
                <a:solidFill>
                  <a:srgbClr val="000000"/>
                </a:solidFill>
                <a:effectLst/>
                <a:latin typeface="Times New Roman" panose="02020603050405020304" pitchFamily="18" charset="0"/>
                <a:ea typeface="Calibri" panose="020F0502020204030204" pitchFamily="34" charset="0"/>
              </a:rPr>
              <a:t> The system can save time for both the election organizers and the voters by eliminating the need for physical attendance and reducing the time required for counting and verifying votes.</a:t>
            </a:r>
          </a:p>
          <a:p>
            <a:pPr marL="342900" marR="0" lvl="0" indent="-342900">
              <a:lnSpc>
                <a:spcPct val="150000"/>
              </a:lnSpc>
              <a:spcBef>
                <a:spcPts val="0"/>
              </a:spcBef>
              <a:spcAft>
                <a:spcPts val="0"/>
              </a:spcAft>
              <a:buFont typeface="+mj-lt"/>
              <a:buAutoNum type="arabicPeriod"/>
              <a:tabLst>
                <a:tab pos="266700" algn="l"/>
              </a:tabLst>
            </a:pP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u="sng" dirty="0">
                <a:solidFill>
                  <a:srgbClr val="000000"/>
                </a:solidFill>
                <a:effectLst/>
                <a:latin typeface="Times New Roman" panose="02020603050405020304" pitchFamily="18" charset="0"/>
                <a:ea typeface="Calibri" panose="020F0502020204030204" pitchFamily="34" charset="0"/>
              </a:rPr>
              <a:t>Better data management: </a:t>
            </a:r>
            <a:r>
              <a:rPr lang="en-IN" sz="1500" dirty="0">
                <a:solidFill>
                  <a:srgbClr val="000000"/>
                </a:solidFill>
                <a:effectLst/>
                <a:latin typeface="Times New Roman" panose="02020603050405020304" pitchFamily="18" charset="0"/>
                <a:ea typeface="Calibri" panose="020F0502020204030204" pitchFamily="34" charset="0"/>
              </a:rPr>
              <a:t>The system can store and manage voter data securely, and can provide automated processes for voter registration and verification, reducing the likelihood of errors or discrepancies.</a:t>
            </a:r>
          </a:p>
          <a:p>
            <a:pPr marL="342900" marR="0" lvl="0" indent="-342900">
              <a:lnSpc>
                <a:spcPct val="150000"/>
              </a:lnSpc>
              <a:spcBef>
                <a:spcPts val="0"/>
              </a:spcBef>
              <a:spcAft>
                <a:spcPts val="0"/>
              </a:spcAft>
              <a:buFont typeface="+mj-lt"/>
              <a:buAutoNum type="arabicPeriod"/>
              <a:tabLst>
                <a:tab pos="266700" algn="l"/>
              </a:tabLst>
            </a:pPr>
            <a:endParaRPr lang="en-IN" sz="1500" dirty="0">
              <a:solidFill>
                <a:srgbClr val="000000"/>
              </a:solidFill>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266700" algn="l"/>
              </a:tabLst>
            </a:pPr>
            <a:r>
              <a:rPr lang="en-IN" sz="1500" u="sng" dirty="0">
                <a:solidFill>
                  <a:srgbClr val="000000"/>
                </a:solidFill>
                <a:effectLst/>
                <a:latin typeface="Times New Roman" panose="02020603050405020304" pitchFamily="18" charset="0"/>
                <a:ea typeface="Calibri" panose="020F0502020204030204" pitchFamily="34" charset="0"/>
              </a:rPr>
              <a:t>Increased student involvement:</a:t>
            </a:r>
            <a:r>
              <a:rPr lang="en-IN" sz="1500" dirty="0">
                <a:solidFill>
                  <a:srgbClr val="000000"/>
                </a:solidFill>
                <a:effectLst/>
                <a:latin typeface="Times New Roman" panose="02020603050405020304" pitchFamily="18" charset="0"/>
                <a:ea typeface="Calibri" panose="020F0502020204030204" pitchFamily="34" charset="0"/>
              </a:rPr>
              <a:t> The system can encourage more students to get involved in the electoral process, not only as voters but also as candidates or election organizers.</a:t>
            </a:r>
            <a:endParaRPr lang="en-US" sz="1500" dirty="0">
              <a:solidFill>
                <a:srgbClr val="000000"/>
              </a:solidFill>
              <a:effectLst/>
              <a:latin typeface="Calibri" panose="020F0502020204030204" pitchFamily="34" charset="0"/>
              <a:ea typeface="Calibri" panose="020F0502020204030204" pitchFamily="34" charset="0"/>
            </a:endParaRPr>
          </a:p>
          <a:p>
            <a:pPr>
              <a:lnSpc>
                <a:spcPct val="150000"/>
              </a:lnSpc>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95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6090-BCEC-3C58-C550-D69C4014705B}"/>
              </a:ext>
            </a:extLst>
          </p:cNvPr>
          <p:cNvSpPr>
            <a:spLocks noGrp="1"/>
          </p:cNvSpPr>
          <p:nvPr>
            <p:ph type="title"/>
          </p:nvPr>
        </p:nvSpPr>
        <p:spPr>
          <a:xfrm>
            <a:off x="838200" y="365126"/>
            <a:ext cx="10515600" cy="679904"/>
          </a:xfrm>
        </p:spPr>
        <p:txBody>
          <a:bodyPr>
            <a:normAutofit/>
          </a:bodyPr>
          <a:lstStyle/>
          <a:p>
            <a:pPr algn="ctr"/>
            <a:r>
              <a:rPr lang="en-IN" sz="2000" b="1" dirty="0">
                <a:latin typeface="Times New Roman" panose="02020603050405020304" pitchFamily="18" charset="0"/>
                <a:cs typeface="Times New Roman" panose="02020603050405020304" pitchFamily="18" charset="0"/>
              </a:rPr>
              <a:t>Module Specification</a:t>
            </a:r>
          </a:p>
        </p:txBody>
      </p:sp>
      <p:sp>
        <p:nvSpPr>
          <p:cNvPr id="3" name="Content Placeholder 2">
            <a:extLst>
              <a:ext uri="{FF2B5EF4-FFF2-40B4-BE49-F238E27FC236}">
                <a16:creationId xmlns:a16="http://schemas.microsoft.com/office/drawing/2014/main" id="{46DD19A2-7B80-F4AC-BCF6-1E9AF6AD71EB}"/>
              </a:ext>
            </a:extLst>
          </p:cNvPr>
          <p:cNvSpPr>
            <a:spLocks noGrp="1"/>
          </p:cNvSpPr>
          <p:nvPr>
            <p:ph idx="1"/>
          </p:nvPr>
        </p:nvSpPr>
        <p:spPr>
          <a:xfrm>
            <a:off x="838200" y="964642"/>
            <a:ext cx="10515600" cy="5744166"/>
          </a:xfrm>
        </p:spPr>
        <p:txBody>
          <a:bodyPr>
            <a:noAutofit/>
          </a:bodyPr>
          <a:lstStyle/>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Authentication Module  : This module is responsible for verifying the identity of the voters using unique login credentials such Reg No and password.</a:t>
            </a: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Voter Registration Module : This module allows new voters to register for the election by providing their personal information such as name, email, college details, and contact details. The module should also validate the information provided to ensure that the voter is eligible to participate in the election.</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Candidate registration module: This module allows candidates to register for the election by providing their personal information and their agenda or manifesto.</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Voting module: This module allows voters to cast their votes online. The module should provide an easy-to-use interface and support various types of voting methods such as first-past-the-post (FPTP), preferential voting, or ranked voting. The module should also ensure the confidentiality of the voting process and prevent any attempts of double voting or vote manipulation.</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Vote counting module: This module is responsible for counting the votes and declaring the election results. The module should be able to handle large volumes of data and provide accurate and transparent results.</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rPr>
              <a:t>Administration module: This module allows the administrators to manage the election process such as creating new elections, managing voter and candidate information, and monitoring the voting process. </a:t>
            </a:r>
            <a:endParaRPr lang="en-US" sz="15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1033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08B2-A506-BBB9-CD0B-4A1CCD897133}"/>
              </a:ext>
            </a:extLst>
          </p:cNvPr>
          <p:cNvSpPr>
            <a:spLocks noGrp="1"/>
          </p:cNvSpPr>
          <p:nvPr>
            <p:ph type="title"/>
          </p:nvPr>
        </p:nvSpPr>
        <p:spPr>
          <a:xfrm>
            <a:off x="838200" y="11740"/>
            <a:ext cx="10515600" cy="509082"/>
          </a:xfrm>
        </p:spPr>
        <p:txBody>
          <a:bodyPr>
            <a:normAutofit/>
          </a:bodyPr>
          <a:lstStyle/>
          <a:p>
            <a:pPr algn="ctr"/>
            <a:r>
              <a:rPr lang="en-IN" sz="2000" b="1" dirty="0">
                <a:latin typeface="Times New Roman" panose="02020603050405020304" pitchFamily="18" charset="0"/>
                <a:cs typeface="Times New Roman" panose="02020603050405020304" pitchFamily="18" charset="0"/>
              </a:rPr>
              <a:t>Operating Environment</a:t>
            </a:r>
          </a:p>
        </p:txBody>
      </p:sp>
      <p:sp>
        <p:nvSpPr>
          <p:cNvPr id="3" name="Content Placeholder 2">
            <a:extLst>
              <a:ext uri="{FF2B5EF4-FFF2-40B4-BE49-F238E27FC236}">
                <a16:creationId xmlns:a16="http://schemas.microsoft.com/office/drawing/2014/main" id="{1DB5D2C2-8225-23E9-BFC2-82F484BCDF29}"/>
              </a:ext>
            </a:extLst>
          </p:cNvPr>
          <p:cNvSpPr>
            <a:spLocks noGrp="1"/>
          </p:cNvSpPr>
          <p:nvPr>
            <p:ph idx="1"/>
          </p:nvPr>
        </p:nvSpPr>
        <p:spPr>
          <a:xfrm>
            <a:off x="838200" y="602902"/>
            <a:ext cx="10515600" cy="6255098"/>
          </a:xfrm>
        </p:spPr>
        <p:txBody>
          <a:bodyPr>
            <a:noAutofit/>
          </a:bodyPr>
          <a:lstStyle/>
          <a:p>
            <a:pPr marL="266700" marR="0">
              <a:lnSpc>
                <a:spcPct val="150000"/>
              </a:lnSpc>
              <a:spcBef>
                <a:spcPts val="0"/>
              </a:spcBef>
              <a:spcAft>
                <a:spcPts val="800"/>
              </a:spcAft>
            </a:pPr>
            <a:r>
              <a:rPr lang="en-IN" sz="15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Hardware:</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Desktop PC or a Laptop</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Intel® </a:t>
            </a:r>
            <a:r>
              <a:rPr lang="en-IN" sz="1500" dirty="0" err="1">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CoreTM</a:t>
            </a: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i3-6006U CPU @ 2.00GHz</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RAM 4 GB</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64-bit operating system, x64 based processor</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1024 x 768 monitor resolution</a:t>
            </a:r>
          </a:p>
          <a:p>
            <a:pPr marL="0" marR="0" lvl="0" indent="0">
              <a:lnSpc>
                <a:spcPct val="150000"/>
              </a:lnSpc>
              <a:spcBef>
                <a:spcPts val="0"/>
              </a:spcBef>
              <a:spcAft>
                <a:spcPts val="0"/>
              </a:spcAft>
              <a:buNone/>
              <a:tabLst>
                <a:tab pos="457200" algn="l"/>
              </a:tabLst>
            </a:pPr>
            <a:endParaRPr lang="en-US" sz="1500" dirty="0">
              <a:solidFill>
                <a:srgbClr val="000000"/>
              </a:solidFill>
              <a:effectLst/>
              <a:latin typeface="Calibri" panose="020F0502020204030204" pitchFamily="34" charset="0"/>
              <a:ea typeface="Calibri" panose="020F0502020204030204" pitchFamily="34" charset="0"/>
            </a:endParaRPr>
          </a:p>
          <a:p>
            <a:pPr marL="228600" marR="0">
              <a:lnSpc>
                <a:spcPct val="150000"/>
              </a:lnSpc>
              <a:spcBef>
                <a:spcPts val="0"/>
              </a:spcBef>
              <a:spcAft>
                <a:spcPts val="800"/>
              </a:spcAft>
            </a:pPr>
            <a:r>
              <a:rPr lang="en-IN" sz="15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Software:</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Operating System :   Windows 8(or above)-license copy</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Front End :    JSP , HTML, CSS , JavaScript </a:t>
            </a:r>
            <a:endParaRPr lang="en-US" sz="1500" dirty="0">
              <a:solidFill>
                <a:srgbClr val="000000"/>
              </a:solidFill>
              <a:effectLst/>
              <a:latin typeface="Calibri" panose="020F0502020204030204" pitchFamily="34" charset="0"/>
              <a:ea typeface="Calibri" panose="020F0502020204030204" pitchFamily="34" charset="0"/>
            </a:endParaRPr>
          </a:p>
          <a:p>
            <a:pPr marL="342900" indent="-342900">
              <a:lnSpc>
                <a:spcPct val="150000"/>
              </a:lnSpc>
              <a:spcBef>
                <a:spcPts val="0"/>
              </a:spcBef>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Back End :   Core Java, MySQL</a:t>
            </a:r>
            <a:endParaRPr lang="en-US" sz="15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Documentation tools: Draw.io and Star UML</a:t>
            </a:r>
          </a:p>
          <a:p>
            <a:pPr marL="0" marR="0" lvl="0" indent="0">
              <a:lnSpc>
                <a:spcPct val="150000"/>
              </a:lnSpc>
              <a:spcBef>
                <a:spcPts val="0"/>
              </a:spcBef>
              <a:spcAft>
                <a:spcPts val="0"/>
              </a:spcAft>
              <a:buNone/>
              <a:tabLst>
                <a:tab pos="457200" algn="l"/>
              </a:tabLst>
            </a:pPr>
            <a:endParaRPr lang="en-US" sz="15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3925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322B-8C46-85C7-2340-747384454BA4}"/>
              </a:ext>
            </a:extLst>
          </p:cNvPr>
          <p:cNvSpPr>
            <a:spLocks noGrp="1"/>
          </p:cNvSpPr>
          <p:nvPr>
            <p:ph type="title"/>
          </p:nvPr>
        </p:nvSpPr>
        <p:spPr>
          <a:xfrm>
            <a:off x="3565309" y="57117"/>
            <a:ext cx="4032183" cy="732155"/>
          </a:xfrm>
        </p:spPr>
        <p:txBody>
          <a:bodyPr>
            <a:normAutofit/>
          </a:bodyPr>
          <a:lstStyle/>
          <a:p>
            <a:pPr algn="ctr"/>
            <a:r>
              <a:rPr lang="en-IN" sz="2000" b="1" dirty="0">
                <a:latin typeface="Times New Roman" panose="02020603050405020304" pitchFamily="18" charset="0"/>
                <a:cs typeface="Times New Roman" panose="02020603050405020304" pitchFamily="18" charset="0"/>
              </a:rPr>
              <a:t>ER Diagram</a:t>
            </a:r>
          </a:p>
        </p:txBody>
      </p:sp>
      <p:sp>
        <p:nvSpPr>
          <p:cNvPr id="5" name="Content Placeholder 4">
            <a:extLst>
              <a:ext uri="{FF2B5EF4-FFF2-40B4-BE49-F238E27FC236}">
                <a16:creationId xmlns:a16="http://schemas.microsoft.com/office/drawing/2014/main" id="{D330338E-5A17-0A1E-104D-6F33697A83DC}"/>
              </a:ext>
            </a:extLst>
          </p:cNvPr>
          <p:cNvSpPr>
            <a:spLocks noGrp="1"/>
          </p:cNvSpPr>
          <p:nvPr>
            <p:ph idx="1"/>
          </p:nvPr>
        </p:nvSpPr>
        <p:spPr>
          <a:xfrm>
            <a:off x="566530" y="555909"/>
            <a:ext cx="11300792" cy="6172881"/>
          </a:xfrm>
        </p:spPr>
        <p:txBody>
          <a:bodyPr/>
          <a:lstStyle/>
          <a:p>
            <a:pPr marL="0" indent="0">
              <a:buNone/>
            </a:pPr>
            <a:r>
              <a:rPr lang="en-US" dirty="0"/>
              <a:t> </a:t>
            </a:r>
          </a:p>
        </p:txBody>
      </p:sp>
      <p:pic>
        <p:nvPicPr>
          <p:cNvPr id="8" name="Picture 7">
            <a:extLst>
              <a:ext uri="{FF2B5EF4-FFF2-40B4-BE49-F238E27FC236}">
                <a16:creationId xmlns:a16="http://schemas.microsoft.com/office/drawing/2014/main" id="{4185D13D-31D6-4B90-7F54-B80058C96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78" y="600752"/>
            <a:ext cx="11867322" cy="5815604"/>
          </a:xfrm>
          <a:prstGeom prst="rect">
            <a:avLst/>
          </a:prstGeom>
        </p:spPr>
      </p:pic>
    </p:spTree>
    <p:extLst>
      <p:ext uri="{BB962C8B-B14F-4D97-AF65-F5344CB8AC3E}">
        <p14:creationId xmlns:p14="http://schemas.microsoft.com/office/powerpoint/2010/main" val="2236567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1877</Words>
  <Application>Microsoft Office PowerPoint</Application>
  <PresentationFormat>Widescreen</PresentationFormat>
  <Paragraphs>349</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Symbol</vt:lpstr>
      <vt:lpstr>Times New Roman</vt:lpstr>
      <vt:lpstr>Office Theme</vt:lpstr>
      <vt:lpstr>Online Voting System</vt:lpstr>
      <vt:lpstr>Existing System</vt:lpstr>
      <vt:lpstr>Need for the System</vt:lpstr>
      <vt:lpstr>Proposed System</vt:lpstr>
      <vt:lpstr>Objective of System</vt:lpstr>
      <vt:lpstr>Scope of Work</vt:lpstr>
      <vt:lpstr>Module Specification</vt:lpstr>
      <vt:lpstr>Operating Environment</vt:lpstr>
      <vt:lpstr>ER Diagram</vt:lpstr>
      <vt:lpstr>Class Diagram</vt:lpstr>
      <vt:lpstr>Use Case Diagram</vt:lpstr>
      <vt:lpstr>Sequence Diagram</vt:lpstr>
      <vt:lpstr>Activity Diagram</vt:lpstr>
      <vt:lpstr>Activity Diagram - Voter</vt:lpstr>
      <vt:lpstr>Activity Diagram - Candidate</vt:lpstr>
      <vt:lpstr>Data Flow Diagram</vt:lpstr>
      <vt:lpstr>Data Flow Diagram</vt:lpstr>
      <vt:lpstr>UI screens</vt:lpstr>
      <vt:lpstr>UI screens</vt:lpstr>
      <vt:lpstr>UI screens</vt:lpstr>
      <vt:lpstr>UI screens</vt:lpstr>
      <vt:lpstr>UI screens</vt:lpstr>
      <vt:lpstr>UI screens</vt:lpstr>
      <vt:lpstr>UI screens</vt:lpstr>
      <vt:lpstr>UI screens</vt:lpstr>
      <vt:lpstr>UI screens</vt:lpstr>
      <vt:lpstr>UI screens</vt:lpstr>
      <vt:lpstr>UI screens</vt:lpstr>
      <vt:lpstr>UI screens</vt:lpstr>
      <vt:lpstr>UI screens</vt:lpstr>
      <vt:lpstr>Data Dictionary</vt:lpstr>
      <vt:lpstr>PowerPoint Presentation</vt:lpstr>
      <vt:lpstr>PowerPoint Presentation</vt:lpstr>
      <vt:lpstr>Drawbacks and Limitations</vt:lpstr>
      <vt:lpstr>Proposed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Gas Sewa</dc:title>
  <dc:creator>Omkar Deshmukh</dc:creator>
  <cp:lastModifiedBy>Admin</cp:lastModifiedBy>
  <cp:revision>59</cp:revision>
  <dcterms:created xsi:type="dcterms:W3CDTF">2023-03-17T11:14:02Z</dcterms:created>
  <dcterms:modified xsi:type="dcterms:W3CDTF">2023-03-22T19:30:50Z</dcterms:modified>
</cp:coreProperties>
</file>