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Merriweather"/>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Merriweather-boldItalic.fntdata"/><Relationship Id="rId10" Type="http://schemas.openxmlformats.org/officeDocument/2006/relationships/font" Target="fonts/Merriweather-italic.fntdata"/><Relationship Id="rId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eaf04a19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eaf04a1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3schools.com/html/html_headings.asp" TargetMode="External"/><Relationship Id="rId4" Type="http://schemas.openxmlformats.org/officeDocument/2006/relationships/hyperlink" Target="https://www.w3schools.com/html/html_paragraphs.asp" TargetMode="External"/><Relationship Id="rId5" Type="http://schemas.openxmlformats.org/officeDocument/2006/relationships/hyperlink" Target="https://www.w3schools.com/html/html_lists_ordered.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4294967295" type="ctrTitle"/>
          </p:nvPr>
        </p:nvSpPr>
        <p:spPr>
          <a:xfrm>
            <a:off x="414575" y="546800"/>
            <a:ext cx="8520600" cy="5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E6EDF3"/>
                </a:solidFill>
                <a:highlight>
                  <a:srgbClr val="0D1117"/>
                </a:highlight>
                <a:latin typeface="Courier New"/>
                <a:ea typeface="Courier New"/>
                <a:cs typeface="Courier New"/>
                <a:sym typeface="Courier New"/>
              </a:rPr>
              <a:t>        Sweet delight ipsum</a:t>
            </a:r>
            <a:endParaRPr b="1" sz="3000">
              <a:latin typeface="Courier New"/>
              <a:ea typeface="Courier New"/>
              <a:cs typeface="Courier New"/>
              <a:sym typeface="Courier New"/>
            </a:endParaRPr>
          </a:p>
        </p:txBody>
      </p:sp>
      <p:sp>
        <p:nvSpPr>
          <p:cNvPr id="55" name="Google Shape;55;p13"/>
          <p:cNvSpPr txBox="1"/>
          <p:nvPr>
            <p:ph idx="4294967295" type="subTitle"/>
          </p:nvPr>
        </p:nvSpPr>
        <p:spPr>
          <a:xfrm>
            <a:off x="311700" y="1421900"/>
            <a:ext cx="8520600" cy="101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700">
                <a:solidFill>
                  <a:schemeClr val="dk1"/>
                </a:solidFill>
              </a:rPr>
              <a:t>Now that we know that we can insert multiple tags in any HTML document, let's add some content there. Follow the hints below to create a page that looks something like this.</a:t>
            </a:r>
            <a:endParaRPr sz="3400"/>
          </a:p>
        </p:txBody>
      </p:sp>
      <p:pic>
        <p:nvPicPr>
          <p:cNvPr id="56" name="Google Shape;56;p13"/>
          <p:cNvPicPr preferRelativeResize="0"/>
          <p:nvPr/>
        </p:nvPicPr>
        <p:blipFill>
          <a:blip r:embed="rId3">
            <a:alphaModFix/>
          </a:blip>
          <a:stretch>
            <a:fillRect/>
          </a:stretch>
        </p:blipFill>
        <p:spPr>
          <a:xfrm>
            <a:off x="152400" y="2591600"/>
            <a:ext cx="8839201" cy="196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96950"/>
            <a:ext cx="8520600" cy="5037900"/>
          </a:xfrm>
          <a:prstGeom prst="rect">
            <a:avLst/>
          </a:prstGeom>
        </p:spPr>
        <p:txBody>
          <a:bodyPr anchorCtr="0" anchor="t" bIns="91425" lIns="91425" spcFirstLastPara="1" rIns="91425" wrap="square" tIns="91425">
            <a:normAutofit lnSpcReduction="20000"/>
          </a:bodyPr>
          <a:lstStyle/>
          <a:p>
            <a:pPr indent="-298450" lvl="0" marL="457200" rtl="0" algn="l">
              <a:spcBef>
                <a:spcPts val="1000"/>
              </a:spcBef>
              <a:spcAft>
                <a:spcPts val="0"/>
              </a:spcAft>
              <a:buClr>
                <a:schemeClr val="dk1"/>
              </a:buClr>
              <a:buSzPts val="1100"/>
              <a:buChar char="●"/>
            </a:pPr>
            <a:r>
              <a:rPr lang="en" sz="1100">
                <a:solidFill>
                  <a:schemeClr val="dk1"/>
                </a:solidFill>
              </a:rPr>
              <a:t>Create a folder, "project1" in the Sandbox shared with us.</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Create a file, "index.html" inside the project1 " folder. Add HTML for this exercise to this "project1/index.html" file</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Use the heading tags to add a heading -</a:t>
            </a:r>
            <a:r>
              <a:rPr lang="en" sz="100">
                <a:solidFill>
                  <a:schemeClr val="dk1"/>
                </a:solidFill>
              </a:rPr>
              <a:t> </a:t>
            </a:r>
            <a:r>
              <a:rPr b="1" lang="en" sz="842">
                <a:solidFill>
                  <a:schemeClr val="dk1"/>
                </a:solidFill>
              </a:rPr>
              <a:t>Sweet Delights Ipsum</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Add a subheading - </a:t>
            </a:r>
            <a:r>
              <a:rPr b="1" lang="en" sz="800">
                <a:solidFill>
                  <a:schemeClr val="dk1"/>
                </a:solidFill>
              </a:rPr>
              <a:t>The cutest sweet Delights Ipsum</a:t>
            </a:r>
            <a:endParaRPr sz="3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Add the paragraph:</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rgbClr val="404040"/>
                </a:solidFill>
              </a:rPr>
              <a:t>A sweet wafer holds a lollipop aloft. Sugar plum, biscuit, and gingerbread create a delicious trio, while cheesecake and bonbon unite under a chocolate cake blanket. Apple pie and Chupa Chups join the party, while donut, caramel, and sweet roll take the spotlight. Caramels, jelly-o, tart cookie, and gingerbread add to the symphony. Shortbread and licorice flirt, enticing the bear claw. Bonbon and jelly beans declare their love, and brownie, dusted in cocoa, concludes this sweet tale.</a:t>
            </a:r>
            <a:endParaRPr sz="1100">
              <a:solidFill>
                <a:srgbClr val="404040"/>
              </a:solidFill>
            </a:endParaRPr>
          </a:p>
          <a:p>
            <a:pPr indent="-298450" lvl="0" marL="457200" rtl="0" algn="l">
              <a:spcBef>
                <a:spcPts val="1000"/>
              </a:spcBef>
              <a:spcAft>
                <a:spcPts val="0"/>
              </a:spcAft>
              <a:buClr>
                <a:schemeClr val="dk1"/>
              </a:buClr>
              <a:buSzPts val="1100"/>
              <a:buChar char="●"/>
            </a:pPr>
            <a:r>
              <a:rPr lang="en" sz="1100">
                <a:solidFill>
                  <a:schemeClr val="dk1"/>
                </a:solidFill>
              </a:rPr>
              <a:t>Add an ordered list of hobbies like Gardening, Singing, and Trekking.</a:t>
            </a:r>
            <a:endParaRPr sz="1100">
              <a:solidFill>
                <a:schemeClr val="dk1"/>
              </a:solidFill>
            </a:endParaRPr>
          </a:p>
          <a:p>
            <a:pPr indent="-298450" lvl="0" marL="457200" rtl="0" algn="l">
              <a:spcBef>
                <a:spcPts val="1000"/>
              </a:spcBef>
              <a:spcAft>
                <a:spcPts val="0"/>
              </a:spcAft>
              <a:buClr>
                <a:schemeClr val="dk1"/>
              </a:buClr>
              <a:buSzPts val="1100"/>
              <a:buChar char="●"/>
            </a:pPr>
            <a:r>
              <a:rPr lang="en" sz="1100">
                <a:solidFill>
                  <a:schemeClr val="dk1"/>
                </a:solidFill>
              </a:rPr>
              <a:t>Save the website to see the results.</a:t>
            </a:r>
            <a:endParaRPr sz="1100">
              <a:solidFill>
                <a:schemeClr val="accent2"/>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en" sz="1100">
                <a:solidFill>
                  <a:schemeClr val="dk1"/>
                </a:solidFill>
              </a:rPr>
              <a:t>Hints</a:t>
            </a:r>
            <a:r>
              <a:rPr lang="en" sz="1100">
                <a:solidFill>
                  <a:schemeClr val="dk1"/>
                </a:solidFill>
              </a:rPr>
              <a:t>: You need to use the Heading tags (like &lt;h1&gt;, &lt;h2&gt;). Similarly, use paragraph tags (&lt;p&gt;) to create paragraphs and &lt;ol&gt; tags for ordered lists. </a:t>
            </a:r>
            <a:endParaRPr sz="1100">
              <a:solidFill>
                <a:schemeClr val="accent2"/>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 sz="1100">
                <a:solidFill>
                  <a:schemeClr val="dk1"/>
                </a:solidFill>
              </a:rPr>
              <a:t>Resources</a:t>
            </a:r>
            <a:endParaRPr sz="1100">
              <a:solidFill>
                <a:schemeClr val="dk1"/>
              </a:solidFill>
            </a:endParaRPr>
          </a:p>
          <a:p>
            <a:pPr indent="-304800" lvl="0" marL="457200" rtl="0" algn="l">
              <a:spcBef>
                <a:spcPts val="1000"/>
              </a:spcBef>
              <a:spcAft>
                <a:spcPts val="0"/>
              </a:spcAft>
              <a:buClr>
                <a:schemeClr val="dk1"/>
              </a:buClr>
              <a:buSzPts val="1200"/>
              <a:buChar char="■"/>
            </a:pPr>
            <a:r>
              <a:rPr lang="en" sz="1100" u="sng">
                <a:solidFill>
                  <a:srgbClr val="1155CC"/>
                </a:solidFill>
                <a:hlinkClick r:id="rId3">
                  <a:extLst>
                    <a:ext uri="{A12FA001-AC4F-418D-AE19-62706E023703}">
                      <ahyp:hlinkClr val="tx"/>
                    </a:ext>
                  </a:extLst>
                </a:hlinkClick>
              </a:rPr>
              <a:t>Heading Tags</a:t>
            </a:r>
            <a:endParaRPr sz="1100">
              <a:solidFill>
                <a:schemeClr val="dk1"/>
              </a:solidFill>
            </a:endParaRPr>
          </a:p>
          <a:p>
            <a:pPr indent="-304800" lvl="0" marL="457200" rtl="0" algn="l">
              <a:spcBef>
                <a:spcPts val="1000"/>
              </a:spcBef>
              <a:spcAft>
                <a:spcPts val="0"/>
              </a:spcAft>
              <a:buClr>
                <a:schemeClr val="dk1"/>
              </a:buClr>
              <a:buSzPts val="1200"/>
              <a:buChar char="■"/>
            </a:pPr>
            <a:r>
              <a:rPr lang="en" sz="1100" u="sng">
                <a:solidFill>
                  <a:srgbClr val="1155CC"/>
                </a:solidFill>
                <a:hlinkClick r:id="rId4">
                  <a:extLst>
                    <a:ext uri="{A12FA001-AC4F-418D-AE19-62706E023703}">
                      <ahyp:hlinkClr val="tx"/>
                    </a:ext>
                  </a:extLst>
                </a:hlinkClick>
              </a:rPr>
              <a:t>Paragraph Tags</a:t>
            </a:r>
            <a:endParaRPr sz="1100">
              <a:solidFill>
                <a:schemeClr val="dk1"/>
              </a:solidFill>
            </a:endParaRPr>
          </a:p>
          <a:p>
            <a:pPr indent="-304800" lvl="0" marL="457200" rtl="0" algn="l">
              <a:spcBef>
                <a:spcPts val="1000"/>
              </a:spcBef>
              <a:spcAft>
                <a:spcPts val="0"/>
              </a:spcAft>
              <a:buClr>
                <a:schemeClr val="dk1"/>
              </a:buClr>
              <a:buSzPts val="1200"/>
              <a:buChar char="■"/>
            </a:pPr>
            <a:r>
              <a:rPr lang="en" sz="1100" u="sng">
                <a:solidFill>
                  <a:srgbClr val="1155CC"/>
                </a:solidFill>
                <a:hlinkClick r:id="rId5">
                  <a:extLst>
                    <a:ext uri="{A12FA001-AC4F-418D-AE19-62706E023703}">
                      <ahyp:hlinkClr val="tx"/>
                    </a:ext>
                  </a:extLst>
                </a:hlinkClick>
              </a:rPr>
              <a:t>Ordered Lists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