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25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74F37-8F5D-4763-8CA7-F736FC858663}" type="datetimeFigureOut">
              <a:rPr lang="en-IN" smtClean="0"/>
              <a:t>08-06-2020</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B0049-DD88-4632-B22F-3F1671562694}" type="slidenum">
              <a:rPr lang="en-IN" smtClean="0"/>
              <a:t>‹#›</a:t>
            </a:fld>
            <a:endParaRPr lang="en-IN"/>
          </a:p>
        </p:txBody>
      </p:sp>
    </p:spTree>
    <p:extLst>
      <p:ext uri="{BB962C8B-B14F-4D97-AF65-F5344CB8AC3E}">
        <p14:creationId xmlns:p14="http://schemas.microsoft.com/office/powerpoint/2010/main" val="349761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8AD862-E0A4-475F-99D5-21563A19773A}"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376303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AD862-E0A4-475F-99D5-21563A19773A}"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160810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AD862-E0A4-475F-99D5-21563A19773A}"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408339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8AD862-E0A4-475F-99D5-21563A19773A}"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35873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8AD862-E0A4-475F-99D5-21563A19773A}" type="datetimeFigureOut">
              <a:rPr lang="en-IN" smtClean="0"/>
              <a:t>08-06-2020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142521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8AD862-E0A4-475F-99D5-21563A19773A}"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149523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8AD862-E0A4-475F-99D5-21563A19773A}" type="datetimeFigureOut">
              <a:rPr lang="en-IN" smtClean="0"/>
              <a:t>08-06-2020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28900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8AD862-E0A4-475F-99D5-21563A19773A}" type="datetimeFigureOut">
              <a:rPr lang="en-IN" smtClean="0"/>
              <a:t>08-06-2020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186596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AD862-E0A4-475F-99D5-21563A19773A}" type="datetimeFigureOut">
              <a:rPr lang="en-IN" smtClean="0"/>
              <a:t>08-06-2020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173825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08AD862-E0A4-475F-99D5-21563A19773A}"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40586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08AD862-E0A4-475F-99D5-21563A19773A}" type="datetimeFigureOut">
              <a:rPr lang="en-IN" smtClean="0"/>
              <a:t>08-06-2020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95DAAC-CB00-4D19-B0B5-8FF5B0795F22}" type="slidenum">
              <a:rPr lang="en-IN" smtClean="0"/>
              <a:t>‹#›</a:t>
            </a:fld>
            <a:endParaRPr lang="en-IN"/>
          </a:p>
        </p:txBody>
      </p:sp>
    </p:spTree>
    <p:extLst>
      <p:ext uri="{BB962C8B-B14F-4D97-AF65-F5344CB8AC3E}">
        <p14:creationId xmlns:p14="http://schemas.microsoft.com/office/powerpoint/2010/main" val="226644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88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08AD862-E0A4-475F-99D5-21563A19773A}" type="datetimeFigureOut">
              <a:rPr lang="en-IN" smtClean="0"/>
              <a:t>08-06-2020</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395DAAC-CB00-4D19-B0B5-8FF5B0795F22}" type="slidenum">
              <a:rPr lang="en-IN" smtClean="0"/>
              <a:t>‹#›</a:t>
            </a:fld>
            <a:endParaRPr lang="en-IN"/>
          </a:p>
        </p:txBody>
      </p:sp>
    </p:spTree>
    <p:extLst>
      <p:ext uri="{BB962C8B-B14F-4D97-AF65-F5344CB8AC3E}">
        <p14:creationId xmlns:p14="http://schemas.microsoft.com/office/powerpoint/2010/main" val="3661137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hubhamekapure/object_detection_demo" TargetMode="External"/><Relationship Id="rId2" Type="http://schemas.openxmlformats.org/officeDocument/2006/relationships/hyperlink" Target="https://colab.research.google.com/github/shubhamekapure/object_detection_demo/blob/master/Object_detection.ipynb#scrollTo=KP-tUdtnRybs" TargetMode="External"/><Relationship Id="rId1" Type="http://schemas.openxmlformats.org/officeDocument/2006/relationships/slideLayout" Target="../slideLayouts/slideLayout2.xml"/><Relationship Id="rId4" Type="http://schemas.openxmlformats.org/officeDocument/2006/relationships/hyperlink" Target="https://githubtocolab.com/shubhamekapure/object_detection_demo/blob/master/Object_detection%20(2).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6wkerEbDyFQCJE_5oxQYK-lDeZwHRjBH?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lology.com/blog/how-to-train-an-object-detection-model-easy-for-fre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4A28A0-5482-475D-949D-D1A9D9BAF992}"/>
              </a:ext>
            </a:extLst>
          </p:cNvPr>
          <p:cNvSpPr/>
          <p:nvPr/>
        </p:nvSpPr>
        <p:spPr>
          <a:xfrm>
            <a:off x="389546" y="4491335"/>
            <a:ext cx="607890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MODEL GUIDE BOOK</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03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0035-A8E9-45B6-A32C-8B993F9DF9E4}"/>
              </a:ext>
            </a:extLst>
          </p:cNvPr>
          <p:cNvSpPr>
            <a:spLocks noGrp="1"/>
          </p:cNvSpPr>
          <p:nvPr>
            <p:ph type="title"/>
          </p:nvPr>
        </p:nvSpPr>
        <p:spPr>
          <a:xfrm>
            <a:off x="471488" y="26369"/>
            <a:ext cx="5915025" cy="1091231"/>
          </a:xfrm>
        </p:spPr>
        <p:txBody>
          <a:bodyPr>
            <a:normAutofit/>
          </a:bodyPr>
          <a:lstStyle/>
          <a:p>
            <a:pPr algn="ctr"/>
            <a:r>
              <a:rPr lang="en-IN" sz="4400" dirty="0"/>
              <a:t>Model Setup &amp; Testing:</a:t>
            </a:r>
          </a:p>
        </p:txBody>
      </p:sp>
      <p:sp>
        <p:nvSpPr>
          <p:cNvPr id="3" name="Content Placeholder 2">
            <a:extLst>
              <a:ext uri="{FF2B5EF4-FFF2-40B4-BE49-F238E27FC236}">
                <a16:creationId xmlns:a16="http://schemas.microsoft.com/office/drawing/2014/main" id="{FF6C3C15-4D8A-490D-9CA8-A7C307B65A05}"/>
              </a:ext>
            </a:extLst>
          </p:cNvPr>
          <p:cNvSpPr>
            <a:spLocks noGrp="1"/>
          </p:cNvSpPr>
          <p:nvPr>
            <p:ph idx="1"/>
          </p:nvPr>
        </p:nvSpPr>
        <p:spPr>
          <a:xfrm>
            <a:off x="471488" y="1016000"/>
            <a:ext cx="5915025" cy="7906280"/>
          </a:xfrm>
        </p:spPr>
        <p:txBody>
          <a:bodyPr>
            <a:normAutofit/>
          </a:bodyPr>
          <a:lstStyle/>
          <a:p>
            <a:r>
              <a:rPr lang="en-IN" sz="2400" dirty="0"/>
              <a:t>Open the Colab notebook via </a:t>
            </a:r>
            <a:r>
              <a:rPr lang="en-IN" sz="2400" dirty="0">
                <a:hlinkClick r:id="rId2"/>
              </a:rPr>
              <a:t>link</a:t>
            </a:r>
            <a:r>
              <a:rPr lang="en-IN" sz="2400" dirty="0"/>
              <a:t> or manually.</a:t>
            </a:r>
          </a:p>
          <a:p>
            <a:r>
              <a:rPr lang="en-IN" sz="2400" dirty="0"/>
              <a:t>Go to runtime followed by run after, wait for the model to train entirely.</a:t>
            </a:r>
          </a:p>
          <a:p>
            <a:r>
              <a:rPr lang="en-IN" sz="2400" dirty="0"/>
              <a:t>You can see the results in the last and the second last code cell.</a:t>
            </a:r>
          </a:p>
          <a:p>
            <a:r>
              <a:rPr lang="en-IN" sz="2400" dirty="0"/>
              <a:t>To get pictorial results with bounding boxes, go to the third last cell of the model which begins with:</a:t>
            </a:r>
          </a:p>
          <a:p>
            <a:r>
              <a:rPr lang="en-US" dirty="0">
                <a:solidFill>
                  <a:schemeClr val="accent1">
                    <a:lumMod val="75000"/>
                  </a:schemeClr>
                </a:solidFill>
              </a:rPr>
              <a:t>%cd /content/models/research/</a:t>
            </a:r>
            <a:r>
              <a:rPr lang="en-US" dirty="0" err="1">
                <a:solidFill>
                  <a:schemeClr val="accent1">
                    <a:lumMod val="75000"/>
                  </a:schemeClr>
                </a:solidFill>
              </a:rPr>
              <a:t>object_detection</a:t>
            </a:r>
            <a:endParaRPr lang="en-US" dirty="0">
              <a:solidFill>
                <a:schemeClr val="accent1">
                  <a:lumMod val="75000"/>
                </a:schemeClr>
              </a:solidFill>
            </a:endParaRPr>
          </a:p>
          <a:p>
            <a:endParaRPr lang="en-US" sz="200" dirty="0"/>
          </a:p>
          <a:p>
            <a:r>
              <a:rPr lang="en-US" sz="2400" dirty="0"/>
              <a:t>Run this third block again, to test your own images you need a GitHub account, go to this GitHub link, fork the repository, go to the folder test and add images which you want to test the model upon.</a:t>
            </a:r>
          </a:p>
          <a:p>
            <a:endParaRPr lang="en-US" sz="2400" dirty="0"/>
          </a:p>
          <a:p>
            <a:pPr marL="0" indent="0">
              <a:buNone/>
            </a:pPr>
            <a:endParaRPr lang="en-US" sz="2400" dirty="0"/>
          </a:p>
          <a:p>
            <a:pPr marL="0" indent="0">
              <a:buNone/>
            </a:pPr>
            <a:r>
              <a:rPr lang="en-US" sz="2400" dirty="0"/>
              <a:t>GitHub Link: </a:t>
            </a:r>
            <a:r>
              <a:rPr lang="en-US" sz="2400" dirty="0">
                <a:hlinkClick r:id="rId3"/>
              </a:rPr>
              <a:t>HERE</a:t>
            </a:r>
            <a:endParaRPr lang="en-US" sz="2400" dirty="0"/>
          </a:p>
          <a:p>
            <a:pPr marL="0" indent="0">
              <a:buNone/>
            </a:pPr>
            <a:r>
              <a:rPr lang="en-US" sz="2400" dirty="0"/>
              <a:t>Notebook Link: </a:t>
            </a:r>
            <a:r>
              <a:rPr lang="en-US" sz="2400" dirty="0">
                <a:hlinkClick r:id="rId4"/>
              </a:rPr>
              <a:t>HERE</a:t>
            </a:r>
            <a:endParaRPr lang="en-US" sz="2400" dirty="0"/>
          </a:p>
          <a:p>
            <a:pPr marL="0" indent="0">
              <a:buNone/>
            </a:pPr>
            <a:endParaRPr lang="en-IN" sz="2400" dirty="0">
              <a:solidFill>
                <a:schemeClr val="accent1">
                  <a:lumMod val="75000"/>
                </a:schemeClr>
              </a:solidFill>
            </a:endParaRPr>
          </a:p>
        </p:txBody>
      </p:sp>
    </p:spTree>
    <p:extLst>
      <p:ext uri="{BB962C8B-B14F-4D97-AF65-F5344CB8AC3E}">
        <p14:creationId xmlns:p14="http://schemas.microsoft.com/office/powerpoint/2010/main" val="1972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08B9-3C7B-4FFA-BE1A-1BEADEC01368}"/>
              </a:ext>
            </a:extLst>
          </p:cNvPr>
          <p:cNvSpPr>
            <a:spLocks noGrp="1"/>
          </p:cNvSpPr>
          <p:nvPr>
            <p:ph type="ctrTitle"/>
          </p:nvPr>
        </p:nvSpPr>
        <p:spPr>
          <a:xfrm>
            <a:off x="514350" y="605191"/>
            <a:ext cx="5829300" cy="690209"/>
          </a:xfrm>
        </p:spPr>
        <p:txBody>
          <a:bodyPr>
            <a:normAutofit fontScale="90000"/>
          </a:bodyPr>
          <a:lstStyle/>
          <a:p>
            <a:r>
              <a:rPr lang="en-IN" dirty="0">
                <a:solidFill>
                  <a:schemeClr val="accent1">
                    <a:lumMod val="75000"/>
                  </a:schemeClr>
                </a:solidFill>
                <a:latin typeface="+mn-lt"/>
              </a:rPr>
              <a:t>CONTENT</a:t>
            </a:r>
          </a:p>
        </p:txBody>
      </p:sp>
      <p:sp>
        <p:nvSpPr>
          <p:cNvPr id="3" name="Subtitle 2">
            <a:extLst>
              <a:ext uri="{FF2B5EF4-FFF2-40B4-BE49-F238E27FC236}">
                <a16:creationId xmlns:a16="http://schemas.microsoft.com/office/drawing/2014/main" id="{403B6B1D-9AE7-4F19-810A-CD686131C806}"/>
              </a:ext>
            </a:extLst>
          </p:cNvPr>
          <p:cNvSpPr>
            <a:spLocks noGrp="1"/>
          </p:cNvSpPr>
          <p:nvPr>
            <p:ph type="subTitle" idx="1"/>
          </p:nvPr>
        </p:nvSpPr>
        <p:spPr>
          <a:xfrm>
            <a:off x="171450" y="1612900"/>
            <a:ext cx="6000750" cy="5981700"/>
          </a:xfrm>
        </p:spPr>
        <p:txBody>
          <a:bodyPr>
            <a:normAutofit/>
          </a:bodyPr>
          <a:lstStyle/>
          <a:p>
            <a:pPr marL="342900" indent="-342900" algn="l">
              <a:buClr>
                <a:schemeClr val="accent1"/>
              </a:buClr>
              <a:buFont typeface="+mj-lt"/>
              <a:buAutoNum type="arabicPeriod"/>
            </a:pPr>
            <a:r>
              <a:rPr lang="en-IN" sz="2400" dirty="0"/>
              <a:t>None included image classification model:</a:t>
            </a:r>
          </a:p>
          <a:p>
            <a:pPr algn="l">
              <a:buClr>
                <a:schemeClr val="accent1"/>
              </a:buClr>
            </a:pPr>
            <a:endParaRPr lang="en-IN" sz="2400" dirty="0"/>
          </a:p>
          <a:p>
            <a:pPr marL="685800" lvl="1" indent="-342900" algn="l">
              <a:buClr>
                <a:schemeClr val="accent1"/>
              </a:buClr>
              <a:buFont typeface="Arial" panose="020B0604020202020204" pitchFamily="34" charset="0"/>
              <a:buChar char="•"/>
            </a:pPr>
            <a:r>
              <a:rPr lang="en-IN" sz="2400" dirty="0"/>
              <a:t>Data required</a:t>
            </a:r>
          </a:p>
          <a:p>
            <a:pPr lvl="1" algn="l">
              <a:buClr>
                <a:schemeClr val="accent1"/>
              </a:buClr>
            </a:pPr>
            <a:endParaRPr lang="en-IN" sz="2400" dirty="0"/>
          </a:p>
          <a:p>
            <a:pPr marL="685800" lvl="1" indent="-342900" algn="l">
              <a:buClr>
                <a:schemeClr val="accent1"/>
              </a:buClr>
              <a:buFont typeface="Arial" panose="020B0604020202020204" pitchFamily="34" charset="0"/>
              <a:buChar char="•"/>
            </a:pPr>
            <a:r>
              <a:rPr lang="en-IN" sz="2400" dirty="0"/>
              <a:t>System setup</a:t>
            </a:r>
          </a:p>
          <a:p>
            <a:pPr lvl="1" algn="l">
              <a:buClr>
                <a:schemeClr val="accent1"/>
              </a:buClr>
            </a:pPr>
            <a:endParaRPr lang="en-IN" sz="2400" dirty="0"/>
          </a:p>
          <a:p>
            <a:pPr marL="685800" lvl="1" indent="-342900" algn="l">
              <a:buClr>
                <a:schemeClr val="accent1"/>
              </a:buClr>
              <a:buFont typeface="Arial" panose="020B0604020202020204" pitchFamily="34" charset="0"/>
              <a:buChar char="•"/>
            </a:pPr>
            <a:r>
              <a:rPr lang="en-IN" sz="2400" dirty="0"/>
              <a:t>Import drive</a:t>
            </a:r>
          </a:p>
          <a:p>
            <a:pPr lvl="1" algn="l">
              <a:buClr>
                <a:schemeClr val="accent1"/>
              </a:buClr>
            </a:pPr>
            <a:endParaRPr lang="en-IN" sz="2400" dirty="0"/>
          </a:p>
          <a:p>
            <a:pPr marL="685800" lvl="1" indent="-342900" algn="l">
              <a:buClr>
                <a:schemeClr val="accent1"/>
              </a:buClr>
              <a:buFont typeface="Arial" panose="020B0604020202020204" pitchFamily="34" charset="0"/>
              <a:buChar char="•"/>
            </a:pPr>
            <a:r>
              <a:rPr lang="en-IN" sz="2400" dirty="0"/>
              <a:t>Model setup and Testing</a:t>
            </a:r>
          </a:p>
          <a:p>
            <a:pPr marL="685800" lvl="1" indent="-342900" algn="l">
              <a:buClr>
                <a:schemeClr val="accent1"/>
              </a:buClr>
              <a:buFont typeface="Arial" panose="020B0604020202020204" pitchFamily="34" charset="0"/>
              <a:buChar char="•"/>
            </a:pPr>
            <a:endParaRPr lang="en-IN" sz="2400" dirty="0"/>
          </a:p>
          <a:p>
            <a:pPr marL="514350" indent="-514350" algn="l">
              <a:buClr>
                <a:schemeClr val="accent1"/>
              </a:buClr>
              <a:buFont typeface="+mj-lt"/>
              <a:buAutoNum type="arabicPeriod" startAt="2"/>
            </a:pPr>
            <a:r>
              <a:rPr lang="en-IN" sz="2400" dirty="0"/>
              <a:t>Object  Detection Model</a:t>
            </a:r>
          </a:p>
          <a:p>
            <a:pPr marL="514350" indent="-514350" algn="l">
              <a:buClr>
                <a:schemeClr val="accent1"/>
              </a:buClr>
              <a:buFont typeface="+mj-lt"/>
              <a:buAutoNum type="arabicPeriod" startAt="2"/>
            </a:pPr>
            <a:endParaRPr lang="en-IN" sz="2400" dirty="0"/>
          </a:p>
          <a:p>
            <a:pPr marL="857250" lvl="1" indent="-514350" algn="l">
              <a:buClr>
                <a:schemeClr val="accent1"/>
              </a:buClr>
              <a:buFont typeface="Arial" panose="020B0604020202020204" pitchFamily="34" charset="0"/>
              <a:buChar char="•"/>
            </a:pPr>
            <a:r>
              <a:rPr lang="en-IN" sz="2400" dirty="0"/>
              <a:t>Introduction</a:t>
            </a:r>
          </a:p>
          <a:p>
            <a:pPr lvl="1" algn="l">
              <a:buClr>
                <a:schemeClr val="accent1"/>
              </a:buClr>
            </a:pPr>
            <a:endParaRPr lang="en-IN" sz="2400" dirty="0"/>
          </a:p>
          <a:p>
            <a:pPr marL="857250" lvl="1" indent="-514350" algn="l">
              <a:buClr>
                <a:schemeClr val="accent1"/>
              </a:buClr>
              <a:buFont typeface="Arial" panose="020B0604020202020204" pitchFamily="34" charset="0"/>
              <a:buChar char="•"/>
            </a:pPr>
            <a:r>
              <a:rPr lang="en-IN" sz="2400" dirty="0"/>
              <a:t>Model setup and testing</a:t>
            </a:r>
          </a:p>
          <a:p>
            <a:pPr marL="857250" lvl="1" indent="-514350" algn="l">
              <a:buClr>
                <a:schemeClr val="accent1"/>
              </a:buClr>
              <a:buFont typeface="Arial" panose="020B0604020202020204" pitchFamily="34" charset="0"/>
              <a:buChar char="•"/>
            </a:pPr>
            <a:endParaRPr lang="en-IN" sz="2400" dirty="0"/>
          </a:p>
          <a:p>
            <a:pPr marL="857250" lvl="1" indent="-514350" algn="l">
              <a:buClr>
                <a:schemeClr val="accent1"/>
              </a:buClr>
              <a:buFont typeface="Arial" panose="020B0604020202020204" pitchFamily="34" charset="0"/>
              <a:buChar char="•"/>
            </a:pPr>
            <a:endParaRPr lang="en-IN" sz="2400" dirty="0"/>
          </a:p>
          <a:p>
            <a:pPr lvl="1" algn="l">
              <a:buClr>
                <a:schemeClr val="accent1"/>
              </a:buClr>
            </a:pPr>
            <a:endParaRPr lang="en-IN" sz="1800" dirty="0"/>
          </a:p>
        </p:txBody>
      </p:sp>
    </p:spTree>
    <p:extLst>
      <p:ext uri="{BB962C8B-B14F-4D97-AF65-F5344CB8AC3E}">
        <p14:creationId xmlns:p14="http://schemas.microsoft.com/office/powerpoint/2010/main" val="165160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11A9-AA90-4B78-BA85-839E9E06381E}"/>
              </a:ext>
            </a:extLst>
          </p:cNvPr>
          <p:cNvSpPr>
            <a:spLocks noGrp="1"/>
          </p:cNvSpPr>
          <p:nvPr>
            <p:ph type="ctrTitle"/>
          </p:nvPr>
        </p:nvSpPr>
        <p:spPr>
          <a:xfrm>
            <a:off x="514350" y="224191"/>
            <a:ext cx="5829300" cy="766409"/>
          </a:xfrm>
        </p:spPr>
        <p:txBody>
          <a:bodyPr/>
          <a:lstStyle/>
          <a:p>
            <a:r>
              <a:rPr lang="en-IN" dirty="0"/>
              <a:t>Data Required</a:t>
            </a:r>
          </a:p>
        </p:txBody>
      </p:sp>
      <p:sp>
        <p:nvSpPr>
          <p:cNvPr id="3" name="Subtitle 2">
            <a:extLst>
              <a:ext uri="{FF2B5EF4-FFF2-40B4-BE49-F238E27FC236}">
                <a16:creationId xmlns:a16="http://schemas.microsoft.com/office/drawing/2014/main" id="{1F7F3BCB-8433-4B15-9D83-2C9A3E564405}"/>
              </a:ext>
            </a:extLst>
          </p:cNvPr>
          <p:cNvSpPr>
            <a:spLocks noGrp="1"/>
          </p:cNvSpPr>
          <p:nvPr>
            <p:ph type="subTitle" idx="1"/>
          </p:nvPr>
        </p:nvSpPr>
        <p:spPr>
          <a:xfrm>
            <a:off x="514350" y="1346200"/>
            <a:ext cx="5829300" cy="8559800"/>
          </a:xfrm>
        </p:spPr>
        <p:txBody>
          <a:bodyPr>
            <a:normAutofit/>
          </a:bodyPr>
          <a:lstStyle/>
          <a:p>
            <a:pPr algn="just"/>
            <a:r>
              <a:rPr lang="en-IN" sz="2400" dirty="0"/>
              <a:t>The image classification model needs image dataset of the classes(house, vehicle, tv, etc.) in a proper format as described below:</a:t>
            </a:r>
          </a:p>
          <a:p>
            <a:pPr algn="just"/>
            <a:r>
              <a:rPr lang="en-IN" sz="2400" dirty="0">
                <a:solidFill>
                  <a:schemeClr val="accent1"/>
                </a:solidFill>
              </a:rPr>
              <a:t>IMAGE DATASET:</a:t>
            </a:r>
          </a:p>
          <a:p>
            <a:pPr marL="685800" lvl="1" indent="-342900" algn="just">
              <a:buFont typeface="Arial" panose="020B0604020202020204" pitchFamily="34" charset="0"/>
              <a:buChar char="•"/>
            </a:pPr>
            <a:r>
              <a:rPr lang="en-IN" sz="2100" dirty="0">
                <a:solidFill>
                  <a:schemeClr val="accent1"/>
                </a:solidFill>
              </a:rPr>
              <a:t>CHAIRS:</a:t>
            </a:r>
            <a:endParaRPr lang="en-IN" sz="1950" dirty="0">
              <a:solidFill>
                <a:schemeClr val="accent1"/>
              </a:solidFill>
            </a:endParaRPr>
          </a:p>
          <a:p>
            <a:pPr marL="1028700" lvl="2" indent="-342900" algn="just">
              <a:buFont typeface="Arial" panose="020B0604020202020204" pitchFamily="34" charset="0"/>
              <a:buChar char="•"/>
            </a:pPr>
            <a:r>
              <a:rPr lang="en-IN" sz="1800" dirty="0">
                <a:solidFill>
                  <a:schemeClr val="accent1"/>
                </a:solidFill>
              </a:rPr>
              <a:t>PLASTIC CHAIRS:</a:t>
            </a:r>
          </a:p>
          <a:p>
            <a:pPr marL="1371600" lvl="3" indent="-342900" algn="just">
              <a:buFont typeface="Arial" panose="020B0604020202020204" pitchFamily="34" charset="0"/>
              <a:buChar char="•"/>
            </a:pPr>
            <a:r>
              <a:rPr lang="en-IN" sz="1650" dirty="0">
                <a:solidFill>
                  <a:schemeClr val="accent1"/>
                </a:solidFill>
              </a:rPr>
              <a:t>IMG 1</a:t>
            </a:r>
          </a:p>
          <a:p>
            <a:pPr marL="1371600" lvl="3" indent="-342900" algn="just">
              <a:buFont typeface="Arial" panose="020B0604020202020204" pitchFamily="34" charset="0"/>
              <a:buChar char="•"/>
            </a:pPr>
            <a:r>
              <a:rPr lang="en-IN" sz="1650" dirty="0">
                <a:solidFill>
                  <a:schemeClr val="accent1"/>
                </a:solidFill>
              </a:rPr>
              <a:t>IMG 2</a:t>
            </a:r>
          </a:p>
          <a:p>
            <a:pPr marL="1371600" lvl="3" indent="-342900" algn="just">
              <a:buFont typeface="Arial" panose="020B0604020202020204" pitchFamily="34" charset="0"/>
              <a:buChar char="•"/>
            </a:pPr>
            <a:r>
              <a:rPr lang="en-IN" sz="1650" dirty="0">
                <a:solidFill>
                  <a:schemeClr val="accent1"/>
                </a:solidFill>
              </a:rPr>
              <a:t>IMG 3</a:t>
            </a:r>
          </a:p>
          <a:p>
            <a:pPr marL="1028700" lvl="2" indent="-342900" algn="just">
              <a:buFont typeface="Arial" panose="020B0604020202020204" pitchFamily="34" charset="0"/>
              <a:buChar char="•"/>
            </a:pPr>
            <a:r>
              <a:rPr lang="en-IN" sz="1800" dirty="0">
                <a:solidFill>
                  <a:schemeClr val="accent1"/>
                </a:solidFill>
              </a:rPr>
              <a:t>WOODEN:</a:t>
            </a:r>
          </a:p>
          <a:p>
            <a:pPr marL="1028700" lvl="2" indent="-342900" algn="just">
              <a:buFont typeface="Arial" panose="020B0604020202020204" pitchFamily="34" charset="0"/>
              <a:buChar char="•"/>
            </a:pPr>
            <a:r>
              <a:rPr lang="en-IN" sz="1800" dirty="0">
                <a:solidFill>
                  <a:schemeClr val="accent1"/>
                </a:solidFill>
              </a:rPr>
              <a:t>NONE:</a:t>
            </a:r>
            <a:endParaRPr lang="en-IN" sz="1950" dirty="0">
              <a:solidFill>
                <a:schemeClr val="accent1"/>
              </a:solidFill>
            </a:endParaRPr>
          </a:p>
          <a:p>
            <a:pPr marL="685800" lvl="1" indent="-342900" algn="just">
              <a:buFont typeface="Arial" panose="020B0604020202020204" pitchFamily="34" charset="0"/>
              <a:buChar char="•"/>
            </a:pPr>
            <a:r>
              <a:rPr lang="en-IN" sz="1950" dirty="0">
                <a:solidFill>
                  <a:schemeClr val="accent1"/>
                </a:solidFill>
              </a:rPr>
              <a:t>MOBILE</a:t>
            </a:r>
          </a:p>
          <a:p>
            <a:pPr marL="1028700" lvl="2" indent="-342900" algn="just">
              <a:buFont typeface="Arial" panose="020B0604020202020204" pitchFamily="34" charset="0"/>
              <a:buChar char="•"/>
            </a:pPr>
            <a:r>
              <a:rPr lang="en-IN" sz="1800" dirty="0">
                <a:solidFill>
                  <a:schemeClr val="accent1"/>
                </a:solidFill>
              </a:rPr>
              <a:t>FEATURE PHONE:</a:t>
            </a:r>
          </a:p>
          <a:p>
            <a:pPr marL="1028700" lvl="2" indent="-342900" algn="just">
              <a:buFont typeface="Arial" panose="020B0604020202020204" pitchFamily="34" charset="0"/>
              <a:buChar char="•"/>
            </a:pPr>
            <a:r>
              <a:rPr lang="en-IN" sz="1800" dirty="0">
                <a:solidFill>
                  <a:schemeClr val="accent1"/>
                </a:solidFill>
              </a:rPr>
              <a:t>SMART PHONE:</a:t>
            </a:r>
          </a:p>
          <a:p>
            <a:pPr marL="1028700" lvl="2" indent="-342900" algn="just">
              <a:buFont typeface="Arial" panose="020B0604020202020204" pitchFamily="34" charset="0"/>
              <a:buChar char="•"/>
            </a:pPr>
            <a:r>
              <a:rPr lang="en-IN" sz="1800" dirty="0">
                <a:solidFill>
                  <a:schemeClr val="accent1"/>
                </a:solidFill>
              </a:rPr>
              <a:t>NONE:</a:t>
            </a:r>
          </a:p>
          <a:p>
            <a:pPr marL="685800" lvl="1" indent="-342900" algn="just">
              <a:buFont typeface="Arial" panose="020B0604020202020204" pitchFamily="34" charset="0"/>
              <a:buChar char="•"/>
            </a:pPr>
            <a:r>
              <a:rPr lang="en-IN" sz="1950" dirty="0">
                <a:solidFill>
                  <a:schemeClr val="accent1"/>
                </a:solidFill>
              </a:rPr>
              <a:t>LAND</a:t>
            </a:r>
          </a:p>
          <a:p>
            <a:pPr marL="1028700" lvl="2" indent="-342900" algn="just">
              <a:buFont typeface="Arial" panose="020B0604020202020204" pitchFamily="34" charset="0"/>
              <a:buChar char="•"/>
            </a:pPr>
            <a:r>
              <a:rPr lang="en-IN" sz="1800" dirty="0">
                <a:solidFill>
                  <a:schemeClr val="accent1"/>
                </a:solidFill>
              </a:rPr>
              <a:t>AGRICULTURAL:</a:t>
            </a:r>
            <a:endParaRPr lang="en-IN" sz="1650" dirty="0">
              <a:solidFill>
                <a:schemeClr val="accent1"/>
              </a:solidFill>
            </a:endParaRPr>
          </a:p>
          <a:p>
            <a:pPr marL="1028700" lvl="2" indent="-342900" algn="just">
              <a:buFont typeface="Arial" panose="020B0604020202020204" pitchFamily="34" charset="0"/>
              <a:buChar char="•"/>
            </a:pPr>
            <a:r>
              <a:rPr lang="en-IN" sz="1650" dirty="0">
                <a:solidFill>
                  <a:schemeClr val="accent1"/>
                </a:solidFill>
              </a:rPr>
              <a:t>URBAN:</a:t>
            </a:r>
          </a:p>
          <a:p>
            <a:pPr marL="1028700" lvl="2" indent="-342900" algn="just">
              <a:buFont typeface="Arial" panose="020B0604020202020204" pitchFamily="34" charset="0"/>
              <a:buChar char="•"/>
            </a:pPr>
            <a:r>
              <a:rPr lang="en-IN" sz="1650" dirty="0">
                <a:solidFill>
                  <a:schemeClr val="accent1"/>
                </a:solidFill>
              </a:rPr>
              <a:t>NONE:</a:t>
            </a:r>
          </a:p>
          <a:p>
            <a:pPr algn="just"/>
            <a:r>
              <a:rPr lang="en-IN" sz="2400" dirty="0"/>
              <a:t>The link to image dataset directory can be found here </a:t>
            </a:r>
            <a:r>
              <a:rPr lang="en-IN" sz="2400" dirty="0">
                <a:hlinkClick r:id="rId2"/>
              </a:rPr>
              <a:t>image link</a:t>
            </a:r>
            <a:r>
              <a:rPr lang="en-IN" sz="2400" dirty="0"/>
              <a:t>. Open the link, go to the options menu and click on “</a:t>
            </a:r>
            <a:r>
              <a:rPr lang="en-IN" sz="2400" dirty="0">
                <a:solidFill>
                  <a:schemeClr val="accent1"/>
                </a:solidFill>
              </a:rPr>
              <a:t>Add Shortcut to Drive</a:t>
            </a:r>
            <a:r>
              <a:rPr lang="en-IN" sz="2400" dirty="0"/>
              <a:t>”. The dataset will be added to your system.(You need a google account)</a:t>
            </a:r>
          </a:p>
          <a:p>
            <a:pPr algn="just"/>
            <a:endParaRPr lang="en-IN" sz="2400" dirty="0"/>
          </a:p>
          <a:p>
            <a:pPr lvl="2" algn="just"/>
            <a:r>
              <a:rPr lang="en-IN" sz="1800" dirty="0">
                <a:solidFill>
                  <a:schemeClr val="accent1"/>
                </a:solidFill>
              </a:rPr>
              <a:t>	</a:t>
            </a:r>
          </a:p>
        </p:txBody>
      </p:sp>
    </p:spTree>
    <p:extLst>
      <p:ext uri="{BB962C8B-B14F-4D97-AF65-F5344CB8AC3E}">
        <p14:creationId xmlns:p14="http://schemas.microsoft.com/office/powerpoint/2010/main" val="126828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C75C-1FB4-46D5-BA83-D8EE2A00BF23}"/>
              </a:ext>
            </a:extLst>
          </p:cNvPr>
          <p:cNvSpPr>
            <a:spLocks noGrp="1"/>
          </p:cNvSpPr>
          <p:nvPr>
            <p:ph type="title"/>
          </p:nvPr>
        </p:nvSpPr>
        <p:spPr>
          <a:xfrm>
            <a:off x="471486" y="183605"/>
            <a:ext cx="5915025" cy="704495"/>
          </a:xfrm>
        </p:spPr>
        <p:txBody>
          <a:bodyPr>
            <a:normAutofit/>
          </a:bodyPr>
          <a:lstStyle/>
          <a:p>
            <a:pPr algn="ctr"/>
            <a:r>
              <a:rPr lang="en-IN" sz="4400" dirty="0"/>
              <a:t>System Setup:</a:t>
            </a:r>
          </a:p>
        </p:txBody>
      </p:sp>
      <p:sp>
        <p:nvSpPr>
          <p:cNvPr id="3" name="Content Placeholder 2">
            <a:extLst>
              <a:ext uri="{FF2B5EF4-FFF2-40B4-BE49-F238E27FC236}">
                <a16:creationId xmlns:a16="http://schemas.microsoft.com/office/drawing/2014/main" id="{12FC95B3-C196-4558-9D38-B8A4BE857E70}"/>
              </a:ext>
            </a:extLst>
          </p:cNvPr>
          <p:cNvSpPr>
            <a:spLocks noGrp="1"/>
          </p:cNvSpPr>
          <p:nvPr>
            <p:ph idx="1"/>
          </p:nvPr>
        </p:nvSpPr>
        <p:spPr>
          <a:xfrm>
            <a:off x="471488" y="1231900"/>
            <a:ext cx="5915025" cy="7690380"/>
          </a:xfrm>
        </p:spPr>
        <p:txBody>
          <a:bodyPr/>
          <a:lstStyle/>
          <a:p>
            <a:pPr marL="457200" indent="-457200">
              <a:buFont typeface="+mj-lt"/>
              <a:buAutoNum type="arabicPeriod"/>
            </a:pPr>
            <a:r>
              <a:rPr lang="en-IN" dirty="0"/>
              <a:t>To run the model you need </a:t>
            </a:r>
            <a:r>
              <a:rPr lang="en-IN" dirty="0">
                <a:solidFill>
                  <a:schemeClr val="accent1"/>
                </a:solidFill>
              </a:rPr>
              <a:t>Google Colab</a:t>
            </a:r>
            <a:r>
              <a:rPr lang="en-IN" dirty="0"/>
              <a:t>, follow the link to open </a:t>
            </a:r>
            <a:r>
              <a:rPr lang="en-IN" dirty="0">
                <a:hlinkClick r:id="rId2"/>
              </a:rPr>
              <a:t>Colab</a:t>
            </a:r>
            <a:r>
              <a:rPr lang="en-IN" dirty="0"/>
              <a:t>.</a:t>
            </a:r>
          </a:p>
          <a:p>
            <a:pPr marL="457200" indent="-457200">
              <a:buFont typeface="+mj-lt"/>
              <a:buAutoNum type="arabicPeriod"/>
            </a:pPr>
            <a:r>
              <a:rPr lang="en-IN" dirty="0"/>
              <a:t>You need to upload the </a:t>
            </a:r>
            <a:r>
              <a:rPr lang="en-IN" dirty="0">
                <a:solidFill>
                  <a:schemeClr val="accent1"/>
                </a:solidFill>
              </a:rPr>
              <a:t>none_included.ipynb </a:t>
            </a:r>
            <a:r>
              <a:rPr lang="en-IN" dirty="0"/>
              <a:t>file on your Colab window.</a:t>
            </a:r>
          </a:p>
          <a:p>
            <a:pPr marL="457200" indent="-457200">
              <a:buFont typeface="+mj-lt"/>
              <a:buAutoNum type="arabicPeriod"/>
            </a:pPr>
            <a:r>
              <a:rPr lang="en-IN" dirty="0"/>
              <a:t>Here are ways by which you can run a code cell in google Colab.</a:t>
            </a:r>
          </a:p>
          <a:p>
            <a:pPr marL="800100" lvl="1" indent="-457200">
              <a:buFont typeface="+mj-lt"/>
              <a:buAutoNum type="arabicPeriod"/>
            </a:pPr>
            <a:r>
              <a:rPr lang="en-IN" dirty="0"/>
              <a:t>To run a single code cell press ‘shift + enter’ simultaneously or click on         this play button before the cell.</a:t>
            </a:r>
          </a:p>
          <a:p>
            <a:pPr marL="800100" lvl="1" indent="-457200">
              <a:buFont typeface="+mj-lt"/>
              <a:buAutoNum type="arabicPeriod"/>
            </a:pPr>
            <a:r>
              <a:rPr lang="en-IN" dirty="0"/>
              <a:t>To run the entire notebook at once, select the code block go to </a:t>
            </a:r>
            <a:r>
              <a:rPr lang="en-IN" dirty="0">
                <a:solidFill>
                  <a:schemeClr val="accent1"/>
                </a:solidFill>
              </a:rPr>
              <a:t>Runtime</a:t>
            </a:r>
            <a:r>
              <a:rPr lang="en-IN" dirty="0"/>
              <a:t> in toolbar and then select </a:t>
            </a:r>
            <a:r>
              <a:rPr lang="en-IN" dirty="0">
                <a:solidFill>
                  <a:schemeClr val="accent1"/>
                </a:solidFill>
              </a:rPr>
              <a:t>Run After</a:t>
            </a:r>
            <a:r>
              <a:rPr lang="en-IN" dirty="0"/>
              <a:t>.     </a:t>
            </a:r>
          </a:p>
          <a:p>
            <a:pPr marL="800100" lvl="1" indent="-457200">
              <a:buFont typeface="+mj-lt"/>
              <a:buAutoNum type="arabicPeriod"/>
            </a:pPr>
            <a:endParaRPr lang="en-IN" dirty="0"/>
          </a:p>
          <a:p>
            <a:pPr marL="800100" lvl="1" indent="-457200">
              <a:buFont typeface="+mj-lt"/>
              <a:buAutoNum type="arabicPeriod"/>
            </a:pPr>
            <a:endParaRPr lang="en-IN" dirty="0"/>
          </a:p>
          <a:p>
            <a:pPr marL="800100" lvl="1" indent="-457200">
              <a:buFont typeface="+mj-lt"/>
              <a:buAutoNum type="arabicPeriod"/>
            </a:pPr>
            <a:endParaRPr lang="en-IN" dirty="0"/>
          </a:p>
          <a:p>
            <a:pPr marL="800100" lvl="1" indent="-457200">
              <a:buFont typeface="+mj-lt"/>
              <a:buAutoNum type="arabicPeriod"/>
            </a:pPr>
            <a:endParaRPr lang="en-IN" dirty="0"/>
          </a:p>
          <a:p>
            <a:pPr marL="342900" lvl="1" indent="0">
              <a:buNone/>
            </a:pPr>
            <a:endParaRPr lang="en-IN" dirty="0"/>
          </a:p>
          <a:p>
            <a:pPr marL="342900" lvl="1" indent="0">
              <a:buNone/>
            </a:pPr>
            <a:endParaRPr lang="en-IN" dirty="0"/>
          </a:p>
          <a:p>
            <a:pPr marL="342900" lvl="1" indent="0">
              <a:buNone/>
            </a:pPr>
            <a:endParaRPr lang="en-IN" dirty="0"/>
          </a:p>
          <a:p>
            <a:pPr marL="457200" indent="-457200">
              <a:buFont typeface="+mj-lt"/>
              <a:buAutoNum type="arabicPeriod"/>
            </a:pPr>
            <a:r>
              <a:rPr lang="en-IN" dirty="0"/>
              <a:t>Colab is an interactive platform, whenever the system needs your input, it will pop the same below the code block. </a:t>
            </a:r>
          </a:p>
          <a:p>
            <a:pPr marL="800100" lvl="1" indent="-457200">
              <a:buFont typeface="+mj-lt"/>
              <a:buAutoNum type="arabicPeriod"/>
            </a:pPr>
            <a:endParaRPr lang="en-IN" dirty="0"/>
          </a:p>
          <a:p>
            <a:pPr marL="457200" indent="-457200">
              <a:buFont typeface="+mj-lt"/>
              <a:buAutoNum type="arabicPeriod"/>
            </a:pPr>
            <a:endParaRPr lang="en-IN" dirty="0">
              <a:solidFill>
                <a:schemeClr val="accent1"/>
              </a:solidFill>
            </a:endParaRPr>
          </a:p>
        </p:txBody>
      </p:sp>
      <p:pic>
        <p:nvPicPr>
          <p:cNvPr id="5" name="Picture 4">
            <a:extLst>
              <a:ext uri="{FF2B5EF4-FFF2-40B4-BE49-F238E27FC236}">
                <a16:creationId xmlns:a16="http://schemas.microsoft.com/office/drawing/2014/main" id="{01687CC2-673B-4793-A9D2-380D080E2708}"/>
              </a:ext>
            </a:extLst>
          </p:cNvPr>
          <p:cNvPicPr>
            <a:picLocks noChangeAspect="1"/>
          </p:cNvPicPr>
          <p:nvPr/>
        </p:nvPicPr>
        <p:blipFill rotWithShape="1">
          <a:blip r:embed="rId3">
            <a:extLst>
              <a:ext uri="{28A0092B-C50C-407E-A947-70E740481C1C}">
                <a14:useLocalDpi xmlns:a14="http://schemas.microsoft.com/office/drawing/2010/main" val="0"/>
              </a:ext>
            </a:extLst>
          </a:blip>
          <a:srcRect l="1604" t="17342" r="92910" b="74781"/>
          <a:stretch/>
        </p:blipFill>
        <p:spPr>
          <a:xfrm>
            <a:off x="3769360" y="3469640"/>
            <a:ext cx="364807" cy="294640"/>
          </a:xfrm>
          <a:prstGeom prst="rect">
            <a:avLst/>
          </a:prstGeom>
        </p:spPr>
      </p:pic>
      <p:pic>
        <p:nvPicPr>
          <p:cNvPr id="7" name="Picture 6">
            <a:extLst>
              <a:ext uri="{FF2B5EF4-FFF2-40B4-BE49-F238E27FC236}">
                <a16:creationId xmlns:a16="http://schemas.microsoft.com/office/drawing/2014/main" id="{F0E02019-EB7D-47B7-BED9-322A66BC1F30}"/>
              </a:ext>
            </a:extLst>
          </p:cNvPr>
          <p:cNvPicPr>
            <a:picLocks noChangeAspect="1"/>
          </p:cNvPicPr>
          <p:nvPr/>
        </p:nvPicPr>
        <p:blipFill rotWithShape="1">
          <a:blip r:embed="rId4">
            <a:extLst>
              <a:ext uri="{28A0092B-C50C-407E-A947-70E740481C1C}">
                <a14:useLocalDpi xmlns:a14="http://schemas.microsoft.com/office/drawing/2010/main" val="0"/>
              </a:ext>
            </a:extLst>
          </a:blip>
          <a:srcRect t="7478" b="50348"/>
          <a:stretch/>
        </p:blipFill>
        <p:spPr>
          <a:xfrm>
            <a:off x="149383" y="4901475"/>
            <a:ext cx="6559233" cy="1638300"/>
          </a:xfrm>
          <a:prstGeom prst="rect">
            <a:avLst/>
          </a:prstGeom>
        </p:spPr>
      </p:pic>
    </p:spTree>
    <p:extLst>
      <p:ext uri="{BB962C8B-B14F-4D97-AF65-F5344CB8AC3E}">
        <p14:creationId xmlns:p14="http://schemas.microsoft.com/office/powerpoint/2010/main" val="101178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F582-D8CF-44D0-87DB-806FF1E87CBA}"/>
              </a:ext>
            </a:extLst>
          </p:cNvPr>
          <p:cNvSpPr>
            <a:spLocks noGrp="1"/>
          </p:cNvSpPr>
          <p:nvPr>
            <p:ph type="title"/>
          </p:nvPr>
        </p:nvSpPr>
        <p:spPr>
          <a:xfrm>
            <a:off x="471487" y="215725"/>
            <a:ext cx="5915025" cy="767995"/>
          </a:xfrm>
        </p:spPr>
        <p:txBody>
          <a:bodyPr>
            <a:normAutofit/>
          </a:bodyPr>
          <a:lstStyle/>
          <a:p>
            <a:pPr algn="ctr"/>
            <a:r>
              <a:rPr lang="en-IN" sz="4500" dirty="0"/>
              <a:t>Import Drive</a:t>
            </a:r>
          </a:p>
        </p:txBody>
      </p:sp>
      <p:sp>
        <p:nvSpPr>
          <p:cNvPr id="3" name="Content Placeholder 2">
            <a:extLst>
              <a:ext uri="{FF2B5EF4-FFF2-40B4-BE49-F238E27FC236}">
                <a16:creationId xmlns:a16="http://schemas.microsoft.com/office/drawing/2014/main" id="{FF878D0E-0876-4D1C-ABF0-F2A75CB6D446}"/>
              </a:ext>
            </a:extLst>
          </p:cNvPr>
          <p:cNvSpPr>
            <a:spLocks noGrp="1"/>
          </p:cNvSpPr>
          <p:nvPr>
            <p:ph idx="1"/>
          </p:nvPr>
        </p:nvSpPr>
        <p:spPr>
          <a:xfrm>
            <a:off x="471487" y="1189213"/>
            <a:ext cx="5915025" cy="8501061"/>
          </a:xfrm>
        </p:spPr>
        <p:txBody>
          <a:bodyPr/>
          <a:lstStyle/>
          <a:p>
            <a:pPr algn="just"/>
            <a:r>
              <a:rPr lang="en-IN" dirty="0"/>
              <a:t>Adding shortcut to your drive is a one time thing, you don’t need to do it every time . But whenever you run the model you need to import your drive in google Colab so that it can fetch the image data. Please follow the steps below:</a:t>
            </a:r>
          </a:p>
          <a:p>
            <a:pPr marL="0" indent="0" algn="just">
              <a:buNone/>
            </a:pPr>
            <a:endParaRPr lang="en-IN" dirty="0"/>
          </a:p>
          <a:p>
            <a:pPr marL="0" indent="0" algn="just">
              <a:buNone/>
            </a:pPr>
            <a:r>
              <a:rPr lang="en-IN" dirty="0"/>
              <a:t>Run the code cell at the top:</a:t>
            </a:r>
          </a:p>
          <a:p>
            <a:pPr marL="0" indent="0" algn="just">
              <a:buNone/>
            </a:pPr>
            <a:endParaRPr lang="en-IN" dirty="0"/>
          </a:p>
          <a:p>
            <a:pPr marL="0" indent="0" algn="just">
              <a:buNone/>
            </a:pPr>
            <a:endParaRPr lang="en-IN" dirty="0"/>
          </a:p>
          <a:p>
            <a:pPr marL="0" indent="0" algn="just">
              <a:buNone/>
            </a:pPr>
            <a:r>
              <a:rPr lang="en-IN" dirty="0"/>
              <a:t>Click on the blue link that pops below ahead of ‘</a:t>
            </a:r>
            <a:r>
              <a:rPr lang="en-US" dirty="0">
                <a:solidFill>
                  <a:schemeClr val="tx2"/>
                </a:solidFill>
              </a:rPr>
              <a:t>Go to this URL in a browser:</a:t>
            </a:r>
            <a:r>
              <a:rPr lang="en-IN" dirty="0"/>
              <a:t>’:</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Select the account            then           Allow access</a:t>
            </a:r>
          </a:p>
          <a:p>
            <a:pPr marL="0" indent="0" algn="just">
              <a:buNone/>
            </a:pPr>
            <a:endParaRPr lang="en-IN" dirty="0"/>
          </a:p>
          <a:p>
            <a:pPr marL="0" indent="0" algn="just">
              <a:buNone/>
            </a:pPr>
            <a:endParaRPr lang="en-IN" dirty="0"/>
          </a:p>
        </p:txBody>
      </p:sp>
      <p:pic>
        <p:nvPicPr>
          <p:cNvPr id="5" name="Picture 4">
            <a:extLst>
              <a:ext uri="{FF2B5EF4-FFF2-40B4-BE49-F238E27FC236}">
                <a16:creationId xmlns:a16="http://schemas.microsoft.com/office/drawing/2014/main" id="{133FB392-C724-4177-AD9A-6EE5AF01D427}"/>
              </a:ext>
            </a:extLst>
          </p:cNvPr>
          <p:cNvPicPr>
            <a:picLocks noChangeAspect="1"/>
          </p:cNvPicPr>
          <p:nvPr/>
        </p:nvPicPr>
        <p:blipFill rotWithShape="1">
          <a:blip r:embed="rId2">
            <a:extLst>
              <a:ext uri="{28A0092B-C50C-407E-A947-70E740481C1C}">
                <a14:useLocalDpi xmlns:a14="http://schemas.microsoft.com/office/drawing/2010/main" val="0"/>
              </a:ext>
            </a:extLst>
          </a:blip>
          <a:srcRect l="2283" t="16960" r="52074" b="73101"/>
          <a:stretch/>
        </p:blipFill>
        <p:spPr>
          <a:xfrm>
            <a:off x="471487" y="3481891"/>
            <a:ext cx="6226540" cy="767994"/>
          </a:xfrm>
          <a:prstGeom prst="rect">
            <a:avLst/>
          </a:prstGeom>
        </p:spPr>
      </p:pic>
      <p:pic>
        <p:nvPicPr>
          <p:cNvPr id="9" name="Picture 8">
            <a:extLst>
              <a:ext uri="{FF2B5EF4-FFF2-40B4-BE49-F238E27FC236}">
                <a16:creationId xmlns:a16="http://schemas.microsoft.com/office/drawing/2014/main" id="{4F8B5445-D310-486A-8E83-7421BEB866D1}"/>
              </a:ext>
            </a:extLst>
          </p:cNvPr>
          <p:cNvPicPr>
            <a:picLocks noChangeAspect="1"/>
          </p:cNvPicPr>
          <p:nvPr/>
        </p:nvPicPr>
        <p:blipFill rotWithShape="1">
          <a:blip r:embed="rId3">
            <a:extLst>
              <a:ext uri="{28A0092B-C50C-407E-A947-70E740481C1C}">
                <a14:useLocalDpi xmlns:a14="http://schemas.microsoft.com/office/drawing/2010/main" val="0"/>
              </a:ext>
            </a:extLst>
          </a:blip>
          <a:srcRect l="2331" t="18820" r="47950" b="62899"/>
          <a:stretch/>
        </p:blipFill>
        <p:spPr>
          <a:xfrm>
            <a:off x="471487" y="4954890"/>
            <a:ext cx="6226540" cy="1402451"/>
          </a:xfrm>
          <a:prstGeom prst="rect">
            <a:avLst/>
          </a:prstGeom>
        </p:spPr>
      </p:pic>
      <p:pic>
        <p:nvPicPr>
          <p:cNvPr id="11" name="Picture 10">
            <a:extLst>
              <a:ext uri="{FF2B5EF4-FFF2-40B4-BE49-F238E27FC236}">
                <a16:creationId xmlns:a16="http://schemas.microsoft.com/office/drawing/2014/main" id="{CC67A74A-9C0F-4A1F-85EC-5677DB665E11}"/>
              </a:ext>
            </a:extLst>
          </p:cNvPr>
          <p:cNvPicPr>
            <a:picLocks noChangeAspect="1"/>
          </p:cNvPicPr>
          <p:nvPr/>
        </p:nvPicPr>
        <p:blipFill rotWithShape="1">
          <a:blip r:embed="rId4">
            <a:extLst>
              <a:ext uri="{28A0092B-C50C-407E-A947-70E740481C1C}">
                <a14:useLocalDpi xmlns:a14="http://schemas.microsoft.com/office/drawing/2010/main" val="0"/>
              </a:ext>
            </a:extLst>
          </a:blip>
          <a:srcRect l="36873" t="21029" r="36873" b="16749"/>
          <a:stretch/>
        </p:blipFill>
        <p:spPr>
          <a:xfrm>
            <a:off x="550226" y="6837233"/>
            <a:ext cx="2208213" cy="3068767"/>
          </a:xfrm>
          <a:prstGeom prst="rect">
            <a:avLst/>
          </a:prstGeom>
        </p:spPr>
      </p:pic>
      <p:pic>
        <p:nvPicPr>
          <p:cNvPr id="13" name="Picture 12">
            <a:extLst>
              <a:ext uri="{FF2B5EF4-FFF2-40B4-BE49-F238E27FC236}">
                <a16:creationId xmlns:a16="http://schemas.microsoft.com/office/drawing/2014/main" id="{C4725980-C636-4F4E-8E06-40A565781606}"/>
              </a:ext>
            </a:extLst>
          </p:cNvPr>
          <p:cNvPicPr>
            <a:picLocks noChangeAspect="1"/>
          </p:cNvPicPr>
          <p:nvPr/>
        </p:nvPicPr>
        <p:blipFill rotWithShape="1">
          <a:blip r:embed="rId5">
            <a:extLst>
              <a:ext uri="{28A0092B-C50C-407E-A947-70E740481C1C}">
                <a14:useLocalDpi xmlns:a14="http://schemas.microsoft.com/office/drawing/2010/main" val="0"/>
              </a:ext>
            </a:extLst>
          </a:blip>
          <a:srcRect l="33530" t="6411" r="34366" b="4304"/>
          <a:stretch/>
        </p:blipFill>
        <p:spPr>
          <a:xfrm>
            <a:off x="4066539" y="7016077"/>
            <a:ext cx="2319973" cy="2879690"/>
          </a:xfrm>
          <a:prstGeom prst="rect">
            <a:avLst/>
          </a:prstGeom>
        </p:spPr>
      </p:pic>
      <p:pic>
        <p:nvPicPr>
          <p:cNvPr id="14" name="Picture 13">
            <a:extLst>
              <a:ext uri="{FF2B5EF4-FFF2-40B4-BE49-F238E27FC236}">
                <a16:creationId xmlns:a16="http://schemas.microsoft.com/office/drawing/2014/main" id="{529139E5-1F0D-4AEE-A13B-5B6D8FBC94BF}"/>
              </a:ext>
            </a:extLst>
          </p:cNvPr>
          <p:cNvPicPr>
            <a:picLocks noChangeAspect="1"/>
          </p:cNvPicPr>
          <p:nvPr/>
        </p:nvPicPr>
        <p:blipFill rotWithShape="1">
          <a:blip r:embed="rId5">
            <a:extLst>
              <a:ext uri="{28A0092B-C50C-407E-A947-70E740481C1C}">
                <a14:useLocalDpi xmlns:a14="http://schemas.microsoft.com/office/drawing/2010/main" val="0"/>
              </a:ext>
            </a:extLst>
          </a:blip>
          <a:srcRect l="47976" t="83433" r="34366" b="11342"/>
          <a:stretch/>
        </p:blipFill>
        <p:spPr>
          <a:xfrm>
            <a:off x="550226" y="8455922"/>
            <a:ext cx="1434419" cy="180078"/>
          </a:xfrm>
          <a:prstGeom prst="rect">
            <a:avLst/>
          </a:prstGeom>
        </p:spPr>
      </p:pic>
    </p:spTree>
    <p:extLst>
      <p:ext uri="{BB962C8B-B14F-4D97-AF65-F5344CB8AC3E}">
        <p14:creationId xmlns:p14="http://schemas.microsoft.com/office/powerpoint/2010/main" val="14281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D0E3D-0F81-4DD9-97CA-3D3C709087B9}"/>
              </a:ext>
            </a:extLst>
          </p:cNvPr>
          <p:cNvSpPr>
            <a:spLocks noGrp="1"/>
          </p:cNvSpPr>
          <p:nvPr>
            <p:ph idx="1"/>
          </p:nvPr>
        </p:nvSpPr>
        <p:spPr>
          <a:xfrm>
            <a:off x="471488" y="584200"/>
            <a:ext cx="5915025" cy="8338080"/>
          </a:xfrm>
        </p:spPr>
        <p:txBody>
          <a:bodyPr/>
          <a:lstStyle/>
          <a:p>
            <a:pPr marL="0" indent="0" algn="just">
              <a:buNone/>
            </a:pPr>
            <a:r>
              <a:rPr lang="en-IN" dirty="0"/>
              <a:t>After allowing access, you will be taken to a new window with some access code copy that code:</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Go back to the Colab window, paste the activation code and press enter:</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With this the drive will be mounted on your system. Whenever you open Colab you need to import the drive so that you can access data.</a:t>
            </a:r>
          </a:p>
          <a:p>
            <a:pPr marL="0" indent="0" algn="just">
              <a:buNone/>
            </a:pPr>
            <a:r>
              <a:rPr lang="en-IN" dirty="0"/>
              <a:t>You don’t need to do this if you want to re-run the model. You can directly start from </a:t>
            </a:r>
            <a:r>
              <a:rPr lang="en-IN" dirty="0">
                <a:solidFill>
                  <a:schemeClr val="accent1"/>
                </a:solidFill>
              </a:rPr>
              <a:t>path = ‘…’ </a:t>
            </a:r>
            <a:r>
              <a:rPr lang="en-IN" dirty="0"/>
              <a:t>cell. This will be discussed later</a:t>
            </a:r>
          </a:p>
        </p:txBody>
      </p:sp>
      <p:pic>
        <p:nvPicPr>
          <p:cNvPr id="5" name="Picture 4">
            <a:extLst>
              <a:ext uri="{FF2B5EF4-FFF2-40B4-BE49-F238E27FC236}">
                <a16:creationId xmlns:a16="http://schemas.microsoft.com/office/drawing/2014/main" id="{A822ED19-9B09-4269-952C-E650B4BEC44C}"/>
              </a:ext>
            </a:extLst>
          </p:cNvPr>
          <p:cNvPicPr>
            <a:picLocks noChangeAspect="1"/>
          </p:cNvPicPr>
          <p:nvPr/>
        </p:nvPicPr>
        <p:blipFill rotWithShape="1">
          <a:blip r:embed="rId2">
            <a:extLst>
              <a:ext uri="{28A0092B-C50C-407E-A947-70E740481C1C}">
                <a14:useLocalDpi xmlns:a14="http://schemas.microsoft.com/office/drawing/2010/main" val="0"/>
              </a:ext>
            </a:extLst>
          </a:blip>
          <a:srcRect l="33139" t="22346" r="34690" b="47695"/>
          <a:stretch/>
        </p:blipFill>
        <p:spPr>
          <a:xfrm>
            <a:off x="1258886" y="1308099"/>
            <a:ext cx="3910013" cy="2143441"/>
          </a:xfrm>
          <a:prstGeom prst="rect">
            <a:avLst/>
          </a:prstGeom>
        </p:spPr>
      </p:pic>
      <p:pic>
        <p:nvPicPr>
          <p:cNvPr id="7" name="Picture 6">
            <a:extLst>
              <a:ext uri="{FF2B5EF4-FFF2-40B4-BE49-F238E27FC236}">
                <a16:creationId xmlns:a16="http://schemas.microsoft.com/office/drawing/2014/main" id="{5C85AEC1-BFD1-43D5-8AC4-D5DABA16FEB5}"/>
              </a:ext>
            </a:extLst>
          </p:cNvPr>
          <p:cNvPicPr>
            <a:picLocks noChangeAspect="1"/>
          </p:cNvPicPr>
          <p:nvPr/>
        </p:nvPicPr>
        <p:blipFill rotWithShape="1">
          <a:blip r:embed="rId3">
            <a:extLst>
              <a:ext uri="{28A0092B-C50C-407E-A947-70E740481C1C}">
                <a14:useLocalDpi xmlns:a14="http://schemas.microsoft.com/office/drawing/2010/main" val="0"/>
              </a:ext>
            </a:extLst>
          </a:blip>
          <a:srcRect l="2964" t="18407" r="46292" b="65317"/>
          <a:stretch/>
        </p:blipFill>
        <p:spPr>
          <a:xfrm>
            <a:off x="496885" y="4262860"/>
            <a:ext cx="5434013" cy="2191601"/>
          </a:xfrm>
          <a:prstGeom prst="rect">
            <a:avLst/>
          </a:prstGeom>
        </p:spPr>
      </p:pic>
    </p:spTree>
    <p:extLst>
      <p:ext uri="{BB962C8B-B14F-4D97-AF65-F5344CB8AC3E}">
        <p14:creationId xmlns:p14="http://schemas.microsoft.com/office/powerpoint/2010/main" val="340136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00D0-3036-4D74-B4CA-00029CD8AC39}"/>
              </a:ext>
            </a:extLst>
          </p:cNvPr>
          <p:cNvSpPr>
            <a:spLocks noGrp="1"/>
          </p:cNvSpPr>
          <p:nvPr>
            <p:ph type="title"/>
          </p:nvPr>
        </p:nvSpPr>
        <p:spPr>
          <a:xfrm>
            <a:off x="471487" y="273405"/>
            <a:ext cx="5915025" cy="710315"/>
          </a:xfrm>
        </p:spPr>
        <p:txBody>
          <a:bodyPr>
            <a:normAutofit/>
          </a:bodyPr>
          <a:lstStyle/>
          <a:p>
            <a:pPr algn="ctr"/>
            <a:r>
              <a:rPr lang="en-IN" sz="4400" dirty="0"/>
              <a:t>Model Setup &amp; Testing</a:t>
            </a:r>
          </a:p>
        </p:txBody>
      </p:sp>
      <p:sp>
        <p:nvSpPr>
          <p:cNvPr id="3" name="Content Placeholder 2">
            <a:extLst>
              <a:ext uri="{FF2B5EF4-FFF2-40B4-BE49-F238E27FC236}">
                <a16:creationId xmlns:a16="http://schemas.microsoft.com/office/drawing/2014/main" id="{1DFDD9B4-481A-466B-9AF5-3F44A02E176C}"/>
              </a:ext>
            </a:extLst>
          </p:cNvPr>
          <p:cNvSpPr>
            <a:spLocks noGrp="1"/>
          </p:cNvSpPr>
          <p:nvPr>
            <p:ph idx="1"/>
          </p:nvPr>
        </p:nvSpPr>
        <p:spPr>
          <a:xfrm>
            <a:off x="215900" y="1282700"/>
            <a:ext cx="6261100" cy="7639580"/>
          </a:xfrm>
        </p:spPr>
        <p:txBody>
          <a:bodyPr>
            <a:normAutofit/>
          </a:bodyPr>
          <a:lstStyle/>
          <a:p>
            <a:pPr marL="0" indent="0" algn="just">
              <a:buNone/>
            </a:pPr>
            <a:r>
              <a:rPr lang="en-IN" sz="2400" dirty="0"/>
              <a:t>Once the drive has been imported, select the code cell below it and go to </a:t>
            </a:r>
            <a:r>
              <a:rPr lang="en-IN" sz="2400" dirty="0">
                <a:solidFill>
                  <a:schemeClr val="accent1"/>
                </a:solidFill>
              </a:rPr>
              <a:t>Runtime</a:t>
            </a:r>
            <a:r>
              <a:rPr lang="en-IN" sz="2400" dirty="0"/>
              <a:t> followed by </a:t>
            </a:r>
            <a:r>
              <a:rPr lang="en-IN" sz="2400" dirty="0">
                <a:solidFill>
                  <a:schemeClr val="accent1"/>
                </a:solidFill>
              </a:rPr>
              <a:t>Run After</a:t>
            </a:r>
            <a:r>
              <a:rPr lang="en-IN" sz="2400" dirty="0"/>
              <a:t>. </a:t>
            </a:r>
          </a:p>
          <a:p>
            <a:pPr marL="0" indent="0" algn="just">
              <a:buNone/>
            </a:pPr>
            <a:endParaRPr lang="en-IN" sz="2400" dirty="0"/>
          </a:p>
          <a:p>
            <a:pPr marL="0" indent="0" algn="just">
              <a:buNone/>
            </a:pPr>
            <a:r>
              <a:rPr lang="en-IN" sz="2400" dirty="0"/>
              <a:t>The model gets trained and validated after this step. It may take some time between 5-15 minutes depending upon the class of image being used.</a:t>
            </a:r>
          </a:p>
          <a:p>
            <a:pPr marL="0" indent="0" algn="just">
              <a:buNone/>
            </a:pPr>
            <a:endParaRPr lang="en-IN" sz="2400" dirty="0"/>
          </a:p>
          <a:p>
            <a:pPr marL="0" indent="0" algn="just">
              <a:buNone/>
            </a:pPr>
            <a:r>
              <a:rPr lang="en-IN" sz="2400" dirty="0"/>
              <a:t>For testing the model on random images, you need to go to upload section, select an image from your PC, once uploaded you need to copy it’s path and paste it in ‘</a:t>
            </a:r>
            <a:r>
              <a:rPr lang="en-IN" sz="2400" dirty="0">
                <a:solidFill>
                  <a:schemeClr val="accent1"/>
                </a:solidFill>
              </a:rPr>
              <a:t>path’ </a:t>
            </a:r>
            <a:r>
              <a:rPr lang="en-IN" sz="2400" dirty="0"/>
              <a:t>cell present below ‘</a:t>
            </a:r>
            <a:r>
              <a:rPr lang="en-IN" sz="2400" dirty="0">
                <a:solidFill>
                  <a:schemeClr val="accent1"/>
                </a:solidFill>
              </a:rPr>
              <a:t>Testing on Random Image:’ </a:t>
            </a:r>
            <a:r>
              <a:rPr lang="en-IN" sz="2400" dirty="0"/>
              <a:t>section. </a:t>
            </a:r>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r>
              <a:rPr lang="en-IN" sz="2400" dirty="0"/>
              <a:t>Run this cell by clicking the play button and it will give the results.</a:t>
            </a:r>
          </a:p>
          <a:p>
            <a:pPr marL="0" indent="0" algn="just">
              <a:buNone/>
            </a:pPr>
            <a:endParaRPr lang="en-IN" sz="2400" dirty="0">
              <a:solidFill>
                <a:schemeClr val="accent1"/>
              </a:solidFill>
            </a:endParaRPr>
          </a:p>
          <a:p>
            <a:pPr marL="0" indent="0" algn="just">
              <a:buNone/>
            </a:pPr>
            <a:endParaRPr lang="en-IN" sz="2400" dirty="0"/>
          </a:p>
        </p:txBody>
      </p:sp>
      <p:pic>
        <p:nvPicPr>
          <p:cNvPr id="5" name="Picture 4">
            <a:extLst>
              <a:ext uri="{FF2B5EF4-FFF2-40B4-BE49-F238E27FC236}">
                <a16:creationId xmlns:a16="http://schemas.microsoft.com/office/drawing/2014/main" id="{D956A7A5-DF79-4F2E-94C5-32F8DB486FCE}"/>
              </a:ext>
            </a:extLst>
          </p:cNvPr>
          <p:cNvPicPr>
            <a:picLocks noChangeAspect="1"/>
          </p:cNvPicPr>
          <p:nvPr/>
        </p:nvPicPr>
        <p:blipFill rotWithShape="1">
          <a:blip r:embed="rId2">
            <a:extLst>
              <a:ext uri="{28A0092B-C50C-407E-A947-70E740481C1C}">
                <a14:useLocalDpi xmlns:a14="http://schemas.microsoft.com/office/drawing/2010/main" val="0"/>
              </a:ext>
            </a:extLst>
          </a:blip>
          <a:srcRect l="17407" t="44996" r="37482" b="33407"/>
          <a:stretch/>
        </p:blipFill>
        <p:spPr>
          <a:xfrm>
            <a:off x="215900" y="6322540"/>
            <a:ext cx="5749268" cy="1548243"/>
          </a:xfrm>
          <a:prstGeom prst="rect">
            <a:avLst/>
          </a:prstGeom>
        </p:spPr>
      </p:pic>
    </p:spTree>
    <p:extLst>
      <p:ext uri="{BB962C8B-B14F-4D97-AF65-F5344CB8AC3E}">
        <p14:creationId xmlns:p14="http://schemas.microsoft.com/office/powerpoint/2010/main" val="355181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A7E1C-4B63-48D0-A8ED-02F237F53D7A}"/>
              </a:ext>
            </a:extLst>
          </p:cNvPr>
          <p:cNvSpPr>
            <a:spLocks noGrp="1"/>
          </p:cNvSpPr>
          <p:nvPr>
            <p:ph idx="1"/>
          </p:nvPr>
        </p:nvSpPr>
        <p:spPr>
          <a:xfrm>
            <a:off x="471488" y="546100"/>
            <a:ext cx="5915025" cy="8376180"/>
          </a:xfrm>
        </p:spPr>
        <p:txBody>
          <a:bodyPr>
            <a:normAutofit/>
          </a:bodyPr>
          <a:lstStyle/>
          <a:p>
            <a:pPr marL="0" indent="0">
              <a:buNone/>
            </a:pPr>
            <a:r>
              <a:rPr lang="en-IN" sz="2400" dirty="0"/>
              <a:t>If you want to train the model for some other image category, follow the steps below:</a:t>
            </a:r>
          </a:p>
          <a:p>
            <a:pPr marL="0" indent="0">
              <a:buNone/>
            </a:pPr>
            <a:r>
              <a:rPr lang="en-IN" sz="2400" dirty="0"/>
              <a:t>Go to folder icon in the leftmost area, then</a:t>
            </a:r>
          </a:p>
          <a:p>
            <a:pPr marL="0" indent="0">
              <a:buNone/>
            </a:pPr>
            <a:r>
              <a:rPr lang="en-IN" sz="2400" dirty="0"/>
              <a:t>Drive&gt;&gt;My Drive&gt;&gt;image dataset&gt;&gt;class</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Copy the path of class you want to train your model on, paste it in code cell </a:t>
            </a:r>
            <a:r>
              <a:rPr lang="en-IN" sz="2400" dirty="0">
                <a:solidFill>
                  <a:schemeClr val="accent1"/>
                </a:solidFill>
              </a:rPr>
              <a:t>data_root</a:t>
            </a:r>
            <a:r>
              <a:rPr lang="en-IN" sz="2400" dirty="0"/>
              <a:t> present just below the </a:t>
            </a:r>
            <a:r>
              <a:rPr lang="en-IN" sz="2400" dirty="0">
                <a:solidFill>
                  <a:schemeClr val="accent1"/>
                </a:solidFill>
              </a:rPr>
              <a:t>Training section.</a:t>
            </a:r>
          </a:p>
          <a:p>
            <a:pPr marL="0" indent="0">
              <a:buNone/>
            </a:pPr>
            <a:endParaRPr lang="en-IN" sz="2400" dirty="0">
              <a:solidFill>
                <a:schemeClr val="accent1"/>
              </a:solidFill>
            </a:endParaRPr>
          </a:p>
        </p:txBody>
      </p:sp>
      <p:pic>
        <p:nvPicPr>
          <p:cNvPr id="5" name="Picture 4">
            <a:extLst>
              <a:ext uri="{FF2B5EF4-FFF2-40B4-BE49-F238E27FC236}">
                <a16:creationId xmlns:a16="http://schemas.microsoft.com/office/drawing/2014/main" id="{FD5BC83D-DB23-4E2E-851B-3824FC35FCB5}"/>
              </a:ext>
            </a:extLst>
          </p:cNvPr>
          <p:cNvPicPr>
            <a:picLocks noChangeAspect="1"/>
          </p:cNvPicPr>
          <p:nvPr/>
        </p:nvPicPr>
        <p:blipFill rotWithShape="1">
          <a:blip r:embed="rId2">
            <a:extLst>
              <a:ext uri="{28A0092B-C50C-407E-A947-70E740481C1C}">
                <a14:useLocalDpi xmlns:a14="http://schemas.microsoft.com/office/drawing/2010/main" val="0"/>
              </a:ext>
            </a:extLst>
          </a:blip>
          <a:srcRect l="16297" t="31893" r="39814" b="50000"/>
          <a:stretch/>
        </p:blipFill>
        <p:spPr>
          <a:xfrm>
            <a:off x="471487" y="6308990"/>
            <a:ext cx="5089467" cy="1181100"/>
          </a:xfrm>
          <a:prstGeom prst="rect">
            <a:avLst/>
          </a:prstGeom>
        </p:spPr>
      </p:pic>
      <p:pic>
        <p:nvPicPr>
          <p:cNvPr id="7" name="Picture 6">
            <a:extLst>
              <a:ext uri="{FF2B5EF4-FFF2-40B4-BE49-F238E27FC236}">
                <a16:creationId xmlns:a16="http://schemas.microsoft.com/office/drawing/2014/main" id="{639E6802-2FD2-4ED1-B2F9-BCAB4C76CDD7}"/>
              </a:ext>
            </a:extLst>
          </p:cNvPr>
          <p:cNvPicPr>
            <a:picLocks noChangeAspect="1"/>
          </p:cNvPicPr>
          <p:nvPr/>
        </p:nvPicPr>
        <p:blipFill rotWithShape="1">
          <a:blip r:embed="rId3">
            <a:extLst>
              <a:ext uri="{28A0092B-C50C-407E-A947-70E740481C1C}">
                <a14:useLocalDpi xmlns:a14="http://schemas.microsoft.com/office/drawing/2010/main" val="0"/>
              </a:ext>
            </a:extLst>
          </a:blip>
          <a:srcRect r="79074" b="66132"/>
          <a:stretch/>
        </p:blipFill>
        <p:spPr>
          <a:xfrm>
            <a:off x="471486" y="2121032"/>
            <a:ext cx="3173413" cy="2889071"/>
          </a:xfrm>
          <a:prstGeom prst="rect">
            <a:avLst/>
          </a:prstGeom>
        </p:spPr>
      </p:pic>
    </p:spTree>
    <p:extLst>
      <p:ext uri="{BB962C8B-B14F-4D97-AF65-F5344CB8AC3E}">
        <p14:creationId xmlns:p14="http://schemas.microsoft.com/office/powerpoint/2010/main" val="35275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B3F5-1974-48FA-88C5-93A6F87724DC}"/>
              </a:ext>
            </a:extLst>
          </p:cNvPr>
          <p:cNvSpPr>
            <a:spLocks noGrp="1"/>
          </p:cNvSpPr>
          <p:nvPr>
            <p:ph type="title"/>
          </p:nvPr>
        </p:nvSpPr>
        <p:spPr>
          <a:xfrm>
            <a:off x="471487" y="0"/>
            <a:ext cx="5915025" cy="989227"/>
          </a:xfrm>
        </p:spPr>
        <p:txBody>
          <a:bodyPr>
            <a:normAutofit/>
          </a:bodyPr>
          <a:lstStyle/>
          <a:p>
            <a:pPr algn="ctr"/>
            <a:r>
              <a:rPr lang="en-IN" sz="4400" dirty="0"/>
              <a:t>Object Detection Model</a:t>
            </a:r>
          </a:p>
        </p:txBody>
      </p:sp>
      <p:sp>
        <p:nvSpPr>
          <p:cNvPr id="3" name="Rectangle 2">
            <a:extLst>
              <a:ext uri="{FF2B5EF4-FFF2-40B4-BE49-F238E27FC236}">
                <a16:creationId xmlns:a16="http://schemas.microsoft.com/office/drawing/2014/main" id="{6B0C24A8-AA9E-4ECF-9CF4-163638ED28CB}"/>
              </a:ext>
            </a:extLst>
          </p:cNvPr>
          <p:cNvSpPr/>
          <p:nvPr/>
        </p:nvSpPr>
        <p:spPr>
          <a:xfrm>
            <a:off x="1523445" y="604506"/>
            <a:ext cx="381110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INTRODUCTION</a:t>
            </a:r>
          </a:p>
        </p:txBody>
      </p:sp>
      <p:sp>
        <p:nvSpPr>
          <p:cNvPr id="5" name="TextBox 4">
            <a:extLst>
              <a:ext uri="{FF2B5EF4-FFF2-40B4-BE49-F238E27FC236}">
                <a16:creationId xmlns:a16="http://schemas.microsoft.com/office/drawing/2014/main" id="{3F7B5F14-F1C5-466C-B477-74E826B891A0}"/>
              </a:ext>
            </a:extLst>
          </p:cNvPr>
          <p:cNvSpPr txBox="1"/>
          <p:nvPr/>
        </p:nvSpPr>
        <p:spPr>
          <a:xfrm>
            <a:off x="471487" y="1978453"/>
            <a:ext cx="5915025" cy="6740307"/>
          </a:xfrm>
          <a:prstGeom prst="rect">
            <a:avLst/>
          </a:prstGeom>
          <a:noFill/>
        </p:spPr>
        <p:txBody>
          <a:bodyPr wrap="square" rtlCol="0">
            <a:spAutoFit/>
          </a:bodyPr>
          <a:lstStyle/>
          <a:p>
            <a:r>
              <a:rPr lang="en-IN" sz="2400" dirty="0"/>
              <a:t>Object Detection API provided by TensorFlow on GitHub is used. The model is imported an trained from GitHub.</a:t>
            </a:r>
          </a:p>
          <a:p>
            <a:r>
              <a:rPr lang="en-IN" sz="2400" dirty="0"/>
              <a:t>To open the model file and run it follow the same steps described above for image classification model.</a:t>
            </a:r>
          </a:p>
          <a:p>
            <a:endParaRPr lang="en-IN" sz="2400" dirty="0"/>
          </a:p>
          <a:p>
            <a:r>
              <a:rPr lang="en-IN" sz="2400" dirty="0"/>
              <a:t>The model is built based on the article provided by Chengwei named  ‘</a:t>
            </a:r>
            <a:r>
              <a:rPr lang="en-US" sz="2400" dirty="0"/>
              <a:t>How to train an object detection model easy for free’</a:t>
            </a:r>
            <a:r>
              <a:rPr lang="en-IN" sz="2400" dirty="0"/>
              <a:t>. Follow this link to go to the tutorial: </a:t>
            </a:r>
            <a:r>
              <a:rPr lang="en-IN" sz="2400" dirty="0">
                <a:hlinkClick r:id="rId2"/>
              </a:rPr>
              <a:t>LINK</a:t>
            </a:r>
            <a:endParaRPr lang="en-IN" sz="2400" dirty="0"/>
          </a:p>
          <a:p>
            <a:endParaRPr lang="en-IN" sz="2400" dirty="0"/>
          </a:p>
          <a:p>
            <a:r>
              <a:rPr lang="en-IN" sz="2400" dirty="0"/>
              <a:t>The articles has all the details for a deeper understanding of the model. Anyways few steps for model setup and testing are discussed ahead.</a:t>
            </a:r>
          </a:p>
          <a:p>
            <a:endParaRPr lang="en-IN" sz="2400" dirty="0"/>
          </a:p>
          <a:p>
            <a:endParaRPr lang="en-US" sz="2400" dirty="0"/>
          </a:p>
        </p:txBody>
      </p:sp>
    </p:spTree>
    <p:extLst>
      <p:ext uri="{BB962C8B-B14F-4D97-AF65-F5344CB8AC3E}">
        <p14:creationId xmlns:p14="http://schemas.microsoft.com/office/powerpoint/2010/main" val="16314381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TotalTime>
  <Words>851</Words>
  <Application>Microsoft Office PowerPoint</Application>
  <PresentationFormat>A4 Paper (210x297 mm)</PresentationFormat>
  <Paragraphs>123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CONTENT</vt:lpstr>
      <vt:lpstr>Data Required</vt:lpstr>
      <vt:lpstr>System Setup:</vt:lpstr>
      <vt:lpstr>Import Drive</vt:lpstr>
      <vt:lpstr>PowerPoint Presentation</vt:lpstr>
      <vt:lpstr>Model Setup &amp; Testing</vt:lpstr>
      <vt:lpstr>PowerPoint Presentation</vt:lpstr>
      <vt:lpstr>Object Detection Model</vt:lpstr>
      <vt:lpstr>Model Setup &amp;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Ekapure</dc:creator>
  <cp:lastModifiedBy>Shubham Ekapure</cp:lastModifiedBy>
  <cp:revision>20</cp:revision>
  <dcterms:created xsi:type="dcterms:W3CDTF">2020-06-05T07:25:34Z</dcterms:created>
  <dcterms:modified xsi:type="dcterms:W3CDTF">2020-06-07T20:18:20Z</dcterms:modified>
</cp:coreProperties>
</file>