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3"/>
  </p:notesMasterIdLst>
  <p:sldIdLst>
    <p:sldId id="256" r:id="rId2"/>
    <p:sldId id="276" r:id="rId3"/>
    <p:sldId id="278" r:id="rId4"/>
    <p:sldId id="280" r:id="rId5"/>
    <p:sldId id="283" r:id="rId6"/>
    <p:sldId id="279" r:id="rId7"/>
    <p:sldId id="281" r:id="rId8"/>
    <p:sldId id="282" r:id="rId9"/>
    <p:sldId id="284" r:id="rId10"/>
    <p:sldId id="287" r:id="rId11"/>
    <p:sldId id="285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61" r:id="rId23"/>
    <p:sldId id="270" r:id="rId24"/>
    <p:sldId id="299" r:id="rId25"/>
    <p:sldId id="300" r:id="rId26"/>
    <p:sldId id="286" r:id="rId27"/>
    <p:sldId id="301" r:id="rId28"/>
    <p:sldId id="302" r:id="rId29"/>
    <p:sldId id="303" r:id="rId30"/>
    <p:sldId id="304" r:id="rId31"/>
    <p:sldId id="27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33727-3D26-46D0-9CEA-96841A14A6FD}" type="datetimeFigureOut">
              <a:rPr lang="en-US" smtClean="0"/>
              <a:pPr/>
              <a:t>3/9/2022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6494C-8DF5-46A0-AA1C-37E97DDFCB3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38BF9-FA73-4019-B8B7-E26F9F1D3458}" type="slidenum">
              <a:rPr lang="en-IN" smtClean="0"/>
              <a:pPr/>
              <a:t>31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A816-D485-401B-918D-137607534280}" type="datetime1">
              <a:rPr lang="en-US" smtClean="0"/>
              <a:t>3/9/2022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Copyright©ElectroSoft  by S Hussain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4E53-ABE4-492B-87AF-5C7B7978F28C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Copyright©ElectroSoft  by S Hussain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B3A6-CE80-4B7D-ACCB-21B097B37142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Copyright©ElectroSoft  by S Hussain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A40A-64D6-4B5D-9CAF-B05037A26A6B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Copyright©ElectroSoft  by S Hussain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42EF-4979-423C-854F-EA9FF417C8AA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Copyright©ElectroSoft  by S Hussain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1E33-9EB2-43C8-BD0C-B18C9100E4A1}" type="datetime1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Copyright©ElectroSoft  by S Hussain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A4E5-2308-480D-B210-464EC2FE2833}" type="datetime1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Copyright©ElectroSoft  by S Hussain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4A15-608E-493C-BA20-B28218B80163}" type="datetime1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Copyright©ElectroSoft  by S Hussain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33CA-4B4A-450D-8976-AECE4D3CDA81}" type="datetime1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Copyright©ElectroSoft  by S Hussain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6FFE-AE59-48E1-9CAF-17786E1E4007}" type="datetime1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Copyright©ElectroSoft  by S Hussain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E1CC-5AAA-4C49-85E3-7C5EB420BFC4}" type="datetime1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Copyright©ElectroSoft  by S Hussain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33B84BD-9701-403F-88B4-1A4D7007A373}" type="datetime1">
              <a:rPr lang="en-US" smtClean="0"/>
              <a:t>3/9/2022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/>
              <a:t>Copyright©ElectroSoft  by S Hussain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oracle.com/java/technologies/downloads/#jdk17-window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7/docs/api/index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a-short-history-of-java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tpoint.com/history-of-jav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Java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740736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Shakir Hussain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4" name="Picture 2" descr="Java (programming language) - Wikipedia">
            <a:extLst>
              <a:ext uri="{FF2B5EF4-FFF2-40B4-BE49-F238E27FC236}">
                <a16:creationId xmlns:a16="http://schemas.microsoft.com/office/drawing/2014/main" id="{2DF3229E-360E-4DB1-832F-2863DD778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832082"/>
            <a:ext cx="42672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C4A-F651-4C71-9F76-6F0D7910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A9D09-F4F0-4B82-B5AD-9C658969D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1336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oftware-only platform that runs on top of other hardware-based platforms.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Environment in which java program runs.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52DE5-A5E0-4F8C-B900-61732E01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2" name="Picture 4" descr="Figure showing MyProgram.java, API, Java Virtual Machine, and Hardware-Based Platform">
            <a:extLst>
              <a:ext uri="{FF2B5EF4-FFF2-40B4-BE49-F238E27FC236}">
                <a16:creationId xmlns:a16="http://schemas.microsoft.com/office/drawing/2014/main" id="{F53E9477-A8A3-4BCF-8F8C-E2E99413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733799"/>
            <a:ext cx="6324600" cy="301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893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86831-72AF-4BDA-9BF3-78FE74AB1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Dev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16BF-640A-4536-898F-AD18AA1EA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need to write and run java program?</a:t>
            </a:r>
          </a:p>
          <a:p>
            <a:pPr lvl="1"/>
            <a:r>
              <a:rPr lang="en-US" dirty="0"/>
              <a:t>Java Development Kit (JDK)</a:t>
            </a:r>
          </a:p>
          <a:p>
            <a:pPr lvl="1"/>
            <a:r>
              <a:rPr lang="en-US" dirty="0"/>
              <a:t>ASCII Text Editor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7C748-7615-4AA0-9145-3DEFC5C2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53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C824-5DE0-4C75-8E19-1A51DD71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1EACE-2D65-48FA-B536-1AC7E0E93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1054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https://www.oracle.com/java/technologies/downloads/#jdk17-windows</a:t>
            </a:r>
            <a:r>
              <a:rPr lang="en-US" dirty="0"/>
              <a:t> </a:t>
            </a:r>
          </a:p>
          <a:p>
            <a:r>
              <a:rPr lang="en-US" dirty="0"/>
              <a:t>Go to the below section, download platform specific installer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AD45A-3638-4280-B2B0-A7EB6734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4D2519-B7BA-4A90-BE28-1616184DA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962400"/>
            <a:ext cx="7507072" cy="198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54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C824-5DE0-4C75-8E19-1A51DD71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1EACE-2D65-48FA-B536-1AC7E0E93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2133600"/>
            <a:ext cx="7498080" cy="4114800"/>
          </a:xfrm>
        </p:spPr>
        <p:txBody>
          <a:bodyPr/>
          <a:lstStyle/>
          <a:p>
            <a:r>
              <a:rPr lang="en-US" dirty="0"/>
              <a:t>Once downloaded (e.g. jdk-17_windows-x64_bin.exe) , click to install.</a:t>
            </a:r>
          </a:p>
          <a:p>
            <a:endParaRPr lang="en-US" dirty="0"/>
          </a:p>
          <a:p>
            <a:r>
              <a:rPr lang="en-US" dirty="0"/>
              <a:t>Steps for windows JDK will be shown in next slides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AD45A-3638-4280-B2B0-A7EB6734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52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41FB-C172-4313-9C52-E64F407CE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Steps – 1</a:t>
            </a:r>
            <a:r>
              <a:rPr lang="en-US" baseline="30000" dirty="0"/>
              <a:t>st</a:t>
            </a:r>
            <a:r>
              <a:rPr lang="en-US" dirty="0"/>
              <a:t>  Window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D5668-CB72-47D7-A471-09F4AC28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8135E-E705-4794-A39C-675309E3B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348" y="1133475"/>
            <a:ext cx="75819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52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4A58-47EF-4411-A98A-996CA9EB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Steps – 2</a:t>
            </a:r>
            <a:r>
              <a:rPr lang="en-US" baseline="30000" dirty="0"/>
              <a:t>nd</a:t>
            </a:r>
            <a:r>
              <a:rPr lang="en-US" dirty="0"/>
              <a:t>  Window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DDCDC-36B6-4EEF-9D05-1CD70DBC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03006-8424-401B-A5C7-A9F940EE4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83" y="1190625"/>
            <a:ext cx="743902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45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2FB1-C71C-471C-855C-B64FC426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Steps – 3rd Window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DA503-9764-435A-9FE7-6B342E28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2E0614-0587-48D8-BA14-7DDE984DE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173" y="1219835"/>
            <a:ext cx="745807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92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2FB1-C71C-471C-855C-B64FC426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Steps - 4th Window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DA503-9764-435A-9FE7-6B342E28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0352C-265C-4143-B16D-EF3F4FD48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953" y="1219200"/>
            <a:ext cx="74199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78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2FB1-C71C-471C-855C-B64FC426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documentation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DA503-9764-435A-9FE7-6B342E28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56F9A4-C11B-41A3-A521-182E0266728A}"/>
              </a:ext>
            </a:extLst>
          </p:cNvPr>
          <p:cNvSpPr txBox="1"/>
          <p:nvPr/>
        </p:nvSpPr>
        <p:spPr>
          <a:xfrm>
            <a:off x="1445768" y="2209800"/>
            <a:ext cx="6553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click on Next Steps, it will take to the page where you can view the </a:t>
            </a:r>
            <a:r>
              <a:rPr lang="en-US" sz="2400" dirty="0" err="1"/>
              <a:t>api</a:t>
            </a:r>
            <a:r>
              <a:rPr lang="en-US" sz="2400" dirty="0"/>
              <a:t> documentation : </a:t>
            </a:r>
            <a:endParaRPr lang="en-US" sz="2400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sz="2800" dirty="0">
                <a:hlinkClick r:id="rId2"/>
              </a:rPr>
              <a:t>https://docs.oracle.com/en/java/javase/17/docs/api/index.html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java –version</a:t>
            </a:r>
          </a:p>
          <a:p>
            <a:endParaRPr lang="en-US" sz="2800" dirty="0"/>
          </a:p>
          <a:p>
            <a:r>
              <a:rPr lang="en-US" sz="2800" dirty="0" err="1"/>
              <a:t>Javac</a:t>
            </a:r>
            <a:r>
              <a:rPr lang="en-US" sz="2800" dirty="0"/>
              <a:t> --version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41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46AB-71C3-4D5F-9297-25B08423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B6401-A2F9-4C3C-AB6F-05AD8CEF1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Verify JDK and JRE on your hard disc.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Now, Set the </a:t>
            </a:r>
            <a:r>
              <a:rPr lang="en-US" dirty="0">
                <a:solidFill>
                  <a:schemeClr val="accent1"/>
                </a:solidFill>
              </a:rPr>
              <a:t>path</a:t>
            </a:r>
            <a:r>
              <a:rPr lang="en-US" dirty="0"/>
              <a:t> environment variable as explained in next slide.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CCC1A-EA80-4FF5-9AED-2BA4A3A0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E8BA11-ED79-4B3B-BB3A-5BF793209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173" y="2286000"/>
            <a:ext cx="6838950" cy="1981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7438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E2425-1E0C-4E1A-BC92-EADA9B5B1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8147E-1E55-48D3-B84B-F78AC57B7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What is Java?</a:t>
            </a:r>
          </a:p>
          <a:p>
            <a:endParaRPr lang="en-US" dirty="0"/>
          </a:p>
          <a:p>
            <a:r>
              <a:rPr lang="en-US" dirty="0"/>
              <a:t>Brief history of Java</a:t>
            </a:r>
          </a:p>
          <a:p>
            <a:endParaRPr lang="en-US" dirty="0"/>
          </a:p>
          <a:p>
            <a:r>
              <a:rPr lang="en-US" dirty="0"/>
              <a:t>The Java Programming Language</a:t>
            </a:r>
          </a:p>
          <a:p>
            <a:pPr lvl="1"/>
            <a:r>
              <a:rPr lang="en-US" dirty="0"/>
              <a:t>Buzzwords</a:t>
            </a:r>
          </a:p>
          <a:p>
            <a:endParaRPr lang="en-US" dirty="0"/>
          </a:p>
          <a:p>
            <a:r>
              <a:rPr lang="en-US" dirty="0"/>
              <a:t>The Java Platform</a:t>
            </a:r>
          </a:p>
          <a:p>
            <a:pPr marL="82296" indent="0">
              <a:buNone/>
            </a:pPr>
            <a:endParaRPr lang="en-US" dirty="0"/>
          </a:p>
          <a:p>
            <a:r>
              <a:rPr lang="en-US" dirty="0"/>
              <a:t>Development Environment Setup</a:t>
            </a:r>
          </a:p>
          <a:p>
            <a:endParaRPr lang="en-US" dirty="0"/>
          </a:p>
          <a:p>
            <a:r>
              <a:rPr lang="en-US" dirty="0"/>
              <a:t>First Java Program</a:t>
            </a:r>
          </a:p>
          <a:p>
            <a:endParaRPr lang="en-US" dirty="0"/>
          </a:p>
          <a:p>
            <a:r>
              <a:rPr lang="en-US" dirty="0"/>
              <a:t>Terminology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F046C-906B-475F-A549-D69514EA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72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381C-8A34-4A3C-9FC5-515FD6C7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186E7-4BB4-4DF2-8EC2-3A3814F5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1A0DB-F1CE-4603-9011-3514E050A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536" y="1546207"/>
            <a:ext cx="7693152" cy="496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0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4ACC-7208-4D9E-8543-A1E4AD1A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58D44-CF7C-4835-B82C-9551F118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E1D73B-7A74-4C83-BDBF-D53CA875B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414" y="1295400"/>
            <a:ext cx="6251171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41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need?</a:t>
            </a:r>
          </a:p>
          <a:p>
            <a:pPr lvl="1"/>
            <a:r>
              <a:rPr lang="en-US" dirty="0"/>
              <a:t>Java Development Kit (JDK)</a:t>
            </a:r>
          </a:p>
          <a:p>
            <a:pPr lvl="1"/>
            <a:r>
              <a:rPr lang="en-US" dirty="0"/>
              <a:t>A Text Editor</a:t>
            </a:r>
          </a:p>
          <a:p>
            <a:pPr lvl="1"/>
            <a:endParaRPr lang="en-US" dirty="0"/>
          </a:p>
          <a:p>
            <a:r>
              <a:rPr lang="en-US" dirty="0"/>
              <a:t>Open the notepad, write the following code and save the file  as  </a:t>
            </a:r>
            <a:r>
              <a:rPr lang="en-US" dirty="0">
                <a:solidFill>
                  <a:schemeClr val="accent1"/>
                </a:solidFill>
              </a:rPr>
              <a:t>Hello.java (</a:t>
            </a:r>
            <a:r>
              <a:rPr lang="en-US" sz="2000" dirty="0"/>
              <a:t>Let’s say file is saved as E:/test/Hello.java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5181600"/>
            <a:ext cx="740968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Now, open command prompt, change directory to the folder where you have saved your file.</a:t>
            </a:r>
          </a:p>
          <a:p>
            <a:r>
              <a:rPr lang="en-US" sz="2000" dirty="0"/>
              <a:t>Compile  (</a:t>
            </a:r>
            <a:r>
              <a:rPr lang="en-US" sz="2000" dirty="0" err="1">
                <a:solidFill>
                  <a:schemeClr val="accent1"/>
                </a:solidFill>
              </a:rPr>
              <a:t>javac</a:t>
            </a:r>
            <a:r>
              <a:rPr lang="en-US" sz="2000" dirty="0">
                <a:solidFill>
                  <a:schemeClr val="accent1"/>
                </a:solidFill>
              </a:rPr>
              <a:t> Hello.java</a:t>
            </a:r>
            <a:r>
              <a:rPr lang="en-US" sz="2000" dirty="0"/>
              <a:t>)</a:t>
            </a:r>
          </a:p>
          <a:p>
            <a:r>
              <a:rPr lang="en-US" sz="2000" dirty="0"/>
              <a:t>Run (</a:t>
            </a:r>
            <a:r>
              <a:rPr lang="en-US" sz="2000" dirty="0">
                <a:solidFill>
                  <a:schemeClr val="accent1"/>
                </a:solidFill>
              </a:rPr>
              <a:t>java Hello</a:t>
            </a:r>
            <a:r>
              <a:rPr lang="en-US" sz="2000" dirty="0"/>
              <a:t>)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295650"/>
            <a:ext cx="679132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528" y="46990"/>
            <a:ext cx="7498080" cy="1143000"/>
          </a:xfrm>
        </p:spPr>
        <p:txBody>
          <a:bodyPr/>
          <a:lstStyle/>
          <a:p>
            <a:r>
              <a:rPr lang="en-US" dirty="0"/>
              <a:t>Java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528" y="914400"/>
            <a:ext cx="7498080" cy="4800600"/>
          </a:xfrm>
        </p:spPr>
        <p:txBody>
          <a:bodyPr/>
          <a:lstStyle/>
          <a:p>
            <a:r>
              <a:rPr lang="en-US" dirty="0"/>
              <a:t>Compilation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Java Compiler</a:t>
            </a:r>
            <a:r>
              <a:rPr lang="en-US" dirty="0"/>
              <a:t> translates the java source file into the class file</a:t>
            </a:r>
          </a:p>
          <a:p>
            <a:pPr lvl="1"/>
            <a:r>
              <a:rPr lang="en-US" dirty="0"/>
              <a:t>Class file contains bytecodes, the “machine language” of the java Virtual machine (JVM).</a:t>
            </a:r>
          </a:p>
          <a:p>
            <a:pPr lvl="1"/>
            <a:r>
              <a:rPr lang="en-US" dirty="0"/>
              <a:t>This java class file can run on any hardware platform and Operating System, which hosts JVM.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1650" y="4719637"/>
            <a:ext cx="737235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6324600"/>
            <a:ext cx="3981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Loader </a:t>
            </a:r>
          </a:p>
          <a:p>
            <a:pPr lvl="1"/>
            <a:r>
              <a:rPr lang="en-US" dirty="0"/>
              <a:t>Class Loader loads class files into memory. </a:t>
            </a:r>
          </a:p>
          <a:p>
            <a:pPr lvl="1"/>
            <a:r>
              <a:rPr lang="en-US" dirty="0"/>
              <a:t>Class file can be loaded from local disc, network or over the internet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38525" y="3352800"/>
            <a:ext cx="448627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0485"/>
            <a:ext cx="7498080" cy="1143000"/>
          </a:xfrm>
        </p:spPr>
        <p:txBody>
          <a:bodyPr/>
          <a:lstStyle/>
          <a:p>
            <a:r>
              <a:rPr lang="en-US" dirty="0"/>
              <a:t>Java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66800"/>
            <a:ext cx="7498080" cy="5791200"/>
          </a:xfrm>
        </p:spPr>
        <p:txBody>
          <a:bodyPr/>
          <a:lstStyle/>
          <a:p>
            <a:r>
              <a:rPr lang="en-US" dirty="0"/>
              <a:t>Bytecode Verifier</a:t>
            </a:r>
          </a:p>
          <a:p>
            <a:pPr lvl="1"/>
            <a:r>
              <a:rPr lang="en-US" dirty="0"/>
              <a:t>It verifies that the bytecodes are valid and safe.</a:t>
            </a:r>
          </a:p>
          <a:p>
            <a:pPr lvl="1"/>
            <a:r>
              <a:rPr lang="en-US" dirty="0"/>
              <a:t>Does not violate java security restrictions</a:t>
            </a:r>
          </a:p>
          <a:p>
            <a:pPr lvl="1"/>
            <a:r>
              <a:rPr lang="en-US" dirty="0"/>
              <a:t>Checks the internal consistency of the class and validity of the code</a:t>
            </a:r>
          </a:p>
          <a:p>
            <a:pPr lvl="1"/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3921792"/>
            <a:ext cx="3495675" cy="2545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61925"/>
            <a:ext cx="7498080" cy="1143000"/>
          </a:xfrm>
        </p:spPr>
        <p:txBody>
          <a:bodyPr/>
          <a:lstStyle/>
          <a:p>
            <a:r>
              <a:rPr lang="en-US" dirty="0"/>
              <a:t>Java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5768" y="990600"/>
            <a:ext cx="7239000" cy="5172384"/>
          </a:xfrm>
        </p:spPr>
        <p:txBody>
          <a:bodyPr/>
          <a:lstStyle/>
          <a:p>
            <a:r>
              <a:rPr lang="en-US" dirty="0"/>
              <a:t>Java Virtual Machine</a:t>
            </a:r>
          </a:p>
          <a:p>
            <a:pPr lvl="1"/>
            <a:r>
              <a:rPr lang="en-US" dirty="0"/>
              <a:t>Translates the byte code into machine code depending upon the underling operating system and hardware combination. Which later executed by processor.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5608" y="3429000"/>
            <a:ext cx="448627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37453" y="4140509"/>
            <a:ext cx="26574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355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JDK : Java Development Kit</a:t>
            </a:r>
          </a:p>
          <a:p>
            <a:pPr lvl="1"/>
            <a:r>
              <a:rPr lang="en-US" dirty="0"/>
              <a:t>All you need to  develop, compile, debug and run your java program.</a:t>
            </a:r>
          </a:p>
          <a:p>
            <a:pPr lvl="1"/>
            <a:endParaRPr lang="en-US" dirty="0"/>
          </a:p>
          <a:p>
            <a:r>
              <a:rPr lang="en-US" dirty="0"/>
              <a:t> JRE : Java Runtime Environment</a:t>
            </a:r>
          </a:p>
          <a:p>
            <a:pPr lvl="1"/>
            <a:r>
              <a:rPr lang="en-US" dirty="0"/>
              <a:t>Subset of JDK</a:t>
            </a:r>
          </a:p>
          <a:p>
            <a:pPr lvl="1"/>
            <a:r>
              <a:rPr lang="en-US" dirty="0"/>
              <a:t>Includes Minimum Elements required to run java class file</a:t>
            </a:r>
          </a:p>
          <a:p>
            <a:pPr lvl="1"/>
            <a:r>
              <a:rPr lang="en-US" dirty="0"/>
              <a:t>Does not contain development tools like compiler, debugger etc.</a:t>
            </a:r>
          </a:p>
          <a:p>
            <a:pPr lvl="1"/>
            <a:endParaRPr lang="en-US" dirty="0"/>
          </a:p>
          <a:p>
            <a:r>
              <a:rPr lang="en-US" dirty="0"/>
              <a:t>JVM : Java Virtual Machine</a:t>
            </a:r>
          </a:p>
          <a:p>
            <a:pPr lvl="1"/>
            <a:r>
              <a:rPr lang="en-US" dirty="0"/>
              <a:t>Actually runs the java program and uses the library and other supporting files provided by JRE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Terminology</a:t>
            </a:r>
          </a:p>
        </p:txBody>
      </p:sp>
      <p:pic>
        <p:nvPicPr>
          <p:cNvPr id="1026" name="Picture 2" descr="http://1.bp.blogspot.com/-95i7-k42zIo/TgDIvUHhTjI/AAAAAAAAAFs/scXJDlR8PUc/s320/JDK_JRE%252BJV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828800"/>
            <a:ext cx="4495800" cy="4495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A37D-B836-40B7-8F65-6A94D75D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C2C61-7C5F-4347-8C6B-3772F947D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High level </a:t>
            </a:r>
            <a:r>
              <a:rPr lang="en-US" dirty="0">
                <a:highlight>
                  <a:srgbClr val="00FF00"/>
                </a:highlight>
              </a:rPr>
              <a:t>programming language</a:t>
            </a:r>
          </a:p>
          <a:p>
            <a:endParaRPr lang="en-US" dirty="0"/>
          </a:p>
          <a:p>
            <a:r>
              <a:rPr lang="en-US" dirty="0"/>
              <a:t>Originally developed by </a:t>
            </a:r>
            <a:r>
              <a:rPr lang="en-US" dirty="0">
                <a:solidFill>
                  <a:schemeClr val="accent1"/>
                </a:solidFill>
              </a:rPr>
              <a:t>Sun Microsystems (now, Oracle), </a:t>
            </a:r>
            <a:r>
              <a:rPr lang="en-US" dirty="0"/>
              <a:t>Which was initiated by</a:t>
            </a:r>
            <a:r>
              <a:rPr lang="en-US" dirty="0">
                <a:solidFill>
                  <a:schemeClr val="accent1"/>
                </a:solidFill>
              </a:rPr>
              <a:t> James Gosling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Designed with a concept of </a:t>
            </a:r>
            <a:r>
              <a:rPr lang="en-US" dirty="0">
                <a:solidFill>
                  <a:schemeClr val="accent1"/>
                </a:solidFill>
              </a:rPr>
              <a:t>write once and run anywhere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First version of java released in 1995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Initial name was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Greentalk</a:t>
            </a:r>
            <a:r>
              <a:rPr lang="en-US" dirty="0"/>
              <a:t>, later renamed to</a:t>
            </a:r>
            <a:r>
              <a:rPr lang="en-US" dirty="0">
                <a:solidFill>
                  <a:schemeClr val="accent1"/>
                </a:solidFill>
              </a:rPr>
              <a:t> Oak </a:t>
            </a:r>
            <a:r>
              <a:rPr lang="en-US" dirty="0"/>
              <a:t>and finally </a:t>
            </a:r>
            <a:r>
              <a:rPr lang="en-US" dirty="0">
                <a:solidFill>
                  <a:schemeClr val="accent1"/>
                </a:solidFill>
              </a:rPr>
              <a:t>Java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sz="3100" dirty="0"/>
              <a:t>Java is </a:t>
            </a:r>
            <a:r>
              <a:rPr lang="en-US" sz="3100" dirty="0">
                <a:highlight>
                  <a:srgbClr val="00FF00"/>
                </a:highlight>
              </a:rPr>
              <a:t>a Platform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83FF7-98ED-4300-85DB-B39071B45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30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Compiler, JVM .. All are platform dependent. </a:t>
            </a:r>
          </a:p>
          <a:p>
            <a:endParaRPr lang="en-US" dirty="0"/>
          </a:p>
          <a:p>
            <a:r>
              <a:rPr lang="en-US" dirty="0"/>
              <a:t>Only java class file (Bytecode) is platform independent.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4471-DD39-4F77-95F0-9D43F5D549CF}" type="slidenum">
              <a:rPr lang="en-IN" smtClean="0"/>
              <a:pPr/>
              <a:t>31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628800"/>
            <a:ext cx="4392488" cy="4368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96F4-1407-45FB-AF9E-47C4E3EE9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193358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/>
              <a:t>Brief history of Java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F37F7-E30A-48EF-9B41-83463AAD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Content Placeholder 3" descr="java_founders_team.jpg">
            <a:extLst>
              <a:ext uri="{FF2B5EF4-FFF2-40B4-BE49-F238E27FC236}">
                <a16:creationId xmlns:a16="http://schemas.microsoft.com/office/drawing/2014/main" id="{508713BA-0535-43E5-8911-6DDEE9B96FB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5148" y="1502054"/>
            <a:ext cx="7239000" cy="4019588"/>
          </a:xfrm>
          <a:prstGeom prst="rect">
            <a:avLst/>
          </a:prstGeo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64B16846-776C-487D-8203-CD2EBACD831D}"/>
              </a:ext>
            </a:extLst>
          </p:cNvPr>
          <p:cNvSpPr/>
          <p:nvPr/>
        </p:nvSpPr>
        <p:spPr>
          <a:xfrm flipH="1">
            <a:off x="6553200" y="1336358"/>
            <a:ext cx="76200" cy="1143000"/>
          </a:xfrm>
          <a:prstGeom prst="down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615AD-7FA8-453D-B07E-61DABE306887}"/>
              </a:ext>
            </a:extLst>
          </p:cNvPr>
          <p:cNvSpPr txBox="1"/>
          <p:nvPr/>
        </p:nvSpPr>
        <p:spPr>
          <a:xfrm>
            <a:off x="6004079" y="104987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James Gosling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1D58D-FD32-4874-856E-E4C06EEABF2B}"/>
              </a:ext>
            </a:extLst>
          </p:cNvPr>
          <p:cNvSpPr txBox="1"/>
          <p:nvPr/>
        </p:nvSpPr>
        <p:spPr>
          <a:xfrm>
            <a:off x="1565148" y="5581471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https://dzone.com/articles/a-short-history-of-java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https://www.javatpoint.com/history-of-java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32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9AF6-6AE1-474C-85EE-24A51AB4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6700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/>
              <a:t>The Java Programming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22B2C-FE76-46B8-8DDF-0F7D592B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1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C0150-733F-44E4-8A94-5D6072A4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Language - Buzzwords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36F0F-3664-4326-855E-A5093BEBA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Platform Independent (architecture neutral)</a:t>
            </a:r>
          </a:p>
          <a:p>
            <a:pPr lvl="1"/>
            <a:r>
              <a:rPr lang="en-US" i="1" dirty="0"/>
              <a:t>Write once run anywhere</a:t>
            </a:r>
          </a:p>
          <a:p>
            <a:pPr lvl="1"/>
            <a:endParaRPr lang="en-US" dirty="0"/>
          </a:p>
          <a:p>
            <a:r>
              <a:rPr lang="en-US" dirty="0"/>
              <a:t>Simple</a:t>
            </a:r>
          </a:p>
          <a:p>
            <a:pPr lvl="1"/>
            <a:r>
              <a:rPr lang="en-US" i="1" dirty="0"/>
              <a:t>Small language, large libraries</a:t>
            </a:r>
          </a:p>
          <a:p>
            <a:pPr lvl="1"/>
            <a:endParaRPr lang="en-US" i="1" dirty="0"/>
          </a:p>
          <a:p>
            <a:r>
              <a:rPr lang="en-US" dirty="0"/>
              <a:t>Object Oriented</a:t>
            </a:r>
          </a:p>
          <a:p>
            <a:pPr lvl="1"/>
            <a:r>
              <a:rPr lang="en-US" i="1" dirty="0"/>
              <a:t>Supports Abstraction, Encapsulation, Polymorphism, Inheritance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642AA-A407-49B8-B80B-4CF25917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9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C0150-733F-44E4-8A94-5D6072A4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Language - Buzzwords..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36F0F-3664-4326-855E-A5093BEBA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 Garbage Collection</a:t>
            </a:r>
          </a:p>
          <a:p>
            <a:pPr lvl="1"/>
            <a:r>
              <a:rPr lang="en-US" i="1" dirty="0"/>
              <a:t>Memory management handled by Java Virtual Machine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Secure</a:t>
            </a:r>
          </a:p>
          <a:p>
            <a:pPr lvl="1"/>
            <a:r>
              <a:rPr lang="en-US" i="1" dirty="0"/>
              <a:t>No memory pointers, program run inside virtual machine</a:t>
            </a:r>
          </a:p>
          <a:p>
            <a:pPr lvl="1"/>
            <a:r>
              <a:rPr lang="en-US" i="1" dirty="0"/>
              <a:t>Java Bytecode verification</a:t>
            </a:r>
          </a:p>
          <a:p>
            <a:pPr lvl="1"/>
            <a:r>
              <a:rPr lang="en-US" i="1" dirty="0"/>
              <a:t>Array Index limit checki</a:t>
            </a:r>
            <a:r>
              <a:rPr lang="en-US" dirty="0"/>
              <a:t>ng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642AA-A407-49B8-B80B-4CF25917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5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C0150-733F-44E4-8A94-5D6072A4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Language – Buzzwords…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36F0F-3664-4326-855E-A5093BEBA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Portable</a:t>
            </a:r>
          </a:p>
          <a:p>
            <a:pPr lvl="1"/>
            <a:r>
              <a:rPr lang="en-US" i="1" dirty="0"/>
              <a:t>Primitive data type size and their arithmetic behavior are specified by the language.</a:t>
            </a:r>
          </a:p>
          <a:p>
            <a:pPr lvl="1"/>
            <a:r>
              <a:rPr lang="en-US" i="1" dirty="0"/>
              <a:t>Libraries define portable interfaces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Distributed</a:t>
            </a:r>
          </a:p>
          <a:p>
            <a:pPr lvl="1"/>
            <a:r>
              <a:rPr lang="en-US" i="1" dirty="0"/>
              <a:t>Libraries for network programming</a:t>
            </a:r>
          </a:p>
          <a:p>
            <a:pPr lvl="1"/>
            <a:r>
              <a:rPr lang="en-US" i="1" dirty="0"/>
              <a:t>Remote method invocation</a:t>
            </a:r>
          </a:p>
          <a:p>
            <a:pPr lvl="1">
              <a:buNone/>
            </a:pPr>
            <a:endParaRPr lang="en-US" dirty="0"/>
          </a:p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642AA-A407-49B8-B80B-4CF25917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95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33FA-40D6-4763-9BCD-C050A44C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Language – Buzzwords….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A5397-369B-4246-9C6D-56261002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Multithreaded</a:t>
            </a:r>
          </a:p>
          <a:p>
            <a:pPr lvl="1"/>
            <a:r>
              <a:rPr lang="en-US" i="1" dirty="0"/>
              <a:t>Easy to create and use</a:t>
            </a:r>
          </a:p>
          <a:p>
            <a:endParaRPr lang="en-US" dirty="0"/>
          </a:p>
          <a:p>
            <a:r>
              <a:rPr lang="en-US" dirty="0"/>
              <a:t>Robust</a:t>
            </a:r>
          </a:p>
          <a:p>
            <a:pPr lvl="1"/>
            <a:r>
              <a:rPr lang="en-US" i="1" dirty="0"/>
              <a:t>Strong memory mgmt.</a:t>
            </a:r>
          </a:p>
          <a:p>
            <a:pPr lvl="1"/>
            <a:endParaRPr lang="en-US" i="1" dirty="0"/>
          </a:p>
          <a:p>
            <a:r>
              <a:rPr lang="en-US" dirty="0"/>
              <a:t>Dynamic</a:t>
            </a:r>
          </a:p>
          <a:p>
            <a:pPr lvl="1"/>
            <a:r>
              <a:rPr lang="en-US" i="1" dirty="0"/>
              <a:t>Finding runtime type information is easy.</a:t>
            </a:r>
          </a:p>
          <a:p>
            <a:pPr lvl="1"/>
            <a:r>
              <a:rPr lang="en-US" i="1" dirty="0"/>
              <a:t>The linking of data and methods to where they are located, is done at run-time. </a:t>
            </a:r>
          </a:p>
          <a:p>
            <a:pPr lvl="1"/>
            <a:r>
              <a:rPr lang="en-US" i="1" dirty="0"/>
              <a:t>New classes can be loaded while a program is running. Linking is done on the fly.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1D64B-FCA2-4566-8E83-ACA084A1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89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</TotalTime>
  <Words>809</Words>
  <Application>Microsoft Office PowerPoint</Application>
  <PresentationFormat>On-screen Show (4:3)</PresentationFormat>
  <Paragraphs>174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Gill Sans MT</vt:lpstr>
      <vt:lpstr>Verdana</vt:lpstr>
      <vt:lpstr>Wingdings 2</vt:lpstr>
      <vt:lpstr>Theme2</vt:lpstr>
      <vt:lpstr>Introduction to Java</vt:lpstr>
      <vt:lpstr>Contents</vt:lpstr>
      <vt:lpstr>What is Java?</vt:lpstr>
      <vt:lpstr>Brief history of Java</vt:lpstr>
      <vt:lpstr>The Java Programming Language</vt:lpstr>
      <vt:lpstr>Java Language - Buzzwords</vt:lpstr>
      <vt:lpstr>Java Language - Buzzwords..</vt:lpstr>
      <vt:lpstr>Java Language – Buzzwords…</vt:lpstr>
      <vt:lpstr>Java Language – Buzzwords….</vt:lpstr>
      <vt:lpstr>The Java Platform</vt:lpstr>
      <vt:lpstr>Setup Dev Environment</vt:lpstr>
      <vt:lpstr>Download JDK</vt:lpstr>
      <vt:lpstr>Install Steps</vt:lpstr>
      <vt:lpstr>Install Steps – 1st  Window</vt:lpstr>
      <vt:lpstr>Install Steps – 2nd  Window</vt:lpstr>
      <vt:lpstr>Install Steps – 3rd Window</vt:lpstr>
      <vt:lpstr>Install Steps - 4th Window</vt:lpstr>
      <vt:lpstr>API documentation</vt:lpstr>
      <vt:lpstr>Setup </vt:lpstr>
      <vt:lpstr>Setup..</vt:lpstr>
      <vt:lpstr>Setup…</vt:lpstr>
      <vt:lpstr>First Java Program</vt:lpstr>
      <vt:lpstr>First Java Program</vt:lpstr>
      <vt:lpstr>Java Environment</vt:lpstr>
      <vt:lpstr>Java Environment</vt:lpstr>
      <vt:lpstr>Java Environment</vt:lpstr>
      <vt:lpstr>Java Environment</vt:lpstr>
      <vt:lpstr>Java Terminology</vt:lpstr>
      <vt:lpstr>Java Terminology</vt:lpstr>
      <vt:lpstr>Points to remember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 in Java</dc:title>
  <dc:creator>hussain</dc:creator>
  <cp:lastModifiedBy>Shakir Hussain</cp:lastModifiedBy>
  <cp:revision>65</cp:revision>
  <dcterms:created xsi:type="dcterms:W3CDTF">2006-08-16T00:00:00Z</dcterms:created>
  <dcterms:modified xsi:type="dcterms:W3CDTF">2022-03-09T03:32:48Z</dcterms:modified>
</cp:coreProperties>
</file>