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8" r:id="rId4"/>
    <p:sldId id="272" r:id="rId5"/>
    <p:sldId id="274" r:id="rId6"/>
    <p:sldId id="273" r:id="rId7"/>
    <p:sldId id="275" r:id="rId8"/>
    <p:sldId id="276" r:id="rId9"/>
    <p:sldId id="280" r:id="rId10"/>
    <p:sldId id="259" r:id="rId11"/>
    <p:sldId id="281" r:id="rId12"/>
    <p:sldId id="282" r:id="rId13"/>
    <p:sldId id="283" r:id="rId14"/>
    <p:sldId id="284" r:id="rId15"/>
    <p:sldId id="285" r:id="rId16"/>
    <p:sldId id="286" r:id="rId17"/>
    <p:sldId id="287" r:id="rId18"/>
    <p:sldId id="288" r:id="rId19"/>
    <p:sldId id="289" r:id="rId20"/>
    <p:sldId id="290" r:id="rId21"/>
    <p:sldId id="291" r:id="rId22"/>
    <p:sldId id="297" r:id="rId23"/>
    <p:sldId id="292" r:id="rId24"/>
    <p:sldId id="296" r:id="rId25"/>
    <p:sldId id="293" r:id="rId26"/>
    <p:sldId id="294" r:id="rId27"/>
    <p:sldId id="295" r:id="rId28"/>
    <p:sldId id="261" r:id="rId29"/>
    <p:sldId id="262" r:id="rId30"/>
    <p:sldId id="265" r:id="rId31"/>
    <p:sldId id="263" r:id="rId32"/>
    <p:sldId id="266" r:id="rId33"/>
    <p:sldId id="264" r:id="rId34"/>
    <p:sldId id="26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7AC5BF-86F1-495D-9D33-01F38BC8B725}" type="datetimeFigureOut">
              <a:rPr lang="en-IN" smtClean="0"/>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ED509DE-6E5A-4701-B22F-14AE7E9AF87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D7AC5BF-86F1-495D-9D33-01F38BC8B7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509DE-6E5A-4701-B22F-14AE7E9AF87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D7AC5BF-86F1-495D-9D33-01F38BC8B7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509DE-6E5A-4701-B22F-14AE7E9AF877}"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D7AC5BF-86F1-495D-9D33-01F38BC8B7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509DE-6E5A-4701-B22F-14AE7E9AF877}"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D7AC5BF-86F1-495D-9D33-01F38BC8B7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509DE-6E5A-4701-B22F-14AE7E9AF877}"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D7AC5BF-86F1-495D-9D33-01F38BC8B7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509DE-6E5A-4701-B22F-14AE7E9AF877}"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D7AC5BF-86F1-495D-9D33-01F38BC8B7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509DE-6E5A-4701-B22F-14AE7E9AF877}"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D7AC5BF-86F1-495D-9D33-01F38BC8B7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509DE-6E5A-4701-B22F-14AE7E9AF877}"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D7AC5BF-86F1-495D-9D33-01F38BC8B7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509DE-6E5A-4701-B22F-14AE7E9AF87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D7AC5BF-86F1-495D-9D33-01F38BC8B7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ED509DE-6E5A-4701-B22F-14AE7E9AF87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D7AC5BF-86F1-495D-9D33-01F38BC8B7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509DE-6E5A-4701-B22F-14AE7E9AF87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D7AC5BF-86F1-495D-9D33-01F38BC8B7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509DE-6E5A-4701-B22F-14AE7E9AF87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D7AC5BF-86F1-495D-9D33-01F38BC8B72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D509DE-6E5A-4701-B22F-14AE7E9AF87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7AC5BF-86F1-495D-9D33-01F38BC8B72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D509DE-6E5A-4701-B22F-14AE7E9AF87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7AC5BF-86F1-495D-9D33-01F38BC8B72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D509DE-6E5A-4701-B22F-14AE7E9AF87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D7AC5BF-86F1-495D-9D33-01F38BC8B7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509DE-6E5A-4701-B22F-14AE7E9AF87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D7AC5BF-86F1-495D-9D33-01F38BC8B7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509DE-6E5A-4701-B22F-14AE7E9AF87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7AC5BF-86F1-495D-9D33-01F38BC8B725}" type="datetimeFigureOut">
              <a:rPr lang="en-IN" smtClean="0"/>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D509DE-6E5A-4701-B22F-14AE7E9AF87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Heart Disease Detection using Machine learning</a:t>
            </a:r>
            <a:endParaRPr lang="en-IN" dirty="0"/>
          </a:p>
        </p:txBody>
      </p:sp>
      <p:sp>
        <p:nvSpPr>
          <p:cNvPr id="3" name="Subtitle 2"/>
          <p:cNvSpPr>
            <a:spLocks noGrp="1"/>
          </p:cNvSpPr>
          <p:nvPr>
            <p:ph type="subTitle" idx="1"/>
          </p:nvPr>
        </p:nvSpPr>
        <p:spPr>
          <a:xfrm>
            <a:off x="3812540" y="4144010"/>
            <a:ext cx="7690485" cy="1739900"/>
          </a:xfrm>
        </p:spPr>
        <p:txBody>
          <a:bodyPr>
            <a:normAutofit/>
          </a:bodyPr>
          <a:lstStyle/>
          <a:p>
            <a:r>
              <a:rPr lang="en-IN" dirty="0"/>
              <a:t>Shubham Gupta M190718CS </a:t>
            </a:r>
            <a:endParaRPr lang="en-IN" dirty="0"/>
          </a:p>
          <a:p>
            <a:r>
              <a:rPr lang="en-IN" dirty="0" err="1"/>
              <a:t>Tejaswinee</a:t>
            </a:r>
            <a:r>
              <a:rPr lang="en-IN" dirty="0"/>
              <a:t> Langhe M190737CS</a:t>
            </a:r>
            <a:endParaRPr lang="en-IN" dirty="0"/>
          </a:p>
          <a:p>
            <a:br>
              <a:rPr lang="en-IN" dirty="0"/>
            </a:br>
            <a:r>
              <a:rPr lang="en-IN" dirty="0">
                <a:solidFill>
                  <a:schemeClr val="accent6"/>
                </a:solidFill>
              </a:rPr>
              <a:t>https://github.com/shubhamg199630/heart_disease_detection</a:t>
            </a:r>
            <a:endParaRPr lang="en-IN" dirty="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Exploratory Data Analysis (EDA) </a:t>
            </a:r>
            <a:endParaRPr lang="en-IN" dirty="0"/>
          </a:p>
        </p:txBody>
      </p:sp>
      <p:sp>
        <p:nvSpPr>
          <p:cNvPr id="3" name="Content Placeholder 2"/>
          <p:cNvSpPr>
            <a:spLocks noGrp="1"/>
          </p:cNvSpPr>
          <p:nvPr>
            <p:ph idx="1"/>
          </p:nvPr>
        </p:nvSpPr>
        <p:spPr/>
        <p:txBody>
          <a:bodyPr>
            <a:normAutofit fontScale="92500" lnSpcReduction="10000"/>
          </a:bodyPr>
          <a:lstStyle/>
          <a:p>
            <a:r>
              <a:rPr lang="en-IN" dirty="0"/>
              <a:t>The goal here is to find out more about the data and become a subject matter export on the dataset we are working with.</a:t>
            </a:r>
            <a:endParaRPr lang="en-IN" dirty="0"/>
          </a:p>
          <a:p>
            <a:r>
              <a:rPr lang="en-IN" dirty="0"/>
              <a:t>1. What question(s) are you trying to solve?</a:t>
            </a:r>
            <a:endParaRPr lang="en-IN" dirty="0"/>
          </a:p>
          <a:p>
            <a:r>
              <a:rPr lang="en-IN" dirty="0"/>
              <a:t>2. What kind of data do we have and how do we treat different types? Etc.</a:t>
            </a:r>
            <a:endParaRPr lang="en-IN" dirty="0"/>
          </a:p>
          <a:p>
            <a:r>
              <a:rPr lang="en-IN" dirty="0"/>
              <a:t>3. How can you add, change or remove features to get more out of your data. Etc</a:t>
            </a:r>
            <a:endParaRPr lang="en-IN" dirty="0"/>
          </a:p>
          <a:p>
            <a:r>
              <a:rPr lang="en-IN" dirty="0"/>
              <a:t>4. What's missing from the data and how do you deal with it?</a:t>
            </a:r>
            <a:endParaRPr lang="en-IN" dirty="0"/>
          </a:p>
          <a:p>
            <a:r>
              <a:rPr lang="en-IN" dirty="0"/>
              <a:t>5. Where are the outliers and why should you care about them?</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 Data Pre-processing</a:t>
            </a:r>
            <a:br>
              <a:rPr lang="en-IN" dirty="0"/>
            </a:br>
            <a:endParaRPr lang="en-IN" dirty="0"/>
          </a:p>
        </p:txBody>
      </p:sp>
      <p:sp>
        <p:nvSpPr>
          <p:cNvPr id="3" name="Content Placeholder 2"/>
          <p:cNvSpPr>
            <a:spLocks noGrp="1"/>
          </p:cNvSpPr>
          <p:nvPr>
            <p:ph idx="1"/>
          </p:nvPr>
        </p:nvSpPr>
        <p:spPr>
          <a:xfrm>
            <a:off x="1484310" y="2237173"/>
            <a:ext cx="10018713" cy="3935027"/>
          </a:xfrm>
        </p:spPr>
        <p:txBody>
          <a:bodyPr>
            <a:normAutofit/>
          </a:bodyPr>
          <a:lstStyle/>
          <a:p>
            <a:r>
              <a:rPr lang="en-IN" dirty="0"/>
              <a:t>Pre-processing refers to the transformations applied to our data before feeding it to the algorithm.</a:t>
            </a:r>
            <a:endParaRPr lang="en-IN" dirty="0"/>
          </a:p>
          <a:p>
            <a:r>
              <a:rPr lang="en-IN" dirty="0"/>
              <a:t> Main aim of Data Pre-processing is to remove unnecessary values, so that it can be given as input to your machine learning algorithm. </a:t>
            </a:r>
            <a:endParaRPr lang="en-IN" dirty="0"/>
          </a:p>
          <a:p>
            <a:r>
              <a:rPr lang="en-IN" dirty="0"/>
              <a:t>For achieving better results from the applied model in Machine Learning projects the format of the data has to be in a proper manner. </a:t>
            </a:r>
            <a:endParaRPr lang="en-IN" dirty="0"/>
          </a:p>
          <a:p>
            <a:r>
              <a:rPr lang="en-IN" dirty="0"/>
              <a:t>Some specified Machine Learning model needs information in a specified format, for example, Random Forest algorithm does not support null values.</a:t>
            </a:r>
            <a:endParaRPr lang="en-IN"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dirty="0"/>
              <a:t>c) Training dataset and Applying Machine Learning Algorithm</a:t>
            </a:r>
            <a:endParaRPr lang="en-IN" dirty="0"/>
          </a:p>
        </p:txBody>
      </p:sp>
      <p:sp>
        <p:nvSpPr>
          <p:cNvPr id="3" name="Content Placeholder 2"/>
          <p:cNvSpPr>
            <a:spLocks noGrp="1"/>
          </p:cNvSpPr>
          <p:nvPr>
            <p:ph idx="1"/>
          </p:nvPr>
        </p:nvSpPr>
        <p:spPr>
          <a:xfrm>
            <a:off x="1484310" y="2334827"/>
            <a:ext cx="10018713" cy="4145872"/>
          </a:xfrm>
        </p:spPr>
        <p:txBody>
          <a:bodyPr>
            <a:normAutofit fontScale="92500" lnSpcReduction="20000"/>
          </a:bodyPr>
          <a:lstStyle/>
          <a:p>
            <a:pPr marL="0" indent="0">
              <a:buNone/>
            </a:pPr>
            <a:endParaRPr lang="en-IN" dirty="0"/>
          </a:p>
          <a:p>
            <a:r>
              <a:rPr lang="en-IN" dirty="0"/>
              <a:t>     This is the main part of the project. </a:t>
            </a:r>
            <a:endParaRPr lang="en-IN" dirty="0"/>
          </a:p>
          <a:p>
            <a:r>
              <a:rPr lang="en-IN" dirty="0"/>
              <a:t>Here dataset is divided into 3 parts, Training, testing, and validation. </a:t>
            </a:r>
            <a:endParaRPr lang="en-IN" dirty="0"/>
          </a:p>
          <a:p>
            <a:r>
              <a:rPr lang="en-IN" dirty="0"/>
              <a:t>We will train our model using Training data set. Ratio of training to testing dataset is 80:20.</a:t>
            </a:r>
            <a:endParaRPr lang="en-IN" dirty="0"/>
          </a:p>
          <a:p>
            <a:r>
              <a:rPr lang="en-IN" dirty="0"/>
              <a:t> Using that we test our model using testing dataset and validating. </a:t>
            </a:r>
            <a:endParaRPr lang="en-IN" dirty="0"/>
          </a:p>
          <a:p>
            <a:r>
              <a:rPr lang="en-GB" dirty="0"/>
              <a:t>Initially</a:t>
            </a:r>
            <a:r>
              <a:rPr lang="en-IN" dirty="0"/>
              <a:t>, we are making this project using KNN algorithm (k-Nearest Neighbours), but we extend</a:t>
            </a:r>
            <a:r>
              <a:rPr lang="en-GB" dirty="0"/>
              <a:t>ed</a:t>
            </a:r>
            <a:r>
              <a:rPr lang="en-IN" dirty="0"/>
              <a:t> it on others two algorithms Logistic Regression and Support Vector Machines. Accuracy by Logistic Regression is not too good.</a:t>
            </a:r>
            <a:r>
              <a:rPr lang="en-IN" b="1" dirty="0"/>
              <a:t> </a:t>
            </a:r>
            <a:endParaRPr lang="en-IN" b="1" dirty="0"/>
          </a:p>
          <a:p>
            <a:r>
              <a:rPr lang="en-IN" dirty="0"/>
              <a:t>More the accuracy more is the accuracy of the results we can get. After that we make model for general input.</a:t>
            </a:r>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244483"/>
          </a:xfrm>
        </p:spPr>
        <p:txBody>
          <a:bodyPr/>
          <a:lstStyle/>
          <a:p>
            <a:r>
              <a:rPr lang="en-GB" dirty="0"/>
              <a:t> Implementation</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 PLANS</a:t>
            </a:r>
            <a:endParaRPr lang="en-IN" dirty="0"/>
          </a:p>
        </p:txBody>
      </p:sp>
      <p:sp>
        <p:nvSpPr>
          <p:cNvPr id="3" name="Content Placeholder 2"/>
          <p:cNvSpPr>
            <a:spLocks noGrp="1"/>
          </p:cNvSpPr>
          <p:nvPr>
            <p:ph idx="1"/>
          </p:nvPr>
        </p:nvSpPr>
        <p:spPr/>
        <p:txBody>
          <a:bodyPr/>
          <a:lstStyle/>
          <a:p>
            <a:pPr marL="0" indent="0">
              <a:buNone/>
            </a:pPr>
            <a:r>
              <a:rPr lang="en-GB" dirty="0"/>
              <a:t>We divided work as follows-</a:t>
            </a:r>
            <a:endParaRPr lang="en-GB" dirty="0"/>
          </a:p>
          <a:p>
            <a:r>
              <a:rPr lang="en-IN" i="1" dirty="0"/>
              <a:t>(</a:t>
            </a:r>
            <a:r>
              <a:rPr lang="en-IN" i="1" dirty="0" err="1"/>
              <a:t>i</a:t>
            </a:r>
            <a:r>
              <a:rPr lang="en-IN" i="1" dirty="0"/>
              <a:t>)-Data Analysis</a:t>
            </a:r>
            <a:endParaRPr lang="en-IN" i="1" dirty="0"/>
          </a:p>
          <a:p>
            <a:r>
              <a:rPr lang="en-IN" i="1" dirty="0"/>
              <a:t>(ii)- Data Pre-processing</a:t>
            </a:r>
            <a:endParaRPr lang="en-IN" i="1" dirty="0"/>
          </a:p>
          <a:p>
            <a:r>
              <a:rPr lang="en-IN" i="1" dirty="0"/>
              <a:t>(iii)- Building an actual system</a:t>
            </a:r>
            <a:endParaRPr lang="en-IN" i="1" dirty="0"/>
          </a:p>
          <a:p>
            <a:r>
              <a:rPr lang="en-IN" i="1" dirty="0"/>
              <a:t>(iv)- Testing and Documentation:</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1) Data Analysis:</a:t>
            </a:r>
            <a:endParaRPr lang="en-IN" dirty="0"/>
          </a:p>
        </p:txBody>
      </p:sp>
      <p:sp>
        <p:nvSpPr>
          <p:cNvPr id="3" name="Content Placeholder 2"/>
          <p:cNvSpPr>
            <a:spLocks noGrp="1"/>
          </p:cNvSpPr>
          <p:nvPr>
            <p:ph idx="1"/>
          </p:nvPr>
        </p:nvSpPr>
        <p:spPr/>
        <p:txBody>
          <a:bodyPr/>
          <a:lstStyle/>
          <a:p>
            <a:r>
              <a:rPr lang="en-IN" dirty="0"/>
              <a:t>Based on the dataset, we are deciding the kind of clusters we are going to need for prediction, their limits and how the overall differentiation of dataset is going to be.</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2) Data Pre-processing:</a:t>
            </a:r>
            <a:br>
              <a:rPr lang="en-IN" dirty="0"/>
            </a:br>
            <a:endParaRPr lang="en-IN" dirty="0"/>
          </a:p>
        </p:txBody>
      </p:sp>
      <p:sp>
        <p:nvSpPr>
          <p:cNvPr id="3" name="Content Placeholder 2"/>
          <p:cNvSpPr>
            <a:spLocks noGrp="1"/>
          </p:cNvSpPr>
          <p:nvPr>
            <p:ph idx="1"/>
          </p:nvPr>
        </p:nvSpPr>
        <p:spPr>
          <a:xfrm>
            <a:off x="1484310" y="2249748"/>
            <a:ext cx="10018713" cy="3124201"/>
          </a:xfrm>
        </p:spPr>
        <p:txBody>
          <a:bodyPr/>
          <a:lstStyle/>
          <a:p>
            <a:r>
              <a:rPr lang="en-IN" dirty="0"/>
              <a:t>This includes bringing the data in the form which is required by the machine learning algorithm.</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3) Building an actual system:</a:t>
            </a:r>
            <a:br>
              <a:rPr lang="en-IN" dirty="0"/>
            </a:br>
            <a:endParaRPr lang="en-IN" dirty="0"/>
          </a:p>
        </p:txBody>
      </p:sp>
      <p:sp>
        <p:nvSpPr>
          <p:cNvPr id="3" name="Content Placeholder 2"/>
          <p:cNvSpPr>
            <a:spLocks noGrp="1"/>
          </p:cNvSpPr>
          <p:nvPr>
            <p:ph idx="1"/>
          </p:nvPr>
        </p:nvSpPr>
        <p:spPr>
          <a:xfrm>
            <a:off x="1484310" y="2294137"/>
            <a:ext cx="10018713" cy="3124201"/>
          </a:xfrm>
        </p:spPr>
        <p:txBody>
          <a:bodyPr/>
          <a:lstStyle/>
          <a:p>
            <a:r>
              <a:rPr lang="en-IN" dirty="0"/>
              <a:t>This includes building and implementing machine learning algorithm for detecting chances of heart diseases.</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4)</a:t>
            </a:r>
            <a:r>
              <a:rPr lang="en-IN" i="1" dirty="0"/>
              <a:t> Testing and Documentation:</a:t>
            </a:r>
            <a:endParaRPr lang="en-IN" dirty="0"/>
          </a:p>
        </p:txBody>
      </p:sp>
      <p:sp>
        <p:nvSpPr>
          <p:cNvPr id="3" name="Content Placeholder 2"/>
          <p:cNvSpPr>
            <a:spLocks noGrp="1"/>
          </p:cNvSpPr>
          <p:nvPr>
            <p:ph idx="1"/>
          </p:nvPr>
        </p:nvSpPr>
        <p:spPr/>
        <p:txBody>
          <a:bodyPr/>
          <a:lstStyle/>
          <a:p>
            <a:r>
              <a:rPr lang="en-IN" dirty="0"/>
              <a:t>This includes testing the system in different scenarios and cases and completing the final report</a:t>
            </a:r>
            <a:endParaRPr lang="en-IN" dirty="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661734"/>
          </a:xfrm>
        </p:spPr>
        <p:txBody>
          <a:bodyPr/>
          <a:lstStyle/>
          <a:p>
            <a:r>
              <a:rPr lang="en-IN" dirty="0"/>
              <a:t>Results</a:t>
            </a:r>
            <a:br>
              <a:rPr lang="en-IN"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Motive</a:t>
            </a:r>
            <a:endParaRPr lang="en-IN" dirty="0"/>
          </a:p>
        </p:txBody>
      </p:sp>
      <p:sp>
        <p:nvSpPr>
          <p:cNvPr id="3" name="Content Placeholder 2"/>
          <p:cNvSpPr>
            <a:spLocks noGrp="1"/>
          </p:cNvSpPr>
          <p:nvPr>
            <p:ph idx="1"/>
          </p:nvPr>
        </p:nvSpPr>
        <p:spPr>
          <a:xfrm>
            <a:off x="1484310" y="2244437"/>
            <a:ext cx="10018713" cy="3546764"/>
          </a:xfrm>
        </p:spPr>
        <p:txBody>
          <a:bodyPr/>
          <a:lstStyle/>
          <a:p>
            <a:r>
              <a:rPr lang="en-IN" dirty="0"/>
              <a:t>Heart diseases can be predicted beforehand and can be prevented in an early stage.</a:t>
            </a:r>
            <a:endParaRPr lang="en-IN" dirty="0"/>
          </a:p>
          <a:p>
            <a:r>
              <a:rPr lang="en-IN" dirty="0"/>
              <a:t>However, test like ECG are quite costly.</a:t>
            </a:r>
            <a:endParaRPr lang="en-IN" dirty="0"/>
          </a:p>
          <a:p>
            <a:r>
              <a:rPr lang="en-IN" dirty="0"/>
              <a:t>So, we have a software solution for heart disease Prediction.</a:t>
            </a:r>
            <a:br>
              <a:rPr lang="en-IN" dirty="0"/>
            </a:b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Algorithm Implemented</a:t>
            </a:r>
            <a:endParaRPr lang="en-IN" dirty="0"/>
          </a:p>
        </p:txBody>
      </p:sp>
      <p:sp>
        <p:nvSpPr>
          <p:cNvPr id="3" name="Content Placeholder 2"/>
          <p:cNvSpPr>
            <a:spLocks noGrp="1"/>
          </p:cNvSpPr>
          <p:nvPr>
            <p:ph idx="1"/>
          </p:nvPr>
        </p:nvSpPr>
        <p:spPr/>
        <p:txBody>
          <a:bodyPr/>
          <a:lstStyle/>
          <a:p>
            <a:r>
              <a:rPr lang="en-GB" dirty="0"/>
              <a:t>As we have implemented three algorithms on the given dataset to get more accuracy -</a:t>
            </a:r>
            <a:endParaRPr lang="en-IN" dirty="0"/>
          </a:p>
          <a:p>
            <a:pPr lvl="0"/>
            <a:r>
              <a:rPr lang="en-GB" dirty="0"/>
              <a:t>(</a:t>
            </a:r>
            <a:r>
              <a:rPr lang="en-GB" dirty="0" err="1"/>
              <a:t>i</a:t>
            </a:r>
            <a:r>
              <a:rPr lang="en-GB" dirty="0"/>
              <a:t>) Logistic Regression</a:t>
            </a:r>
            <a:endParaRPr lang="en-IN" dirty="0"/>
          </a:p>
          <a:p>
            <a:pPr lvl="0"/>
            <a:r>
              <a:rPr lang="en-GB" dirty="0"/>
              <a:t>(ii) K-Nearest-Neighbours</a:t>
            </a:r>
            <a:endParaRPr lang="en-IN" dirty="0"/>
          </a:p>
          <a:p>
            <a:r>
              <a:rPr lang="en-GB" dirty="0"/>
              <a:t>(iii) Support Vector Machine</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87017"/>
            <a:ext cx="10018713" cy="1752599"/>
          </a:xfrm>
        </p:spPr>
        <p:txBody>
          <a:bodyPr/>
          <a:lstStyle/>
          <a:p>
            <a:r>
              <a:rPr lang="en-GB" dirty="0"/>
              <a:t>Logistic Regression</a:t>
            </a:r>
            <a:endParaRPr lang="en-IN" dirty="0"/>
          </a:p>
        </p:txBody>
      </p:sp>
      <p:pic>
        <p:nvPicPr>
          <p:cNvPr id="5" name="Content Placeholder 4"/>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2060810" y="2667000"/>
            <a:ext cx="3346622" cy="2991678"/>
          </a:xfrm>
        </p:spPr>
      </p:pic>
      <p:sp>
        <p:nvSpPr>
          <p:cNvPr id="6" name="Content Placeholder 5"/>
          <p:cNvSpPr>
            <a:spLocks noGrp="1"/>
          </p:cNvSpPr>
          <p:nvPr>
            <p:ph sz="half" idx="2"/>
          </p:nvPr>
        </p:nvSpPr>
        <p:spPr>
          <a:xfrm>
            <a:off x="5698436" y="2266121"/>
            <a:ext cx="5804588" cy="3505200"/>
          </a:xfrm>
        </p:spPr>
        <p:txBody>
          <a:bodyPr/>
          <a:lstStyle/>
          <a:p>
            <a:r>
              <a:rPr lang="en-IN" dirty="0"/>
              <a:t>This method predicts based on the  relationship between given datapoint and  datapoints in the trained set.</a:t>
            </a:r>
            <a:endParaRPr lang="en-IN" dirty="0"/>
          </a:p>
          <a:p>
            <a:r>
              <a:rPr lang="en-IN" dirty="0"/>
              <a:t>In our case, it finds variation of given sample of clinical results with the trained data set. </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13" y="570391"/>
            <a:ext cx="10018713" cy="1752599"/>
          </a:xfrm>
        </p:spPr>
        <p:txBody>
          <a:bodyPr/>
          <a:lstStyle/>
          <a:p>
            <a:pPr lvl="0"/>
            <a:r>
              <a:rPr lang="en-GB" dirty="0"/>
              <a:t>(</a:t>
            </a:r>
            <a:r>
              <a:rPr lang="en-GB" dirty="0" err="1"/>
              <a:t>i</a:t>
            </a:r>
            <a:r>
              <a:rPr lang="en-GB" dirty="0"/>
              <a:t>) Logistic Regression</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767309" y="2551590"/>
            <a:ext cx="6533964" cy="35052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 Nearest Neighbour</a:t>
            </a:r>
            <a:endParaRPr lang="en-IN" dirty="0"/>
          </a:p>
        </p:txBody>
      </p:sp>
      <p:sp>
        <p:nvSpPr>
          <p:cNvPr id="3" name="Content Placeholder 2"/>
          <p:cNvSpPr>
            <a:spLocks noGrp="1"/>
          </p:cNvSpPr>
          <p:nvPr>
            <p:ph idx="1"/>
          </p:nvPr>
        </p:nvSpPr>
        <p:spPr/>
        <p:txBody>
          <a:bodyPr/>
          <a:lstStyle/>
          <a:p>
            <a:r>
              <a:rPr lang="en-IN" dirty="0"/>
              <a:t>A datapoint is assigned to most common class amongst its K-nearest Neighbours.</a:t>
            </a:r>
            <a:endParaRPr lang="en-IN" dirty="0"/>
          </a:p>
          <a:p>
            <a:r>
              <a:rPr lang="en-IN" dirty="0"/>
              <a:t>In our case, the given sample will be classified based on the similarity of its clinical results with that of the trained set of clinical set.</a:t>
            </a:r>
            <a:endParaRPr lang="en-IN" dirty="0"/>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878" y="641411"/>
            <a:ext cx="10018713" cy="1752599"/>
          </a:xfrm>
        </p:spPr>
        <p:txBody>
          <a:bodyPr/>
          <a:lstStyle/>
          <a:p>
            <a:r>
              <a:rPr lang="en-GB" dirty="0"/>
              <a:t>(ii) K-Nearest-Neighbours</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492101" y="2516078"/>
            <a:ext cx="5983549" cy="3502981"/>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324" y="694678"/>
            <a:ext cx="10018713" cy="1752599"/>
          </a:xfrm>
        </p:spPr>
        <p:txBody>
          <a:bodyPr/>
          <a:lstStyle/>
          <a:p>
            <a:r>
              <a:rPr lang="en-GB" dirty="0"/>
              <a:t>(iii) Support Vector Machine</a:t>
            </a:r>
            <a:br>
              <a:rPr lang="en-IN" dirty="0"/>
            </a:b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598632" y="2542713"/>
            <a:ext cx="6587232" cy="31242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Comparison of 3 Algorithm</a:t>
            </a:r>
            <a:endParaRPr lang="en-IN" dirty="0"/>
          </a:p>
        </p:txBody>
      </p:sp>
      <p:sp>
        <p:nvSpPr>
          <p:cNvPr id="5" name="Content Placeholder 4"/>
          <p:cNvSpPr>
            <a:spLocks noGrp="1"/>
          </p:cNvSpPr>
          <p:nvPr>
            <p:ph sz="half" idx="1"/>
          </p:nvPr>
        </p:nvSpPr>
        <p:spPr>
          <a:xfrm>
            <a:off x="1484312" y="2666999"/>
            <a:ext cx="5456238" cy="3440838"/>
          </a:xfrm>
        </p:spPr>
        <p:txBody>
          <a:bodyPr>
            <a:normAutofit/>
          </a:bodyPr>
          <a:lstStyle/>
          <a:p>
            <a:r>
              <a:rPr lang="en-GB" dirty="0"/>
              <a:t>As we have seen accuracy of Logistic Regression and K-Nearest-Neighbours is almost same. </a:t>
            </a:r>
            <a:endParaRPr lang="en-GB" dirty="0"/>
          </a:p>
          <a:p>
            <a:r>
              <a:rPr lang="en-GB" dirty="0"/>
              <a:t>Model will give same accuracy but result of both algorithm on same input may give different results. </a:t>
            </a:r>
            <a:endParaRPr lang="en-GB" dirty="0"/>
          </a:p>
          <a:p>
            <a:r>
              <a:rPr lang="en-GB" dirty="0"/>
              <a:t>Support Vector Machine have much accurate result as 93.40% on training and 87.91% in testing. </a:t>
            </a:r>
            <a:endParaRPr lang="en-GB" dirty="0"/>
          </a:p>
          <a:p>
            <a:r>
              <a:rPr lang="en-GB" dirty="0"/>
              <a:t>So, the final result is model is working with accuracy 87.91% and predicting whether is person is suffering Heart Disease or not. </a:t>
            </a:r>
            <a:endParaRPr lang="en-IN" dirty="0"/>
          </a:p>
        </p:txBody>
      </p:sp>
      <p:pic>
        <p:nvPicPr>
          <p:cNvPr id="8" name="Content Placeholder 7"/>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6940550" y="3320249"/>
            <a:ext cx="4405112" cy="1669001"/>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89123"/>
            <a:ext cx="8574622" cy="2616199"/>
          </a:xfrm>
        </p:spPr>
        <p:txBody>
          <a:bodyPr>
            <a:normAutofit/>
          </a:bodyPr>
          <a:lstStyle/>
          <a:p>
            <a:r>
              <a:rPr lang="en-IN" sz="4000" dirty="0"/>
              <a:t>Conclusions</a:t>
            </a:r>
            <a:endParaRPr lang="en-IN" sz="4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r>
              <a:rPr lang="en-IN" dirty="0" err="1"/>
              <a:t>i</a:t>
            </a:r>
            <a:r>
              <a:rPr lang="en-IN" dirty="0"/>
              <a:t>)- Chest Pain</a:t>
            </a:r>
            <a:endParaRPr lang="en-IN" dirty="0"/>
          </a:p>
        </p:txBody>
      </p:sp>
      <p:sp>
        <p:nvSpPr>
          <p:cNvPr id="4" name="Content Placeholder 3"/>
          <p:cNvSpPr>
            <a:spLocks noGrp="1"/>
          </p:cNvSpPr>
          <p:nvPr>
            <p:ph sz="half" idx="1"/>
          </p:nvPr>
        </p:nvSpPr>
        <p:spPr/>
        <p:txBody>
          <a:bodyPr/>
          <a:lstStyle/>
          <a:p>
            <a:r>
              <a:rPr lang="en-GB" sz="2400" dirty="0"/>
              <a:t>People with having chest Pain equal to 1 2 3 have higher chance of heart disease than Chest Pain 0.</a:t>
            </a:r>
            <a:endParaRPr lang="en-IN" sz="2400" dirty="0"/>
          </a:p>
          <a:p>
            <a:endParaRPr lang="en-IN" dirty="0"/>
          </a:p>
        </p:txBody>
      </p:sp>
      <p:pic>
        <p:nvPicPr>
          <p:cNvPr id="6" name="Picture 5" descr="cp"/>
          <p:cNvPicPr/>
          <p:nvPr/>
        </p:nvPicPr>
        <p:blipFill>
          <a:blip r:embed="rId1"/>
          <a:stretch>
            <a:fillRect/>
          </a:stretch>
        </p:blipFill>
        <p:spPr>
          <a:xfrm>
            <a:off x="6493667" y="2438399"/>
            <a:ext cx="4647809" cy="3165762"/>
          </a:xfrm>
          <a:prstGeom prst="rect">
            <a:avLst/>
          </a:prstGeom>
        </p:spPr>
      </p:pic>
      <p:sp>
        <p:nvSpPr>
          <p:cNvPr id="3" name="Rectangle 2"/>
          <p:cNvSpPr/>
          <p:nvPr/>
        </p:nvSpPr>
        <p:spPr>
          <a:xfrm>
            <a:off x="6964356" y="5604161"/>
            <a:ext cx="3743332" cy="374077"/>
          </a:xfrm>
          <a:prstGeom prst="rect">
            <a:avLst/>
          </a:prstGeom>
        </p:spPr>
        <p:txBody>
          <a:bodyPr wrap="none">
            <a:spAutoFit/>
          </a:bodyPr>
          <a:lstStyle/>
          <a:p>
            <a:pPr algn="just">
              <a:lnSpc>
                <a:spcPct val="107000"/>
              </a:lnSpc>
              <a:spcAft>
                <a:spcPts val="0"/>
              </a:spcAft>
            </a:pPr>
            <a:r>
              <a:rPr lang="en-GB" i="1" dirty="0">
                <a:solidFill>
                  <a:srgbClr val="000000"/>
                </a:solidFill>
                <a:latin typeface="Times New Roman" panose="02020603050405020304" pitchFamily="18" charset="0"/>
                <a:ea typeface="Calibri" panose="020F0502020204030204" charset="0"/>
                <a:cs typeface="Times New Roman" panose="02020603050405020304" pitchFamily="18" charset="0"/>
              </a:rPr>
              <a:t>Fig3. –chest Pain vs number of people</a:t>
            </a:r>
            <a:endParaRPr lang="en-IN" dirty="0">
              <a:latin typeface="Calibri" panose="020F0502020204030204" charset="0"/>
              <a:ea typeface="Calibri" panose="020F0502020204030204"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(ii)-Resting Electrocardiography Results</a:t>
            </a:r>
            <a:endParaRPr lang="en-IN" dirty="0"/>
          </a:p>
        </p:txBody>
      </p:sp>
      <p:sp>
        <p:nvSpPr>
          <p:cNvPr id="3" name="Content Placeholder 2"/>
          <p:cNvSpPr>
            <a:spLocks noGrp="1"/>
          </p:cNvSpPr>
          <p:nvPr>
            <p:ph sz="half" idx="1"/>
          </p:nvPr>
        </p:nvSpPr>
        <p:spPr/>
        <p:txBody>
          <a:bodyPr/>
          <a:lstStyle/>
          <a:p>
            <a:r>
              <a:rPr lang="en-GB" dirty="0"/>
              <a:t> People with value non-normal heart beat and having mild symptoms are having high chance to have heart disease than normal heart beat people.</a:t>
            </a:r>
            <a:endParaRPr lang="en-IN" dirty="0"/>
          </a:p>
        </p:txBody>
      </p:sp>
      <p:pic>
        <p:nvPicPr>
          <p:cNvPr id="8" name="Content Placeholder 7"/>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6507331" y="2574524"/>
            <a:ext cx="4341181" cy="3124200"/>
          </a:xfrm>
        </p:spPr>
      </p:pic>
      <p:sp>
        <p:nvSpPr>
          <p:cNvPr id="9" name="Rectangle 8"/>
          <p:cNvSpPr/>
          <p:nvPr/>
        </p:nvSpPr>
        <p:spPr>
          <a:xfrm>
            <a:off x="6980469" y="5834849"/>
            <a:ext cx="3394904" cy="374077"/>
          </a:xfrm>
          <a:prstGeom prst="rect">
            <a:avLst/>
          </a:prstGeom>
        </p:spPr>
        <p:txBody>
          <a:bodyPr wrap="none">
            <a:spAutoFit/>
          </a:bodyPr>
          <a:lstStyle/>
          <a:p>
            <a:pPr algn="just">
              <a:lnSpc>
                <a:spcPct val="107000"/>
              </a:lnSpc>
              <a:spcAft>
                <a:spcPts val="0"/>
              </a:spcAft>
            </a:pPr>
            <a:r>
              <a:rPr lang="en-GB" i="1" dirty="0">
                <a:solidFill>
                  <a:srgbClr val="000000"/>
                </a:solidFill>
                <a:latin typeface="Times New Roman" panose="02020603050405020304" pitchFamily="18" charset="0"/>
                <a:ea typeface="Calibri" panose="020F0502020204030204" charset="0"/>
                <a:cs typeface="Times New Roman" panose="02020603050405020304" pitchFamily="18" charset="0"/>
              </a:rPr>
              <a:t>Fig3. -</a:t>
            </a:r>
            <a:r>
              <a:rPr lang="en-GB" i="1" dirty="0" err="1">
                <a:solidFill>
                  <a:srgbClr val="000000"/>
                </a:solidFill>
                <a:latin typeface="Times New Roman" panose="02020603050405020304" pitchFamily="18" charset="0"/>
                <a:ea typeface="Calibri" panose="020F0502020204030204" charset="0"/>
                <a:cs typeface="Times New Roman" panose="02020603050405020304" pitchFamily="18" charset="0"/>
              </a:rPr>
              <a:t>restecg</a:t>
            </a:r>
            <a:r>
              <a:rPr lang="en-GB" i="1" dirty="0">
                <a:solidFill>
                  <a:srgbClr val="000000"/>
                </a:solidFill>
                <a:latin typeface="Times New Roman" panose="02020603050405020304" pitchFamily="18" charset="0"/>
                <a:ea typeface="Calibri" panose="020F0502020204030204" charset="0"/>
                <a:cs typeface="Times New Roman" panose="02020603050405020304" pitchFamily="18" charset="0"/>
              </a:rPr>
              <a:t> vs number of people</a:t>
            </a:r>
            <a:endParaRPr lang="en-IN" dirty="0">
              <a:latin typeface="Calibri" panose="020F0502020204030204" charset="0"/>
              <a:ea typeface="Calibri" panose="020F050202020403020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577" y="2292658"/>
            <a:ext cx="10018713" cy="1752599"/>
          </a:xfrm>
        </p:spPr>
        <p:txBody>
          <a:bodyPr/>
          <a:lstStyle/>
          <a:p>
            <a:r>
              <a:rPr lang="en-GB" dirty="0"/>
              <a:t>Problem Statement</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(iii)- Exercise induced angina</a:t>
            </a:r>
            <a:endParaRPr lang="en-IN" dirty="0"/>
          </a:p>
        </p:txBody>
      </p:sp>
      <p:sp>
        <p:nvSpPr>
          <p:cNvPr id="3" name="Content Placeholder 2"/>
          <p:cNvSpPr>
            <a:spLocks noGrp="1"/>
          </p:cNvSpPr>
          <p:nvPr>
            <p:ph sz="half" idx="1"/>
          </p:nvPr>
        </p:nvSpPr>
        <p:spPr/>
        <p:txBody>
          <a:bodyPr/>
          <a:lstStyle/>
          <a:p>
            <a:r>
              <a:rPr lang="en-GB" sz="2400" dirty="0"/>
              <a:t>People not having exercise induced angina have high chance heart disease more than people with exercise induced angina.</a:t>
            </a:r>
            <a:endParaRPr lang="en-IN" sz="2400" dirty="0"/>
          </a:p>
          <a:p>
            <a:endParaRPr lang="en-IN" dirty="0"/>
          </a:p>
        </p:txBody>
      </p:sp>
      <p:pic>
        <p:nvPicPr>
          <p:cNvPr id="5" name="Content Placeholder 4" descr="exang"/>
          <p:cNvPicPr>
            <a:picLocks noGrp="1"/>
          </p:cNvPicPr>
          <p:nvPr>
            <p:ph sz="half" idx="2"/>
          </p:nvPr>
        </p:nvPicPr>
        <p:blipFill>
          <a:blip r:embed="rId1"/>
          <a:stretch>
            <a:fillRect/>
          </a:stretch>
        </p:blipFill>
        <p:spPr>
          <a:xfrm>
            <a:off x="7245927" y="2895600"/>
            <a:ext cx="3893127" cy="300643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(iv)- The slope of the peak exercise ST segment</a:t>
            </a:r>
            <a:endParaRPr lang="en-IN" dirty="0"/>
          </a:p>
        </p:txBody>
      </p:sp>
      <p:sp>
        <p:nvSpPr>
          <p:cNvPr id="3" name="Content Placeholder 2"/>
          <p:cNvSpPr>
            <a:spLocks noGrp="1"/>
          </p:cNvSpPr>
          <p:nvPr>
            <p:ph sz="half" idx="1"/>
          </p:nvPr>
        </p:nvSpPr>
        <p:spPr/>
        <p:txBody>
          <a:bodyPr/>
          <a:lstStyle/>
          <a:p>
            <a:r>
              <a:rPr lang="en-GB" dirty="0"/>
              <a:t>People with slope value Down-sloping means unhealthy heart are having high chance of heart disease than people with slope value Up-sloping means better heart rate with exercise</a:t>
            </a:r>
            <a:endParaRPr lang="en-IN" dirty="0"/>
          </a:p>
        </p:txBody>
      </p:sp>
      <p:pic>
        <p:nvPicPr>
          <p:cNvPr id="6" name="Content Placeholder 5"/>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6702641" y="2666999"/>
            <a:ext cx="4412202" cy="3050220"/>
          </a:xfrm>
        </p:spPr>
      </p:pic>
      <p:sp>
        <p:nvSpPr>
          <p:cNvPr id="7" name="Rectangle 6"/>
          <p:cNvSpPr/>
          <p:nvPr/>
        </p:nvSpPr>
        <p:spPr>
          <a:xfrm>
            <a:off x="6945343" y="5798123"/>
            <a:ext cx="3627916" cy="374077"/>
          </a:xfrm>
          <a:prstGeom prst="rect">
            <a:avLst/>
          </a:prstGeom>
        </p:spPr>
        <p:txBody>
          <a:bodyPr wrap="none">
            <a:spAutoFit/>
          </a:bodyPr>
          <a:lstStyle/>
          <a:p>
            <a:pPr indent="457200" algn="just">
              <a:lnSpc>
                <a:spcPct val="107000"/>
              </a:lnSpc>
              <a:spcAft>
                <a:spcPts val="0"/>
              </a:spcAft>
            </a:pPr>
            <a:r>
              <a:rPr lang="en-GB" i="1" dirty="0">
                <a:solidFill>
                  <a:srgbClr val="000000"/>
                </a:solidFill>
                <a:latin typeface="Times New Roman" panose="02020603050405020304" pitchFamily="18" charset="0"/>
                <a:ea typeface="Calibri" panose="020F0502020204030204" charset="0"/>
                <a:cs typeface="Times New Roman" panose="02020603050405020304" pitchFamily="18" charset="0"/>
              </a:rPr>
              <a:t>Fig5- slope vs number of people</a:t>
            </a:r>
            <a:endParaRPr lang="en-IN" dirty="0">
              <a:latin typeface="Calibri" panose="020F0502020204030204" charset="0"/>
              <a:ea typeface="Calibri" panose="020F0502020204030204"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 Thali-um stress result</a:t>
            </a:r>
            <a:endParaRPr lang="en-IN" dirty="0"/>
          </a:p>
        </p:txBody>
      </p:sp>
      <p:sp>
        <p:nvSpPr>
          <p:cNvPr id="3" name="Content Placeholder 2"/>
          <p:cNvSpPr>
            <a:spLocks noGrp="1"/>
          </p:cNvSpPr>
          <p:nvPr>
            <p:ph sz="half" idx="1"/>
          </p:nvPr>
        </p:nvSpPr>
        <p:spPr/>
        <p:txBody>
          <a:bodyPr/>
          <a:lstStyle/>
          <a:p>
            <a:r>
              <a:rPr lang="en-GB" sz="2400" dirty="0"/>
              <a:t>People with Thallium value equal to fixed defect have high chance of heart disease than rest.</a:t>
            </a:r>
            <a:endParaRPr lang="en-IN" sz="2400" dirty="0"/>
          </a:p>
          <a:p>
            <a:endParaRPr lang="en-IN" dirty="0"/>
          </a:p>
        </p:txBody>
      </p:sp>
      <p:pic>
        <p:nvPicPr>
          <p:cNvPr id="5" name="Content Placeholder 4" descr="thal"/>
          <p:cNvPicPr>
            <a:picLocks noGrp="1"/>
          </p:cNvPicPr>
          <p:nvPr>
            <p:ph sz="half" idx="2"/>
          </p:nvPr>
        </p:nvPicPr>
        <p:blipFill>
          <a:blip r:embed="rId1"/>
          <a:stretch>
            <a:fillRect/>
          </a:stretch>
        </p:blipFill>
        <p:spPr>
          <a:xfrm>
            <a:off x="6700085" y="2438399"/>
            <a:ext cx="4267199" cy="3465923"/>
          </a:xfrm>
          <a:prstGeom prst="rect">
            <a:avLst/>
          </a:prstGeom>
        </p:spPr>
      </p:pic>
      <p:sp>
        <p:nvSpPr>
          <p:cNvPr id="4" name="Rectangle 3"/>
          <p:cNvSpPr/>
          <p:nvPr/>
        </p:nvSpPr>
        <p:spPr>
          <a:xfrm>
            <a:off x="6918466" y="5985161"/>
            <a:ext cx="3557384" cy="374077"/>
          </a:xfrm>
          <a:prstGeom prst="rect">
            <a:avLst/>
          </a:prstGeom>
        </p:spPr>
        <p:txBody>
          <a:bodyPr wrap="none">
            <a:spAutoFit/>
          </a:bodyPr>
          <a:lstStyle/>
          <a:p>
            <a:pPr indent="457200" algn="just">
              <a:lnSpc>
                <a:spcPct val="107000"/>
              </a:lnSpc>
              <a:spcAft>
                <a:spcPts val="0"/>
              </a:spcAft>
            </a:pPr>
            <a:r>
              <a:rPr lang="en-GB" i="1" dirty="0">
                <a:solidFill>
                  <a:srgbClr val="000000"/>
                </a:solidFill>
                <a:latin typeface="Times New Roman" panose="02020603050405020304" pitchFamily="18" charset="0"/>
                <a:ea typeface="Calibri" panose="020F0502020204030204" charset="0"/>
                <a:cs typeface="Times New Roman" panose="02020603050405020304" pitchFamily="18" charset="0"/>
              </a:rPr>
              <a:t>Fig6. -</a:t>
            </a:r>
            <a:r>
              <a:rPr lang="en-GB" i="1" dirty="0" err="1">
                <a:solidFill>
                  <a:srgbClr val="000000"/>
                </a:solidFill>
                <a:latin typeface="Times New Roman" panose="02020603050405020304" pitchFamily="18" charset="0"/>
                <a:ea typeface="Calibri" panose="020F0502020204030204" charset="0"/>
                <a:cs typeface="Times New Roman" panose="02020603050405020304" pitchFamily="18" charset="0"/>
              </a:rPr>
              <a:t>thal</a:t>
            </a:r>
            <a:r>
              <a:rPr lang="en-GB" i="1" dirty="0">
                <a:solidFill>
                  <a:srgbClr val="000000"/>
                </a:solidFill>
                <a:latin typeface="Times New Roman" panose="02020603050405020304" pitchFamily="18" charset="0"/>
                <a:ea typeface="Calibri" panose="020F0502020204030204" charset="0"/>
                <a:cs typeface="Times New Roman" panose="02020603050405020304" pitchFamily="18" charset="0"/>
              </a:rPr>
              <a:t> vs number of people</a:t>
            </a:r>
            <a:endParaRPr lang="en-IN" dirty="0">
              <a:latin typeface="Calibri" panose="020F0502020204030204" charset="0"/>
              <a:ea typeface="Calibri" panose="020F0502020204030204"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 Final Conclusion</a:t>
            </a:r>
            <a:endParaRPr lang="en-IN" dirty="0"/>
          </a:p>
        </p:txBody>
      </p:sp>
      <p:sp>
        <p:nvSpPr>
          <p:cNvPr id="3" name="Content Placeholder 2"/>
          <p:cNvSpPr>
            <a:spLocks noGrp="1"/>
          </p:cNvSpPr>
          <p:nvPr>
            <p:ph sz="half" idx="1"/>
          </p:nvPr>
        </p:nvSpPr>
        <p:spPr/>
        <p:txBody>
          <a:bodyPr/>
          <a:lstStyle/>
          <a:p>
            <a:r>
              <a:rPr lang="en-GB" dirty="0"/>
              <a:t>Support Vector Machine is much better of this dataset as compared to other datasets</a:t>
            </a:r>
            <a:endParaRPr lang="en-IN" dirty="0"/>
          </a:p>
        </p:txBody>
      </p:sp>
      <p:pic>
        <p:nvPicPr>
          <p:cNvPr id="6" name="Content Placeholder 5"/>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6640497" y="3378695"/>
            <a:ext cx="4529153" cy="1752598"/>
          </a:xfrm>
        </p:spPr>
      </p:pic>
      <p:sp>
        <p:nvSpPr>
          <p:cNvPr id="7" name="Rectangle 6"/>
          <p:cNvSpPr/>
          <p:nvPr/>
        </p:nvSpPr>
        <p:spPr>
          <a:xfrm>
            <a:off x="7387114" y="5301582"/>
            <a:ext cx="2833148" cy="374077"/>
          </a:xfrm>
          <a:prstGeom prst="rect">
            <a:avLst/>
          </a:prstGeom>
        </p:spPr>
        <p:txBody>
          <a:bodyPr wrap="none">
            <a:spAutoFit/>
          </a:bodyPr>
          <a:lstStyle/>
          <a:p>
            <a:pPr algn="ctr">
              <a:lnSpc>
                <a:spcPct val="107000"/>
              </a:lnSpc>
              <a:spcAft>
                <a:spcPts val="800"/>
              </a:spcAft>
            </a:pPr>
            <a:r>
              <a:rPr lang="en-GB" i="1" dirty="0">
                <a:latin typeface="Times New Roman" panose="02020603050405020304" pitchFamily="18" charset="0"/>
                <a:ea typeface="Calibri" panose="020F0502020204030204" charset="0"/>
                <a:cs typeface="Times New Roman" panose="02020603050405020304" pitchFamily="18" charset="0"/>
              </a:rPr>
              <a:t>Fig7.Model Accuracy -Table</a:t>
            </a:r>
            <a:endParaRPr lang="en-IN" dirty="0">
              <a:latin typeface="Calibri" panose="020F0502020204030204" charset="0"/>
              <a:ea typeface="Calibri" panose="020F050202020403020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Dataset</a:t>
            </a:r>
            <a:endParaRPr lang="en-IN" dirty="0"/>
          </a:p>
        </p:txBody>
      </p:sp>
      <p:sp>
        <p:nvSpPr>
          <p:cNvPr id="3" name="Content Placeholder 2"/>
          <p:cNvSpPr>
            <a:spLocks noGrp="1"/>
          </p:cNvSpPr>
          <p:nvPr>
            <p:ph idx="1"/>
          </p:nvPr>
        </p:nvSpPr>
        <p:spPr/>
        <p:txBody>
          <a:bodyPr/>
          <a:lstStyle/>
          <a:p>
            <a:r>
              <a:rPr lang="en-IN" dirty="0"/>
              <a:t>We are using “UCI Heart Disease</a:t>
            </a:r>
            <a:r>
              <a:rPr lang="en-GB" dirty="0"/>
              <a:t> Dataset</a:t>
            </a:r>
            <a:r>
              <a:rPr lang="en-IN" dirty="0"/>
              <a:t>” as our dataset input. </a:t>
            </a:r>
            <a:r>
              <a:rPr lang="en-GB" dirty="0"/>
              <a:t>This is well known data set used by various researcher in machine learning to predict and analyse data in the field of cardiology. </a:t>
            </a:r>
            <a:endParaRPr lang="en-IN" dirty="0"/>
          </a:p>
          <a:p>
            <a:pPr marL="0" indent="0">
              <a:buNone/>
            </a:pPr>
            <a:r>
              <a:rPr lang="en-IN" dirty="0"/>
              <a:t> </a:t>
            </a:r>
            <a:endParaRPr lang="en-IN" dirty="0"/>
          </a:p>
          <a:p>
            <a:r>
              <a:rPr lang="en-IN" dirty="0"/>
              <a:t>UCI Heart Disease</a:t>
            </a:r>
            <a:r>
              <a:rPr lang="en-GB" dirty="0"/>
              <a:t> Dataset</a:t>
            </a:r>
            <a:r>
              <a:rPr lang="en-IN" dirty="0"/>
              <a:t> has 303 instances and </a:t>
            </a:r>
            <a:r>
              <a:rPr lang="en-GB" dirty="0"/>
              <a:t>14</a:t>
            </a:r>
            <a:r>
              <a:rPr lang="en-IN" dirty="0"/>
              <a:t> attributes with </a:t>
            </a:r>
            <a:r>
              <a:rPr lang="en-GB" dirty="0"/>
              <a:t>no</a:t>
            </a:r>
            <a:r>
              <a:rPr lang="en-IN" dirty="0"/>
              <a:t> missing values. This dataset will be our input for algorithm to function and present us the vulnerability of heart disease</a:t>
            </a:r>
            <a:r>
              <a:rPr lang="en-GB" dirty="0"/>
              <a:t> with accuracy value</a:t>
            </a:r>
            <a:r>
              <a:rPr lang="en-IN" dirty="0"/>
              <a:t>.</a:t>
            </a:r>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we are going to solve??</a:t>
            </a:r>
            <a:endParaRPr lang="en-IN" dirty="0"/>
          </a:p>
        </p:txBody>
      </p:sp>
      <p:sp>
        <p:nvSpPr>
          <p:cNvPr id="3" name="Content Placeholder 2"/>
          <p:cNvSpPr>
            <a:spLocks noGrp="1"/>
          </p:cNvSpPr>
          <p:nvPr>
            <p:ph idx="1"/>
          </p:nvPr>
        </p:nvSpPr>
        <p:spPr/>
        <p:txBody>
          <a:bodyPr/>
          <a:lstStyle/>
          <a:p>
            <a:r>
              <a:rPr lang="en-GB" dirty="0"/>
              <a:t>Problem statement is</a:t>
            </a:r>
            <a:endParaRPr lang="en-GB" dirty="0"/>
          </a:p>
          <a:p>
            <a:pPr marL="0" indent="0">
              <a:buNone/>
            </a:pPr>
            <a:r>
              <a:rPr lang="en-GB" dirty="0"/>
              <a:t> “</a:t>
            </a:r>
            <a:r>
              <a:rPr lang="en-IN" dirty="0"/>
              <a:t>Given a set of clinical parameters about a patient, the system will predict whether the patient has heart disease or not</a:t>
            </a:r>
            <a:r>
              <a:rPr lang="en-GB" dirty="0"/>
              <a:t>”</a:t>
            </a:r>
            <a:r>
              <a:rPr lang="en-IN" dirty="0"/>
              <a:t>.</a:t>
            </a:r>
            <a:endParaRPr lang="en-IN" dirty="0"/>
          </a:p>
          <a:p>
            <a:pPr marL="0" indent="0">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155707"/>
          </a:xfrm>
        </p:spPr>
        <p:txBody>
          <a:bodyPr/>
          <a:lstStyle/>
          <a:p>
            <a:r>
              <a:rPr lang="en-IN" dirty="0"/>
              <a:t>Literature Survey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Survey</a:t>
            </a:r>
            <a:endParaRPr lang="en-IN" dirty="0"/>
          </a:p>
        </p:txBody>
      </p:sp>
      <p:sp>
        <p:nvSpPr>
          <p:cNvPr id="3" name="Content Placeholder 2"/>
          <p:cNvSpPr>
            <a:spLocks noGrp="1"/>
          </p:cNvSpPr>
          <p:nvPr>
            <p:ph idx="1"/>
          </p:nvPr>
        </p:nvSpPr>
        <p:spPr/>
        <p:txBody>
          <a:bodyPr>
            <a:normAutofit lnSpcReduction="10000"/>
          </a:bodyPr>
          <a:lstStyle/>
          <a:p>
            <a:r>
              <a:rPr lang="en-IN" dirty="0"/>
              <a:t>For detection of chances of heart disease various data minding algorithms are used. </a:t>
            </a:r>
            <a:endParaRPr lang="en-IN" dirty="0"/>
          </a:p>
          <a:p>
            <a:r>
              <a:rPr lang="en-IN" dirty="0"/>
              <a:t>These data mining algorithms include Naïve Bayes, K-means, Support Vector Machine, Simple Logistic Regression, Random Forest &amp; Artificial Neural Network (ANN) etc. </a:t>
            </a:r>
            <a:endParaRPr lang="en-IN" dirty="0"/>
          </a:p>
          <a:p>
            <a:r>
              <a:rPr lang="en-IN" dirty="0"/>
              <a:t>By using several cardiovascular system parameters such as age, blood pressure, ECG results, sex, and blood sugar, it is possible to measure the possibility of getting affected by heart disease.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528569"/>
          </a:xfrm>
        </p:spPr>
        <p:txBody>
          <a:bodyPr/>
          <a:lstStyle/>
          <a:p>
            <a:r>
              <a:rPr lang="en-IN" dirty="0"/>
              <a:t>Proposed Method</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983" y="796636"/>
            <a:ext cx="10018713" cy="1752599"/>
          </a:xfrm>
        </p:spPr>
        <p:txBody>
          <a:bodyPr/>
          <a:lstStyle/>
          <a:p>
            <a:r>
              <a:rPr lang="en-IN" dirty="0"/>
              <a:t>Proposed system works in 3 phases</a:t>
            </a:r>
            <a:endParaRPr lang="en-IN" dirty="0"/>
          </a:p>
        </p:txBody>
      </p:sp>
      <p:sp>
        <p:nvSpPr>
          <p:cNvPr id="3" name="Content Placeholder 2"/>
          <p:cNvSpPr>
            <a:spLocks noGrp="1"/>
          </p:cNvSpPr>
          <p:nvPr>
            <p:ph idx="1"/>
          </p:nvPr>
        </p:nvSpPr>
        <p:spPr>
          <a:xfrm>
            <a:off x="2173287" y="2019299"/>
            <a:ext cx="10018713" cy="3124201"/>
          </a:xfrm>
        </p:spPr>
        <p:txBody>
          <a:bodyPr/>
          <a:lstStyle/>
          <a:p>
            <a:r>
              <a:rPr lang="en-IN" dirty="0"/>
              <a:t>a) Exploratory Data Analysis (EDA) </a:t>
            </a:r>
            <a:endParaRPr lang="en-IN" dirty="0"/>
          </a:p>
          <a:p>
            <a:r>
              <a:rPr lang="en-IN" dirty="0"/>
              <a:t>b) Data Pre-processing</a:t>
            </a:r>
            <a:endParaRPr lang="en-IN" dirty="0"/>
          </a:p>
          <a:p>
            <a:r>
              <a:rPr lang="en-US" dirty="0"/>
              <a:t>c)  Training dataset and Applying Machine Learning Algorithm</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TM02900771[[fn=Slice]]</Template>
  <TotalTime>0</TotalTime>
  <Words>6215</Words>
  <Application>WPS Presentation</Application>
  <PresentationFormat>Widescreen</PresentationFormat>
  <Paragraphs>169</Paragraphs>
  <Slides>33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SimSun</vt:lpstr>
      <vt:lpstr>Wingdings</vt:lpstr>
      <vt:lpstr>Arial</vt:lpstr>
      <vt:lpstr>Corbel</vt:lpstr>
      <vt:lpstr>Microsoft YaHei</vt:lpstr>
      <vt:lpstr>Arial Unicode MS</vt:lpstr>
      <vt:lpstr>Calibri</vt:lpstr>
      <vt:lpstr>Times New Roman</vt:lpstr>
      <vt:lpstr>Parallax</vt:lpstr>
      <vt:lpstr>Heart Disease Detection using Machine learning</vt:lpstr>
      <vt:lpstr>Motive</vt:lpstr>
      <vt:lpstr>Problem Statement</vt:lpstr>
      <vt:lpstr>Dataset</vt:lpstr>
      <vt:lpstr>What we are going to solve??</vt:lpstr>
      <vt:lpstr>Literature Survey</vt:lpstr>
      <vt:lpstr>Survey</vt:lpstr>
      <vt:lpstr>Proposed Method</vt:lpstr>
      <vt:lpstr>Proposed system works in 3 phases</vt:lpstr>
      <vt:lpstr>a) Exploratory Data Analysis (EDA) </vt:lpstr>
      <vt:lpstr>b) Data Pre-processing </vt:lpstr>
      <vt:lpstr>c) Training dataset and Applying Machine Learning Algorithm</vt:lpstr>
      <vt:lpstr> Implementation</vt:lpstr>
      <vt:lpstr>WORK PLANS</vt:lpstr>
      <vt:lpstr>1) Data Analysis:</vt:lpstr>
      <vt:lpstr>2) Data Pre-processing: </vt:lpstr>
      <vt:lpstr>3) Building an actual system: </vt:lpstr>
      <vt:lpstr>4) Testing and Documentation:</vt:lpstr>
      <vt:lpstr>Results </vt:lpstr>
      <vt:lpstr>Algorithm Implemented</vt:lpstr>
      <vt:lpstr>Logistic Regression</vt:lpstr>
      <vt:lpstr>(i) Logistic Regression</vt:lpstr>
      <vt:lpstr>K- Nearest Neighbour</vt:lpstr>
      <vt:lpstr>(ii) K-Nearest-Neighbours</vt:lpstr>
      <vt:lpstr>(iii) Support Vector Machine </vt:lpstr>
      <vt:lpstr>Comparison of 3 Algorithm</vt:lpstr>
      <vt:lpstr>Conclusions</vt:lpstr>
      <vt:lpstr>(i)- Chest Pain</vt:lpstr>
      <vt:lpstr>(ii)-Resting Electrocardiography Results</vt:lpstr>
      <vt:lpstr>(iii)- Exercise induced angina</vt:lpstr>
      <vt:lpstr>(iv)- The slope of the peak exercise ST segment</vt:lpstr>
      <vt:lpstr>(v)- Thali-um stress result</vt:lpstr>
      <vt:lpstr>(vi)- Final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Detection using Machine learning</dc:title>
  <dc:creator>Tjaswinee</dc:creator>
  <cp:lastModifiedBy>Aryan</cp:lastModifiedBy>
  <cp:revision>42</cp:revision>
  <dcterms:created xsi:type="dcterms:W3CDTF">2020-05-20T07:57:00Z</dcterms:created>
  <dcterms:modified xsi:type="dcterms:W3CDTF">2020-07-22T14:54:27Z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