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72" r:id="rId5"/>
    <p:sldId id="274" r:id="rId6"/>
    <p:sldId id="273" r:id="rId7"/>
    <p:sldId id="275" r:id="rId8"/>
    <p:sldId id="276" r:id="rId9"/>
    <p:sldId id="280" r:id="rId10"/>
    <p:sldId id="259" r:id="rId11"/>
    <p:sldId id="281" r:id="rId12"/>
    <p:sldId id="282" r:id="rId13"/>
    <p:sldId id="283" r:id="rId14"/>
    <p:sldId id="284" r:id="rId15"/>
    <p:sldId id="285" r:id="rId16"/>
    <p:sldId id="290" r:id="rId17"/>
    <p:sldId id="291" r:id="rId18"/>
    <p:sldId id="297" r:id="rId19"/>
    <p:sldId id="292" r:id="rId20"/>
    <p:sldId id="296" r:id="rId21"/>
    <p:sldId id="293" r:id="rId22"/>
    <p:sldId id="295" r:id="rId23"/>
    <p:sldId id="261" r:id="rId24"/>
    <p:sldId id="262" r:id="rId25"/>
    <p:sldId id="265" r:id="rId26"/>
    <p:sldId id="263" r:id="rId27"/>
    <p:sldId id="266" r:id="rId28"/>
    <p:sldId id="26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7AC5BF-86F1-495D-9D33-01F38BC8B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D509DE-6E5A-4701-B22F-14AE7E9AF87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Disease Detection using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2540" y="4144010"/>
            <a:ext cx="7690485" cy="1739900"/>
          </a:xfrm>
        </p:spPr>
        <p:txBody>
          <a:bodyPr>
            <a:normAutofit/>
          </a:bodyPr>
          <a:lstStyle/>
          <a:p>
            <a:r>
              <a:rPr lang="en-IN" dirty="0"/>
              <a:t>Shubham Gupta M190718CS </a:t>
            </a:r>
            <a:endParaRPr lang="en-IN" dirty="0"/>
          </a:p>
          <a:p>
            <a:br>
              <a:rPr lang="en-IN" dirty="0"/>
            </a:br>
            <a:r>
              <a:rPr lang="en-IN" dirty="0">
                <a:solidFill>
                  <a:schemeClr val="accent6"/>
                </a:solidFill>
              </a:rPr>
              <a:t>https://github.com/shubhamg199630/heart_disease_detection</a:t>
            </a:r>
            <a:endParaRPr lang="en-IN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a) Exploratory Data Analysis (EDA)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goal here is to find out more about the data and become a subject matter export on the dataset we are working with.</a:t>
            </a:r>
            <a:endParaRPr lang="en-IN" dirty="0"/>
          </a:p>
          <a:p>
            <a:r>
              <a:rPr lang="en-IN" dirty="0"/>
              <a:t>1. What question(s) are you trying to solve?</a:t>
            </a:r>
            <a:endParaRPr lang="en-IN" dirty="0"/>
          </a:p>
          <a:p>
            <a:r>
              <a:rPr lang="en-IN" dirty="0"/>
              <a:t>2. What kind of data do we have and how do we treat different types? Etc.</a:t>
            </a:r>
            <a:endParaRPr lang="en-IN" dirty="0"/>
          </a:p>
          <a:p>
            <a:r>
              <a:rPr lang="en-IN" dirty="0"/>
              <a:t>3. How can you add, change or remove features to get more out of your data. Etc</a:t>
            </a:r>
            <a:endParaRPr lang="en-IN" dirty="0"/>
          </a:p>
          <a:p>
            <a:r>
              <a:rPr lang="en-IN" dirty="0"/>
              <a:t>4. What's missing from the data and how do you deal with it?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b) Data Pre-processing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37173"/>
            <a:ext cx="10018713" cy="3935027"/>
          </a:xfrm>
        </p:spPr>
        <p:txBody>
          <a:bodyPr>
            <a:normAutofit/>
          </a:bodyPr>
          <a:lstStyle/>
          <a:p>
            <a:r>
              <a:rPr lang="en-IN" dirty="0"/>
              <a:t>Pre-processing refers to the transformations applied to our data before feeding it to the algorithm.</a:t>
            </a:r>
            <a:endParaRPr lang="en-IN" dirty="0"/>
          </a:p>
          <a:p>
            <a:r>
              <a:rPr lang="en-IN" dirty="0"/>
              <a:t> Main aim of Data Pre-processing is to remove unnecessary values, so that it can be given as input to your machine learning algorithm. </a:t>
            </a:r>
            <a:endParaRPr lang="en-IN" dirty="0"/>
          </a:p>
          <a:p>
            <a:r>
              <a:rPr lang="en-IN" dirty="0"/>
              <a:t>For achieving better results from the applied model in Machine Learning projects the format of the data has to be in a proper manner. </a:t>
            </a:r>
            <a:endParaRPr lang="en-IN" dirty="0"/>
          </a:p>
          <a:p>
            <a:r>
              <a:rPr lang="en-IN" dirty="0"/>
              <a:t>Some specified Machine Learning model needs information in a specified format, for example, Random Forest algorithm does not support null values.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c) Training dataset and Applying Machine Learning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34827"/>
            <a:ext cx="10018713" cy="41458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     This is the main part of the project. </a:t>
            </a:r>
            <a:endParaRPr lang="en-IN" dirty="0"/>
          </a:p>
          <a:p>
            <a:r>
              <a:rPr lang="en-IN" dirty="0"/>
              <a:t>Here dataset is divided into 3 parts, Training, testing, and validation. </a:t>
            </a:r>
            <a:endParaRPr lang="en-IN" dirty="0"/>
          </a:p>
          <a:p>
            <a:r>
              <a:rPr lang="en-IN" dirty="0"/>
              <a:t>We will train our model using Training data set. Ratio of training to testing dataset is 80:20.</a:t>
            </a:r>
            <a:endParaRPr lang="en-IN" dirty="0"/>
          </a:p>
          <a:p>
            <a:r>
              <a:rPr lang="en-IN" dirty="0"/>
              <a:t> Using that we test our model using testing dataset and validating. </a:t>
            </a:r>
            <a:endParaRPr lang="en-IN" dirty="0"/>
          </a:p>
          <a:p>
            <a:r>
              <a:rPr lang="en-GB" dirty="0"/>
              <a:t>Initially</a:t>
            </a:r>
            <a:r>
              <a:rPr lang="en-IN" dirty="0"/>
              <a:t>, we are making this project using KNN algorithm (k-Nearest Neighbours), but we extend</a:t>
            </a:r>
            <a:r>
              <a:rPr lang="en-GB" dirty="0"/>
              <a:t>ed</a:t>
            </a:r>
            <a:r>
              <a:rPr lang="en-IN" dirty="0"/>
              <a:t> it on others two algorithms Logistic Regression and Support Vector Machines. Accuracy by Logistic Regression is not too good.</a:t>
            </a:r>
            <a:r>
              <a:rPr lang="en-IN" b="1" dirty="0"/>
              <a:t> </a:t>
            </a:r>
            <a:endParaRPr lang="en-IN" b="1" dirty="0"/>
          </a:p>
          <a:p>
            <a:r>
              <a:rPr lang="en-IN" dirty="0"/>
              <a:t>More the accuracy more is the accuracy of the results we can get. After that we make model for general input.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244483"/>
          </a:xfrm>
        </p:spPr>
        <p:txBody>
          <a:bodyPr/>
          <a:lstStyle/>
          <a:p>
            <a:r>
              <a:rPr lang="en-GB" dirty="0"/>
              <a:t> Implementation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PLANS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divided work as follows-</a:t>
            </a:r>
            <a:endParaRPr lang="en-GB" dirty="0"/>
          </a:p>
          <a:p>
            <a:r>
              <a:rPr lang="en-IN" i="1" dirty="0"/>
              <a:t>(</a:t>
            </a:r>
            <a:r>
              <a:rPr lang="en-IN" i="1" dirty="0" err="1"/>
              <a:t>i</a:t>
            </a:r>
            <a:r>
              <a:rPr lang="en-IN" i="1" dirty="0"/>
              <a:t>)-Data Analysis</a:t>
            </a:r>
            <a:endParaRPr lang="en-IN" i="1" dirty="0"/>
          </a:p>
          <a:p>
            <a:r>
              <a:rPr lang="en-IN" i="1" dirty="0"/>
              <a:t>(ii)- Data Pre-processing</a:t>
            </a:r>
            <a:endParaRPr lang="en-IN" i="1" dirty="0"/>
          </a:p>
          <a:p>
            <a:r>
              <a:rPr lang="en-IN" i="1" dirty="0"/>
              <a:t>(iii)- Building an actual system</a:t>
            </a:r>
            <a:endParaRPr lang="en-IN" i="1" dirty="0"/>
          </a:p>
          <a:p>
            <a:r>
              <a:rPr lang="en-IN" i="1" dirty="0"/>
              <a:t>(iv)- Testing and Documentation: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661734"/>
          </a:xfrm>
        </p:spPr>
        <p:txBody>
          <a:bodyPr/>
          <a:lstStyle/>
          <a:p>
            <a:r>
              <a:rPr lang="en-IN" dirty="0"/>
              <a:t>Results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Implemented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we have implemented three algorithms on the given dataset to get more accuracy -</a:t>
            </a:r>
            <a:endParaRPr lang="en-IN" dirty="0"/>
          </a:p>
          <a:p>
            <a:pPr lvl="0"/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 Logistic Regression</a:t>
            </a:r>
            <a:endParaRPr lang="en-IN" dirty="0"/>
          </a:p>
          <a:p>
            <a:pPr lvl="0"/>
            <a:r>
              <a:rPr lang="en-GB" dirty="0"/>
              <a:t>(ii) K-Nearest-Neighbours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87017"/>
            <a:ext cx="10018713" cy="1752599"/>
          </a:xfrm>
        </p:spPr>
        <p:txBody>
          <a:bodyPr/>
          <a:lstStyle/>
          <a:p>
            <a:r>
              <a:rPr lang="en-GB" dirty="0"/>
              <a:t>Logistic Regression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2180" y="2266315"/>
            <a:ext cx="5490845" cy="3505200"/>
          </a:xfrm>
        </p:spPr>
        <p:txBody>
          <a:bodyPr/>
          <a:lstStyle/>
          <a:p>
            <a:r>
              <a:rPr lang="en-GB" altLang="en-IN" dirty="0"/>
              <a:t>Logistic Regression create the Decision boundary to solve classification problem.</a:t>
            </a:r>
            <a:endParaRPr lang="en-IN" dirty="0"/>
          </a:p>
          <a:p>
            <a:r>
              <a:rPr lang="en-IN" dirty="0"/>
              <a:t>In our case, it </a:t>
            </a:r>
            <a:r>
              <a:rPr lang="en-GB" altLang="en-IN" dirty="0"/>
              <a:t>create the boundary between People having cancer and people not having cancer.</a:t>
            </a:r>
            <a:endParaRPr lang="en-GB" altLang="en-IN" dirty="0"/>
          </a:p>
          <a:p>
            <a:pPr marL="0" indent="0">
              <a:buNone/>
            </a:pPr>
            <a:endParaRPr lang="en-GB" alt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2368550"/>
            <a:ext cx="4805045" cy="33007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5813" y="570391"/>
            <a:ext cx="10018713" cy="1752599"/>
          </a:xfrm>
        </p:spPr>
        <p:txBody>
          <a:bodyPr/>
          <a:lstStyle/>
          <a:p>
            <a:pPr lvl="0"/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 Logistic Regression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09" y="2551590"/>
            <a:ext cx="6533964" cy="35052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 Nearest Neighbour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datapoint is assigned to most common class amongst its K-nearest Neighbours.</a:t>
            </a:r>
            <a:endParaRPr lang="en-IN" dirty="0"/>
          </a:p>
          <a:p>
            <a:r>
              <a:rPr lang="en-IN" dirty="0"/>
              <a:t>In our case, the given sample will be classified based on the similarity of its clinical results with that of the trained set of clinical set.</a:t>
            </a:r>
            <a:endParaRPr lang="en-IN" dirty="0"/>
          </a:p>
          <a:p>
            <a:r>
              <a:rPr lang="en-GB" altLang="en-IN" dirty="0"/>
              <a:t>Its also know as lazy algorithm.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44437"/>
            <a:ext cx="10018713" cy="3546764"/>
          </a:xfrm>
        </p:spPr>
        <p:txBody>
          <a:bodyPr/>
          <a:lstStyle/>
          <a:p>
            <a:r>
              <a:rPr lang="en-IN" dirty="0"/>
              <a:t>Heart diseases can be predicted beforehand and can be prevented in an early stage.</a:t>
            </a:r>
            <a:endParaRPr lang="en-IN" dirty="0"/>
          </a:p>
          <a:p>
            <a:r>
              <a:rPr lang="en-IN" dirty="0"/>
              <a:t>However, test like ECG are quite costly.</a:t>
            </a:r>
            <a:endParaRPr lang="en-IN" dirty="0"/>
          </a:p>
          <a:p>
            <a:r>
              <a:rPr lang="en-IN" dirty="0"/>
              <a:t>So, we have a software solution for heart disease Prediction.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8878" y="641411"/>
            <a:ext cx="10018713" cy="1752599"/>
          </a:xfrm>
        </p:spPr>
        <p:txBody>
          <a:bodyPr/>
          <a:lstStyle/>
          <a:p>
            <a:r>
              <a:rPr lang="en-GB" dirty="0"/>
              <a:t>(ii) K-Nearest-Neighbours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01" y="2516078"/>
            <a:ext cx="5983549" cy="3502981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 3 Algorithm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456238" cy="3440838"/>
          </a:xfrm>
        </p:spPr>
        <p:txBody>
          <a:bodyPr>
            <a:normAutofit/>
          </a:bodyPr>
          <a:lstStyle/>
          <a:p>
            <a:r>
              <a:rPr lang="en-GB" dirty="0"/>
              <a:t>As we have seen accuracy of Logistic Regression and K-Nearest-Neighbours is almost same. </a:t>
            </a:r>
            <a:endParaRPr lang="en-GB" dirty="0"/>
          </a:p>
          <a:p>
            <a:r>
              <a:rPr lang="en-GB" dirty="0"/>
              <a:t>Model will give same accuracy but result of both algorithm on same input may give different results. </a:t>
            </a:r>
            <a:endParaRPr lang="en-GB" dirty="0"/>
          </a:p>
          <a:p>
            <a:r>
              <a:rPr lang="en-GB" dirty="0"/>
              <a:t>So, the final result is model is working with accuracy 87.91% and predicting whether is person is suffering Heart Disease or not. 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3198"/>
          <a:stretch>
            <a:fillRect/>
          </a:stretch>
        </p:blipFill>
        <p:spPr>
          <a:xfrm>
            <a:off x="7098030" y="6107899"/>
            <a:ext cx="4405112" cy="1669001"/>
          </a:xfrm>
          <a:prstGeom prst="round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89123"/>
            <a:ext cx="8574622" cy="2616199"/>
          </a:xfrm>
        </p:spPr>
        <p:txBody>
          <a:bodyPr>
            <a:normAutofit/>
          </a:bodyPr>
          <a:lstStyle/>
          <a:p>
            <a:r>
              <a:rPr lang="en-IN" sz="4000" dirty="0"/>
              <a:t>Conclusions</a:t>
            </a:r>
            <a:endParaRPr lang="en-IN" sz="4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)- Chest Pain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/>
              <a:t>People with having chest Pain equal to 1 2 3 have higher chance of heart disease than Chest Pain 0.</a:t>
            </a:r>
            <a:endParaRPr lang="en-IN" sz="2000" dirty="0"/>
          </a:p>
          <a:p>
            <a:endParaRPr lang="en-IN" sz="2000" dirty="0"/>
          </a:p>
        </p:txBody>
      </p:sp>
      <p:pic>
        <p:nvPicPr>
          <p:cNvPr id="6" name="Picture 5" descr="cp"/>
          <p:cNvPicPr/>
          <p:nvPr/>
        </p:nvPicPr>
        <p:blipFill>
          <a:blip r:embed="rId1"/>
          <a:stretch>
            <a:fillRect/>
          </a:stretch>
        </p:blipFill>
        <p:spPr>
          <a:xfrm>
            <a:off x="6493667" y="2438399"/>
            <a:ext cx="4647809" cy="31657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64356" y="5604161"/>
            <a:ext cx="3743332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Fig3. –chest Pain vs number of people</a:t>
            </a:r>
            <a:endParaRPr lang="en-IN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(ii)-Resting Electrocardiography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/>
              <a:t> People with value non-normal heart beat and having mild symptoms are having high chance to have heart disease than normal heart beat people.</a:t>
            </a:r>
            <a:endParaRPr lang="en-IN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31" y="2574524"/>
            <a:ext cx="4341181" cy="3124200"/>
          </a:xfrm>
        </p:spPr>
      </p:pic>
      <p:sp>
        <p:nvSpPr>
          <p:cNvPr id="9" name="Rectangle 8"/>
          <p:cNvSpPr/>
          <p:nvPr/>
        </p:nvSpPr>
        <p:spPr>
          <a:xfrm>
            <a:off x="6980469" y="5834849"/>
            <a:ext cx="339490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Fig3. -</a:t>
            </a:r>
            <a:r>
              <a:rPr lang="en-GB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restecg</a:t>
            </a: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vs number of people</a:t>
            </a:r>
            <a:endParaRPr lang="en-IN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(iii)- Exercise induced angina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/>
              <a:t>People not having exercise induced angina have high chance heart disease more than people with exercise induced angina.</a:t>
            </a:r>
            <a:endParaRPr lang="en-IN" sz="2400" dirty="0"/>
          </a:p>
          <a:p>
            <a:endParaRPr lang="en-IN" dirty="0"/>
          </a:p>
        </p:txBody>
      </p:sp>
      <p:pic>
        <p:nvPicPr>
          <p:cNvPr id="5" name="Content Placeholder 4" descr="exang"/>
          <p:cNvPicPr>
            <a:picLocks noGrp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45927" y="2895600"/>
            <a:ext cx="3893127" cy="300643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(iv)- The slope of the peak exercise ST segment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3125" y="2438400"/>
            <a:ext cx="5506085" cy="3352800"/>
          </a:xfrm>
        </p:spPr>
        <p:txBody>
          <a:bodyPr/>
          <a:lstStyle/>
          <a:p>
            <a:r>
              <a:rPr lang="en-GB" sz="2000" dirty="0"/>
              <a:t>People with slope value Down-sloping means unhealthy heart are having high chance of heart disease than people with slope value Up-sloping means better heart rate with exercise</a:t>
            </a:r>
            <a:endParaRPr lang="en-IN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41" y="2666999"/>
            <a:ext cx="4412202" cy="3050220"/>
          </a:xfrm>
        </p:spPr>
      </p:pic>
      <p:sp>
        <p:nvSpPr>
          <p:cNvPr id="7" name="Rectangle 6"/>
          <p:cNvSpPr/>
          <p:nvPr/>
        </p:nvSpPr>
        <p:spPr>
          <a:xfrm>
            <a:off x="6945343" y="5798123"/>
            <a:ext cx="3627916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Fig5- slope vs number of people</a:t>
            </a:r>
            <a:endParaRPr lang="en-IN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(v)- Thali-um stress 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dirty="0"/>
              <a:t>People with Thallium value equal to fixed defect have high chance of heart disease than rest.</a:t>
            </a:r>
            <a:endParaRPr lang="en-IN" sz="2400" dirty="0"/>
          </a:p>
          <a:p>
            <a:endParaRPr lang="en-IN" dirty="0"/>
          </a:p>
        </p:txBody>
      </p:sp>
      <p:pic>
        <p:nvPicPr>
          <p:cNvPr id="5" name="Content Placeholder 4" descr="thal"/>
          <p:cNvPicPr>
            <a:picLocks noGrp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00085" y="2438399"/>
            <a:ext cx="4267199" cy="34659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18466" y="5985161"/>
            <a:ext cx="355738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Fig6. -</a:t>
            </a:r>
            <a:r>
              <a:rPr lang="en-GB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thal</a:t>
            </a: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vs number of people</a:t>
            </a:r>
            <a:endParaRPr lang="en-IN" dirty="0"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577" y="2292658"/>
            <a:ext cx="10018713" cy="1752599"/>
          </a:xfrm>
        </p:spPr>
        <p:txBody>
          <a:bodyPr/>
          <a:lstStyle/>
          <a:p>
            <a:r>
              <a:rPr lang="en-GB" dirty="0"/>
              <a:t>Problem Statement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using “UCI Heart Disease</a:t>
            </a:r>
            <a:r>
              <a:rPr lang="en-GB" dirty="0"/>
              <a:t> Dataset</a:t>
            </a:r>
            <a:r>
              <a:rPr lang="en-IN" dirty="0"/>
              <a:t>” as our dataset input. </a:t>
            </a:r>
            <a:r>
              <a:rPr lang="en-GB" dirty="0"/>
              <a:t>This is well known data set used by various researcher in machine learning to predict and analyse data in the field of cardiology.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IN" dirty="0"/>
          </a:p>
          <a:p>
            <a:r>
              <a:rPr lang="en-IN" dirty="0"/>
              <a:t>UCI Heart Disease</a:t>
            </a:r>
            <a:r>
              <a:rPr lang="en-GB" dirty="0"/>
              <a:t> Dataset</a:t>
            </a:r>
            <a:r>
              <a:rPr lang="en-IN" dirty="0"/>
              <a:t> has 303 instances and </a:t>
            </a:r>
            <a:r>
              <a:rPr lang="en-GB" dirty="0"/>
              <a:t>14</a:t>
            </a:r>
            <a:r>
              <a:rPr lang="en-IN" dirty="0"/>
              <a:t> attributes with </a:t>
            </a:r>
            <a:r>
              <a:rPr lang="en-GB" dirty="0"/>
              <a:t>no</a:t>
            </a:r>
            <a:r>
              <a:rPr lang="en-IN" dirty="0"/>
              <a:t> missing values. This dataset will be our input for algorithm to function and present us the vulnerability of heart disease</a:t>
            </a:r>
            <a:r>
              <a:rPr lang="en-GB" dirty="0"/>
              <a:t> with accuracy value</a:t>
            </a:r>
            <a:r>
              <a:rPr lang="en-IN" dirty="0"/>
              <a:t>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are going to solve??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 statement is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“</a:t>
            </a:r>
            <a:r>
              <a:rPr lang="en-IN" dirty="0"/>
              <a:t>Given a set of clinical parameters about a patient, the system will predict whether the patient has heart disease or not</a:t>
            </a:r>
            <a:r>
              <a:rPr lang="en-GB" dirty="0"/>
              <a:t>”</a:t>
            </a:r>
            <a:r>
              <a:rPr lang="en-IN" dirty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155707"/>
          </a:xfrm>
        </p:spPr>
        <p:txBody>
          <a:bodyPr/>
          <a:lstStyle/>
          <a:p>
            <a:r>
              <a:rPr lang="en-IN" dirty="0"/>
              <a:t>Literature Survey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detection of chances of heart disease various data minding algorithms are used. </a:t>
            </a:r>
            <a:endParaRPr lang="en-IN" dirty="0"/>
          </a:p>
          <a:p>
            <a:r>
              <a:rPr lang="en-IN" dirty="0"/>
              <a:t>These data mining algorithms include Naïve Bayes, K-means, Support Vector Machine, Simple Logistic Regression, Random Forest &amp; Artificial Neural Network (ANN) etc. </a:t>
            </a:r>
            <a:endParaRPr lang="en-IN" dirty="0"/>
          </a:p>
          <a:p>
            <a:r>
              <a:rPr lang="en-IN" dirty="0"/>
              <a:t>By using several cardiovascular system parameters such as age, blood pressure, ECG results, sex, and blood sugar, it is possible to measure the possibility of getting affected by heart disease.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528569"/>
          </a:xfrm>
        </p:spPr>
        <p:txBody>
          <a:bodyPr/>
          <a:lstStyle/>
          <a:p>
            <a:r>
              <a:rPr lang="en-IN" dirty="0"/>
              <a:t>Proposed Method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83" y="796636"/>
            <a:ext cx="10018713" cy="1752599"/>
          </a:xfrm>
        </p:spPr>
        <p:txBody>
          <a:bodyPr/>
          <a:lstStyle/>
          <a:p>
            <a:r>
              <a:rPr lang="en-IN" dirty="0"/>
              <a:t>Proposed system works in 3 phases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2019299"/>
            <a:ext cx="10018713" cy="3124201"/>
          </a:xfrm>
        </p:spPr>
        <p:txBody>
          <a:bodyPr/>
          <a:lstStyle/>
          <a:p>
            <a:r>
              <a:rPr lang="en-IN" dirty="0"/>
              <a:t>a) Exploratory Data Analysis (EDA) </a:t>
            </a:r>
            <a:endParaRPr lang="en-IN" dirty="0"/>
          </a:p>
          <a:p>
            <a:r>
              <a:rPr lang="en-IN" dirty="0"/>
              <a:t>b) Data Pre-processing</a:t>
            </a:r>
            <a:endParaRPr lang="en-IN" dirty="0"/>
          </a:p>
          <a:p>
            <a:r>
              <a:rPr lang="en-US" dirty="0"/>
              <a:t>c)  Training dataset and Applying Machine Learning Algorithm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0</TotalTime>
  <Words>5279</Words>
  <Application>WPS Presentation</Application>
  <PresentationFormat>Widescreen</PresentationFormat>
  <Paragraphs>142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SimSun</vt:lpstr>
      <vt:lpstr>Wingdings</vt:lpstr>
      <vt:lpstr>Arial</vt:lpstr>
      <vt:lpstr>Corbel</vt:lpstr>
      <vt:lpstr>Microsoft YaHei</vt:lpstr>
      <vt:lpstr>Arial Unicode MS</vt:lpstr>
      <vt:lpstr>Calibri</vt:lpstr>
      <vt:lpstr>Times New Roman</vt:lpstr>
      <vt:lpstr>Parallax</vt:lpstr>
      <vt:lpstr>Heart Disease Detection using Machine learning</vt:lpstr>
      <vt:lpstr>Motive</vt:lpstr>
      <vt:lpstr>Problem Statement</vt:lpstr>
      <vt:lpstr>Dataset</vt:lpstr>
      <vt:lpstr>What we are going to solve??</vt:lpstr>
      <vt:lpstr>Literature Survey</vt:lpstr>
      <vt:lpstr>Survey</vt:lpstr>
      <vt:lpstr>Proposed Method</vt:lpstr>
      <vt:lpstr>Proposed system works in 3 phases</vt:lpstr>
      <vt:lpstr>a) Exploratory Data Analysis (EDA) </vt:lpstr>
      <vt:lpstr>b) Data Pre-processing </vt:lpstr>
      <vt:lpstr>c) Training dataset and Applying Machine Learning Algorithm</vt:lpstr>
      <vt:lpstr> Implementation</vt:lpstr>
      <vt:lpstr>WORK PLANS</vt:lpstr>
      <vt:lpstr>Results </vt:lpstr>
      <vt:lpstr>Algorithm Implemented</vt:lpstr>
      <vt:lpstr>Logistic Regression</vt:lpstr>
      <vt:lpstr>(i) Logistic Regression</vt:lpstr>
      <vt:lpstr>K- Nearest Neighbour</vt:lpstr>
      <vt:lpstr>(ii) K-Nearest-Neighbours</vt:lpstr>
      <vt:lpstr>Comparison of 3 Algorithm</vt:lpstr>
      <vt:lpstr>Conclusions</vt:lpstr>
      <vt:lpstr>(i)- Chest Pain</vt:lpstr>
      <vt:lpstr>(ii)-Resting Electrocardiography Results</vt:lpstr>
      <vt:lpstr>(iii)- Exercise induced angina</vt:lpstr>
      <vt:lpstr>(iv)- The slope of the peak exercise ST segment</vt:lpstr>
      <vt:lpstr>(v)- Thali-um stress 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Detection using Machine learning</dc:title>
  <dc:creator>Tjaswinee</dc:creator>
  <cp:lastModifiedBy>Aryan</cp:lastModifiedBy>
  <cp:revision>46</cp:revision>
  <dcterms:created xsi:type="dcterms:W3CDTF">2020-05-20T07:57:00Z</dcterms:created>
  <dcterms:modified xsi:type="dcterms:W3CDTF">2020-10-09T16:14:58Z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