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BA637D-4AE7-49DF-B91C-1AEB5D4433FA}" v="1680" dt="2021-12-02T13:03:43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2D79-4544-4ACA-8728-F5F3CC809F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Store Sales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27D60-418F-4096-A0D2-98F332189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Shubham Gantayat</a:t>
            </a:r>
          </a:p>
        </p:txBody>
      </p:sp>
    </p:spTree>
    <p:extLst>
      <p:ext uri="{BB962C8B-B14F-4D97-AF65-F5344CB8AC3E}">
        <p14:creationId xmlns:p14="http://schemas.microsoft.com/office/powerpoint/2010/main" val="3387167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A0E1E3-D080-4E0C-BDB7-42CD21C54EAC}"/>
              </a:ext>
            </a:extLst>
          </p:cNvPr>
          <p:cNvSpPr txBox="1"/>
          <p:nvPr/>
        </p:nvSpPr>
        <p:spPr>
          <a:xfrm>
            <a:off x="983673" y="741219"/>
            <a:ext cx="10259290" cy="49859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FAQ</a:t>
            </a:r>
          </a:p>
          <a:p>
            <a:endParaRPr lang="en-US" sz="2400" dirty="0"/>
          </a:p>
          <a:p>
            <a:r>
              <a:rPr lang="en-US" dirty="0">
                <a:ea typeface="+mn-lt"/>
                <a:cs typeface="+mn-lt"/>
              </a:rPr>
              <a:t>Q 1) What is the source of data?</a:t>
            </a:r>
            <a:endParaRPr lang="en-US" dirty="0"/>
          </a:p>
          <a:p>
            <a:r>
              <a:rPr lang="en-US" dirty="0"/>
              <a:t>Ans</a:t>
            </a:r>
            <a:r>
              <a:rPr lang="en-US" dirty="0">
                <a:ea typeface="+mn-lt"/>
                <a:cs typeface="+mn-lt"/>
              </a:rPr>
              <a:t>. The data was taken from Kaggle.</a:t>
            </a:r>
          </a:p>
          <a:p>
            <a:r>
              <a:rPr lang="en-US" dirty="0"/>
              <a:t>Link - </a:t>
            </a:r>
            <a:r>
              <a:rPr lang="en-US" dirty="0">
                <a:ea typeface="+mn-lt"/>
                <a:cs typeface="+mn-lt"/>
              </a:rPr>
              <a:t>https://www.kaggle.com/brijbhushannanda1979/bigmart-sales-data</a:t>
            </a:r>
            <a:endParaRPr lang="en-US" dirty="0"/>
          </a:p>
          <a:p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Q 2) What was the type of data?</a:t>
            </a:r>
            <a:endParaRPr lang="en-US" dirty="0"/>
          </a:p>
          <a:p>
            <a:r>
              <a:rPr lang="en-US" dirty="0"/>
              <a:t>Ans. The data was a combination of numerical and categorical values.</a:t>
            </a:r>
          </a:p>
          <a:p>
            <a:endParaRPr lang="en-US"/>
          </a:p>
          <a:p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Q 3) What’s the complete flow you followed in this Project?</a:t>
            </a:r>
            <a:endParaRPr lang="en-US" dirty="0"/>
          </a:p>
          <a:p>
            <a:r>
              <a:rPr lang="en-US" dirty="0"/>
              <a:t>Ans. Refer to the software architecture document.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Q 4) After the File validation what you do with incompatible file or files which didn’t pass the validation?</a:t>
            </a:r>
          </a:p>
          <a:p>
            <a:r>
              <a:rPr lang="en-US" dirty="0"/>
              <a:t>Ans. It is uploaded to the MongoDB database with label as invalid data and timestamp for further audit.</a:t>
            </a:r>
          </a:p>
        </p:txBody>
      </p:sp>
    </p:spTree>
    <p:extLst>
      <p:ext uri="{BB962C8B-B14F-4D97-AF65-F5344CB8AC3E}">
        <p14:creationId xmlns:p14="http://schemas.microsoft.com/office/powerpoint/2010/main" val="346593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FBEC69-03FF-4E93-9846-B4C80827331C}"/>
              </a:ext>
            </a:extLst>
          </p:cNvPr>
          <p:cNvSpPr txBox="1"/>
          <p:nvPr/>
        </p:nvSpPr>
        <p:spPr>
          <a:xfrm>
            <a:off x="822037" y="671946"/>
            <a:ext cx="10513290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Q 5) How logs are managed?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Ans. The logs are uploaded in the MongoDB database.</a:t>
            </a:r>
          </a:p>
          <a:p>
            <a:endParaRPr lang="en-US" dirty="0"/>
          </a:p>
          <a:p>
            <a:r>
              <a:rPr lang="en-US" dirty="0"/>
              <a:t>Q 6) What techniques were you using for data pre-processing?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Removing unwanted attributes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Cleaning data and imputing if null values are present.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Converting categorical data into numeric values.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Scaling the data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/>
              <a:t>Q 7) How training was done or what models were used?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Ans. Scaling was performed upon training and validation set. Then they were passed to </a:t>
            </a:r>
            <a:r>
              <a:rPr lang="en-US" dirty="0" err="1">
                <a:ea typeface="+mn-lt"/>
                <a:cs typeface="+mn-lt"/>
              </a:rPr>
              <a:t>XGBoost</a:t>
            </a:r>
            <a:r>
              <a:rPr lang="en-US" dirty="0">
                <a:ea typeface="+mn-lt"/>
                <a:cs typeface="+mn-lt"/>
              </a:rPr>
              <a:t> Regressor. We used </a:t>
            </a:r>
            <a:r>
              <a:rPr lang="en-US" dirty="0" err="1">
                <a:ea typeface="+mn-lt"/>
                <a:cs typeface="+mn-lt"/>
              </a:rPr>
              <a:t>optuna</a:t>
            </a:r>
            <a:r>
              <a:rPr lang="en-US" dirty="0">
                <a:ea typeface="+mn-lt"/>
                <a:cs typeface="+mn-lt"/>
              </a:rPr>
              <a:t> for </a:t>
            </a:r>
            <a:r>
              <a:rPr lang="en-US" dirty="0" err="1">
                <a:ea typeface="+mn-lt"/>
                <a:cs typeface="+mn-lt"/>
              </a:rPr>
              <a:t>hypermparameter</a:t>
            </a:r>
            <a:r>
              <a:rPr lang="en-US" dirty="0">
                <a:ea typeface="+mn-lt"/>
                <a:cs typeface="+mn-lt"/>
              </a:rPr>
              <a:t> tuning.</a:t>
            </a:r>
          </a:p>
          <a:p>
            <a:endParaRPr lang="en-US" dirty="0"/>
          </a:p>
          <a:p>
            <a:r>
              <a:rPr lang="en-US" dirty="0"/>
              <a:t>Q 8) How Prediction was done?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Ans. The testing files will be uploaded by the end user and if they pass all validation checks, prediction will be done.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084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29BD1B-5FCC-4CE5-8FBB-A6D5DFD1E7C6}"/>
              </a:ext>
            </a:extLst>
          </p:cNvPr>
          <p:cNvSpPr txBox="1"/>
          <p:nvPr/>
        </p:nvSpPr>
        <p:spPr>
          <a:xfrm>
            <a:off x="787400" y="660400"/>
            <a:ext cx="1076729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Q 9) What are the different stages of deployment?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First the code is pushed to GitHub and CI/CD pipeline is initiated.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In CI/CD pipeline, we test the code and after it passes all tests, it is uploaded to AWS ECR.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After the image is pusher to AWS ECR, the </a:t>
            </a:r>
            <a:r>
              <a:rPr lang="en-US" dirty="0" err="1"/>
              <a:t>CodePipeline</a:t>
            </a:r>
            <a:r>
              <a:rPr lang="en-US" dirty="0"/>
              <a:t> gets started and the application gets deployed in AWS Elastic Beanstalk.</a:t>
            </a:r>
          </a:p>
        </p:txBody>
      </p:sp>
    </p:spTree>
    <p:extLst>
      <p:ext uri="{BB962C8B-B14F-4D97-AF65-F5344CB8AC3E}">
        <p14:creationId xmlns:p14="http://schemas.microsoft.com/office/powerpoint/2010/main" val="154639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FCAAC7-998C-4B9E-8011-A3E819B40406}"/>
              </a:ext>
            </a:extLst>
          </p:cNvPr>
          <p:cNvSpPr txBox="1"/>
          <p:nvPr/>
        </p:nvSpPr>
        <p:spPr>
          <a:xfrm>
            <a:off x="942975" y="685800"/>
            <a:ext cx="104298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/>
          </a:p>
          <a:p>
            <a:r>
              <a:rPr lang="en-IN" sz="2400" dirty="0"/>
              <a:t>Objective –</a:t>
            </a:r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/>
              <a:t>To create a web application that can predict the store sales by analysing </a:t>
            </a:r>
            <a:r>
              <a:rPr lang="en-IN" dirty="0" err="1"/>
              <a:t>BigMart</a:t>
            </a:r>
            <a:r>
              <a:rPr lang="en-IN" dirty="0"/>
              <a:t> data on basis of Item and Outlet data.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400" dirty="0"/>
              <a:t>Benefits – </a:t>
            </a:r>
          </a:p>
          <a:p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Correct prediction of sales data helps in estimating customer demand.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Helps improve companies financial performance.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Instant availability of products attracts customers and helps in business growth.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441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38ABAD-FBE3-4EAE-A958-9800D1B24B93}"/>
              </a:ext>
            </a:extLst>
          </p:cNvPr>
          <p:cNvSpPr txBox="1"/>
          <p:nvPr/>
        </p:nvSpPr>
        <p:spPr>
          <a:xfrm>
            <a:off x="1381125" y="1133475"/>
            <a:ext cx="932497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Data Sharing Agreement –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Number of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Column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Column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Columns with Null Values</a:t>
            </a:r>
          </a:p>
        </p:txBody>
      </p:sp>
    </p:spTree>
    <p:extLst>
      <p:ext uri="{BB962C8B-B14F-4D97-AF65-F5344CB8AC3E}">
        <p14:creationId xmlns:p14="http://schemas.microsoft.com/office/powerpoint/2010/main" val="400535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B149FD-E940-44A7-BCAE-A488E11B1AD9}"/>
              </a:ext>
            </a:extLst>
          </p:cNvPr>
          <p:cNvSpPr txBox="1"/>
          <p:nvPr/>
        </p:nvSpPr>
        <p:spPr>
          <a:xfrm>
            <a:off x="1390650" y="1019175"/>
            <a:ext cx="9382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Architecture -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A4103A-2FBF-4DAC-BA56-B1DBCAFF9B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04950" y="1714499"/>
            <a:ext cx="95059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8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6BB609-CBE9-4066-80A7-596567406610}"/>
              </a:ext>
            </a:extLst>
          </p:cNvPr>
          <p:cNvSpPr txBox="1"/>
          <p:nvPr/>
        </p:nvSpPr>
        <p:spPr>
          <a:xfrm>
            <a:off x="914400" y="571500"/>
            <a:ext cx="1029652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Validation and Data Transformation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Validation - Validation of files name as per the DSA. If these requirements are not satisfied, we move such files to “</a:t>
            </a:r>
            <a:r>
              <a:rPr lang="en-US" dirty="0" err="1"/>
              <a:t>training_invalid_data</a:t>
            </a:r>
            <a:r>
              <a:rPr lang="en-US" dirty="0"/>
              <a:t>“.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Columns – Validation of number of columns present in the files, and if it doesn't match then the file is moved to “</a:t>
            </a:r>
            <a:r>
              <a:rPr lang="en-US" dirty="0" err="1"/>
              <a:t>training_invalid_data</a:t>
            </a:r>
            <a:r>
              <a:rPr lang="en-US" dirty="0"/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of Columns - The name of the columns is validated and should be the same as given in the schema file. If not, then the file is moved to “</a:t>
            </a:r>
            <a:r>
              <a:rPr lang="en-US" dirty="0" err="1"/>
              <a:t>training_invalid_data</a:t>
            </a:r>
            <a:r>
              <a:rPr lang="en-US" dirty="0"/>
              <a:t>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type of columns - The data type of columns is given in the schema file. If the datatype is wrong, then the file is moved to “</a:t>
            </a:r>
            <a:r>
              <a:rPr lang="en-US" dirty="0" err="1"/>
              <a:t>training_invalid_data</a:t>
            </a:r>
            <a:r>
              <a:rPr lang="en-US" dirty="0"/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Null values in columns - If any of the columns in a file other than the specified columns have null values, the file is moved to “</a:t>
            </a:r>
            <a:r>
              <a:rPr lang="en-US" dirty="0" err="1"/>
              <a:t>training_invalid_data</a:t>
            </a:r>
            <a:r>
              <a:rPr lang="en-US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If all these checks are passed then, data is moved to </a:t>
            </a:r>
            <a:r>
              <a:rPr lang="en-US" dirty="0" err="1"/>
              <a:t>training_batch_data</a:t>
            </a:r>
            <a:r>
              <a:rPr lang="en-US" dirty="0"/>
              <a:t> and uploaded to database.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10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36E02B-44E6-41FD-88CD-B675D4808986}"/>
              </a:ext>
            </a:extLst>
          </p:cNvPr>
          <p:cNvSpPr txBox="1"/>
          <p:nvPr/>
        </p:nvSpPr>
        <p:spPr>
          <a:xfrm>
            <a:off x="1228725" y="1000125"/>
            <a:ext cx="942022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Data Insertion Into Database –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 the valid and invalid data are uploaded to MongoDB database with a table name that consists of the file type(valid/invalid) and a timestamp.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valid data is used for model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invalid data is used for further audit.</a:t>
            </a:r>
          </a:p>
        </p:txBody>
      </p:sp>
    </p:spTree>
    <p:extLst>
      <p:ext uri="{BB962C8B-B14F-4D97-AF65-F5344CB8AC3E}">
        <p14:creationId xmlns:p14="http://schemas.microsoft.com/office/powerpoint/2010/main" val="317922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B1B6B5-8DF8-4922-A551-6F612C648E54}"/>
              </a:ext>
            </a:extLst>
          </p:cNvPr>
          <p:cNvSpPr txBox="1"/>
          <p:nvPr/>
        </p:nvSpPr>
        <p:spPr>
          <a:xfrm>
            <a:off x="790575" y="800100"/>
            <a:ext cx="1020127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Training:</a:t>
            </a:r>
          </a:p>
          <a:p>
            <a:endParaRPr lang="en-US" sz="2400" dirty="0"/>
          </a:p>
          <a:p>
            <a:endParaRPr lang="en-US" dirty="0"/>
          </a:p>
          <a:p>
            <a:r>
              <a:rPr lang="en-US" dirty="0"/>
              <a:t>Data Export from Db -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accumulated data from </a:t>
            </a:r>
            <a:r>
              <a:rPr lang="en-US" dirty="0" err="1"/>
              <a:t>db</a:t>
            </a:r>
            <a:r>
              <a:rPr lang="en-US" dirty="0"/>
              <a:t> is exported in csv format for model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Preprocessing -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Performing EDA to get insight of data like identifying distribution , outliers ,trend among data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for null values in the columns. If present impute the null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Encode the categorical values with numeric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Standard Scalar to scale down the 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5402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3FCC7C-CA22-4BAC-A139-8E5FE8ADE75A}"/>
              </a:ext>
            </a:extLst>
          </p:cNvPr>
          <p:cNvSpPr txBox="1"/>
          <p:nvPr/>
        </p:nvSpPr>
        <p:spPr>
          <a:xfrm>
            <a:off x="857250" y="190499"/>
            <a:ext cx="1007745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r>
              <a:rPr lang="en-IN" dirty="0"/>
              <a:t>Model Building - </a:t>
            </a:r>
          </a:p>
          <a:p>
            <a:endParaRPr lang="en-IN" dirty="0"/>
          </a:p>
          <a:p>
            <a:r>
              <a:rPr lang="en-IN" dirty="0"/>
              <a:t>We will use </a:t>
            </a:r>
            <a:r>
              <a:rPr lang="en-IN" dirty="0" err="1"/>
              <a:t>XGBoost</a:t>
            </a:r>
            <a:r>
              <a:rPr lang="en-IN" dirty="0"/>
              <a:t> as the base model and use </a:t>
            </a:r>
            <a:r>
              <a:rPr lang="en-IN" dirty="0" err="1"/>
              <a:t>Optuna</a:t>
            </a:r>
            <a:r>
              <a:rPr lang="en-IN" dirty="0"/>
              <a:t> for Hyperparameter Tuning. The model with the highest R2 score is selected.</a:t>
            </a:r>
          </a:p>
          <a:p>
            <a:endParaRPr lang="en-IN" dirty="0"/>
          </a:p>
          <a:p>
            <a:r>
              <a:rPr lang="en-US" dirty="0"/>
              <a:t>Prediction: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testing files are shared in the batches and we perform the same Validation operations ,data transformation and data insertion on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accumulated data from </a:t>
            </a:r>
            <a:r>
              <a:rPr lang="en-US" dirty="0" err="1"/>
              <a:t>db</a:t>
            </a:r>
            <a:r>
              <a:rPr lang="en-US" dirty="0"/>
              <a:t> is exported in csv format for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perform data pre-processing techniques on it and then perform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the prediction is done for all the clusters. The predictions are saved in csv format and shared.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451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5D95E7-C270-4B2B-818B-F2845FF45FFA}"/>
              </a:ext>
            </a:extLst>
          </p:cNvPr>
          <p:cNvSpPr txBox="1"/>
          <p:nvPr/>
        </p:nvSpPr>
        <p:spPr>
          <a:xfrm>
            <a:off x="1409701" y="981075"/>
            <a:ext cx="9372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Deployment - </a:t>
            </a:r>
          </a:p>
          <a:p>
            <a:endParaRPr lang="en-IN" dirty="0"/>
          </a:p>
          <a:p>
            <a:r>
              <a:rPr lang="en-IN" dirty="0"/>
              <a:t>The application is hosted on AWS EBS. AWS ECR is used for containerization. AWS S3 bucket is used for storing “</a:t>
            </a:r>
            <a:r>
              <a:rPr lang="en-IN" dirty="0" err="1"/>
              <a:t>Dockerrun.aws.json</a:t>
            </a:r>
            <a:r>
              <a:rPr lang="en-IN" dirty="0"/>
              <a:t>” file to run the container. Circle CI is used as CI/CD tool.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6639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38</TotalTime>
  <Words>551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Mesh</vt:lpstr>
      <vt:lpstr>Store Sales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Sales Prediction</dc:title>
  <dc:creator>ASUS</dc:creator>
  <cp:lastModifiedBy>ASUS</cp:lastModifiedBy>
  <cp:revision>121</cp:revision>
  <dcterms:created xsi:type="dcterms:W3CDTF">2021-12-01T07:43:28Z</dcterms:created>
  <dcterms:modified xsi:type="dcterms:W3CDTF">2021-12-02T13:03:58Z</dcterms:modified>
</cp:coreProperties>
</file>