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97" r:id="rId3"/>
    <p:sldId id="279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83" r:id="rId15"/>
    <p:sldId id="284" r:id="rId16"/>
    <p:sldId id="285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5" r:id="rId33"/>
    <p:sldId id="276" r:id="rId34"/>
    <p:sldId id="293" r:id="rId35"/>
    <p:sldId id="277" r:id="rId36"/>
    <p:sldId id="294" r:id="rId37"/>
    <p:sldId id="296" r:id="rId38"/>
    <p:sldId id="298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1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49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3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7816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92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43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79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0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3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7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7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3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6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13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3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5CF7-8DF3-4042-9179-4BF9CD44535A}" type="datetimeFigureOut">
              <a:rPr lang="en-US" smtClean="0"/>
              <a:pPr/>
              <a:t>13/12/2017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6C29-0982-44E6-9316-83E95043A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neuralassembly/simplewebcam" TargetMode="External"/><Relationship Id="rId2" Type="http://schemas.openxmlformats.org/officeDocument/2006/relationships/hyperlink" Target="https://code.google.com/p/mobile-anarchy-widg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licopterforum.verticalreference.com/" TargetMode="External"/><Relationship Id="rId4" Type="http://schemas.openxmlformats.org/officeDocument/2006/relationships/hyperlink" Target="https://code.google.com/p/copter-gc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71" y="742401"/>
            <a:ext cx="11480800" cy="2616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Investigation of possible exits and window in an Indoor environment for Quadcopter Navigation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8502" y="5067649"/>
            <a:ext cx="1365435" cy="1600348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426819" y="3883287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Garuda Control Station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‘If you want to go forward, pitch forward’</a:t>
            </a:r>
            <a:endParaRPr lang="en-US" dirty="0"/>
          </a:p>
        </p:txBody>
      </p:sp>
      <p:pic>
        <p:nvPicPr>
          <p:cNvPr id="4" name="Content Placeholder 3" descr="quadcopter-foward.png"/>
          <p:cNvPicPr>
            <a:picLocks noGrp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674937" y="1856874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9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958" y="2057401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77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b="1" dirty="0" smtClean="0"/>
              <a:t>“Motion-A beautiful combination of various degrees of freedom”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5728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&amp; 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Accelerometer :Sensitivity to vibrations</a:t>
            </a:r>
          </a:p>
          <a:p>
            <a:endParaRPr lang="en-US" dirty="0" smtClean="0"/>
          </a:p>
          <a:p>
            <a:r>
              <a:rPr lang="en-US" dirty="0" smtClean="0"/>
              <a:t>Gyroscope :  drift</a:t>
            </a:r>
          </a:p>
          <a:p>
            <a:pPr>
              <a:buNone/>
            </a:pPr>
            <a:r>
              <a:rPr lang="en-US" dirty="0" smtClean="0"/>
              <a:t> 	Angular rate in three axes of space in deg/s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9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Magnetometer (HMC5883L)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Digital-output : angular movement , magnetic field intensity</a:t>
            </a:r>
            <a:endParaRPr lang="en-US" sz="2133" b="1" dirty="0">
              <a:latin typeface="Cambria" pitchFamily="18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Cambria" pitchFamily="18" charset="0"/>
              </a:rPr>
              <a:t>reliable direction for magnetic north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1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Sensor (MS5611)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Altitude of </a:t>
            </a:r>
            <a:r>
              <a:rPr lang="en-US" dirty="0" err="1" smtClean="0">
                <a:latin typeface="Cambria" pitchFamily="18" charset="0"/>
              </a:rPr>
              <a:t>quadcopter</a:t>
            </a:r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Temperature of the environment</a:t>
            </a:r>
          </a:p>
          <a:p>
            <a:endParaRPr lang="en-US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2800" y="1803401"/>
            <a:ext cx="109728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457189" indent="-457189" defTabSz="1219170">
              <a:spcBef>
                <a:spcPct val="20000"/>
              </a:spcBef>
              <a:defRPr/>
            </a:pPr>
            <a:endParaRPr lang="en-US" sz="4267" dirty="0"/>
          </a:p>
          <a:p>
            <a:pPr marL="457189" indent="-457189" defTabSz="121917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4267" dirty="0"/>
          </a:p>
          <a:p>
            <a:pPr marL="457189" indent="-457189" defTabSz="1219170">
              <a:spcBef>
                <a:spcPct val="20000"/>
              </a:spcBef>
              <a:defRPr/>
            </a:pP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xmlns="" val="15878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Location of </a:t>
            </a:r>
            <a:r>
              <a:rPr lang="en-US" dirty="0" err="1" smtClean="0"/>
              <a:t>quadcopter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NMEA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2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dirty="0"/>
              <a:t>Why?</a:t>
            </a:r>
          </a:p>
          <a:p>
            <a:pPr algn="ctr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Gyro Drift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Noisy Accelerometer and Magnetometer</a:t>
            </a:r>
          </a:p>
        </p:txBody>
      </p:sp>
    </p:spTree>
    <p:extLst>
      <p:ext uri="{BB962C8B-B14F-4D97-AF65-F5344CB8AC3E}">
        <p14:creationId xmlns:p14="http://schemas.microsoft.com/office/powerpoint/2010/main" xmlns="" val="10202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57400" y="685800"/>
            <a:ext cx="822960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/>
              <a:t>How?</a:t>
            </a:r>
          </a:p>
        </p:txBody>
      </p:sp>
      <p:pic>
        <p:nvPicPr>
          <p:cNvPr id="8" name="Picture 3" descr="C:\Users\Owner\Desktop\F7X6ULMGI0TCNG6.ME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7315200" cy="260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0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/>
              <a:t>DCM-What is it?</a:t>
            </a:r>
          </a:p>
        </p:txBody>
      </p:sp>
    </p:spTree>
    <p:extLst>
      <p:ext uri="{BB962C8B-B14F-4D97-AF65-F5344CB8AC3E}">
        <p14:creationId xmlns:p14="http://schemas.microsoft.com/office/powerpoint/2010/main" xmlns="" val="25233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4590" y="2057401"/>
            <a:ext cx="11582400" cy="393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267" dirty="0" smtClean="0">
              <a:latin typeface="Cambria" pitchFamily="18" charset="0"/>
            </a:endParaRPr>
          </a:p>
          <a:p>
            <a:pPr marL="0" indent="0" algn="r">
              <a:buNone/>
            </a:pPr>
            <a:r>
              <a:rPr lang="en-US" sz="2267" b="1" dirty="0" smtClean="0">
                <a:latin typeface="Cambria" pitchFamily="18" charset="0"/>
              </a:rPr>
              <a:t>Project Team Members</a:t>
            </a:r>
          </a:p>
          <a:p>
            <a:pPr algn="r"/>
            <a:endParaRPr lang="en-US" sz="2267" b="1" dirty="0" smtClean="0">
              <a:latin typeface="Cambria" pitchFamily="18" charset="0"/>
            </a:endParaRPr>
          </a:p>
          <a:p>
            <a:pPr algn="r"/>
            <a:r>
              <a:rPr lang="en-US" sz="1800" b="1" dirty="0" smtClean="0">
                <a:latin typeface="Cambria" pitchFamily="18" charset="0"/>
              </a:rPr>
              <a:t>Mr. </a:t>
            </a:r>
            <a:r>
              <a:rPr lang="en-US" sz="1800" b="1" dirty="0" err="1" smtClean="0">
                <a:latin typeface="Cambria" pitchFamily="18" charset="0"/>
              </a:rPr>
              <a:t>Aaditya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Hambarde</a:t>
            </a:r>
            <a:endParaRPr lang="en-US" sz="1800" b="1" dirty="0" smtClean="0">
              <a:latin typeface="Cambria" pitchFamily="18" charset="0"/>
            </a:endParaRPr>
          </a:p>
          <a:p>
            <a:pPr algn="r"/>
            <a:r>
              <a:rPr lang="en-US" sz="1800" b="1" dirty="0" smtClean="0">
                <a:latin typeface="Cambria" pitchFamily="18" charset="0"/>
              </a:rPr>
              <a:t>Mr. </a:t>
            </a:r>
            <a:r>
              <a:rPr lang="en-US" sz="1800" b="1" dirty="0" err="1" smtClean="0">
                <a:latin typeface="Cambria" pitchFamily="18" charset="0"/>
              </a:rPr>
              <a:t>Ankit</a:t>
            </a:r>
            <a:r>
              <a:rPr lang="en-US" sz="1800" b="1" dirty="0" smtClean="0">
                <a:latin typeface="Cambria" pitchFamily="18" charset="0"/>
              </a:rPr>
              <a:t> Kumar</a:t>
            </a:r>
          </a:p>
          <a:p>
            <a:pPr algn="r"/>
            <a:r>
              <a:rPr lang="en-US" sz="1800" b="1" dirty="0" smtClean="0">
                <a:latin typeface="Cambria" pitchFamily="18" charset="0"/>
              </a:rPr>
              <a:t>Mr. D Yogendra Rao</a:t>
            </a:r>
          </a:p>
          <a:p>
            <a:pPr algn="r"/>
            <a:r>
              <a:rPr lang="en-US" sz="1800" b="1" dirty="0" smtClean="0">
                <a:latin typeface="Cambria" pitchFamily="18" charset="0"/>
              </a:rPr>
              <a:t>Mr. </a:t>
            </a:r>
            <a:r>
              <a:rPr lang="en-US" sz="1800" b="1" dirty="0" err="1" smtClean="0">
                <a:latin typeface="Cambria" pitchFamily="18" charset="0"/>
              </a:rPr>
              <a:t>Shubham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Garg</a:t>
            </a:r>
            <a:endParaRPr lang="en-US" sz="1800" b="1" dirty="0" smtClean="0">
              <a:latin typeface="Cambria" pitchFamily="18" charset="0"/>
            </a:endParaRPr>
          </a:p>
          <a:p>
            <a:pPr algn="r"/>
            <a:r>
              <a:rPr lang="en-US" sz="1800" b="1" dirty="0" smtClean="0">
                <a:latin typeface="Cambria" pitchFamily="18" charset="0"/>
              </a:rPr>
              <a:t>Miss. </a:t>
            </a:r>
            <a:r>
              <a:rPr lang="en-US" sz="1800" b="1" dirty="0" err="1" smtClean="0">
                <a:latin typeface="Cambria" pitchFamily="18" charset="0"/>
              </a:rPr>
              <a:t>Shuchi</a:t>
            </a:r>
            <a:r>
              <a:rPr lang="en-US" sz="1800" b="1" dirty="0" smtClean="0">
                <a:latin typeface="Cambria" pitchFamily="18" charset="0"/>
              </a:rPr>
              <a:t> Sharma</a:t>
            </a:r>
            <a:endParaRPr lang="en-US" sz="1800" b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466" y="2438557"/>
            <a:ext cx="6636434" cy="21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0" b="1" dirty="0" smtClean="0">
                <a:latin typeface="Cambria" panose="02040503050406030204" pitchFamily="18" charset="0"/>
              </a:rPr>
              <a:t>Project Mentors</a:t>
            </a:r>
          </a:p>
          <a:p>
            <a:endParaRPr lang="en-US" b="1" dirty="0" smtClean="0">
              <a:latin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</a:rPr>
              <a:t>Mr. </a:t>
            </a:r>
            <a:r>
              <a:rPr lang="en-US" b="1" dirty="0" err="1" smtClean="0">
                <a:latin typeface="Cambria" panose="02040503050406030204" pitchFamily="18" charset="0"/>
              </a:rPr>
              <a:t>Sandesh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Pati</a:t>
            </a:r>
            <a:endParaRPr lang="en-US" b="1" dirty="0" smtClean="0">
              <a:latin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</a:rPr>
              <a:t>Miss </a:t>
            </a:r>
            <a:r>
              <a:rPr lang="en-US" b="1" dirty="0" err="1" smtClean="0">
                <a:latin typeface="Cambria" panose="02040503050406030204" pitchFamily="18" charset="0"/>
              </a:rPr>
              <a:t>Maitreyee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Mordekar</a:t>
            </a:r>
            <a:endParaRPr lang="en-US" b="1" dirty="0" smtClean="0">
              <a:latin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</a:rPr>
              <a:t>Mr. </a:t>
            </a:r>
            <a:r>
              <a:rPr lang="en-US" b="1" dirty="0" err="1" smtClean="0">
                <a:latin typeface="Cambria" panose="02040503050406030204" pitchFamily="18" charset="0"/>
              </a:rPr>
              <a:t>Sivakiran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Kodali</a:t>
            </a:r>
            <a:endParaRPr lang="en-US" b="1" dirty="0" smtClean="0">
              <a:latin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</a:rPr>
              <a:t>Mr. </a:t>
            </a:r>
            <a:r>
              <a:rPr lang="en-US" b="1" dirty="0" err="1" smtClean="0">
                <a:latin typeface="Cambria" panose="02040503050406030204" pitchFamily="18" charset="0"/>
              </a:rPr>
              <a:t>Varun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Madkaikar</a:t>
            </a:r>
            <a:endParaRPr lang="en-US" b="1" dirty="0" smtClean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4254" y="2438557"/>
            <a:ext cx="6096000" cy="8826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In-Charge</a:t>
            </a:r>
            <a:endParaRPr lang="en-US" sz="1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805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Rajesh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Kushalkar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875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dirty="0"/>
          </a:p>
          <a:p>
            <a:pPr algn="ctr">
              <a:buNone/>
            </a:pPr>
            <a:r>
              <a:rPr lang="en-US" sz="9600" dirty="0"/>
              <a:t>Error Correction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322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r>
              <a:rPr lang="en-US" sz="5400"/>
              <a:t>Inertial </a:t>
            </a:r>
            <a:r>
              <a:rPr lang="en-US" sz="5400" dirty="0"/>
              <a:t>Navigation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5027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dirty="0"/>
          </a:p>
          <a:p>
            <a:pPr algn="ctr">
              <a:buNone/>
            </a:pPr>
            <a:r>
              <a:rPr lang="en-US" sz="96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935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264" y="-1110915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endParaRPr lang="en-US" sz="5400" dirty="0"/>
          </a:p>
          <a:p>
            <a:pPr algn="ctr">
              <a:buNone/>
            </a:pPr>
            <a:r>
              <a:rPr lang="en-US" sz="5400" dirty="0"/>
              <a:t>External Autonomous Navigation-GPS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368" y="2197768"/>
            <a:ext cx="7435516" cy="44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68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05" y="1890833"/>
            <a:ext cx="10820400" cy="402412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Autonomous </a:t>
            </a: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Internal </a:t>
            </a:r>
          </a:p>
          <a:p>
            <a:pPr algn="ctr">
              <a:buNone/>
            </a:pPr>
            <a:r>
              <a:rPr lang="en-US" sz="4400" dirty="0" smtClean="0"/>
              <a:t>Navigation-</a:t>
            </a:r>
            <a:endParaRPr lang="en-US" sz="4400" dirty="0"/>
          </a:p>
          <a:p>
            <a:pPr algn="ctr">
              <a:buNone/>
            </a:pPr>
            <a:r>
              <a:rPr lang="en-US" sz="4400" dirty="0"/>
              <a:t>Door Detection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547" t="8608" r="26944" b="7841"/>
          <a:stretch/>
        </p:blipFill>
        <p:spPr>
          <a:xfrm>
            <a:off x="8646694" y="1060086"/>
            <a:ext cx="3208421" cy="5685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672" t="8387" r="27190" b="8279"/>
          <a:stretch/>
        </p:blipFill>
        <p:spPr>
          <a:xfrm>
            <a:off x="429126" y="1060086"/>
            <a:ext cx="3128549" cy="56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79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TUNING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9437"/>
            <a:ext cx="9986211" cy="131812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Proportional(P)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Integral(I)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Derivative(D</a:t>
            </a:r>
            <a:r>
              <a:rPr lang="en-US" sz="2800" b="1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74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54981"/>
            <a:ext cx="10820400" cy="4024125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</a:rPr>
              <a:t>Closed loop feedback control system, used for process control.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Calculates error between the actual parameter and the desired parameter and generates control signal to manipulate the output, so as to minimize the error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6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337" y="465221"/>
            <a:ext cx="6873240" cy="1600200"/>
          </a:xfrm>
        </p:spPr>
        <p:txBody>
          <a:bodyPr>
            <a:noAutofit/>
          </a:bodyPr>
          <a:lstStyle/>
          <a:p>
            <a:pPr algn="r"/>
            <a:r>
              <a:rPr lang="en-US" b="1" dirty="0"/>
              <a:t>Block diagram of a PID feedback control mechanism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199" y="6437619"/>
            <a:ext cx="9785684" cy="3094485"/>
          </a:xfrm>
        </p:spPr>
        <p:txBody>
          <a:bodyPr/>
          <a:lstStyle/>
          <a:p>
            <a:r>
              <a:rPr lang="en-US" dirty="0" smtClean="0"/>
              <a:t>Reference:  http://en.wikipedia.org/wiki/File:PID_en_updated_feedback.svg</a:t>
            </a:r>
          </a:p>
          <a:p>
            <a:endParaRPr lang="en-US" dirty="0"/>
          </a:p>
        </p:txBody>
      </p:sp>
      <p:pic>
        <p:nvPicPr>
          <p:cNvPr id="5" name="Picture Placeholder 4" descr="http://upload.wikimedia.org/wikipedia/commons/thumb/9/91/PID_en_updated_feedback.svg/300px-PID_en_updated_feedback.svg.png"/>
          <p:cNvPicPr>
            <a:picLocks noGrp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 bwMode="auto">
          <a:xfrm>
            <a:off x="621631" y="866274"/>
            <a:ext cx="4271211" cy="535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671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PID?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stable and smooth flight of the quadcopter.</a:t>
            </a:r>
          </a:p>
          <a:p>
            <a:r>
              <a:rPr lang="en-US" dirty="0" smtClean="0"/>
              <a:t>To make the system stable, as well as get the optimum or desired behavior from it.</a:t>
            </a:r>
          </a:p>
          <a:p>
            <a:r>
              <a:rPr lang="en-US" dirty="0" smtClean="0"/>
              <a:t>Without this, quad may topple, become sluggish or untamable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0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PID TUNING IN QUAD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sensors</a:t>
            </a:r>
          </a:p>
          <a:p>
            <a:r>
              <a:rPr lang="en-US" dirty="0" smtClean="0"/>
              <a:t>Read the stick movement input</a:t>
            </a:r>
          </a:p>
          <a:p>
            <a:r>
              <a:rPr lang="en-US" dirty="0" smtClean="0"/>
              <a:t>Compare the two </a:t>
            </a:r>
          </a:p>
          <a:p>
            <a:r>
              <a:rPr lang="en-US" dirty="0" smtClean="0"/>
              <a:t>Calculate the error</a:t>
            </a:r>
          </a:p>
          <a:p>
            <a:r>
              <a:rPr lang="en-US" dirty="0" smtClean="0"/>
              <a:t>Take necessary control action by sending corrections to ESCs.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02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Features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Navigation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Video Streaming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Door detection</a:t>
            </a:r>
          </a:p>
          <a:p>
            <a:endParaRPr lang="en-US" dirty="0" smtClean="0"/>
          </a:p>
          <a:p>
            <a:r>
              <a:rPr lang="en-US" dirty="0" smtClean="0"/>
              <a:t>Ground Control Station on </a:t>
            </a:r>
            <a:r>
              <a:rPr lang="en-US" dirty="0" err="1" smtClean="0"/>
              <a:t>Aakash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27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TUNED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Roll, Pitch and Yaw P, I and D parameters for the following modes :</a:t>
            </a:r>
          </a:p>
          <a:p>
            <a:r>
              <a:rPr lang="en-US" dirty="0" smtClean="0"/>
              <a:t>Stabilize</a:t>
            </a:r>
          </a:p>
          <a:p>
            <a:r>
              <a:rPr lang="en-US" dirty="0" smtClean="0"/>
              <a:t>Acro</a:t>
            </a:r>
          </a:p>
          <a:p>
            <a:r>
              <a:rPr lang="en-US" dirty="0" smtClean="0"/>
              <a:t>Loiter</a:t>
            </a:r>
          </a:p>
          <a:p>
            <a:r>
              <a:rPr lang="en-US" dirty="0" smtClean="0"/>
              <a:t>AltHold </a:t>
            </a:r>
          </a:p>
        </p:txBody>
      </p:sp>
    </p:spTree>
    <p:extLst>
      <p:ext uri="{BB962C8B-B14F-4D97-AF65-F5344CB8AC3E}">
        <p14:creationId xmlns:p14="http://schemas.microsoft.com/office/powerpoint/2010/main" xmlns="" val="31064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parameter makes the quad reach desired position</a:t>
            </a:r>
          </a:p>
          <a:p>
            <a:r>
              <a:rPr lang="en-US" dirty="0" smtClean="0"/>
              <a:t>I factor eliminates steady state error</a:t>
            </a:r>
          </a:p>
          <a:p>
            <a:r>
              <a:rPr lang="en-US" dirty="0" smtClean="0"/>
              <a:t>D parameter increases the speed of response.</a:t>
            </a:r>
          </a:p>
          <a:p>
            <a:endParaRPr lang="en-US" dirty="0"/>
          </a:p>
        </p:txBody>
      </p:sp>
      <p:pic>
        <p:nvPicPr>
          <p:cNvPr id="4" name="Picture 3" descr="Cascaded PID stru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00605"/>
            <a:ext cx="594360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359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 : </a:t>
            </a:r>
            <a:r>
              <a:rPr lang="en-US" dirty="0" err="1" smtClean="0"/>
              <a:t>Mavlink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protocol for communication between a Ground Control Station (GCS) and unmanned </a:t>
            </a:r>
            <a:r>
              <a:rPr lang="en-US" dirty="0" smtClean="0"/>
              <a:t>vehicles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MavLink</a:t>
            </a:r>
            <a:r>
              <a:rPr lang="en-US" dirty="0"/>
              <a:t> packet has a length of 17 </a:t>
            </a:r>
            <a:r>
              <a:rPr lang="en-US" dirty="0" smtClean="0"/>
              <a:t>bytes</a:t>
            </a:r>
          </a:p>
          <a:p>
            <a:pPr lvl="2"/>
            <a:r>
              <a:rPr lang="en-US" dirty="0"/>
              <a:t>6 bytes header + 9 bytes payload + 2 bytes </a:t>
            </a:r>
            <a:r>
              <a:rPr lang="en-US" dirty="0" smtClean="0"/>
              <a:t>checksum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55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14338"/>
            <a:ext cx="10515600" cy="1325563"/>
          </a:xfrm>
        </p:spPr>
        <p:txBody>
          <a:bodyPr/>
          <a:lstStyle/>
          <a:p>
            <a:r>
              <a:rPr lang="en-US" dirty="0" smtClean="0"/>
              <a:t>Communicating with the Quad</a:t>
            </a:r>
            <a:endParaRPr lang="en-US" dirty="0"/>
          </a:p>
        </p:txBody>
      </p:sp>
      <p:pic>
        <p:nvPicPr>
          <p:cNvPr id="4" name="Picture 3" descr="demo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35101"/>
            <a:ext cx="6705600" cy="52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15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63" y="26437"/>
            <a:ext cx="8610600" cy="1293028"/>
          </a:xfrm>
        </p:spPr>
        <p:txBody>
          <a:bodyPr/>
          <a:lstStyle/>
          <a:p>
            <a:r>
              <a:rPr lang="en-US" dirty="0" smtClean="0"/>
              <a:t>RC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2057401"/>
            <a:ext cx="7620000" cy="4572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44379" y="1604210"/>
            <a:ext cx="1989221" cy="765191"/>
          </a:xfrm>
          <a:prstGeom prst="wedgeRectCallout">
            <a:avLst>
              <a:gd name="adj1" fmla="val 82392"/>
              <a:gd name="adj2" fmla="val 1291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Mode Access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497179" y="882316"/>
            <a:ext cx="1909010" cy="561473"/>
          </a:xfrm>
          <a:prstGeom prst="wedgeRectCallout">
            <a:avLst>
              <a:gd name="adj1" fmla="val -71012"/>
              <a:gd name="adj2" fmla="val 1720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Menu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577137" y="3689684"/>
            <a:ext cx="2326105" cy="673768"/>
          </a:xfrm>
          <a:prstGeom prst="wedgeRectCallout">
            <a:avLst>
              <a:gd name="adj1" fmla="val -85339"/>
              <a:gd name="adj2" fmla="val 132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 Control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0058400" y="1443789"/>
            <a:ext cx="2049379" cy="770022"/>
          </a:xfrm>
          <a:prstGeom prst="wedgeRectCallout">
            <a:avLst>
              <a:gd name="adj1" fmla="val -10204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Button to connect with the 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6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567235"/>
            <a:ext cx="5181600" cy="31089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2918020"/>
            <a:ext cx="5943600" cy="3566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284" y="3808687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Planning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2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411" y="344622"/>
            <a:ext cx="5548630" cy="33293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0441" y="3069422"/>
            <a:ext cx="5999748" cy="3427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9426" y="3747202"/>
            <a:ext cx="35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Charts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8811" y="2606388"/>
            <a:ext cx="357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based navigation in a GPS denied Environment.</a:t>
            </a:r>
          </a:p>
          <a:p>
            <a:r>
              <a:rPr lang="en-US" dirty="0" smtClean="0"/>
              <a:t>Face Recognition in the Feed received at the </a:t>
            </a:r>
            <a:r>
              <a:rPr lang="en-US" dirty="0" err="1" smtClean="0"/>
              <a:t>Aakash</a:t>
            </a:r>
            <a:r>
              <a:rPr lang="en-US" dirty="0" smtClean="0"/>
              <a:t>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60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r>
              <a:rPr lang="en-US" b="1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/>
            </a:r>
            <a:br>
              <a:rPr lang="en-US" b="1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09000"/>
              </a:lnSpc>
              <a:spcBef>
                <a:spcPts val="0"/>
              </a:spcBef>
              <a:spcAft>
                <a:spcPts val="1080"/>
              </a:spcAft>
              <a:buClr>
                <a:srgbClr val="000000"/>
              </a:buClr>
              <a:buSzPts val="1200"/>
            </a:pPr>
            <a:endParaRPr lang="en-US" dirty="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base">
              <a:lnSpc>
                <a:spcPts val="1575"/>
              </a:lnSpc>
            </a:pP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[1] :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JoyStickView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  <a:hlinkClick r:id="rId2"/>
              </a:rPr>
              <a:t>https://code.google.com/p/mobile-anarchy-widgets/</a:t>
            </a:r>
            <a:endParaRPr lang="en-US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ts val="1575"/>
              </a:lnSpc>
            </a:pP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[2] :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MjpegStream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  <a:hlinkClick r:id="rId3"/>
              </a:rPr>
              <a:t>https://bitbucket.org/neuralassembly/simplewebcam</a:t>
            </a:r>
            <a:endParaRPr lang="en-US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ts val="1575"/>
              </a:lnSpc>
            </a:pP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[3] : HUD : </a:t>
            </a:r>
            <a:r>
              <a:rPr lang="en-US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  <a:hlinkClick r:id="rId4"/>
              </a:rPr>
              <a:t>https://</a:t>
            </a:r>
            <a:r>
              <a:rPr lang="en-US" u="sng" dirty="0" smtClean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Helvetica" panose="020B0604020202020204" pitchFamily="34" charset="0"/>
                <a:hlinkClick r:id="rId4"/>
              </a:rPr>
              <a:t>code.google.com/p/copter-gcs</a:t>
            </a:r>
            <a:endParaRPr lang="en-US" u="sng" dirty="0" smtClean="0">
              <a:solidFill>
                <a:srgbClr val="0000FF"/>
              </a:solidFill>
              <a:latin typeface="Cambria" panose="020405030504060302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fontAlgn="base">
              <a:lnSpc>
                <a:spcPts val="1575"/>
              </a:lnSpc>
            </a:pPr>
            <a:r>
              <a:rPr lang="en-US" dirty="0">
                <a:latin typeface="Cambria" panose="02040503050406030204" pitchFamily="18" charset="0"/>
                <a:hlinkClick r:id="rId5"/>
              </a:rPr>
              <a:t>http://helicopterforum.verticalreference.com</a:t>
            </a:r>
            <a:r>
              <a:rPr lang="en-US" dirty="0" smtClean="0">
                <a:latin typeface="Cambria" panose="02040503050406030204" pitchFamily="18" charset="0"/>
                <a:hlinkClick r:id="rId5"/>
              </a:rPr>
              <a:t>/</a:t>
            </a:r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Retrieved June 30, 2014 from Smithsonian National Air and Space </a:t>
            </a:r>
            <a:r>
              <a:rPr lang="en-US" dirty="0" smtClean="0">
                <a:latin typeface="Cambria" panose="02040503050406030204" pitchFamily="18" charset="0"/>
              </a:rPr>
              <a:t>Museum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https://howthingsfly.si.edu/flight-dynamics</a:t>
            </a:r>
          </a:p>
          <a:p>
            <a:pPr fontAlgn="base">
              <a:lnSpc>
                <a:spcPts val="1575"/>
              </a:lnSpc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9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4715" y="2994225"/>
            <a:ext cx="8610600" cy="129302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3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00"/>
            <a:ext cx="12192000" cy="749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063791" y="0"/>
            <a:ext cx="370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Overview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337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Yaw</a:t>
            </a:r>
          </a:p>
        </p:txBody>
      </p:sp>
      <p:pic>
        <p:nvPicPr>
          <p:cNvPr id="3075" name="Picture 3" descr="C:\Users\Owner\Downloads\output_7E2CsV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5" y="2120106"/>
            <a:ext cx="6838950" cy="348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3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Roll</a:t>
            </a:r>
          </a:p>
        </p:txBody>
      </p:sp>
      <p:pic>
        <p:nvPicPr>
          <p:cNvPr id="5122" name="Picture 2" descr="C:\Users\Owner\Downloads\output_DJYAO9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75" y="2920206"/>
            <a:ext cx="6953250" cy="188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92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Pitch</a:t>
            </a:r>
          </a:p>
        </p:txBody>
      </p:sp>
      <p:pic>
        <p:nvPicPr>
          <p:cNvPr id="4099" name="Picture 3" descr="C:\Users\Owner\Downloads\output_XvFHou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5" y="2677320"/>
            <a:ext cx="6838950" cy="2371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556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731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446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Roll/Pitch Control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600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12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228</TotalTime>
  <Words>507</Words>
  <Application>Microsoft Office PowerPoint</Application>
  <PresentationFormat>Custom</PresentationFormat>
  <Paragraphs>146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Vapor Trail</vt:lpstr>
      <vt:lpstr>Investigation of possible exits and window in an Indoor environment for Quadcopter Navigation</vt:lpstr>
      <vt:lpstr>Our Team</vt:lpstr>
      <vt:lpstr>Features</vt:lpstr>
      <vt:lpstr>Slide 4</vt:lpstr>
      <vt:lpstr>Yaw</vt:lpstr>
      <vt:lpstr>Roll</vt:lpstr>
      <vt:lpstr>Pitch</vt:lpstr>
      <vt:lpstr>Yaw control</vt:lpstr>
      <vt:lpstr>Roll/Pitch Control</vt:lpstr>
      <vt:lpstr>‘If you want to go forward, pitch forward’</vt:lpstr>
      <vt:lpstr>Altitude Control</vt:lpstr>
      <vt:lpstr>Slide 12</vt:lpstr>
      <vt:lpstr>Accelerometer &amp; Gyroscope</vt:lpstr>
      <vt:lpstr>Magnetometer (HMC5883L)</vt:lpstr>
      <vt:lpstr>Pressure Sensor (MS5611)</vt:lpstr>
      <vt:lpstr>GPS Sensor</vt:lpstr>
      <vt:lpstr>Sensor Fusion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PID TUNING </vt:lpstr>
      <vt:lpstr>WHAT IS PID?</vt:lpstr>
      <vt:lpstr>Block diagram of a PID feedback control mechanism  </vt:lpstr>
      <vt:lpstr>WHY PID? </vt:lpstr>
      <vt:lpstr>STEPS FOR PID TUNING IN QUAD</vt:lpstr>
      <vt:lpstr>PARAMETERS TUNED </vt:lpstr>
      <vt:lpstr>Slide 31</vt:lpstr>
      <vt:lpstr>Communication Protocol : Mavlink</vt:lpstr>
      <vt:lpstr>Communicating with the Quad</vt:lpstr>
      <vt:lpstr>RC Interface</vt:lpstr>
      <vt:lpstr>Interfaces </vt:lpstr>
      <vt:lpstr>Interfaces</vt:lpstr>
      <vt:lpstr>Further Prospects</vt:lpstr>
      <vt:lpstr>References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Yogendra Rao</dc:creator>
  <cp:lastModifiedBy>Dell</cp:lastModifiedBy>
  <cp:revision>16</cp:revision>
  <dcterms:created xsi:type="dcterms:W3CDTF">2014-07-02T08:48:41Z</dcterms:created>
  <dcterms:modified xsi:type="dcterms:W3CDTF">2017-12-13T17:01:37Z</dcterms:modified>
</cp:coreProperties>
</file>