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92" r:id="rId5"/>
    <p:sldId id="294" r:id="rId6"/>
    <p:sldId id="319" r:id="rId7"/>
    <p:sldId id="293" r:id="rId8"/>
    <p:sldId id="300" r:id="rId9"/>
    <p:sldId id="301" r:id="rId10"/>
    <p:sldId id="302" r:id="rId11"/>
    <p:sldId id="303" r:id="rId12"/>
    <p:sldId id="304" r:id="rId13"/>
    <p:sldId id="305" r:id="rId14"/>
    <p:sldId id="306" r:id="rId15"/>
    <p:sldId id="307" r:id="rId16"/>
    <p:sldId id="308" r:id="rId17"/>
    <p:sldId id="281" r:id="rId18"/>
    <p:sldId id="282" r:id="rId19"/>
    <p:sldId id="298" r:id="rId20"/>
    <p:sldId id="299" r:id="rId21"/>
    <p:sldId id="296" r:id="rId22"/>
    <p:sldId id="297" r:id="rId23"/>
    <p:sldId id="310" r:id="rId24"/>
    <p:sldId id="318" r:id="rId25"/>
    <p:sldId id="311" r:id="rId26"/>
    <p:sldId id="315" r:id="rId27"/>
    <p:sldId id="316" r:id="rId28"/>
    <p:sldId id="312" r:id="rId29"/>
    <p:sldId id="313" r:id="rId30"/>
    <p:sldId id="314" r:id="rId31"/>
    <p:sldId id="317" r:id="rId32"/>
    <p:sldId id="309" r:id="rId33"/>
    <p:sldId id="262" r:id="rId34"/>
    <p:sldId id="280" r:id="rId35"/>
    <p:sldId id="286"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505"/>
    <a:srgbClr val="7937AB"/>
    <a:srgbClr val="FF9900"/>
    <a:srgbClr val="D4ECFC"/>
    <a:srgbClr val="D0E3F0"/>
    <a:srgbClr val="CEE2EF"/>
    <a:srgbClr val="D1E4F0"/>
    <a:srgbClr val="CBE0EE"/>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6755-FE25-46DA-B3A3-1FED4657CF0D}"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E0942-79A2-4C1C-BD07-3E94355CE5A0}" type="slidenum">
              <a:rPr lang="en-US" smtClean="0"/>
              <a:t>‹#›</a:t>
            </a:fld>
            <a:endParaRPr lang="en-US"/>
          </a:p>
        </p:txBody>
      </p:sp>
    </p:spTree>
    <p:extLst>
      <p:ext uri="{BB962C8B-B14F-4D97-AF65-F5344CB8AC3E}">
        <p14:creationId xmlns:p14="http://schemas.microsoft.com/office/powerpoint/2010/main" val="294401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1/26/2022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76" y="257540"/>
            <a:ext cx="5504231" cy="1326586"/>
          </a:xfrm>
          <a:prstGeom prst="rect">
            <a:avLst/>
          </a:prstGeom>
          <a:ln>
            <a:noFill/>
          </a:ln>
          <a:effectLst>
            <a:outerShdw blurRad="190500" algn="tl" rotWithShape="0">
              <a:srgbClr val="000000">
                <a:alpha val="70000"/>
              </a:srgbClr>
            </a:outerShdw>
          </a:effectLst>
        </p:spPr>
      </p:pic>
      <p:sp>
        <p:nvSpPr>
          <p:cNvPr id="5" name="TextBox 4"/>
          <p:cNvSpPr txBox="1"/>
          <p:nvPr/>
        </p:nvSpPr>
        <p:spPr>
          <a:xfrm>
            <a:off x="4600708" y="5374286"/>
            <a:ext cx="3526334" cy="1754326"/>
          </a:xfrm>
          <a:prstGeom prst="rect">
            <a:avLst/>
          </a:prstGeom>
          <a:noFill/>
        </p:spPr>
        <p:txBody>
          <a:bodyPr wrap="square" rtlCol="0">
            <a:spAutoFit/>
          </a:bodyPr>
          <a:lstStyle/>
          <a:p>
            <a:r>
              <a:rPr lang="en-US" sz="2400" b="1" dirty="0" smtClean="0"/>
              <a:t>Group Members:</a:t>
            </a:r>
          </a:p>
          <a:p>
            <a:r>
              <a:rPr lang="en-US" sz="2000" b="1" dirty="0" smtClean="0"/>
              <a:t>1. Sagar </a:t>
            </a:r>
            <a:r>
              <a:rPr lang="en-US" sz="2000" b="1" dirty="0" err="1" smtClean="0"/>
              <a:t>Upadhyaya</a:t>
            </a:r>
            <a:r>
              <a:rPr lang="en-US" sz="2000" b="1" dirty="0" smtClean="0"/>
              <a:t> (313346)</a:t>
            </a:r>
            <a:endParaRPr lang="en-US" sz="2000" b="1" dirty="0"/>
          </a:p>
          <a:p>
            <a:r>
              <a:rPr lang="en-US" sz="2000" b="1" dirty="0" smtClean="0"/>
              <a:t>2. </a:t>
            </a:r>
            <a:r>
              <a:rPr lang="en-US" sz="2000" b="1" dirty="0" err="1" smtClean="0"/>
              <a:t>Shubham</a:t>
            </a:r>
            <a:r>
              <a:rPr lang="en-US" sz="2000" b="1" dirty="0" smtClean="0"/>
              <a:t> </a:t>
            </a:r>
            <a:r>
              <a:rPr lang="en-US" sz="2000" b="1" dirty="0" err="1" smtClean="0"/>
              <a:t>Ghimire</a:t>
            </a:r>
            <a:r>
              <a:rPr lang="en-US" sz="2000" b="1" dirty="0" smtClean="0"/>
              <a:t> (313348)</a:t>
            </a:r>
            <a:endParaRPr lang="en-US" sz="2000" b="1" dirty="0"/>
          </a:p>
          <a:p>
            <a:r>
              <a:rPr lang="en-US" sz="2000" b="1" dirty="0" smtClean="0"/>
              <a:t>3. </a:t>
            </a:r>
            <a:r>
              <a:rPr lang="en-US" sz="2000" b="1" dirty="0" err="1" smtClean="0"/>
              <a:t>Dhiraj</a:t>
            </a:r>
            <a:r>
              <a:rPr lang="en-US" sz="2000" b="1" dirty="0" smtClean="0"/>
              <a:t> </a:t>
            </a:r>
            <a:r>
              <a:rPr lang="en-US" sz="2000" b="1" dirty="0" err="1" smtClean="0"/>
              <a:t>Sapkota</a:t>
            </a:r>
            <a:r>
              <a:rPr lang="en-US" sz="2000" b="1" dirty="0" smtClean="0"/>
              <a:t> (313326)</a:t>
            </a:r>
          </a:p>
          <a:p>
            <a:endParaRPr lang="en-US" sz="2400" b="1" dirty="0" smtClean="0"/>
          </a:p>
        </p:txBody>
      </p:sp>
      <p:cxnSp>
        <p:nvCxnSpPr>
          <p:cNvPr id="6" name="Straight Connector 5"/>
          <p:cNvCxnSpPr/>
          <p:nvPr/>
        </p:nvCxnSpPr>
        <p:spPr>
          <a:xfrm>
            <a:off x="5970490" y="3293842"/>
            <a:ext cx="0" cy="1186416"/>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2846674" y="1724182"/>
            <a:ext cx="6247633" cy="1569660"/>
          </a:xfrm>
          <a:prstGeom prst="rect">
            <a:avLst/>
          </a:prstGeom>
        </p:spPr>
        <p:txBody>
          <a:bodyPr wrap="square">
            <a:spAutoFit/>
          </a:bodyPr>
          <a:lstStyle/>
          <a:p>
            <a:pPr algn="ctr"/>
            <a:r>
              <a:rPr lang="en-US" sz="3200" dirty="0" smtClean="0"/>
              <a:t>Project Presentation</a:t>
            </a:r>
            <a:endParaRPr lang="en-US" sz="3200" dirty="0"/>
          </a:p>
          <a:p>
            <a:pPr algn="ctr"/>
            <a:r>
              <a:rPr lang="en-US" sz="3200" dirty="0"/>
              <a:t>On</a:t>
            </a:r>
          </a:p>
          <a:p>
            <a:pPr algn="ctr"/>
            <a:r>
              <a:rPr lang="en-US" sz="3200" dirty="0"/>
              <a:t> </a:t>
            </a:r>
            <a:r>
              <a:rPr lang="en-US" sz="3200" b="1" dirty="0" smtClean="0"/>
              <a:t>SPORTS SCORESHEET ORGANIZER</a:t>
            </a:r>
            <a:endParaRPr lang="en-US" sz="3200" b="1" dirty="0"/>
          </a:p>
        </p:txBody>
      </p:sp>
      <p:sp>
        <p:nvSpPr>
          <p:cNvPr id="8" name="Rectangle 7"/>
          <p:cNvSpPr/>
          <p:nvPr/>
        </p:nvSpPr>
        <p:spPr>
          <a:xfrm>
            <a:off x="4605755" y="4480258"/>
            <a:ext cx="2749662" cy="584775"/>
          </a:xfrm>
          <a:prstGeom prst="rect">
            <a:avLst/>
          </a:prstGeom>
        </p:spPr>
        <p:txBody>
          <a:bodyPr wrap="none">
            <a:spAutoFit/>
          </a:bodyPr>
          <a:lstStyle/>
          <a:p>
            <a:pPr algn="ctr"/>
            <a:r>
              <a:rPr lang="en-US" sz="3200" dirty="0"/>
              <a:t>BIT-1</a:t>
            </a:r>
            <a:r>
              <a:rPr lang="en-US" sz="3200" baseline="30000" dirty="0"/>
              <a:t>st</a:t>
            </a:r>
            <a:r>
              <a:rPr lang="en-US" sz="3200" dirty="0"/>
              <a:t> </a:t>
            </a:r>
            <a:r>
              <a:rPr lang="en-US" sz="3200" dirty="0" smtClean="0"/>
              <a:t>Semester</a:t>
            </a:r>
            <a:endParaRPr lang="en-US" sz="3200" dirty="0"/>
          </a:p>
        </p:txBody>
      </p:sp>
      <p:pic>
        <p:nvPicPr>
          <p:cNvPr id="11" name="Picture 10" descr="A picture containing athletic game, tennis, sport, green&#10;&#10;Description automatically generated">
            <a:extLst>
              <a:ext uri="{FF2B5EF4-FFF2-40B4-BE49-F238E27FC236}">
                <a16:creationId xmlns:a16="http://schemas.microsoft.com/office/drawing/2014/main" id="{45A40F51-7163-43B5-B04B-3B36CDAC8C36}"/>
              </a:ext>
            </a:extLst>
          </p:cNvPr>
          <p:cNvPicPr>
            <a:picLocks noChangeAspect="1"/>
          </p:cNvPicPr>
          <p:nvPr>
            <p:custDataLst>
              <p:tags r:id="rId1"/>
            </p:custDataLst>
          </p:nvPr>
        </p:nvPicPr>
        <p:blipFill rotWithShape="1">
          <a:blip r:embed="rId5">
            <a:extLst>
              <a:ext uri="{28A0092B-C50C-407E-A947-70E740481C1C}">
                <a14:useLocalDpi xmlns:a14="http://schemas.microsoft.com/office/drawing/2010/main" val="0"/>
              </a:ext>
            </a:extLst>
          </a:blip>
          <a:srcRect t="17186" r="1" b="12502"/>
          <a:stretch/>
        </p:blipFill>
        <p:spPr>
          <a:xfrm>
            <a:off x="8720152" y="4336868"/>
            <a:ext cx="3554589" cy="23513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2" name="Picture 11" descr="Diagram&#10;&#10;Description automatically generated with medium confidence">
            <a:extLst>
              <a:ext uri="{FF2B5EF4-FFF2-40B4-BE49-F238E27FC236}">
                <a16:creationId xmlns:a16="http://schemas.microsoft.com/office/drawing/2014/main" id="{3399DD48-C025-479D-9F13-4585B74B550E}"/>
              </a:ext>
            </a:extLst>
          </p:cNvPr>
          <p:cNvPicPr>
            <a:picLocks noChangeAspect="1"/>
          </p:cNvPicPr>
          <p:nvPr>
            <p:custDataLst>
              <p:tags r:id="rId2"/>
            </p:custDataLst>
          </p:nvPr>
        </p:nvPicPr>
        <p:blipFill rotWithShape="1">
          <a:blip r:embed="rId6">
            <a:extLst>
              <a:ext uri="{28A0092B-C50C-407E-A947-70E740481C1C}">
                <a14:useLocalDpi xmlns:a14="http://schemas.microsoft.com/office/drawing/2010/main" val="0"/>
              </a:ext>
            </a:extLst>
          </a:blip>
          <a:srcRect t="9133" b="4022"/>
          <a:stretch/>
        </p:blipFill>
        <p:spPr>
          <a:xfrm>
            <a:off x="0" y="4140927"/>
            <a:ext cx="3640085" cy="2717074"/>
          </a:xfrm>
          <a:custGeom>
            <a:avLst/>
            <a:gdLst/>
            <a:ahLst/>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p:spPr>
      </p:pic>
    </p:spTree>
    <p:extLst>
      <p:ext uri="{BB962C8B-B14F-4D97-AF65-F5344CB8AC3E}">
        <p14:creationId xmlns:p14="http://schemas.microsoft.com/office/powerpoint/2010/main" val="171593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Rectangle 3"/>
          <p:cNvSpPr/>
          <p:nvPr/>
        </p:nvSpPr>
        <p:spPr>
          <a:xfrm>
            <a:off x="2447777" y="1182993"/>
            <a:ext cx="8243669" cy="517616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15: Display table for team 1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16: Input JN, name, position of the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17: Display table for team 2</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18: Input JN, name, position of the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19: Display toss won by:</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1.team 1</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2.team 2</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and choose(bat/ball) by toss winner</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20: Display "title", </a:t>
            </a:r>
            <a:r>
              <a:rPr lang="en-US" b="1" dirty="0">
                <a:latin typeface="Times New Roman" panose="02020603050405020304" pitchFamily="18" charset="0"/>
                <a:ea typeface="Calibri" panose="020F0502020204030204" pitchFamily="34" charset="0"/>
                <a:cs typeface="Mangal" panose="02040503050203030202" pitchFamily="18" charset="0"/>
              </a:rPr>
              <a:t>First Inning</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21: input a file name for first inning batting team and Display table for first inning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22: Display JN and name of each player and input run made by each </a:t>
            </a:r>
            <a:r>
              <a:rPr lang="en-US" dirty="0" smtClean="0">
                <a:latin typeface="Times New Roman" panose="02020603050405020304" pitchFamily="18" charset="0"/>
                <a:ea typeface="Calibri" panose="020F0502020204030204" pitchFamily="34" charset="0"/>
                <a:cs typeface="Mangal" panose="02040503050203030202" pitchFamily="18" charset="0"/>
              </a:rPr>
              <a:t>player</a:t>
            </a: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23: Input file name for first inning bowling team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24: Display JN and name of players of bowling team</a:t>
            </a:r>
            <a:r>
              <a:rPr lang="en-US" dirty="0" smtClean="0">
                <a:latin typeface="Times New Roman" panose="02020603050405020304" pitchFamily="18" charset="0"/>
                <a:ea typeface="Calibri" panose="020F0502020204030204" pitchFamily="34" charset="0"/>
                <a:cs typeface="Mangal" panose="02040503050203030202" pitchFamily="18" charset="0"/>
              </a:rPr>
              <a:t> </a:t>
            </a:r>
            <a:endParaRPr lang="en-US" dirty="0">
              <a:latin typeface="Calibri" panose="020F0502020204030204" pitchFamily="34" charset="0"/>
              <a:ea typeface="Calibri" panose="020F0502020204030204" pitchFamily="34" charset="0"/>
              <a:cs typeface="Mangal" panose="02040503050203030202" pitchFamily="18" charset="0"/>
            </a:endParaRPr>
          </a:p>
        </p:txBody>
      </p:sp>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Tree>
    <p:extLst>
      <p:ext uri="{BB962C8B-B14F-4D97-AF65-F5344CB8AC3E}">
        <p14:creationId xmlns:p14="http://schemas.microsoft.com/office/powerpoint/2010/main" val="18219438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513426" y="1025912"/>
            <a:ext cx="8473441" cy="5176161"/>
          </a:xfrm>
          <a:prstGeom prst="rect">
            <a:avLst/>
          </a:prstGeom>
        </p:spPr>
        <p:txBody>
          <a:bodyPr wrap="squar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25: input wicket taken and run given by each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26: display total wicket taken and total run given</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27: input total extra run given from misconducts</a:t>
            </a:r>
          </a:p>
          <a:p>
            <a:pPr>
              <a:lnSpc>
                <a:spcPct val="107000"/>
              </a:lnSpc>
              <a:spcAft>
                <a:spcPts val="800"/>
              </a:spcAft>
            </a:pPr>
            <a:r>
              <a:rPr lang="en-US" dirty="0"/>
              <a:t>Step 28: display total run scored in the first inning and target </a:t>
            </a:r>
            <a:r>
              <a:rPr lang="en-US" dirty="0" smtClean="0"/>
              <a:t>run</a:t>
            </a:r>
            <a:endParaRPr lang="en-US" dirty="0" smtClean="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US" dirty="0" smtClean="0">
                <a:latin typeface="Times New Roman" panose="02020603050405020304" pitchFamily="18" charset="0"/>
                <a:ea typeface="Calibri" panose="020F0502020204030204" pitchFamily="34" charset="0"/>
                <a:cs typeface="Mangal" panose="02040503050203030202" pitchFamily="18" charset="0"/>
              </a:rPr>
              <a:t>Step </a:t>
            </a:r>
            <a:r>
              <a:rPr lang="en-US" dirty="0">
                <a:latin typeface="Times New Roman" panose="02020603050405020304" pitchFamily="18" charset="0"/>
                <a:ea typeface="Calibri" panose="020F0502020204030204" pitchFamily="34" charset="0"/>
                <a:cs typeface="Mangal" panose="02040503050203030202" pitchFamily="18" charset="0"/>
              </a:rPr>
              <a:t>29: input a file name for first inning batting team and Display table for second inning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30: Display </a:t>
            </a:r>
            <a:r>
              <a:rPr lang="en-US" dirty="0" err="1">
                <a:latin typeface="Times New Roman" panose="02020603050405020304" pitchFamily="18" charset="0"/>
                <a:ea typeface="Calibri" panose="020F0502020204030204" pitchFamily="34" charset="0"/>
                <a:cs typeface="Mangal" panose="02040503050203030202" pitchFamily="18" charset="0"/>
              </a:rPr>
              <a:t>Jn</a:t>
            </a:r>
            <a:r>
              <a:rPr lang="en-US" dirty="0">
                <a:latin typeface="Times New Roman" panose="02020603050405020304" pitchFamily="18" charset="0"/>
                <a:ea typeface="Calibri" panose="020F0502020204030204" pitchFamily="34" charset="0"/>
                <a:cs typeface="Mangal" panose="02040503050203030202" pitchFamily="18" charset="0"/>
              </a:rPr>
              <a:t> and name of each player and input run made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31: Input file name for second inning bowling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32: Display JN and name of players of bowling team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33: input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34: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35: input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36: Display result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9341379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2836985" y="1007934"/>
            <a:ext cx="6729046" cy="5234446"/>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38:  Display "title - </a:t>
            </a:r>
            <a:r>
              <a:rPr lang="en-US" b="1" dirty="0">
                <a:latin typeface="Times New Roman" panose="02020603050405020304" pitchFamily="18" charset="0"/>
                <a:ea typeface="Calibri" panose="020F0502020204030204" pitchFamily="34" charset="0"/>
                <a:cs typeface="Mangal" panose="02040503050203030202" pitchFamily="18" charset="0"/>
              </a:rPr>
              <a:t>Soccer scoresheet</a:t>
            </a:r>
            <a:r>
              <a:rPr lang="en-US" dirty="0">
                <a:latin typeface="Times New Roman" panose="02020603050405020304" pitchFamily="18" charset="0"/>
                <a:ea typeface="Calibri" panose="020F0502020204030204" pitchFamily="34" charset="0"/>
                <a:cs typeface="Mangal" panose="02040503050203030202" pitchFamily="18" charset="0"/>
              </a:rPr>
              <a:t>" the table 1.2(Details)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39: Input football league (multiple choice)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40: Input venue, date of match, name of teams (command for inputting real time date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41: Input coach name of each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42: Input total no. of players in each team including substitution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43: Display</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continue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edit</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US" dirty="0" smtClean="0">
                <a:latin typeface="Times New Roman" panose="02020603050405020304" pitchFamily="18" charset="0"/>
                <a:ea typeface="Calibri" panose="020F0502020204030204" pitchFamily="34" charset="0"/>
                <a:cs typeface="Mangal" panose="02040503050203030202" pitchFamily="18" charset="0"/>
              </a:rPr>
              <a:t>Back</a:t>
            </a:r>
          </a:p>
          <a:p>
            <a:pPr marR="0" lvl="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44: if user choose 1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45</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a:latin typeface="Times New Roman" panose="02020603050405020304" pitchFamily="18" charset="0"/>
                <a:ea typeface="Calibri" panose="020F0502020204030204" pitchFamily="34" charset="0"/>
                <a:cs typeface="Mangal" panose="02040503050203030202" pitchFamily="18" charset="0"/>
              </a:rPr>
              <a:t>Else if user choses 2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39</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Else go to step 4</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5556485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2431679" y="883929"/>
            <a:ext cx="8653662" cy="597407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45: Display table for team 1 and input players #JN, name, position of respective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46: Display table for team 2 and input players $JN, name, position respective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47: input file name for team 1’s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48: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48: input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49: input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50: input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51: Display total shoot made and total goals by team 1</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52: input file name for team 2’s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53: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54: input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55: input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56: input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57: Display total shoot made and total goals by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58: Display result</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0848580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Rectangle 3"/>
          <p:cNvSpPr/>
          <p:nvPr/>
        </p:nvSpPr>
        <p:spPr>
          <a:xfrm>
            <a:off x="2560319" y="883929"/>
            <a:ext cx="9425355" cy="597407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59: </a:t>
            </a:r>
            <a:r>
              <a:rPr lang="en-US" dirty="0" smtClean="0">
                <a:latin typeface="Times New Roman" panose="02020603050405020304" pitchFamily="18" charset="0"/>
                <a:ea typeface="Calibri" panose="020F0502020204030204" pitchFamily="34" charset="0"/>
                <a:cs typeface="Mangal" panose="02040503050203030202" pitchFamily="18" charset="0"/>
              </a:rPr>
              <a:t>Display:  </a:t>
            </a:r>
            <a:r>
              <a:rPr lang="en-US" dirty="0">
                <a:latin typeface="Times New Roman" panose="02020603050405020304" pitchFamily="18" charset="0"/>
                <a:ea typeface="Calibri" panose="020F0502020204030204" pitchFamily="34" charset="0"/>
                <a:cs typeface="Mangal" panose="02040503050203030202" pitchFamily="18" charset="0"/>
              </a:rPr>
              <a:t>1.cricket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a:latin typeface="Times New Roman" panose="02020603050405020304" pitchFamily="18" charset="0"/>
                <a:ea typeface="Calibri" panose="020F0502020204030204" pitchFamily="34" charset="0"/>
                <a:cs typeface="Mangal" panose="02040503050203030202" pitchFamily="18" charset="0"/>
              </a:rPr>
              <a:t>2. Football</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60: If user choses 1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61 </a:t>
            </a:r>
            <a:r>
              <a:rPr lang="en-US" dirty="0" smtClean="0">
                <a:latin typeface="Calibri" panose="020F0502020204030204" pitchFamily="34" charset="0"/>
                <a:ea typeface="Calibri" panose="020F0502020204030204" pitchFamily="34" charset="0"/>
                <a:cs typeface="Mangal" panose="02040503050203030202" pitchFamily="18" charset="0"/>
              </a:rPr>
              <a:t> </a:t>
            </a:r>
            <a:r>
              <a:rPr lang="en-US" dirty="0">
                <a:latin typeface="Calibri" panose="020F0502020204030204" pitchFamily="34" charset="0"/>
                <a:ea typeface="Calibri" panose="020F0502020204030204" pitchFamily="34" charset="0"/>
                <a:cs typeface="Mangal" panose="02040503050203030202" pitchFamily="18" charset="0"/>
              </a:rPr>
              <a:t>Else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74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61: display the first table for details of match</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62: display the second table for first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63: display the table of second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64: Display the table of first inning for both batting team and blowing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65:</a:t>
            </a:r>
            <a:r>
              <a:rPr lang="en-US" dirty="0">
                <a:latin typeface="Times New Roman" panose="02020603050405020304" pitchFamily="18" charset="0"/>
                <a:ea typeface="Calibri" panose="020F0502020204030204" pitchFamily="34" charset="0"/>
                <a:cs typeface="Mangal" panose="02040503050203030202" pitchFamily="18" charset="0"/>
              </a:rPr>
              <a:t> Display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66: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67: Display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68: display total run scored in the first inning and target run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69: display the table for second inning for both batting and lowing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70: Display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71: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72: input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73: Display result</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Tree>
    <p:extLst>
      <p:ext uri="{BB962C8B-B14F-4D97-AF65-F5344CB8AC3E}">
        <p14:creationId xmlns:p14="http://schemas.microsoft.com/office/powerpoint/2010/main" val="252531857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7" name="Rectangle 6"/>
          <p:cNvSpPr/>
          <p:nvPr/>
        </p:nvSpPr>
        <p:spPr>
          <a:xfrm>
            <a:off x="2766646" y="1137930"/>
            <a:ext cx="6096000" cy="5369932"/>
          </a:xfrm>
          <a:prstGeom prst="rect">
            <a:avLst/>
          </a:prstGeom>
        </p:spPr>
        <p:txBody>
          <a:bodyPr>
            <a:spAutoFit/>
          </a:bodyPr>
          <a:lstStyle/>
          <a:p>
            <a:pPr>
              <a:lnSpc>
                <a:spcPct val="107000"/>
              </a:lnSpc>
              <a:spcAft>
                <a:spcPts val="800"/>
              </a:spcAft>
            </a:pPr>
            <a:r>
              <a:rPr lang="en-US">
                <a:latin typeface="Calibri" panose="020F0502020204030204" pitchFamily="34" charset="0"/>
                <a:ea typeface="Calibri" panose="020F0502020204030204" pitchFamily="34" charset="0"/>
                <a:cs typeface="Mangal" panose="02040503050203030202" pitchFamily="18" charset="0"/>
              </a:rPr>
              <a:t>Step 74: Input file name to display match detail</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75: display the first table for details of match</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76: input file name to display player detail of team 1</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77: display the table for first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78: input file name to display player detail of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79: display the table of second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80: input file name for team 1’s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81: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82: display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83: display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84: display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85: Display total shoot made and total goals by team 1</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0399328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3160541" y="1920185"/>
            <a:ext cx="6096000" cy="3580339"/>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86: display file name for team 2’s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87: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88: display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89: display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90: display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91: Display total shoot made and total goals by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92: Display result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93: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94: End</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3289344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pic>
        <p:nvPicPr>
          <p:cNvPr id="4" name="Picture 3" descr="Diagram&#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624274" y="15374"/>
            <a:ext cx="4926057" cy="6842626"/>
          </a:xfrm>
          <a:prstGeom prst="rect">
            <a:avLst/>
          </a:prstGeom>
          <a:noFill/>
          <a:ln>
            <a:noFill/>
          </a:ln>
        </p:spPr>
      </p:pic>
    </p:spTree>
    <p:extLst>
      <p:ext uri="{BB962C8B-B14F-4D97-AF65-F5344CB8AC3E}">
        <p14:creationId xmlns:p14="http://schemas.microsoft.com/office/powerpoint/2010/main" val="3796589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descr="Diagram&#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715985" y="71846"/>
            <a:ext cx="4712607" cy="6786154"/>
          </a:xfrm>
          <a:prstGeom prst="rect">
            <a:avLst/>
          </a:prstGeom>
          <a:noFill/>
          <a:ln>
            <a:noFill/>
          </a:ln>
        </p:spPr>
      </p:pic>
      <p:sp>
        <p:nvSpPr>
          <p:cNvPr id="3" name="TextBox 2"/>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279020427"/>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11" y="0"/>
            <a:ext cx="10058400" cy="6781291"/>
          </a:xfrm>
          <a:prstGeom prst="rect">
            <a:avLst/>
          </a:prstGeom>
        </p:spPr>
      </p:pic>
      <p:sp>
        <p:nvSpPr>
          <p:cNvPr id="7" name="TextBox 6"/>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3668271405"/>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620" y="866712"/>
            <a:ext cx="2600134" cy="400434"/>
          </a:xfrm>
        </p:spPr>
        <p:txBody>
          <a:bodyPr>
            <a:noAutofit/>
          </a:bodyPr>
          <a:lstStyle/>
          <a:p>
            <a:r>
              <a:rPr lang="en-US" sz="4000" dirty="0" smtClean="0"/>
              <a:t>Contents</a:t>
            </a:r>
            <a:endParaRPr lang="en-US" sz="4000" dirty="0"/>
          </a:p>
        </p:txBody>
      </p:sp>
      <p:sp>
        <p:nvSpPr>
          <p:cNvPr id="3" name="Content Placeholder 2"/>
          <p:cNvSpPr>
            <a:spLocks noGrp="1"/>
          </p:cNvSpPr>
          <p:nvPr>
            <p:ph sz="quarter" idx="13"/>
          </p:nvPr>
        </p:nvSpPr>
        <p:spPr>
          <a:xfrm>
            <a:off x="890138" y="1580606"/>
            <a:ext cx="10411097" cy="5277394"/>
          </a:xfrm>
        </p:spPr>
        <p:txBody>
          <a:bodyPr/>
          <a:lstStyle/>
          <a:p>
            <a:pPr fontAlgn="base"/>
            <a:r>
              <a:rPr lang="en-US" dirty="0"/>
              <a:t>Introduction </a:t>
            </a:r>
          </a:p>
          <a:p>
            <a:pPr fontAlgn="base"/>
            <a:r>
              <a:rPr lang="en-US" dirty="0"/>
              <a:t>Objective</a:t>
            </a:r>
          </a:p>
          <a:p>
            <a:pPr fontAlgn="base"/>
            <a:r>
              <a:rPr lang="en-US" dirty="0"/>
              <a:t>Literature Review</a:t>
            </a:r>
          </a:p>
          <a:p>
            <a:pPr fontAlgn="base"/>
            <a:r>
              <a:rPr lang="en-US" dirty="0"/>
              <a:t>Features</a:t>
            </a:r>
          </a:p>
          <a:p>
            <a:pPr fontAlgn="base"/>
            <a:r>
              <a:rPr lang="en-US" dirty="0"/>
              <a:t>Algorithm</a:t>
            </a:r>
          </a:p>
          <a:p>
            <a:pPr fontAlgn="base"/>
            <a:r>
              <a:rPr lang="en-US" dirty="0"/>
              <a:t>Flowchart</a:t>
            </a:r>
          </a:p>
          <a:p>
            <a:pPr fontAlgn="base"/>
            <a:r>
              <a:rPr lang="en-US" dirty="0"/>
              <a:t>Gantt Chart (Time Scheduling)</a:t>
            </a:r>
          </a:p>
          <a:p>
            <a:pPr fontAlgn="base"/>
            <a:r>
              <a:rPr lang="en-US" dirty="0"/>
              <a:t>Conclusion</a:t>
            </a:r>
          </a:p>
          <a:p>
            <a:pPr fontAlgn="base"/>
            <a:r>
              <a:rPr lang="en-US" dirty="0" smtClean="0"/>
              <a:t>References (</a:t>
            </a:r>
            <a:r>
              <a:rPr lang="en-US" dirty="0"/>
              <a:t>APA Format)</a:t>
            </a:r>
          </a:p>
          <a:p>
            <a:endParaRPr lang="en-US" dirty="0"/>
          </a:p>
        </p:txBody>
      </p:sp>
      <p:pic>
        <p:nvPicPr>
          <p:cNvPr id="1028" name="Picture 4" descr="Cricket vs Football: Which Game Is Most Loved? | IWM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2303323"/>
            <a:ext cx="5193411" cy="292129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1306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877563"/>
            <a:ext cx="10058400" cy="5416878"/>
          </a:xfrm>
          <a:prstGeom prst="rect">
            <a:avLst/>
          </a:prstGeom>
        </p:spPr>
      </p:pic>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299615750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0"/>
            <a:ext cx="10058400" cy="6720051"/>
          </a:xfrm>
          <a:prstGeom prst="rect">
            <a:avLst/>
          </a:prstGeom>
        </p:spPr>
      </p:pic>
    </p:spTree>
    <p:extLst>
      <p:ext uri="{BB962C8B-B14F-4D97-AF65-F5344CB8AC3E}">
        <p14:creationId xmlns:p14="http://schemas.microsoft.com/office/powerpoint/2010/main" val="3703856393"/>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49" y="0"/>
            <a:ext cx="8328701" cy="6858000"/>
          </a:xfrm>
          <a:prstGeom prst="rect">
            <a:avLst/>
          </a:prstGeom>
        </p:spPr>
      </p:pic>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4038495252"/>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97016"/>
            <a:ext cx="6555545" cy="32229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809" y="3418449"/>
            <a:ext cx="6571420" cy="3277773"/>
          </a:xfrm>
          <a:prstGeom prst="rect">
            <a:avLst/>
          </a:prstGeom>
        </p:spPr>
      </p:pic>
    </p:spTree>
    <p:extLst>
      <p:ext uri="{BB962C8B-B14F-4D97-AF65-F5344CB8AC3E}">
        <p14:creationId xmlns:p14="http://schemas.microsoft.com/office/powerpoint/2010/main" val="3346363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33" y="1659987"/>
            <a:ext cx="10987648" cy="3955072"/>
          </a:xfrm>
          <a:prstGeom prst="rect">
            <a:avLst/>
          </a:prstGeom>
        </p:spPr>
      </p:pic>
    </p:spTree>
    <p:extLst>
      <p:ext uri="{BB962C8B-B14F-4D97-AF65-F5344CB8AC3E}">
        <p14:creationId xmlns:p14="http://schemas.microsoft.com/office/powerpoint/2010/main" val="3196672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573" y="642548"/>
            <a:ext cx="8630854" cy="5572903"/>
          </a:xfrm>
          <a:prstGeom prst="rect">
            <a:avLst/>
          </a:prstGeom>
        </p:spPr>
      </p:pic>
    </p:spTree>
    <p:extLst>
      <p:ext uri="{BB962C8B-B14F-4D97-AF65-F5344CB8AC3E}">
        <p14:creationId xmlns:p14="http://schemas.microsoft.com/office/powerpoint/2010/main" val="20730759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573" y="466311"/>
            <a:ext cx="8268854" cy="5925377"/>
          </a:xfrm>
          <a:prstGeom prst="rect">
            <a:avLst/>
          </a:prstGeom>
        </p:spPr>
      </p:pic>
    </p:spTree>
    <p:extLst>
      <p:ext uri="{BB962C8B-B14F-4D97-AF65-F5344CB8AC3E}">
        <p14:creationId xmlns:p14="http://schemas.microsoft.com/office/powerpoint/2010/main" val="3444700538"/>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63" y="1448973"/>
            <a:ext cx="9816112" cy="4250388"/>
          </a:xfrm>
          <a:prstGeom prst="rect">
            <a:avLst/>
          </a:prstGeom>
        </p:spPr>
      </p:pic>
    </p:spTree>
    <p:extLst>
      <p:ext uri="{BB962C8B-B14F-4D97-AF65-F5344CB8AC3E}">
        <p14:creationId xmlns:p14="http://schemas.microsoft.com/office/powerpoint/2010/main" val="365561151"/>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073" y="228153"/>
            <a:ext cx="8449854" cy="6401693"/>
          </a:xfrm>
          <a:prstGeom prst="rect">
            <a:avLst/>
          </a:prstGeom>
        </p:spPr>
      </p:pic>
    </p:spTree>
    <p:extLst>
      <p:ext uri="{BB962C8B-B14F-4D97-AF65-F5344CB8AC3E}">
        <p14:creationId xmlns:p14="http://schemas.microsoft.com/office/powerpoint/2010/main" val="198690847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67" y="142416"/>
            <a:ext cx="8888065" cy="6573167"/>
          </a:xfrm>
          <a:prstGeom prst="rect">
            <a:avLst/>
          </a:prstGeom>
        </p:spPr>
      </p:pic>
    </p:spTree>
    <p:extLst>
      <p:ext uri="{BB962C8B-B14F-4D97-AF65-F5344CB8AC3E}">
        <p14:creationId xmlns:p14="http://schemas.microsoft.com/office/powerpoint/2010/main" val="189498319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normAutofit/>
          </a:bodyPr>
          <a:lstStyle/>
          <a:p>
            <a:pPr algn="just"/>
            <a:r>
              <a:rPr lang="en-US" cap="none" dirty="0" smtClean="0"/>
              <a:t>Maintaining scoresheet of the games without using system creates a lot of problem in data entry, data update as well as data access. So, we built up the system that can be best use for maintaining scoresheet of the games. </a:t>
            </a:r>
          </a:p>
          <a:p>
            <a:pPr algn="just"/>
            <a:r>
              <a:rPr lang="en-US" sz="2400" b="1" cap="none" dirty="0" smtClean="0"/>
              <a:t>Sports </a:t>
            </a:r>
            <a:r>
              <a:rPr lang="en-US" sz="2400" b="1" cap="none" dirty="0"/>
              <a:t>S</a:t>
            </a:r>
            <a:r>
              <a:rPr lang="en-US" sz="2400" b="1" cap="none" dirty="0" smtClean="0"/>
              <a:t>coresheet </a:t>
            </a:r>
            <a:r>
              <a:rPr lang="en-US" sz="2400" b="1" cap="none" dirty="0"/>
              <a:t>O</a:t>
            </a:r>
            <a:r>
              <a:rPr lang="en-US" sz="2400" b="1" cap="none" dirty="0" smtClean="0"/>
              <a:t>rganizer </a:t>
            </a:r>
            <a:r>
              <a:rPr lang="en-US" cap="none" dirty="0" smtClean="0"/>
              <a:t>is the project that is built for the maintenance of the scoresheet during the games i.e. cricket and football. For e.g</a:t>
            </a:r>
            <a:r>
              <a:rPr lang="en-US" cap="none" dirty="0"/>
              <a:t>.</a:t>
            </a:r>
            <a:r>
              <a:rPr lang="en-US" cap="none" dirty="0" smtClean="0"/>
              <a:t> this program can create, update, and display the scoresheet which includes the match detail such as total runs, total wickets, names of batsmen and bowlers, venue, date of match, etc. In case of cricket. Similarly different records such as total goals, shoots, names of player and their respective position, etc. In case of football.</a:t>
            </a:r>
            <a:endParaRPr lang="en-US" cap="none" dirty="0"/>
          </a:p>
        </p:txBody>
      </p:sp>
    </p:spTree>
    <p:extLst>
      <p:ext uri="{BB962C8B-B14F-4D97-AF65-F5344CB8AC3E}">
        <p14:creationId xmlns:p14="http://schemas.microsoft.com/office/powerpoint/2010/main" val="37204419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70" y="851905"/>
            <a:ext cx="8430802" cy="5182323"/>
          </a:xfrm>
          <a:prstGeom prst="rect">
            <a:avLst/>
          </a:prstGeom>
        </p:spPr>
      </p:pic>
    </p:spTree>
    <p:extLst>
      <p:ext uri="{BB962C8B-B14F-4D97-AF65-F5344CB8AC3E}">
        <p14:creationId xmlns:p14="http://schemas.microsoft.com/office/powerpoint/2010/main" val="324621909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016" y="808053"/>
            <a:ext cx="7676775" cy="5401220"/>
          </a:xfrm>
          <a:prstGeom prst="rect">
            <a:avLst/>
          </a:prstGeom>
        </p:spPr>
      </p:pic>
    </p:spTree>
    <p:extLst>
      <p:ext uri="{BB962C8B-B14F-4D97-AF65-F5344CB8AC3E}">
        <p14:creationId xmlns:p14="http://schemas.microsoft.com/office/powerpoint/2010/main" val="1747304940"/>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0808485"/>
              </p:ext>
            </p:extLst>
          </p:nvPr>
        </p:nvGraphicFramePr>
        <p:xfrm>
          <a:off x="2067168" y="1010188"/>
          <a:ext cx="8117841" cy="5498707"/>
        </p:xfrm>
        <a:graphic>
          <a:graphicData uri="http://schemas.openxmlformats.org/drawingml/2006/table">
            <a:tbl>
              <a:tblPr firstRow="1" firstCol="1" bandRow="1">
                <a:tableStyleId>{5C22544A-7EE6-4342-B048-85BDC9FD1C3A}</a:tableStyleId>
              </a:tblPr>
              <a:tblGrid>
                <a:gridCol w="2302813">
                  <a:extLst>
                    <a:ext uri="{9D8B030D-6E8A-4147-A177-3AD203B41FA5}">
                      <a16:colId xmlns:a16="http://schemas.microsoft.com/office/drawing/2014/main" val="3723410849"/>
                    </a:ext>
                  </a:extLst>
                </a:gridCol>
                <a:gridCol w="802025">
                  <a:extLst>
                    <a:ext uri="{9D8B030D-6E8A-4147-A177-3AD203B41FA5}">
                      <a16:colId xmlns:a16="http://schemas.microsoft.com/office/drawing/2014/main" val="3468243526"/>
                    </a:ext>
                  </a:extLst>
                </a:gridCol>
                <a:gridCol w="701594">
                  <a:extLst>
                    <a:ext uri="{9D8B030D-6E8A-4147-A177-3AD203B41FA5}">
                      <a16:colId xmlns:a16="http://schemas.microsoft.com/office/drawing/2014/main" val="1591764356"/>
                    </a:ext>
                  </a:extLst>
                </a:gridCol>
                <a:gridCol w="802025">
                  <a:extLst>
                    <a:ext uri="{9D8B030D-6E8A-4147-A177-3AD203B41FA5}">
                      <a16:colId xmlns:a16="http://schemas.microsoft.com/office/drawing/2014/main" val="3590114055"/>
                    </a:ext>
                  </a:extLst>
                </a:gridCol>
                <a:gridCol w="802025">
                  <a:extLst>
                    <a:ext uri="{9D8B030D-6E8A-4147-A177-3AD203B41FA5}">
                      <a16:colId xmlns:a16="http://schemas.microsoft.com/office/drawing/2014/main" val="31793513"/>
                    </a:ext>
                  </a:extLst>
                </a:gridCol>
                <a:gridCol w="902453">
                  <a:extLst>
                    <a:ext uri="{9D8B030D-6E8A-4147-A177-3AD203B41FA5}">
                      <a16:colId xmlns:a16="http://schemas.microsoft.com/office/drawing/2014/main" val="564925164"/>
                    </a:ext>
                  </a:extLst>
                </a:gridCol>
                <a:gridCol w="902453">
                  <a:extLst>
                    <a:ext uri="{9D8B030D-6E8A-4147-A177-3AD203B41FA5}">
                      <a16:colId xmlns:a16="http://schemas.microsoft.com/office/drawing/2014/main" val="3391344549"/>
                    </a:ext>
                  </a:extLst>
                </a:gridCol>
                <a:gridCol w="902453">
                  <a:extLst>
                    <a:ext uri="{9D8B030D-6E8A-4147-A177-3AD203B41FA5}">
                      <a16:colId xmlns:a16="http://schemas.microsoft.com/office/drawing/2014/main" val="653076321"/>
                    </a:ext>
                  </a:extLst>
                </a:gridCol>
              </a:tblGrid>
              <a:tr h="376698">
                <a:tc rowSpan="2">
                  <a:txBody>
                    <a:bodyPr/>
                    <a:lstStyle/>
                    <a:p>
                      <a:pPr marL="0" marR="0" algn="ctr">
                        <a:lnSpc>
                          <a:spcPct val="107000"/>
                        </a:lnSpc>
                        <a:spcBef>
                          <a:spcPts val="0"/>
                        </a:spcBef>
                        <a:spcAft>
                          <a:spcPts val="0"/>
                        </a:spcAft>
                      </a:pPr>
                      <a:r>
                        <a:rPr lang="en-US" sz="1900">
                          <a:effectLst/>
                        </a:rPr>
                        <a:t> </a:t>
                      </a:r>
                      <a:endParaRPr lang="en-US" sz="1300">
                        <a:effectLst/>
                      </a:endParaRPr>
                    </a:p>
                    <a:p>
                      <a:pPr marL="0" marR="0" algn="ctr">
                        <a:lnSpc>
                          <a:spcPct val="107000"/>
                        </a:lnSpc>
                        <a:spcBef>
                          <a:spcPts val="0"/>
                        </a:spcBef>
                        <a:spcAft>
                          <a:spcPts val="0"/>
                        </a:spcAft>
                      </a:pPr>
                      <a:r>
                        <a:rPr lang="en-US" sz="1900">
                          <a:effectLst/>
                        </a:rPr>
                        <a:t>Task Name</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gridSpan="6">
                  <a:txBody>
                    <a:bodyPr/>
                    <a:lstStyle/>
                    <a:p>
                      <a:pPr marL="0" marR="0" algn="ctr">
                        <a:lnSpc>
                          <a:spcPct val="107000"/>
                        </a:lnSpc>
                        <a:spcBef>
                          <a:spcPts val="0"/>
                        </a:spcBef>
                        <a:spcAft>
                          <a:spcPts val="0"/>
                        </a:spcAft>
                      </a:pPr>
                      <a:r>
                        <a:rPr lang="en-US" sz="1900">
                          <a:effectLst/>
                        </a:rPr>
                        <a:t>2021</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3585733609"/>
                  </a:ext>
                </a:extLst>
              </a:tr>
              <a:tr h="634365">
                <a:tc vMerge="1">
                  <a:txBody>
                    <a:bodyPr/>
                    <a:lstStyle/>
                    <a:p>
                      <a:endParaRPr lang="en-US"/>
                    </a:p>
                  </a:txBody>
                  <a:tcPr/>
                </a:tc>
                <a:tc>
                  <a:txBody>
                    <a:bodyPr/>
                    <a:lstStyle/>
                    <a:p>
                      <a:pPr marL="0" marR="0" algn="ctr">
                        <a:lnSpc>
                          <a:spcPct val="107000"/>
                        </a:lnSpc>
                        <a:spcBef>
                          <a:spcPts val="0"/>
                        </a:spcBef>
                        <a:spcAft>
                          <a:spcPts val="0"/>
                        </a:spcAft>
                      </a:pPr>
                      <a:r>
                        <a:rPr lang="en-US" sz="1900" dirty="0">
                          <a:effectLst/>
                        </a:rPr>
                        <a:t>June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l">
                        <a:lnSpc>
                          <a:spcPct val="107000"/>
                        </a:lnSpc>
                        <a:spcBef>
                          <a:spcPts val="0"/>
                        </a:spcBef>
                        <a:spcAft>
                          <a:spcPts val="0"/>
                        </a:spcAft>
                      </a:pPr>
                      <a:r>
                        <a:rPr lang="en-US" sz="1900" dirty="0" smtClean="0">
                          <a:effectLst/>
                        </a:rPr>
                        <a:t> July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Aug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Sep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l">
                        <a:lnSpc>
                          <a:spcPct val="107000"/>
                        </a:lnSpc>
                        <a:spcBef>
                          <a:spcPts val="0"/>
                        </a:spcBef>
                        <a:spcAft>
                          <a:spcPts val="0"/>
                        </a:spcAft>
                      </a:pPr>
                      <a:r>
                        <a:rPr lang="en-US" sz="1900" dirty="0" smtClean="0">
                          <a:effectLst/>
                        </a:rPr>
                        <a:t>  Oct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Nov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kern="1200" dirty="0" smtClean="0">
                          <a:solidFill>
                            <a:schemeClr val="dk1"/>
                          </a:solidFill>
                          <a:effectLst/>
                          <a:latin typeface="+mn-lt"/>
                          <a:ea typeface="+mn-ea"/>
                          <a:cs typeface="+mn-cs"/>
                        </a:rPr>
                        <a:t>Dec</a:t>
                      </a:r>
                      <a:endParaRPr lang="en-US" sz="1900" kern="1200" dirty="0">
                        <a:solidFill>
                          <a:schemeClr val="dk1"/>
                        </a:solidFill>
                        <a:effectLst/>
                        <a:latin typeface="+mn-lt"/>
                        <a:ea typeface="+mn-ea"/>
                        <a:cs typeface="+mn-cs"/>
                      </a:endParaRPr>
                    </a:p>
                  </a:txBody>
                  <a:tcPr marL="83368" marR="83368" marT="0" marB="0"/>
                </a:tc>
                <a:extLst>
                  <a:ext uri="{0D108BD9-81ED-4DB2-BD59-A6C34878D82A}">
                    <a16:rowId xmlns:a16="http://schemas.microsoft.com/office/drawing/2014/main" val="4198439670"/>
                  </a:ext>
                </a:extLst>
              </a:tr>
              <a:tr h="524135">
                <a:tc>
                  <a:txBody>
                    <a:bodyPr/>
                    <a:lstStyle/>
                    <a:p>
                      <a:pPr marL="0" marR="0" algn="ctr">
                        <a:lnSpc>
                          <a:spcPct val="107000"/>
                        </a:lnSpc>
                        <a:spcBef>
                          <a:spcPts val="0"/>
                        </a:spcBef>
                        <a:spcAft>
                          <a:spcPts val="0"/>
                        </a:spcAft>
                      </a:pPr>
                      <a:r>
                        <a:rPr lang="en-US" sz="1900">
                          <a:effectLst/>
                        </a:rPr>
                        <a:t>Planning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601661983"/>
                  </a:ext>
                </a:extLst>
              </a:tr>
              <a:tr h="541889">
                <a:tc>
                  <a:txBody>
                    <a:bodyPr/>
                    <a:lstStyle/>
                    <a:p>
                      <a:pPr marL="0" marR="0" algn="ctr">
                        <a:lnSpc>
                          <a:spcPct val="107000"/>
                        </a:lnSpc>
                        <a:spcBef>
                          <a:spcPts val="0"/>
                        </a:spcBef>
                        <a:spcAft>
                          <a:spcPts val="0"/>
                        </a:spcAft>
                      </a:pPr>
                      <a:r>
                        <a:rPr lang="en-US" sz="1900">
                          <a:effectLst/>
                        </a:rPr>
                        <a:t>Concept submission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259265106"/>
                  </a:ext>
                </a:extLst>
              </a:tr>
              <a:tr h="634365">
                <a:tc>
                  <a:txBody>
                    <a:bodyPr/>
                    <a:lstStyle/>
                    <a:p>
                      <a:pPr marL="0" marR="0" algn="ctr">
                        <a:lnSpc>
                          <a:spcPct val="107000"/>
                        </a:lnSpc>
                        <a:spcBef>
                          <a:spcPts val="0"/>
                        </a:spcBef>
                        <a:spcAft>
                          <a:spcPts val="0"/>
                        </a:spcAft>
                      </a:pPr>
                      <a:r>
                        <a:rPr lang="en-US" sz="1900">
                          <a:effectLst/>
                        </a:rPr>
                        <a:t>Research and analysis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4179106390"/>
                  </a:ext>
                </a:extLst>
              </a:tr>
              <a:tr h="546520">
                <a:tc>
                  <a:txBody>
                    <a:bodyPr/>
                    <a:lstStyle/>
                    <a:p>
                      <a:pPr marL="0" marR="0" algn="ctr">
                        <a:lnSpc>
                          <a:spcPct val="107000"/>
                        </a:lnSpc>
                        <a:spcBef>
                          <a:spcPts val="0"/>
                        </a:spcBef>
                        <a:spcAft>
                          <a:spcPts val="0"/>
                        </a:spcAft>
                      </a:pPr>
                      <a:r>
                        <a:rPr lang="en-US" sz="1900">
                          <a:effectLst/>
                        </a:rPr>
                        <a:t>Design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3524838312"/>
                  </a:ext>
                </a:extLst>
              </a:tr>
              <a:tr h="521047">
                <a:tc>
                  <a:txBody>
                    <a:bodyPr/>
                    <a:lstStyle/>
                    <a:p>
                      <a:pPr marL="0" marR="0" algn="ctr">
                        <a:lnSpc>
                          <a:spcPct val="107000"/>
                        </a:lnSpc>
                        <a:spcBef>
                          <a:spcPts val="0"/>
                        </a:spcBef>
                        <a:spcAft>
                          <a:spcPts val="0"/>
                        </a:spcAft>
                      </a:pPr>
                      <a:r>
                        <a:rPr lang="en-US" sz="1900">
                          <a:effectLst/>
                        </a:rPr>
                        <a:t>Algorithm/Flowchart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682188261"/>
                  </a:ext>
                </a:extLst>
              </a:tr>
              <a:tr h="551153">
                <a:tc>
                  <a:txBody>
                    <a:bodyPr/>
                    <a:lstStyle/>
                    <a:p>
                      <a:pPr marL="0" marR="0" algn="ctr">
                        <a:lnSpc>
                          <a:spcPct val="107000"/>
                        </a:lnSpc>
                        <a:spcBef>
                          <a:spcPts val="0"/>
                        </a:spcBef>
                        <a:spcAft>
                          <a:spcPts val="0"/>
                        </a:spcAft>
                      </a:pPr>
                      <a:r>
                        <a:rPr lang="en-US" sz="1900">
                          <a:effectLst/>
                        </a:rPr>
                        <a:t>Coding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700514817"/>
                  </a:ext>
                </a:extLst>
              </a:tr>
              <a:tr h="634365">
                <a:tc>
                  <a:txBody>
                    <a:bodyPr/>
                    <a:lstStyle/>
                    <a:p>
                      <a:pPr marL="0" marR="0" algn="ctr">
                        <a:lnSpc>
                          <a:spcPct val="107000"/>
                        </a:lnSpc>
                        <a:spcBef>
                          <a:spcPts val="0"/>
                        </a:spcBef>
                        <a:spcAft>
                          <a:spcPts val="0"/>
                        </a:spcAft>
                      </a:pPr>
                      <a:r>
                        <a:rPr lang="en-US" sz="1900">
                          <a:effectLst/>
                        </a:rPr>
                        <a:t>Debugging and Testing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2872971199"/>
                  </a:ext>
                </a:extLst>
              </a:tr>
              <a:tr h="534170">
                <a:tc>
                  <a:txBody>
                    <a:bodyPr/>
                    <a:lstStyle/>
                    <a:p>
                      <a:pPr marL="0" marR="0" algn="ctr">
                        <a:lnSpc>
                          <a:spcPct val="107000"/>
                        </a:lnSpc>
                        <a:spcBef>
                          <a:spcPts val="0"/>
                        </a:spcBef>
                        <a:spcAft>
                          <a:spcPts val="0"/>
                        </a:spcAft>
                      </a:pPr>
                      <a:r>
                        <a:rPr lang="en-US" sz="1900">
                          <a:effectLst/>
                        </a:rPr>
                        <a:t>Documentation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253130536"/>
                  </a:ext>
                </a:extLst>
              </a:tr>
            </a:tbl>
          </a:graphicData>
        </a:graphic>
      </p:graphicFrame>
      <p:grpSp>
        <p:nvGrpSpPr>
          <p:cNvPr id="13" name="Group 12"/>
          <p:cNvGrpSpPr/>
          <p:nvPr/>
        </p:nvGrpSpPr>
        <p:grpSpPr>
          <a:xfrm>
            <a:off x="4523668" y="2131473"/>
            <a:ext cx="5661340" cy="4255259"/>
            <a:chOff x="3679606" y="4530066"/>
            <a:chExt cx="4596487" cy="3368675"/>
          </a:xfrm>
        </p:grpSpPr>
        <p:sp>
          <p:nvSpPr>
            <p:cNvPr id="5" name="Rectangle 4"/>
            <p:cNvSpPr/>
            <p:nvPr/>
          </p:nvSpPr>
          <p:spPr>
            <a:xfrm>
              <a:off x="3679606" y="4530066"/>
              <a:ext cx="390525" cy="1714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3679606" y="4987266"/>
              <a:ext cx="714375" cy="1809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3689131" y="5398428"/>
              <a:ext cx="990600" cy="2095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4051081" y="5887377"/>
              <a:ext cx="762000" cy="1778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3698656" y="6335053"/>
              <a:ext cx="1390651" cy="1780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4980624" y="6753681"/>
              <a:ext cx="3013609" cy="2383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5089306" y="7240181"/>
              <a:ext cx="3061150" cy="1791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4280956" y="7710081"/>
              <a:ext cx="3995137" cy="1886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 name="TextBox 13"/>
          <p:cNvSpPr txBox="1"/>
          <p:nvPr/>
        </p:nvSpPr>
        <p:spPr>
          <a:xfrm>
            <a:off x="4642164" y="153310"/>
            <a:ext cx="3235569" cy="707886"/>
          </a:xfrm>
          <a:prstGeom prst="rect">
            <a:avLst/>
          </a:prstGeom>
          <a:noFill/>
        </p:spPr>
        <p:txBody>
          <a:bodyPr wrap="square" rtlCol="0">
            <a:spAutoFit/>
          </a:bodyPr>
          <a:lstStyle/>
          <a:p>
            <a:r>
              <a:rPr lang="en-US" sz="4000" dirty="0" smtClean="0">
                <a:solidFill>
                  <a:srgbClr val="7030A0"/>
                </a:solidFill>
              </a:rPr>
              <a:t>GANTT CHART</a:t>
            </a:r>
            <a:endParaRPr lang="en-US" sz="4000" dirty="0">
              <a:solidFill>
                <a:srgbClr val="7030A0"/>
              </a:solidFill>
            </a:endParaRPr>
          </a:p>
        </p:txBody>
      </p:sp>
    </p:spTree>
    <p:extLst>
      <p:ext uri="{BB962C8B-B14F-4D97-AF65-F5344CB8AC3E}">
        <p14:creationId xmlns:p14="http://schemas.microsoft.com/office/powerpoint/2010/main" val="17635794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a:xfrm>
            <a:off x="822334" y="2118897"/>
            <a:ext cx="10816672" cy="4294965"/>
          </a:xfrm>
        </p:spPr>
        <p:txBody>
          <a:bodyPr>
            <a:normAutofit/>
          </a:bodyPr>
          <a:lstStyle/>
          <a:p>
            <a:pPr marL="0" indent="0" algn="just">
              <a:buNone/>
            </a:pPr>
            <a:r>
              <a:rPr lang="en-US" cap="none" dirty="0" smtClean="0"/>
              <a:t>As we know that no any program can be 100% reliable and efficient. So there are also some drawbacks from our system like it cannot perform all the required function as of professional one. It’s simply a scoresheet record keeping system of cricket and football. It is actually a user-friendly as it is easy to use by just following the instructions which are appeared on the screen. The </a:t>
            </a:r>
            <a:r>
              <a:rPr lang="en-US" cap="none" dirty="0"/>
              <a:t>m</a:t>
            </a:r>
            <a:r>
              <a:rPr lang="en-US" cap="none" dirty="0" smtClean="0"/>
              <a:t>ost important things we learned from this project </a:t>
            </a:r>
            <a:r>
              <a:rPr lang="en-US" cap="none" smtClean="0"/>
              <a:t>is to </a:t>
            </a:r>
            <a:r>
              <a:rPr lang="en-US" cap="none" dirty="0" smtClean="0"/>
              <a:t>use various file handling and user defined functions, structure, arrays and so on.</a:t>
            </a:r>
          </a:p>
          <a:p>
            <a:pPr marL="0" indent="0" algn="just">
              <a:buNone/>
            </a:pPr>
            <a:r>
              <a:rPr lang="en-US" cap="none" dirty="0" smtClean="0"/>
              <a:t>Finally, This project has been really helpful to us in gaining new ideas, skills and experience of using c programming that is sure to be useful for our future project and career. </a:t>
            </a:r>
          </a:p>
        </p:txBody>
      </p:sp>
    </p:spTree>
    <p:extLst>
      <p:ext uri="{BB962C8B-B14F-4D97-AF65-F5344CB8AC3E}">
        <p14:creationId xmlns:p14="http://schemas.microsoft.com/office/powerpoint/2010/main" val="30066082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8363" y="109067"/>
            <a:ext cx="7694648" cy="557140"/>
          </a:xfrm>
        </p:spPr>
        <p:txBody>
          <a:bodyPr>
            <a:normAutofit fontScale="90000"/>
          </a:bodyPr>
          <a:lstStyle/>
          <a:p>
            <a:r>
              <a:rPr lang="en-US" dirty="0" smtClean="0"/>
              <a:t>references</a:t>
            </a:r>
            <a:endParaRPr lang="en-US" dirty="0"/>
          </a:p>
        </p:txBody>
      </p:sp>
      <p:sp>
        <p:nvSpPr>
          <p:cNvPr id="3" name="Content Placeholder 2"/>
          <p:cNvSpPr>
            <a:spLocks noGrp="1"/>
          </p:cNvSpPr>
          <p:nvPr>
            <p:ph sz="quarter" idx="13"/>
          </p:nvPr>
        </p:nvSpPr>
        <p:spPr>
          <a:xfrm>
            <a:off x="1284514" y="862151"/>
            <a:ext cx="10907486" cy="5995849"/>
          </a:xfrm>
        </p:spPr>
        <p:txBody>
          <a:bodyPr>
            <a:normAutofit/>
          </a:bodyPr>
          <a:lstStyle/>
          <a:p>
            <a:r>
              <a:rPr lang="en-US" cap="none" dirty="0" err="1" smtClean="0"/>
              <a:t>Abiral</a:t>
            </a:r>
            <a:r>
              <a:rPr lang="en-US" cap="none" dirty="0" smtClean="0"/>
              <a:t>, B (29 </a:t>
            </a:r>
            <a:r>
              <a:rPr lang="en-US" cap="none" dirty="0" err="1" smtClean="0"/>
              <a:t>june</a:t>
            </a:r>
            <a:r>
              <a:rPr lang="en-US" cap="none" dirty="0" smtClean="0"/>
              <a:t>, 2011). Project on c programming. Retrieved </a:t>
            </a:r>
            <a:r>
              <a:rPr lang="en-US" cap="none" dirty="0" err="1" smtClean="0"/>
              <a:t>july</a:t>
            </a:r>
            <a:r>
              <a:rPr lang="en-US" cap="none" dirty="0" smtClean="0"/>
              <a:t> 2, 2021 from https://www.Scribd.Com/document/58979208/project-on-c-programming </a:t>
            </a:r>
          </a:p>
          <a:p>
            <a:r>
              <a:rPr lang="en-US" cap="none" dirty="0" err="1" smtClean="0"/>
              <a:t>sasidhar.K</a:t>
            </a:r>
            <a:r>
              <a:rPr lang="en-US" cap="none" dirty="0" smtClean="0"/>
              <a:t> (16 </a:t>
            </a:r>
            <a:r>
              <a:rPr lang="en-US" cap="none" dirty="0" err="1" smtClean="0"/>
              <a:t>sep</a:t>
            </a:r>
            <a:r>
              <a:rPr lang="en-US" cap="none" dirty="0" smtClean="0"/>
              <a:t>, 2014). Mini project on c. Retrieved </a:t>
            </a:r>
            <a:r>
              <a:rPr lang="en-US" cap="none" dirty="0" err="1" smtClean="0"/>
              <a:t>july</a:t>
            </a:r>
            <a:r>
              <a:rPr lang="en-US" cap="none" dirty="0" smtClean="0"/>
              <a:t> 22, 2021 from https://www.Amfastech.Com/2014/09/10-miniprojects-inc-with-sourcecode.Html </a:t>
            </a:r>
          </a:p>
          <a:p>
            <a:r>
              <a:rPr lang="en-US" cap="none" dirty="0" err="1" smtClean="0"/>
              <a:t>tutorialspoints</a:t>
            </a:r>
            <a:r>
              <a:rPr lang="en-US" cap="none" dirty="0" smtClean="0"/>
              <a:t> (</a:t>
            </a:r>
            <a:r>
              <a:rPr lang="en-US" cap="none" dirty="0" err="1" smtClean="0"/>
              <a:t>jan</a:t>
            </a:r>
            <a:r>
              <a:rPr lang="en-US" cap="none" dirty="0" smtClean="0"/>
              <a:t> 4,2015). C tutorial. Retrieved </a:t>
            </a:r>
            <a:r>
              <a:rPr lang="en-US" cap="none" dirty="0" err="1" smtClean="0"/>
              <a:t>aug</a:t>
            </a:r>
            <a:r>
              <a:rPr lang="en-US" cap="none" dirty="0" smtClean="0"/>
              <a:t> 10, 2021 from https://www.Tutorialspoint.Com/cprogramming/index.Htm </a:t>
            </a:r>
          </a:p>
          <a:p>
            <a:r>
              <a:rPr lang="en-US" cap="none" dirty="0" err="1" smtClean="0"/>
              <a:t>jaydeep.D</a:t>
            </a:r>
            <a:r>
              <a:rPr lang="en-US" cap="none" dirty="0" smtClean="0"/>
              <a:t> (</a:t>
            </a:r>
            <a:r>
              <a:rPr lang="en-US" cap="none" dirty="0" err="1" smtClean="0"/>
              <a:t>n.D</a:t>
            </a:r>
            <a:r>
              <a:rPr lang="en-US" cap="none" dirty="0" smtClean="0"/>
              <a:t>) 50+ interesting c project. Retrieved </a:t>
            </a:r>
            <a:r>
              <a:rPr lang="en-US" cap="none" dirty="0" err="1" smtClean="0"/>
              <a:t>aug</a:t>
            </a:r>
            <a:r>
              <a:rPr lang="en-US" cap="none" dirty="0" smtClean="0"/>
              <a:t> 02, 2021 from https://learnprogramo.Com/50-interesting-programming-c-projects-downloadwith-source-code/ </a:t>
            </a:r>
          </a:p>
          <a:p>
            <a:r>
              <a:rPr lang="en-US" cap="none" dirty="0" err="1" smtClean="0"/>
              <a:t>Codewithcteam</a:t>
            </a:r>
            <a:r>
              <a:rPr lang="en-US" cap="none" dirty="0" smtClean="0"/>
              <a:t> (22 mar, 2018). 50++ C project. Retrieved </a:t>
            </a:r>
            <a:r>
              <a:rPr lang="en-US" cap="none" dirty="0" err="1" smtClean="0"/>
              <a:t>aug</a:t>
            </a:r>
            <a:r>
              <a:rPr lang="en-US" cap="none" dirty="0" smtClean="0"/>
              <a:t> 04, 2021 from https://www.Codewithc.Com/c-projects-with-source-code/ </a:t>
            </a:r>
          </a:p>
          <a:p>
            <a:r>
              <a:rPr lang="en-US" cap="none" dirty="0" err="1" smtClean="0"/>
              <a:t>atharv</a:t>
            </a:r>
            <a:r>
              <a:rPr lang="en-US" cap="none" dirty="0" smtClean="0"/>
              <a:t>, d (</a:t>
            </a:r>
            <a:r>
              <a:rPr lang="en-US" cap="none" dirty="0" err="1" smtClean="0"/>
              <a:t>july</a:t>
            </a:r>
            <a:r>
              <a:rPr lang="en-US" cap="none" dirty="0" smtClean="0"/>
              <a:t> 19, 2021). 20 best c project. Retrieved </a:t>
            </a:r>
            <a:r>
              <a:rPr lang="en-US" cap="none" dirty="0" err="1" smtClean="0"/>
              <a:t>aug</a:t>
            </a:r>
            <a:r>
              <a:rPr lang="en-US" cap="none" dirty="0" smtClean="0"/>
              <a:t> 08, 2021 from https://www.Skyfilabs.Com/blog/20-best-c-programming-projects-for-beginner</a:t>
            </a:r>
            <a:endParaRPr lang="en-US" cap="none" dirty="0"/>
          </a:p>
        </p:txBody>
      </p:sp>
    </p:spTree>
    <p:extLst>
      <p:ext uri="{BB962C8B-B14F-4D97-AF65-F5344CB8AC3E}">
        <p14:creationId xmlns:p14="http://schemas.microsoft.com/office/powerpoint/2010/main" val="1057209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1295401" y="2556932"/>
            <a:ext cx="9601196" cy="3318936"/>
          </a:xfrm>
          <a:prstGeom prst="rect">
            <a:avLst/>
          </a:prstGeo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8" y="0"/>
            <a:ext cx="12205068" cy="6869482"/>
          </a:xfrm>
          <a:prstGeom prst="rect">
            <a:avLst/>
          </a:prstGeom>
        </p:spPr>
      </p:pic>
    </p:spTree>
    <p:extLst>
      <p:ext uri="{BB962C8B-B14F-4D97-AF65-F5344CB8AC3E}">
        <p14:creationId xmlns:p14="http://schemas.microsoft.com/office/powerpoint/2010/main" val="1874680765"/>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 y="0"/>
            <a:ext cx="12189938" cy="6858000"/>
          </a:xfrm>
          <a:prstGeom prst="rect">
            <a:avLst/>
          </a:prstGeom>
        </p:spPr>
      </p:pic>
    </p:spTree>
    <p:extLst>
      <p:ext uri="{BB962C8B-B14F-4D97-AF65-F5344CB8AC3E}">
        <p14:creationId xmlns:p14="http://schemas.microsoft.com/office/powerpoint/2010/main" val="25204133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8" name="Hexagon 7"/>
          <p:cNvSpPr/>
          <p:nvPr/>
        </p:nvSpPr>
        <p:spPr>
          <a:xfrm>
            <a:off x="667651" y="4585832"/>
            <a:ext cx="986970" cy="779929"/>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2</a:t>
            </a:r>
          </a:p>
        </p:txBody>
      </p:sp>
      <p:sp>
        <p:nvSpPr>
          <p:cNvPr id="9" name="Pentagon 8"/>
          <p:cNvSpPr/>
          <p:nvPr/>
        </p:nvSpPr>
        <p:spPr>
          <a:xfrm>
            <a:off x="1705424" y="4558937"/>
            <a:ext cx="8273144" cy="806824"/>
          </a:xfrm>
          <a:prstGeom prst="homePlate">
            <a:avLst/>
          </a:prstGeom>
          <a:solidFill>
            <a:schemeClr val="accent1">
              <a:lumMod val="50000"/>
            </a:schemeClr>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t>To provide user the ability to view existing scoresheet records.</a:t>
            </a:r>
            <a:endParaRPr lang="en-US" sz="2000" dirty="0"/>
          </a:p>
        </p:txBody>
      </p:sp>
      <p:sp>
        <p:nvSpPr>
          <p:cNvPr id="4" name="Hexagon 3"/>
          <p:cNvSpPr/>
          <p:nvPr/>
        </p:nvSpPr>
        <p:spPr>
          <a:xfrm>
            <a:off x="682172" y="2342954"/>
            <a:ext cx="943428" cy="793376"/>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1</a:t>
            </a:r>
          </a:p>
        </p:txBody>
      </p:sp>
      <p:sp>
        <p:nvSpPr>
          <p:cNvPr id="6" name="Hexagon 5"/>
          <p:cNvSpPr/>
          <p:nvPr/>
        </p:nvSpPr>
        <p:spPr>
          <a:xfrm>
            <a:off x="674912" y="3457669"/>
            <a:ext cx="986970" cy="779929"/>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2</a:t>
            </a:r>
          </a:p>
        </p:txBody>
      </p:sp>
      <p:sp>
        <p:nvSpPr>
          <p:cNvPr id="7" name="Pentagon 6"/>
          <p:cNvSpPr/>
          <p:nvPr/>
        </p:nvSpPr>
        <p:spPr>
          <a:xfrm>
            <a:off x="1712685" y="3430774"/>
            <a:ext cx="8273144" cy="806824"/>
          </a:xfrm>
          <a:prstGeom prst="homePlate">
            <a:avLst/>
          </a:prstGeom>
          <a:solidFill>
            <a:srgbClr val="FF0000"/>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t>To provide user the ability to modify scoresheet records.</a:t>
            </a:r>
            <a:endParaRPr lang="en-US" sz="2000" dirty="0"/>
          </a:p>
        </p:txBody>
      </p:sp>
      <p:sp>
        <p:nvSpPr>
          <p:cNvPr id="14" name="Rectangle 13"/>
          <p:cNvSpPr/>
          <p:nvPr/>
        </p:nvSpPr>
        <p:spPr>
          <a:xfrm>
            <a:off x="1618339" y="1426266"/>
            <a:ext cx="87085" cy="4815840"/>
          </a:xfrm>
          <a:prstGeom prst="rect">
            <a:avLst/>
          </a:prstGeom>
          <a:gradFill flip="none" rotWithShape="1">
            <a:gsLst>
              <a:gs pos="44000">
                <a:srgbClr val="D5D5D5"/>
              </a:gs>
              <a:gs pos="0">
                <a:schemeClr val="accent3">
                  <a:lumMod val="100000"/>
                </a:schemeClr>
              </a:gs>
              <a:gs pos="45000">
                <a:schemeClr val="accent3">
                  <a:lumMod val="100000"/>
                </a:schemeClr>
              </a:gs>
            </a:gsLst>
            <a:path path="circle">
              <a:fillToRect l="50000" t="-80000" r="50000" b="180000"/>
            </a:path>
            <a:tileRect/>
          </a:gradFill>
          <a:ln>
            <a:noFill/>
          </a:ln>
          <a:effectLst>
            <a:outerShdw blurRad="50800" dist="38100" dir="8100000" sx="90000" sy="9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37468" y="331040"/>
            <a:ext cx="3399801" cy="830997"/>
          </a:xfrm>
          <a:prstGeom prst="rect">
            <a:avLst/>
          </a:prstGeom>
          <a:noFill/>
        </p:spPr>
        <p:txBody>
          <a:bodyPr wrap="square" rtlCol="0">
            <a:spAutoFit/>
          </a:bodyPr>
          <a:lstStyle/>
          <a:p>
            <a:r>
              <a:rPr lang="en-US" sz="4800" dirty="0" smtClean="0"/>
              <a:t>OBJECTIVES</a:t>
            </a:r>
            <a:endParaRPr lang="en-US" sz="4800" dirty="0"/>
          </a:p>
        </p:txBody>
      </p:sp>
      <p:sp>
        <p:nvSpPr>
          <p:cNvPr id="5" name="Pentagon 4"/>
          <p:cNvSpPr/>
          <p:nvPr/>
        </p:nvSpPr>
        <p:spPr>
          <a:xfrm>
            <a:off x="1712685" y="2329506"/>
            <a:ext cx="8273144" cy="806824"/>
          </a:xfrm>
          <a:prstGeom prst="homePlate">
            <a:avLst/>
          </a:prstGeom>
          <a:solidFill>
            <a:srgbClr val="7937AB"/>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t>To provide user the ability to </a:t>
            </a:r>
            <a:r>
              <a:rPr lang="en-US" sz="2000" dirty="0" smtClean="0"/>
              <a:t>create cricket and football scoresheet</a:t>
            </a:r>
            <a:endParaRPr lang="en-US" sz="2000" dirty="0"/>
          </a:p>
        </p:txBody>
      </p:sp>
    </p:spTree>
    <p:extLst>
      <p:ext uri="{BB962C8B-B14F-4D97-AF65-F5344CB8AC3E}">
        <p14:creationId xmlns:p14="http://schemas.microsoft.com/office/powerpoint/2010/main" val="2198893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animBg="1"/>
      <p:bldP spid="6" grpId="0" animBg="1"/>
      <p:bldP spid="7" grpId="0" animBg="1"/>
      <p:bldP spid="1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913149" y="-7402"/>
            <a:ext cx="9945351" cy="982979"/>
          </a:xfrm>
        </p:spPr>
        <p:txBody>
          <a:bodyPr/>
          <a:lstStyle/>
          <a:p>
            <a:r>
              <a:rPr lang="en-US" dirty="0" smtClean="0"/>
              <a:t>Literature review</a:t>
            </a:r>
            <a:endParaRPr lang="en-US" dirty="0"/>
          </a:p>
        </p:txBody>
      </p:sp>
      <p:sp>
        <p:nvSpPr>
          <p:cNvPr id="6" name="Rectangle 5"/>
          <p:cNvSpPr/>
          <p:nvPr/>
        </p:nvSpPr>
        <p:spPr>
          <a:xfrm>
            <a:off x="1080081" y="1566420"/>
            <a:ext cx="10270666" cy="1938992"/>
          </a:xfrm>
          <a:prstGeom prst="rect">
            <a:avLst/>
          </a:prstGeom>
        </p:spPr>
        <p:txBody>
          <a:bodyPr wrap="square">
            <a:spAutoFit/>
          </a:bodyPr>
          <a:lstStyle/>
          <a:p>
            <a:pPr algn="just"/>
            <a:r>
              <a:rPr lang="en-US" sz="2000" dirty="0"/>
              <a:t>During our research we found </a:t>
            </a:r>
            <a:r>
              <a:rPr lang="en-US" sz="2000" dirty="0" smtClean="0"/>
              <a:t>few </a:t>
            </a:r>
            <a:r>
              <a:rPr lang="en-US" sz="2000" dirty="0"/>
              <a:t>scoresheet related project that has already been </a:t>
            </a:r>
            <a:r>
              <a:rPr lang="en-US" sz="2000" dirty="0" smtClean="0"/>
              <a:t>developed using c language like mini project on cricket scoresheet but those project was just the small scoresheet record keeping project containing the minimum features like </a:t>
            </a:r>
            <a:r>
              <a:rPr lang="en-US" sz="2000" dirty="0"/>
              <a:t>t</a:t>
            </a:r>
            <a:r>
              <a:rPr lang="en-US" sz="2000" dirty="0" smtClean="0"/>
              <a:t>hose project only had the features to store and view records like player name, how many run they score using structure. There was no any formatting record like in real scoresheet. So, we took help from other GUI based cricket and football application which made us easy to do our project.</a:t>
            </a:r>
            <a:endParaRPr lang="en-US" sz="2000" dirty="0"/>
          </a:p>
        </p:txBody>
      </p:sp>
    </p:spTree>
    <p:extLst>
      <p:ext uri="{BB962C8B-B14F-4D97-AF65-F5344CB8AC3E}">
        <p14:creationId xmlns:p14="http://schemas.microsoft.com/office/powerpoint/2010/main" val="1968209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Round Same Side Corner Rectangle 1"/>
          <p:cNvSpPr/>
          <p:nvPr/>
        </p:nvSpPr>
        <p:spPr>
          <a:xfrm rot="16200000">
            <a:off x="3223109" y="434493"/>
            <a:ext cx="1103352" cy="4402954"/>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Same Side Corner Rectangle 3"/>
          <p:cNvSpPr/>
          <p:nvPr/>
        </p:nvSpPr>
        <p:spPr>
          <a:xfrm rot="5400000" flipH="1">
            <a:off x="7076647" y="1566653"/>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rot="16200000">
            <a:off x="3223109" y="2571715"/>
            <a:ext cx="1103352" cy="4402953"/>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rot="5400000" flipH="1">
            <a:off x="6998526" y="3705278"/>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12686" y="2164614"/>
            <a:ext cx="954741" cy="955918"/>
          </a:xfrm>
          <a:prstGeom prst="ellipse">
            <a:avLst/>
          </a:prstGeom>
          <a:solidFill>
            <a:srgbClr val="FF0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Arial Black" panose="020B0A04020102020204" pitchFamily="34" charset="0"/>
              </a:rPr>
              <a:t>1</a:t>
            </a:r>
            <a:endParaRPr lang="en-US" sz="4800" b="1" dirty="0">
              <a:solidFill>
                <a:schemeClr val="tx1"/>
              </a:solidFill>
              <a:latin typeface="Arial Black" panose="020B0A04020102020204" pitchFamily="34" charset="0"/>
            </a:endParaRPr>
          </a:p>
        </p:txBody>
      </p:sp>
      <p:sp>
        <p:nvSpPr>
          <p:cNvPr id="9" name="Oval 8"/>
          <p:cNvSpPr/>
          <p:nvPr/>
        </p:nvSpPr>
        <p:spPr>
          <a:xfrm>
            <a:off x="8677301" y="5423158"/>
            <a:ext cx="954741" cy="955918"/>
          </a:xfrm>
          <a:prstGeom prst="ellipse">
            <a:avLst/>
          </a:prstGeom>
          <a:solidFill>
            <a:srgbClr val="00B0F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Arial Black" panose="020B0A04020102020204" pitchFamily="34" charset="0"/>
              </a:rPr>
              <a:t>4</a:t>
            </a:r>
          </a:p>
        </p:txBody>
      </p:sp>
      <p:sp>
        <p:nvSpPr>
          <p:cNvPr id="10" name="Oval 9"/>
          <p:cNvSpPr/>
          <p:nvPr/>
        </p:nvSpPr>
        <p:spPr>
          <a:xfrm>
            <a:off x="1616049" y="4290999"/>
            <a:ext cx="954741" cy="955918"/>
          </a:xfrm>
          <a:prstGeom prst="ellipse">
            <a:avLst/>
          </a:prstGeom>
          <a:solidFill>
            <a:srgbClr val="FFC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3</a:t>
            </a:r>
          </a:p>
        </p:txBody>
      </p:sp>
      <p:sp>
        <p:nvSpPr>
          <p:cNvPr id="12" name="Oval 11"/>
          <p:cNvSpPr/>
          <p:nvPr/>
        </p:nvSpPr>
        <p:spPr>
          <a:xfrm>
            <a:off x="8761454" y="3297475"/>
            <a:ext cx="954741" cy="955918"/>
          </a:xfrm>
          <a:prstGeom prst="ellipse">
            <a:avLst/>
          </a:prstGeom>
          <a:solidFill>
            <a:srgbClr val="00B05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Arial Black" panose="020B0A04020102020204" pitchFamily="34" charset="0"/>
              </a:rPr>
              <a:t>2</a:t>
            </a:r>
            <a:endParaRPr lang="en-US" sz="4800" b="1" dirty="0">
              <a:solidFill>
                <a:schemeClr val="tx1"/>
              </a:solidFill>
              <a:latin typeface="Arial Black" panose="020B0A04020102020204" pitchFamily="34" charset="0"/>
            </a:endParaRPr>
          </a:p>
        </p:txBody>
      </p:sp>
      <p:sp>
        <p:nvSpPr>
          <p:cNvPr id="13" name="Rectangle 12"/>
          <p:cNvSpPr/>
          <p:nvPr/>
        </p:nvSpPr>
        <p:spPr>
          <a:xfrm>
            <a:off x="2606806" y="2318884"/>
            <a:ext cx="5693132" cy="923330"/>
          </a:xfrm>
          <a:prstGeom prst="rect">
            <a:avLst/>
          </a:prstGeom>
        </p:spPr>
        <p:txBody>
          <a:bodyPr wrap="square">
            <a:spAutoFit/>
          </a:bodyPr>
          <a:lstStyle/>
          <a:p>
            <a:r>
              <a:rPr lang="en-US" dirty="0" smtClean="0"/>
              <a:t>different </a:t>
            </a:r>
            <a:r>
              <a:rPr lang="en-US" dirty="0"/>
              <a:t>detail like match </a:t>
            </a:r>
            <a:r>
              <a:rPr lang="en-US" dirty="0" smtClean="0"/>
              <a:t>detail, </a:t>
            </a:r>
            <a:r>
              <a:rPr lang="en-US" dirty="0"/>
              <a:t>each </a:t>
            </a:r>
            <a:r>
              <a:rPr lang="en-US" dirty="0" smtClean="0"/>
              <a:t>player’s detail &amp; </a:t>
            </a:r>
            <a:r>
              <a:rPr lang="en-US" dirty="0"/>
              <a:t>scores</a:t>
            </a:r>
            <a:r>
              <a:rPr lang="en-US" dirty="0" smtClean="0"/>
              <a:t>, match summary, </a:t>
            </a:r>
            <a:r>
              <a:rPr lang="en-US" dirty="0"/>
              <a:t>etc. were missing.</a:t>
            </a:r>
          </a:p>
          <a:p>
            <a:endParaRPr lang="en-US" dirty="0"/>
          </a:p>
        </p:txBody>
      </p:sp>
      <p:sp>
        <p:nvSpPr>
          <p:cNvPr id="14" name="Rectangle 13"/>
          <p:cNvSpPr/>
          <p:nvPr/>
        </p:nvSpPr>
        <p:spPr>
          <a:xfrm>
            <a:off x="4683900" y="3566574"/>
            <a:ext cx="3993401" cy="369332"/>
          </a:xfrm>
          <a:prstGeom prst="rect">
            <a:avLst/>
          </a:prstGeom>
        </p:spPr>
        <p:txBody>
          <a:bodyPr wrap="none">
            <a:spAutoFit/>
          </a:bodyPr>
          <a:lstStyle/>
          <a:p>
            <a:r>
              <a:rPr lang="en-US" dirty="0"/>
              <a:t>those system also lacked security function.</a:t>
            </a:r>
          </a:p>
        </p:txBody>
      </p:sp>
      <p:sp>
        <p:nvSpPr>
          <p:cNvPr id="16" name="Title 1"/>
          <p:cNvSpPr>
            <a:spLocks noGrp="1"/>
          </p:cNvSpPr>
          <p:nvPr>
            <p:ph type="title"/>
          </p:nvPr>
        </p:nvSpPr>
        <p:spPr>
          <a:xfrm>
            <a:off x="1003586" y="478636"/>
            <a:ext cx="9945351" cy="982979"/>
          </a:xfrm>
        </p:spPr>
        <p:txBody>
          <a:bodyPr/>
          <a:lstStyle/>
          <a:p>
            <a:r>
              <a:rPr lang="en-US" dirty="0" smtClean="0"/>
              <a:t>Limitation of existing system</a:t>
            </a:r>
            <a:endParaRPr lang="en-US" dirty="0"/>
          </a:p>
        </p:txBody>
      </p:sp>
      <p:sp>
        <p:nvSpPr>
          <p:cNvPr id="17" name="Rectangle 16"/>
          <p:cNvSpPr/>
          <p:nvPr/>
        </p:nvSpPr>
        <p:spPr>
          <a:xfrm>
            <a:off x="2628118" y="4582183"/>
            <a:ext cx="3148811" cy="369332"/>
          </a:xfrm>
          <a:prstGeom prst="rect">
            <a:avLst/>
          </a:prstGeom>
        </p:spPr>
        <p:txBody>
          <a:bodyPr wrap="none">
            <a:spAutoFit/>
          </a:bodyPr>
          <a:lstStyle/>
          <a:p>
            <a:r>
              <a:rPr lang="en-US" dirty="0" smtClean="0"/>
              <a:t>Innings detail were not specified</a:t>
            </a:r>
            <a:endParaRPr lang="en-US" dirty="0"/>
          </a:p>
        </p:txBody>
      </p:sp>
      <p:sp>
        <p:nvSpPr>
          <p:cNvPr id="18" name="Rectangle 17"/>
          <p:cNvSpPr/>
          <p:nvPr/>
        </p:nvSpPr>
        <p:spPr>
          <a:xfrm>
            <a:off x="3546180" y="5685536"/>
            <a:ext cx="5215274" cy="369332"/>
          </a:xfrm>
          <a:prstGeom prst="rect">
            <a:avLst/>
          </a:prstGeom>
        </p:spPr>
        <p:txBody>
          <a:bodyPr wrap="none">
            <a:spAutoFit/>
          </a:bodyPr>
          <a:lstStyle/>
          <a:p>
            <a:r>
              <a:rPr lang="en-US" dirty="0"/>
              <a:t>those project didn’t had the feature to edit the record. </a:t>
            </a:r>
          </a:p>
        </p:txBody>
      </p:sp>
    </p:spTree>
    <p:extLst>
      <p:ext uri="{BB962C8B-B14F-4D97-AF65-F5344CB8AC3E}">
        <p14:creationId xmlns:p14="http://schemas.microsoft.com/office/powerpoint/2010/main" val="1240834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9" name="Arc 8"/>
          <p:cNvSpPr/>
          <p:nvPr/>
        </p:nvSpPr>
        <p:spPr>
          <a:xfrm>
            <a:off x="-3374190" y="1055076"/>
            <a:ext cx="6748380" cy="5802923"/>
          </a:xfrm>
          <a:prstGeom prst="arc">
            <a:avLst>
              <a:gd name="adj1" fmla="val 16200000"/>
              <a:gd name="adj2" fmla="val 5417416"/>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p:cNvGrpSpPr/>
          <p:nvPr/>
        </p:nvGrpSpPr>
        <p:grpSpPr>
          <a:xfrm>
            <a:off x="2444260" y="5163553"/>
            <a:ext cx="6474393" cy="679430"/>
            <a:chOff x="1185397" y="587745"/>
            <a:chExt cx="7118663" cy="734095"/>
          </a:xfrm>
        </p:grpSpPr>
        <p:sp>
          <p:nvSpPr>
            <p:cNvPr id="20" name="Oval 19"/>
            <p:cNvSpPr/>
            <p:nvPr/>
          </p:nvSpPr>
          <p:spPr>
            <a:xfrm>
              <a:off x="1185397" y="587745"/>
              <a:ext cx="721216" cy="734095"/>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5</a:t>
              </a:r>
            </a:p>
          </p:txBody>
        </p:sp>
        <p:sp>
          <p:nvSpPr>
            <p:cNvPr id="21" name="Rounded Rectangle 20"/>
            <p:cNvSpPr/>
            <p:nvPr/>
          </p:nvSpPr>
          <p:spPr>
            <a:xfrm>
              <a:off x="2207865" y="689447"/>
              <a:ext cx="6096195" cy="551967"/>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algn="ctr"/>
              <a:endParaRPr lang="en-US" sz="2800" dirty="0" smtClean="0">
                <a:solidFill>
                  <a:schemeClr val="tx1"/>
                </a:solidFill>
              </a:endParaRPr>
            </a:p>
            <a:p>
              <a:pPr algn="ctr"/>
              <a:r>
                <a:rPr lang="en-US" sz="2800" dirty="0" smtClean="0">
                  <a:solidFill>
                    <a:schemeClr val="tx1"/>
                  </a:solidFill>
                </a:rPr>
                <a:t>Program stores each player’s record</a:t>
              </a:r>
              <a:endParaRPr lang="en-US" sz="2800" dirty="0">
                <a:solidFill>
                  <a:schemeClr val="tx1"/>
                </a:solidFill>
              </a:endParaRPr>
            </a:p>
            <a:p>
              <a:pPr lvl="0" algn="ctr"/>
              <a:endParaRPr lang="en-US" sz="2800" dirty="0" smtClean="0">
                <a:solidFill>
                  <a:schemeClr val="tx1"/>
                </a:solidFill>
              </a:endParaRPr>
            </a:p>
            <a:p>
              <a:pPr algn="ctr"/>
              <a:endParaRPr lang="en-US" sz="2800" dirty="0">
                <a:solidFill>
                  <a:schemeClr val="tx1"/>
                </a:solidFill>
                <a:latin typeface="Arial Black" panose="020B0A04020102020204" pitchFamily="34" charset="0"/>
              </a:endParaRPr>
            </a:p>
          </p:txBody>
        </p:sp>
      </p:grpSp>
      <p:sp>
        <p:nvSpPr>
          <p:cNvPr id="22" name="TextBox 21"/>
          <p:cNvSpPr txBox="1"/>
          <p:nvPr/>
        </p:nvSpPr>
        <p:spPr>
          <a:xfrm>
            <a:off x="2893114" y="-72366"/>
            <a:ext cx="3984172" cy="707886"/>
          </a:xfrm>
          <a:prstGeom prst="rect">
            <a:avLst/>
          </a:prstGeom>
          <a:noFill/>
        </p:spPr>
        <p:txBody>
          <a:bodyPr wrap="square" rtlCol="0">
            <a:spAutoFit/>
          </a:bodyPr>
          <a:lstStyle/>
          <a:p>
            <a:r>
              <a:rPr lang="en-US" sz="4000" dirty="0" smtClean="0"/>
              <a:t>              Features</a:t>
            </a:r>
            <a:endParaRPr lang="en-US" sz="4000" dirty="0"/>
          </a:p>
        </p:txBody>
      </p:sp>
      <p:grpSp>
        <p:nvGrpSpPr>
          <p:cNvPr id="35" name="Group 34"/>
          <p:cNvGrpSpPr/>
          <p:nvPr/>
        </p:nvGrpSpPr>
        <p:grpSpPr>
          <a:xfrm>
            <a:off x="2956762" y="2944380"/>
            <a:ext cx="7045367" cy="679430"/>
            <a:chOff x="2956762" y="2944380"/>
            <a:chExt cx="7045367" cy="679430"/>
          </a:xfrm>
          <a:scene3d>
            <a:camera prst="orthographicFront">
              <a:rot lat="0" lon="0" rev="0"/>
            </a:camera>
            <a:lightRig rig="balanced" dir="t">
              <a:rot lat="0" lon="0" rev="8700000"/>
            </a:lightRig>
          </a:scene3d>
        </p:grpSpPr>
        <p:sp>
          <p:nvSpPr>
            <p:cNvPr id="25" name="Oval 24"/>
            <p:cNvSpPr/>
            <p:nvPr/>
          </p:nvSpPr>
          <p:spPr>
            <a:xfrm>
              <a:off x="2956762" y="2944380"/>
              <a:ext cx="721216" cy="679430"/>
            </a:xfrm>
            <a:prstGeom prst="ellipse">
              <a:avLst/>
            </a:prstGeom>
            <a:solidFill>
              <a:srgbClr val="FFC000"/>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3</a:t>
              </a:r>
            </a:p>
          </p:txBody>
        </p:sp>
        <p:sp>
          <p:nvSpPr>
            <p:cNvPr id="26" name="Rounded Rectangle 25"/>
            <p:cNvSpPr/>
            <p:nvPr/>
          </p:nvSpPr>
          <p:spPr>
            <a:xfrm>
              <a:off x="4048316" y="3011196"/>
              <a:ext cx="5953813" cy="510864"/>
            </a:xfrm>
            <a:prstGeom prst="roundRect">
              <a:avLst/>
            </a:prstGeom>
            <a:blipFill>
              <a:blip r:embed="rId2"/>
              <a:tile tx="0" ty="0" sx="100000" sy="100000" flip="none" algn="tl"/>
            </a:bli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a:solidFill>
                    <a:schemeClr val="tx1"/>
                  </a:solidFill>
                </a:rPr>
                <a:t>Access of </a:t>
              </a:r>
              <a:r>
                <a:rPr lang="en-US" sz="2800" dirty="0" smtClean="0">
                  <a:solidFill>
                    <a:schemeClr val="tx1"/>
                  </a:solidFill>
                </a:rPr>
                <a:t>match</a:t>
              </a:r>
              <a:r>
                <a:rPr lang="en-US" sz="2800" dirty="0" smtClean="0">
                  <a:solidFill>
                    <a:schemeClr val="tx1"/>
                  </a:solidFill>
                </a:rPr>
                <a:t> </a:t>
              </a:r>
              <a:r>
                <a:rPr lang="en-US" sz="2800" dirty="0">
                  <a:solidFill>
                    <a:schemeClr val="tx1"/>
                  </a:solidFill>
                </a:rPr>
                <a:t>info regarding games</a:t>
              </a:r>
            </a:p>
            <a:p>
              <a:pPr algn="ctr"/>
              <a:endParaRPr lang="en-US" sz="2800" dirty="0">
                <a:solidFill>
                  <a:schemeClr val="tx1"/>
                </a:solidFill>
                <a:latin typeface="Arial Black" panose="020B0A04020102020204" pitchFamily="34" charset="0"/>
              </a:endParaRPr>
            </a:p>
          </p:txBody>
        </p:sp>
      </p:grpSp>
      <p:grpSp>
        <p:nvGrpSpPr>
          <p:cNvPr id="36" name="Group 35"/>
          <p:cNvGrpSpPr/>
          <p:nvPr/>
        </p:nvGrpSpPr>
        <p:grpSpPr>
          <a:xfrm>
            <a:off x="2956762" y="4077330"/>
            <a:ext cx="6173170" cy="679430"/>
            <a:chOff x="2956762" y="4077330"/>
            <a:chExt cx="6173170" cy="679430"/>
          </a:xfrm>
          <a:blipFill>
            <a:blip r:embed="rId3"/>
            <a:tile tx="0" ty="0" sx="100000" sy="100000" flip="none" algn="tl"/>
          </a:blipFill>
          <a:scene3d>
            <a:camera prst="orthographicFront">
              <a:rot lat="0" lon="0" rev="0"/>
            </a:camera>
            <a:lightRig rig="balanced" dir="t">
              <a:rot lat="0" lon="0" rev="8700000"/>
            </a:lightRig>
          </a:scene3d>
        </p:grpSpPr>
        <p:sp>
          <p:nvSpPr>
            <p:cNvPr id="27" name="Oval 26"/>
            <p:cNvSpPr/>
            <p:nvPr/>
          </p:nvSpPr>
          <p:spPr>
            <a:xfrm>
              <a:off x="2956762" y="4077330"/>
              <a:ext cx="721216" cy="679430"/>
            </a:xfrm>
            <a:prstGeom prst="ellipse">
              <a:avLst/>
            </a:prstGeom>
            <a:solidFill>
              <a:srgbClr val="FFC000"/>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4</a:t>
              </a:r>
            </a:p>
          </p:txBody>
        </p:sp>
        <p:sp>
          <p:nvSpPr>
            <p:cNvPr id="28" name="Rounded Rectangle 27"/>
            <p:cNvSpPr/>
            <p:nvPr/>
          </p:nvSpPr>
          <p:spPr>
            <a:xfrm>
              <a:off x="4048316" y="4147203"/>
              <a:ext cx="5081616" cy="510864"/>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smtClean="0">
                <a:solidFill>
                  <a:schemeClr val="tx1"/>
                </a:solidFill>
              </a:endParaRPr>
            </a:p>
            <a:p>
              <a:pPr algn="ctr"/>
              <a:r>
                <a:rPr lang="en-US" sz="2800" dirty="0" smtClean="0">
                  <a:solidFill>
                    <a:schemeClr val="tx1"/>
                  </a:solidFill>
                </a:rPr>
                <a:t>Records are specified separately</a:t>
              </a:r>
              <a:endParaRPr lang="en-US" sz="2800" dirty="0">
                <a:solidFill>
                  <a:schemeClr val="tx1"/>
                </a:solidFill>
              </a:endParaRPr>
            </a:p>
            <a:p>
              <a:pPr lvl="0" algn="ctr"/>
              <a:endParaRPr lang="en-US" sz="2800" b="1" dirty="0" smtClean="0">
                <a:solidFill>
                  <a:schemeClr val="tx1"/>
                </a:solidFill>
              </a:endParaRPr>
            </a:p>
          </p:txBody>
        </p:sp>
      </p:grpSp>
      <p:grpSp>
        <p:nvGrpSpPr>
          <p:cNvPr id="34" name="Group 33"/>
          <p:cNvGrpSpPr/>
          <p:nvPr/>
        </p:nvGrpSpPr>
        <p:grpSpPr>
          <a:xfrm>
            <a:off x="2444260" y="1929677"/>
            <a:ext cx="9284356" cy="679430"/>
            <a:chOff x="2444260" y="1929677"/>
            <a:chExt cx="9284356" cy="679430"/>
          </a:xfrm>
        </p:grpSpPr>
        <p:sp>
          <p:nvSpPr>
            <p:cNvPr id="14" name="Oval 13"/>
            <p:cNvSpPr/>
            <p:nvPr/>
          </p:nvSpPr>
          <p:spPr>
            <a:xfrm>
              <a:off x="2444260" y="1929677"/>
              <a:ext cx="721216" cy="679430"/>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rgbClr val="FFC000"/>
                    </a:solidFill>
                  </a:ln>
                  <a:solidFill>
                    <a:schemeClr val="tx1"/>
                  </a:solidFill>
                  <a:latin typeface="Arial Black" panose="020B0A04020102020204" pitchFamily="34" charset="0"/>
                </a:rPr>
                <a:t>2</a:t>
              </a:r>
              <a:endParaRPr lang="en-US" sz="4000" b="1" dirty="0">
                <a:ln>
                  <a:solidFill>
                    <a:srgbClr val="FFC000"/>
                  </a:solidFill>
                </a:ln>
                <a:solidFill>
                  <a:schemeClr val="tx1"/>
                </a:solidFill>
                <a:latin typeface="Arial Black" panose="020B0A04020102020204" pitchFamily="34" charset="0"/>
              </a:endParaRPr>
            </a:p>
          </p:txBody>
        </p:sp>
        <p:sp>
          <p:nvSpPr>
            <p:cNvPr id="31" name="Rounded Rectangle 30"/>
            <p:cNvSpPr/>
            <p:nvPr/>
          </p:nvSpPr>
          <p:spPr>
            <a:xfrm>
              <a:off x="3397294" y="2009256"/>
              <a:ext cx="8331322" cy="510864"/>
            </a:xfrm>
            <a:prstGeom prst="roundRect">
              <a:avLst/>
            </a:prstGeom>
            <a:blipFill>
              <a:blip r:embed="rId4"/>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Access to create, modify and view the scoresheet records</a:t>
              </a: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grpSp>
        <p:nvGrpSpPr>
          <p:cNvPr id="42" name="Group 41"/>
          <p:cNvGrpSpPr/>
          <p:nvPr/>
        </p:nvGrpSpPr>
        <p:grpSpPr>
          <a:xfrm rot="3599231">
            <a:off x="-177844" y="1156456"/>
            <a:ext cx="450762" cy="5450905"/>
            <a:chOff x="649860" y="1716036"/>
            <a:chExt cx="450762" cy="5263167"/>
          </a:xfrm>
        </p:grpSpPr>
        <p:sp>
          <p:nvSpPr>
            <p:cNvPr id="7" name="Isosceles Triangle 6"/>
            <p:cNvSpPr/>
            <p:nvPr/>
          </p:nvSpPr>
          <p:spPr>
            <a:xfrm>
              <a:off x="649860" y="1716036"/>
              <a:ext cx="450761" cy="2634283"/>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flipV="1">
              <a:off x="649861" y="4344920"/>
              <a:ext cx="450761" cy="263428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349170" y="3522060"/>
            <a:ext cx="721216" cy="67942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96975"/>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1200000">
                                      <p:cBhvr>
                                        <p:cTn id="16" dur="500" fill="hold"/>
                                        <p:tgtEl>
                                          <p:spTgt spid="4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1200000">
                                      <p:cBhvr>
                                        <p:cTn id="25" dur="500" fill="hold"/>
                                        <p:tgtEl>
                                          <p:spTgt spid="42"/>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nodeType="clickEffect">
                                  <p:stCondLst>
                                    <p:cond delay="0"/>
                                  </p:stCondLst>
                                  <p:childTnLst>
                                    <p:animRot by="1200000">
                                      <p:cBhvr>
                                        <p:cTn id="34" dur="500" fill="hold"/>
                                        <p:tgtEl>
                                          <p:spTgt spid="42"/>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710376" y="933878"/>
            <a:ext cx="6658708" cy="5924122"/>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 Start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 Display Opening Interface.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4322445" algn="l"/>
              </a:tabLst>
            </a:pPr>
            <a:r>
              <a:rPr lang="en-US" dirty="0">
                <a:latin typeface="Times New Roman" panose="02020603050405020304" pitchFamily="18" charset="0"/>
                <a:ea typeface="Calibri" panose="020F0502020204030204" pitchFamily="34" charset="0"/>
                <a:cs typeface="Mangal" panose="02040503050203030202" pitchFamily="18" charset="0"/>
              </a:rPr>
              <a:t>Step 2: Input password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 IF password is true then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otherwise display “Incorrect password please enter again” </a:t>
            </a:r>
            <a:r>
              <a:rPr lang="en-US" dirty="0" err="1" smtClean="0">
                <a:latin typeface="Times New Roman" panose="02020603050405020304" pitchFamily="18" charset="0"/>
                <a:ea typeface="Calibri" panose="020F0502020204030204" pitchFamily="34" charset="0"/>
                <a:cs typeface="Mangal" panose="02040503050203030202" pitchFamily="18" charset="0"/>
              </a:rPr>
              <a:t>goto</a:t>
            </a:r>
            <a:r>
              <a:rPr lang="en-US" dirty="0" smtClean="0">
                <a:latin typeface="Times New Roman" panose="02020603050405020304" pitchFamily="18" charset="0"/>
                <a:ea typeface="Calibri" panose="020F0502020204030204" pitchFamily="34" charset="0"/>
                <a:cs typeface="Mangal" panose="02040503050203030202" pitchFamily="18" charset="0"/>
              </a:rPr>
              <a:t> step </a:t>
            </a:r>
            <a:r>
              <a:rPr lang="en-US" dirty="0">
                <a:latin typeface="Times New Roman" panose="02020603050405020304" pitchFamily="18" charset="0"/>
                <a:ea typeface="Calibri" panose="020F0502020204030204" pitchFamily="34" charset="0"/>
                <a:cs typeface="Mangal" panose="02040503050203030202" pitchFamily="18" charset="0"/>
              </a:rPr>
              <a:t>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 Display Home page: choose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Create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Browse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Quit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 </a:t>
            </a:r>
            <a:r>
              <a:rPr lang="en-US" dirty="0" smtClean="0">
                <a:latin typeface="Times New Roman" panose="02020603050405020304" pitchFamily="18" charset="0"/>
                <a:ea typeface="Calibri" panose="020F0502020204030204" pitchFamily="34" charset="0"/>
                <a:cs typeface="Mangal" panose="02040503050203030202" pitchFamily="18" charset="0"/>
              </a:rPr>
              <a:t>If </a:t>
            </a:r>
            <a:r>
              <a:rPr lang="en-US" dirty="0">
                <a:latin typeface="Times New Roman" panose="02020603050405020304" pitchFamily="18" charset="0"/>
                <a:ea typeface="Calibri" panose="020F0502020204030204" pitchFamily="34" charset="0"/>
                <a:cs typeface="Mangal" panose="02040503050203030202" pitchFamily="18" charset="0"/>
              </a:rPr>
              <a:t>user choose 1 then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err="1" smtClean="0">
                <a:latin typeface="Times New Roman" panose="02020603050405020304" pitchFamily="18" charset="0"/>
                <a:ea typeface="Calibri" panose="020F0502020204030204" pitchFamily="34" charset="0"/>
                <a:cs typeface="Mangal" panose="02040503050203030202" pitchFamily="18" charset="0"/>
              </a:rPr>
              <a:t>goto</a:t>
            </a:r>
            <a:r>
              <a:rPr lang="en-US" dirty="0" smtClean="0">
                <a:latin typeface="Times New Roman" panose="02020603050405020304" pitchFamily="18" charset="0"/>
                <a:ea typeface="Calibri" panose="020F0502020204030204" pitchFamily="34" charset="0"/>
                <a:cs typeface="Mangal" panose="02040503050203030202" pitchFamily="18" charset="0"/>
              </a:rPr>
              <a:t> step 6</a:t>
            </a:r>
            <a:endParaRPr lang="en-US" sz="1600"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smtClean="0">
                <a:latin typeface="Times New Roman" panose="02020603050405020304" pitchFamily="18" charset="0"/>
                <a:ea typeface="Calibri" panose="020F0502020204030204" pitchFamily="34" charset="0"/>
                <a:cs typeface="Mangal" panose="02040503050203030202" pitchFamily="18" charset="0"/>
              </a:rPr>
              <a:t>   Else </a:t>
            </a:r>
            <a:r>
              <a:rPr lang="en-US" dirty="0">
                <a:latin typeface="Times New Roman" panose="02020603050405020304" pitchFamily="18" charset="0"/>
                <a:ea typeface="Calibri" panose="020F0502020204030204" pitchFamily="34" charset="0"/>
                <a:cs typeface="Mangal" panose="02040503050203030202" pitchFamily="18" charset="0"/>
              </a:rPr>
              <a:t>if </a:t>
            </a:r>
            <a:r>
              <a:rPr lang="en-US" dirty="0" smtClean="0">
                <a:latin typeface="Times New Roman" panose="02020603050405020304" pitchFamily="18" charset="0"/>
                <a:ea typeface="Calibri" panose="020F0502020204030204" pitchFamily="34" charset="0"/>
                <a:cs typeface="Mangal" panose="02040503050203030202" pitchFamily="18" charset="0"/>
              </a:rPr>
              <a:t>user choose </a:t>
            </a:r>
            <a:r>
              <a:rPr lang="en-US" dirty="0">
                <a:latin typeface="Times New Roman" panose="02020603050405020304" pitchFamily="18" charset="0"/>
                <a:ea typeface="Calibri" panose="020F0502020204030204" pitchFamily="34" charset="0"/>
                <a:cs typeface="Mangal" panose="02040503050203030202" pitchFamily="18" charset="0"/>
              </a:rPr>
              <a:t>2 go to step </a:t>
            </a:r>
            <a:r>
              <a:rPr lang="en-US" dirty="0" smtClean="0">
                <a:latin typeface="Times New Roman" panose="02020603050405020304" pitchFamily="18" charset="0"/>
                <a:ea typeface="Calibri" panose="020F0502020204030204" pitchFamily="34" charset="0"/>
                <a:cs typeface="Mangal" panose="02040503050203030202" pitchFamily="18" charset="0"/>
              </a:rPr>
              <a:t>49</a:t>
            </a:r>
          </a:p>
          <a:p>
            <a:r>
              <a:rPr lang="en-US" dirty="0" smtClean="0"/>
              <a:t>           </a:t>
            </a:r>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terminate the </a:t>
            </a:r>
            <a:r>
              <a:rPr lang="en-US" dirty="0" smtClean="0">
                <a:latin typeface="Times New Roman" panose="02020603050405020304" pitchFamily="18" charset="0"/>
                <a:cs typeface="Times New Roman" panose="02020603050405020304" pitchFamily="18" charset="0"/>
              </a:rPr>
              <a:t>program</a:t>
            </a:r>
          </a:p>
          <a:p>
            <a:endParaRPr lang="en-US" dirty="0">
              <a:latin typeface="Times New Roman" panose="02020603050405020304" pitchFamily="18" charset="0"/>
              <a:cs typeface="Times New Roman" panose="02020603050405020304" pitchFamily="18" charset="0"/>
            </a:endParaRPr>
          </a:p>
          <a:p>
            <a:r>
              <a:rPr lang="en-US" dirty="0"/>
              <a:t>Step 6: Display and choose </a:t>
            </a:r>
          </a:p>
          <a:p>
            <a:r>
              <a:rPr lang="en-US" dirty="0"/>
              <a:t>1. cricket</a:t>
            </a:r>
          </a:p>
          <a:p>
            <a:r>
              <a:rPr lang="en-US" dirty="0"/>
              <a:t>2. football</a:t>
            </a:r>
          </a:p>
          <a:p>
            <a:pPr indent="457200">
              <a:lnSpc>
                <a:spcPct val="107000"/>
              </a:lnSpc>
              <a:spcAft>
                <a:spcPts val="800"/>
              </a:spcAft>
            </a:pP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908363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51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307101" y="1026942"/>
            <a:ext cx="7132320" cy="5403018"/>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 If user choose 1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8 else if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28 else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 Display the table 1.1 (Details)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 Input cricket league (multiple choice)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10: Input the number of </a:t>
            </a:r>
            <a:r>
              <a:rPr lang="en-US" dirty="0" smtClean="0">
                <a:latin typeface="Times New Roman" panose="02020603050405020304" pitchFamily="18" charset="0"/>
                <a:ea typeface="Calibri" panose="020F0502020204030204" pitchFamily="34" charset="0"/>
                <a:cs typeface="Mangal" panose="02040503050203030202" pitchFamily="18" charset="0"/>
              </a:rPr>
              <a:t>overs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11: Input venue, date of match, name of teams (command for inputting </a:t>
            </a:r>
            <a:r>
              <a:rPr lang="en-US" dirty="0" smtClean="0">
                <a:latin typeface="Times New Roman" panose="02020603050405020304" pitchFamily="18" charset="0"/>
                <a:ea typeface="Calibri" panose="020F0502020204030204" pitchFamily="34" charset="0"/>
                <a:cs typeface="Mangal" panose="02040503050203030202" pitchFamily="18" charset="0"/>
              </a:rPr>
              <a:t>real </a:t>
            </a:r>
            <a:r>
              <a:rPr lang="en-US" dirty="0">
                <a:latin typeface="Times New Roman" panose="02020603050405020304" pitchFamily="18" charset="0"/>
                <a:ea typeface="Calibri" panose="020F0502020204030204" pitchFamily="34" charset="0"/>
                <a:cs typeface="Mangal" panose="02040503050203030202" pitchFamily="18" charset="0"/>
              </a:rPr>
              <a:t>time </a:t>
            </a:r>
            <a:r>
              <a:rPr lang="en-US" dirty="0" smtClean="0">
                <a:latin typeface="Times New Roman" panose="02020603050405020304" pitchFamily="18" charset="0"/>
                <a:ea typeface="Calibri" panose="020F0502020204030204" pitchFamily="34" charset="0"/>
                <a:cs typeface="Mangal" panose="02040503050203030202" pitchFamily="18" charset="0"/>
              </a:rPr>
              <a:t>date)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12: Input total no. of players in each </a:t>
            </a:r>
            <a:r>
              <a:rPr lang="en-US" dirty="0" smtClean="0">
                <a:latin typeface="Times New Roman" panose="02020603050405020304" pitchFamily="18" charset="0"/>
                <a:ea typeface="Calibri" panose="020F0502020204030204" pitchFamily="34" charset="0"/>
                <a:cs typeface="Mangal" panose="02040503050203030202" pitchFamily="18" charset="0"/>
              </a:rPr>
              <a:t>team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13: Display</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continue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edit</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US" dirty="0" smtClean="0">
                <a:latin typeface="Times New Roman" panose="02020603050405020304" pitchFamily="18" charset="0"/>
                <a:ea typeface="Calibri" panose="020F0502020204030204" pitchFamily="34" charset="0"/>
                <a:cs typeface="Mangal" panose="02040503050203030202" pitchFamily="18" charset="0"/>
              </a:rPr>
              <a:t>Back</a:t>
            </a:r>
          </a:p>
          <a:p>
            <a:pPr marR="0" lvl="0">
              <a:lnSpc>
                <a:spcPct val="107000"/>
              </a:lnSpc>
              <a:spcBef>
                <a:spcPts val="0"/>
              </a:spcBef>
              <a:spcAft>
                <a:spcPts val="800"/>
              </a:spcAft>
            </a:pPr>
            <a:endParaRPr lang="en-US" dirty="0" smtClean="0">
              <a:latin typeface="Times New Roman" panose="02020603050405020304" pitchFamily="18" charset="0"/>
              <a:ea typeface="Calibri" panose="020F0502020204030204" pitchFamily="34" charset="0"/>
              <a:cs typeface="Mangal" panose="02040503050203030202" pitchFamily="18" charset="0"/>
            </a:endParaRPr>
          </a:p>
          <a:p>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14: if user choose 1 </a:t>
            </a:r>
            <a:r>
              <a:rPr lang="en-US" dirty="0" smtClean="0">
                <a:latin typeface="Times New Roman" panose="02020603050405020304" pitchFamily="18" charset="0"/>
                <a:cs typeface="Times New Roman" panose="02020603050405020304" pitchFamily="18" charset="0"/>
              </a:rPr>
              <a:t>then </a:t>
            </a:r>
            <a:r>
              <a:rPr lang="en-US" b="1" dirty="0" err="1">
                <a:latin typeface="Times New Roman" panose="02020603050405020304" pitchFamily="18" charset="0"/>
                <a:cs typeface="Times New Roman" panose="02020603050405020304" pitchFamily="18" charset="0"/>
              </a:rPr>
              <a:t>goto</a:t>
            </a:r>
            <a:r>
              <a:rPr lang="en-US" b="1" dirty="0">
                <a:latin typeface="Times New Roman" panose="02020603050405020304" pitchFamily="18" charset="0"/>
                <a:cs typeface="Times New Roman" panose="02020603050405020304" pitchFamily="18" charset="0"/>
              </a:rPr>
              <a:t> step 15</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if user choose 2 then enable editing </a:t>
            </a:r>
          </a:p>
          <a:p>
            <a:r>
              <a:rPr lang="en-US" dirty="0" smtClean="0">
                <a:latin typeface="Times New Roman" panose="02020603050405020304" pitchFamily="18" charset="0"/>
                <a:cs typeface="Times New Roman" panose="02020603050405020304" pitchFamily="18" charset="0"/>
              </a:rPr>
              <a:t>else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step 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949917"/>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LREADY-CHECKED" val="TRUE"/>
</p:tagLst>
</file>

<file path=ppt/tags/tag2.xml><?xml version="1.0" encoding="utf-8"?>
<p:tagLst xmlns:a="http://schemas.openxmlformats.org/drawingml/2006/main" xmlns:r="http://schemas.openxmlformats.org/officeDocument/2006/relationships" xmlns:p="http://schemas.openxmlformats.org/presentationml/2006/main">
  <p:tag name="ALREADY-CHECKED" val="TRUE"/>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1339</TotalTime>
  <Words>1760</Words>
  <Application>Microsoft Office PowerPoint</Application>
  <PresentationFormat>Widescreen</PresentationFormat>
  <Paragraphs>258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Calibri</vt:lpstr>
      <vt:lpstr>Mangal</vt:lpstr>
      <vt:lpstr>Times New Roman</vt:lpstr>
      <vt:lpstr>Tw Cen MT</vt:lpstr>
      <vt:lpstr>Droplet</vt:lpstr>
      <vt:lpstr>PowerPoint Presentation</vt:lpstr>
      <vt:lpstr>Contents</vt:lpstr>
      <vt:lpstr>Introduction</vt:lpstr>
      <vt:lpstr>PowerPoint Presentation</vt:lpstr>
      <vt:lpstr>Literature review</vt:lpstr>
      <vt:lpstr>Limitation of 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111</cp:revision>
  <dcterms:created xsi:type="dcterms:W3CDTF">2021-09-22T02:14:43Z</dcterms:created>
  <dcterms:modified xsi:type="dcterms:W3CDTF">2022-01-26T12:51:14Z</dcterms:modified>
</cp:coreProperties>
</file>