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92" r:id="rId5"/>
    <p:sldId id="294" r:id="rId6"/>
    <p:sldId id="293" r:id="rId7"/>
    <p:sldId id="300" r:id="rId8"/>
    <p:sldId id="301" r:id="rId9"/>
    <p:sldId id="302" r:id="rId10"/>
    <p:sldId id="303" r:id="rId11"/>
    <p:sldId id="304" r:id="rId12"/>
    <p:sldId id="305" r:id="rId13"/>
    <p:sldId id="306" r:id="rId14"/>
    <p:sldId id="307" r:id="rId15"/>
    <p:sldId id="308" r:id="rId16"/>
    <p:sldId id="281" r:id="rId17"/>
    <p:sldId id="282" r:id="rId18"/>
    <p:sldId id="298" r:id="rId19"/>
    <p:sldId id="299" r:id="rId20"/>
    <p:sldId id="296" r:id="rId21"/>
    <p:sldId id="297" r:id="rId22"/>
    <p:sldId id="310" r:id="rId23"/>
    <p:sldId id="311" r:id="rId24"/>
    <p:sldId id="315" r:id="rId25"/>
    <p:sldId id="316" r:id="rId26"/>
    <p:sldId id="312" r:id="rId27"/>
    <p:sldId id="313" r:id="rId28"/>
    <p:sldId id="314" r:id="rId29"/>
    <p:sldId id="317" r:id="rId30"/>
    <p:sldId id="309" r:id="rId31"/>
    <p:sldId id="262" r:id="rId32"/>
    <p:sldId id="280" r:id="rId33"/>
    <p:sldId id="286"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CFC"/>
    <a:srgbClr val="D0E3F0"/>
    <a:srgbClr val="CEE2EF"/>
    <a:srgbClr val="D1E4F0"/>
    <a:srgbClr val="CBE0EE"/>
    <a:srgbClr val="CC99FF"/>
    <a:srgbClr val="CCCCFF"/>
    <a:srgbClr val="FFCCFF"/>
    <a:srgbClr val="FFCC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78" y="374928"/>
            <a:ext cx="5504231" cy="1326586"/>
          </a:xfrm>
          <a:prstGeom prst="rect">
            <a:avLst/>
          </a:prstGeom>
          <a:ln>
            <a:noFill/>
          </a:ln>
          <a:effectLst>
            <a:outerShdw blurRad="190500" algn="tl" rotWithShape="0">
              <a:srgbClr val="000000">
                <a:alpha val="70000"/>
              </a:srgbClr>
            </a:outerShdw>
          </a:effectLst>
        </p:spPr>
      </p:pic>
      <p:sp>
        <p:nvSpPr>
          <p:cNvPr id="5" name="TextBox 4"/>
          <p:cNvSpPr txBox="1"/>
          <p:nvPr/>
        </p:nvSpPr>
        <p:spPr>
          <a:xfrm>
            <a:off x="511094" y="4791762"/>
            <a:ext cx="3052484" cy="1754326"/>
          </a:xfrm>
          <a:prstGeom prst="rect">
            <a:avLst/>
          </a:prstGeom>
          <a:noFill/>
        </p:spPr>
        <p:txBody>
          <a:bodyPr wrap="square" rtlCol="0">
            <a:spAutoFit/>
          </a:bodyPr>
          <a:lstStyle/>
          <a:p>
            <a:r>
              <a:rPr lang="en-US" sz="2400" b="1" dirty="0" smtClean="0"/>
              <a:t>Group Members:</a:t>
            </a:r>
          </a:p>
          <a:p>
            <a:r>
              <a:rPr lang="en-US" sz="2000" b="1" dirty="0" smtClean="0"/>
              <a:t>1. Sagar Upadhyaya</a:t>
            </a:r>
            <a:endParaRPr lang="en-US" sz="2000" b="1" dirty="0"/>
          </a:p>
          <a:p>
            <a:r>
              <a:rPr lang="en-US" sz="2000" b="1" dirty="0" smtClean="0"/>
              <a:t>2. Shubham Ghimire</a:t>
            </a:r>
            <a:endParaRPr lang="en-US" sz="2000" b="1" dirty="0"/>
          </a:p>
          <a:p>
            <a:r>
              <a:rPr lang="en-US" sz="2000" b="1" dirty="0" smtClean="0"/>
              <a:t>3. Dhiraj Sapkota</a:t>
            </a:r>
          </a:p>
          <a:p>
            <a:endParaRPr lang="en-US" sz="2400" b="1" dirty="0" smtClean="0"/>
          </a:p>
        </p:txBody>
      </p:sp>
      <p:cxnSp>
        <p:nvCxnSpPr>
          <p:cNvPr id="6" name="Straight Connector 5"/>
          <p:cNvCxnSpPr/>
          <p:nvPr/>
        </p:nvCxnSpPr>
        <p:spPr>
          <a:xfrm>
            <a:off x="5970492" y="3686030"/>
            <a:ext cx="0" cy="1210236"/>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2846676" y="2011866"/>
            <a:ext cx="6247633" cy="1569660"/>
          </a:xfrm>
          <a:prstGeom prst="rect">
            <a:avLst/>
          </a:prstGeom>
        </p:spPr>
        <p:txBody>
          <a:bodyPr wrap="square">
            <a:spAutoFit/>
          </a:bodyPr>
          <a:lstStyle/>
          <a:p>
            <a:pPr algn="ctr"/>
            <a:r>
              <a:rPr lang="en-US" sz="3200" dirty="0" smtClean="0"/>
              <a:t>Project Presentation</a:t>
            </a:r>
            <a:endParaRPr lang="en-US" sz="3200" dirty="0"/>
          </a:p>
          <a:p>
            <a:pPr algn="ctr"/>
            <a:r>
              <a:rPr lang="en-US" sz="3200" dirty="0"/>
              <a:t>On</a:t>
            </a:r>
          </a:p>
          <a:p>
            <a:pPr algn="ctr"/>
            <a:r>
              <a:rPr lang="en-US" sz="3200" dirty="0"/>
              <a:t> </a:t>
            </a:r>
            <a:r>
              <a:rPr lang="en-US" sz="3200" b="1" dirty="0" smtClean="0"/>
              <a:t>SPORTS SCORESHEET ORGANIZER</a:t>
            </a:r>
            <a:endParaRPr lang="en-US" sz="3200" b="1" dirty="0"/>
          </a:p>
        </p:txBody>
      </p:sp>
      <p:sp>
        <p:nvSpPr>
          <p:cNvPr id="8" name="Rectangle 7"/>
          <p:cNvSpPr/>
          <p:nvPr/>
        </p:nvSpPr>
        <p:spPr>
          <a:xfrm>
            <a:off x="4582596" y="5138123"/>
            <a:ext cx="2749662" cy="584775"/>
          </a:xfrm>
          <a:prstGeom prst="rect">
            <a:avLst/>
          </a:prstGeom>
        </p:spPr>
        <p:txBody>
          <a:bodyPr wrap="none">
            <a:spAutoFit/>
          </a:bodyPr>
          <a:lstStyle/>
          <a:p>
            <a:pPr algn="ctr"/>
            <a:r>
              <a:rPr lang="en-US" sz="3200" dirty="0"/>
              <a:t>BIT-1</a:t>
            </a:r>
            <a:r>
              <a:rPr lang="en-US" sz="3200" baseline="30000" dirty="0"/>
              <a:t>st</a:t>
            </a:r>
            <a:r>
              <a:rPr lang="en-US" sz="3200" dirty="0"/>
              <a:t> </a:t>
            </a:r>
            <a:r>
              <a:rPr lang="en-US" sz="3200" dirty="0" smtClean="0"/>
              <a:t>Semester</a:t>
            </a:r>
            <a:endParaRPr lang="en-US" sz="3200" dirty="0"/>
          </a:p>
        </p:txBody>
      </p:sp>
    </p:spTree>
    <p:extLst>
      <p:ext uri="{BB962C8B-B14F-4D97-AF65-F5344CB8AC3E}">
        <p14:creationId xmlns:p14="http://schemas.microsoft.com/office/powerpoint/2010/main" val="1715932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513426" y="1025912"/>
            <a:ext cx="8473441" cy="5176161"/>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25: input wicket taken and run given by each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26: display total wicket taken and total run given</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27: input total extra run given from misconducts</a:t>
            </a:r>
          </a:p>
          <a:p>
            <a:pPr>
              <a:lnSpc>
                <a:spcPct val="107000"/>
              </a:lnSpc>
              <a:spcAft>
                <a:spcPts val="800"/>
              </a:spcAft>
            </a:pPr>
            <a:r>
              <a:rPr lang="en-US" dirty="0"/>
              <a:t>Step 28: display total run scored in the first inning and target </a:t>
            </a:r>
            <a:r>
              <a:rPr lang="en-US" dirty="0" smtClean="0"/>
              <a:t>run</a:t>
            </a:r>
            <a:endParaRPr lang="en-US" dirty="0" smtClean="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r>
              <a:rPr lang="en-US" dirty="0" smtClean="0">
                <a:latin typeface="Times New Roman" panose="02020603050405020304" pitchFamily="18" charset="0"/>
                <a:ea typeface="Calibri" panose="020F0502020204030204" pitchFamily="34" charset="0"/>
                <a:cs typeface="Mangal" panose="02040503050203030202" pitchFamily="18" charset="0"/>
              </a:rPr>
              <a:t>Step </a:t>
            </a:r>
            <a:r>
              <a:rPr lang="en-US" dirty="0">
                <a:latin typeface="Times New Roman" panose="02020603050405020304" pitchFamily="18" charset="0"/>
                <a:ea typeface="Calibri" panose="020F0502020204030204" pitchFamily="34" charset="0"/>
                <a:cs typeface="Mangal" panose="02040503050203030202" pitchFamily="18" charset="0"/>
              </a:rPr>
              <a:t>29: input a file name for first inning batting team and Display table for second inning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30: Display </a:t>
            </a:r>
            <a:r>
              <a:rPr lang="en-US" dirty="0" err="1">
                <a:latin typeface="Times New Roman" panose="02020603050405020304" pitchFamily="18" charset="0"/>
                <a:ea typeface="Calibri" panose="020F0502020204030204" pitchFamily="34" charset="0"/>
                <a:cs typeface="Mangal" panose="02040503050203030202" pitchFamily="18" charset="0"/>
              </a:rPr>
              <a:t>Jn</a:t>
            </a:r>
            <a:r>
              <a:rPr lang="en-US" dirty="0">
                <a:latin typeface="Times New Roman" panose="02020603050405020304" pitchFamily="18" charset="0"/>
                <a:ea typeface="Calibri" panose="020F0502020204030204" pitchFamily="34" charset="0"/>
                <a:cs typeface="Mangal" panose="02040503050203030202" pitchFamily="18" charset="0"/>
              </a:rPr>
              <a:t> and name of each player and input run made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31: Input file name for second inning bowling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32: Display JN and name of players of bowling 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33: input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34: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35: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36: Display result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934137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836985" y="1007934"/>
            <a:ext cx="6729046" cy="5234446"/>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38:  Display "title - </a:t>
            </a:r>
            <a:r>
              <a:rPr lang="en-US" b="1" dirty="0">
                <a:latin typeface="Times New Roman" panose="02020603050405020304" pitchFamily="18" charset="0"/>
                <a:ea typeface="Calibri" panose="020F0502020204030204" pitchFamily="34" charset="0"/>
                <a:cs typeface="Mangal" panose="02040503050203030202" pitchFamily="18" charset="0"/>
              </a:rPr>
              <a:t>Soccer scoresheet</a:t>
            </a:r>
            <a:r>
              <a:rPr lang="en-US" dirty="0">
                <a:latin typeface="Times New Roman" panose="02020603050405020304" pitchFamily="18" charset="0"/>
                <a:ea typeface="Calibri" panose="020F0502020204030204" pitchFamily="34" charset="0"/>
                <a:cs typeface="Mangal" panose="02040503050203030202" pitchFamily="18" charset="0"/>
              </a:rPr>
              <a:t>" the table 1.2(Details)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39: Input football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40: Input venue, date of match, name of teams (command for inputting real time 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41: Input coach name of each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42: Input total no. of players in each team including substitution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44: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45</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Else if user choses 2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39</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Else go to step 4</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556485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2431679" y="883929"/>
            <a:ext cx="8653662"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45: Display table for team 1 and input players #JN, name, position of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46: Display table for team 2 and input players $JN, name, position respective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47: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48: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49: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50: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51: Display total shoot made and total goals by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52: input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53: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54: input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55: input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56: input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57: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58: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848580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560319" y="883929"/>
            <a:ext cx="9425355" cy="597407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59: </a:t>
            </a:r>
            <a:r>
              <a:rPr lang="en-US" dirty="0" smtClean="0">
                <a:latin typeface="Times New Roman" panose="02020603050405020304" pitchFamily="18" charset="0"/>
                <a:ea typeface="Calibri" panose="020F0502020204030204" pitchFamily="34" charset="0"/>
                <a:cs typeface="Mangal" panose="02040503050203030202" pitchFamily="18" charset="0"/>
              </a:rPr>
              <a:t>Display:  </a:t>
            </a:r>
            <a:r>
              <a:rPr lang="en-US" dirty="0">
                <a:latin typeface="Times New Roman" panose="02020603050405020304" pitchFamily="18" charset="0"/>
                <a:ea typeface="Calibri" panose="020F0502020204030204" pitchFamily="34" charset="0"/>
                <a:cs typeface="Mangal" panose="02040503050203030202" pitchFamily="18" charset="0"/>
              </a:rPr>
              <a:t>1.cricket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a:latin typeface="Times New Roman" panose="02020603050405020304" pitchFamily="18" charset="0"/>
                <a:ea typeface="Calibri" panose="020F0502020204030204" pitchFamily="34" charset="0"/>
                <a:cs typeface="Mangal" panose="02040503050203030202" pitchFamily="18" charset="0"/>
              </a:rPr>
              <a:t>2. Football</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60: If user choses 1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61 </a:t>
            </a:r>
            <a:r>
              <a:rPr lang="en-US" dirty="0" smtClean="0">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Else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74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61: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62: display the second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63: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64: Display the table of first inning for both batting team and blowing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65:</a:t>
            </a:r>
            <a:r>
              <a:rPr lang="en-US" dirty="0">
                <a:latin typeface="Times New Roman" panose="02020603050405020304" pitchFamily="18" charset="0"/>
                <a:ea typeface="Calibri" panose="020F0502020204030204" pitchFamily="34" charset="0"/>
                <a:cs typeface="Mangal" panose="02040503050203030202" pitchFamily="18" charset="0"/>
              </a:rPr>
              <a:t>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66: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67: Display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68: display total run scored in the first inning and target run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69: display the table for second inning for both batting and lowing team</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70: Display wicket taken and run given by each player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71: display total wicket taken and total run given</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72: input total extra run given from misconducts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73: Display result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Tree>
    <p:extLst>
      <p:ext uri="{BB962C8B-B14F-4D97-AF65-F5344CB8AC3E}">
        <p14:creationId xmlns:p14="http://schemas.microsoft.com/office/powerpoint/2010/main" val="252531857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7" name="Rectangle 6"/>
          <p:cNvSpPr/>
          <p:nvPr/>
        </p:nvSpPr>
        <p:spPr>
          <a:xfrm>
            <a:off x="2766646" y="1137930"/>
            <a:ext cx="6096000" cy="5369932"/>
          </a:xfrm>
          <a:prstGeom prst="rect">
            <a:avLst/>
          </a:prstGeom>
        </p:spPr>
        <p:txBody>
          <a:bodyPr>
            <a:spAutoFit/>
          </a:bodyPr>
          <a:lstStyle/>
          <a:p>
            <a:pPr>
              <a:lnSpc>
                <a:spcPct val="107000"/>
              </a:lnSpc>
              <a:spcAft>
                <a:spcPts val="800"/>
              </a:spcAft>
            </a:pPr>
            <a:r>
              <a:rPr lang="en-US">
                <a:latin typeface="Calibri" panose="020F0502020204030204" pitchFamily="34" charset="0"/>
                <a:ea typeface="Calibri" panose="020F0502020204030204" pitchFamily="34" charset="0"/>
                <a:cs typeface="Mangal" panose="02040503050203030202" pitchFamily="18" charset="0"/>
              </a:rPr>
              <a:t>Step 74: Input file name to display match detail</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75: display the first table for details of match</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76: input file name to display player detail of team 1</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77: display the table for first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78: input file name to display player detail of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79: display the table of second team jersey number, name and position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80: input file name for team 1’s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81: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82: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83: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84: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85: Display total shoot made and total goals by team 1</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039932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smtClean="0"/>
              <a:t>ALGORITHM</a:t>
            </a:r>
            <a:endParaRPr lang="en-US" sz="2400" dirty="0"/>
          </a:p>
        </p:txBody>
      </p:sp>
      <p:sp>
        <p:nvSpPr>
          <p:cNvPr id="5" name="Rectangle 4"/>
          <p:cNvSpPr/>
          <p:nvPr/>
        </p:nvSpPr>
        <p:spPr>
          <a:xfrm>
            <a:off x="3160541" y="1920185"/>
            <a:ext cx="6096000" cy="3580339"/>
          </a:xfrm>
          <a:prstGeom prst="rect">
            <a:avLst/>
          </a:prstGeom>
        </p:spPr>
        <p:txBody>
          <a:bodyPr>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86: display file name for team 2’s football score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87: Display JN and name of each players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88: display total shoot and total goal by each player</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89: display total misconduct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90: display total saves and total assist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91: Display total shoot made and total goals by team 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92: Display result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93: </a:t>
            </a:r>
            <a:r>
              <a:rPr lang="en-US" dirty="0" err="1">
                <a:latin typeface="Calibri" panose="020F0502020204030204" pitchFamily="34" charset="0"/>
                <a:ea typeface="Calibri" panose="020F0502020204030204" pitchFamily="34" charset="0"/>
                <a:cs typeface="Mangal" panose="02040503050203030202" pitchFamily="18" charset="0"/>
              </a:rPr>
              <a:t>goto</a:t>
            </a:r>
            <a:r>
              <a:rPr lang="en-US" dirty="0">
                <a:latin typeface="Calibri" panose="020F0502020204030204" pitchFamily="34"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Mangal" panose="02040503050203030202" pitchFamily="18" charset="0"/>
              </a:rPr>
              <a:t>Step 94: End</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3289344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624274" y="15374"/>
            <a:ext cx="4926057" cy="6842626"/>
          </a:xfrm>
          <a:prstGeom prst="rect">
            <a:avLst/>
          </a:prstGeom>
          <a:noFill/>
          <a:ln>
            <a:noFill/>
          </a:ln>
        </p:spPr>
      </p:pic>
    </p:spTree>
    <p:extLst>
      <p:ext uri="{BB962C8B-B14F-4D97-AF65-F5344CB8AC3E}">
        <p14:creationId xmlns:p14="http://schemas.microsoft.com/office/powerpoint/2010/main" val="37965892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descr="Diagram&#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2715985" y="71846"/>
            <a:ext cx="4712607" cy="6786154"/>
          </a:xfrm>
          <a:prstGeom prst="rect">
            <a:avLst/>
          </a:prstGeom>
          <a:noFill/>
          <a:ln>
            <a:noFill/>
          </a:ln>
        </p:spPr>
      </p:pic>
      <p:sp>
        <p:nvSpPr>
          <p:cNvPr id="3" name="TextBox 2"/>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79020427"/>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11" y="0"/>
            <a:ext cx="10058400" cy="6781291"/>
          </a:xfrm>
          <a:prstGeom prst="rect">
            <a:avLst/>
          </a:prstGeom>
        </p:spPr>
      </p:pic>
      <p:sp>
        <p:nvSpPr>
          <p:cNvPr id="7" name="TextBox 6"/>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3668271405"/>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877563"/>
            <a:ext cx="10058400" cy="5416878"/>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2996157500"/>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5620" y="866712"/>
            <a:ext cx="2600134" cy="400434"/>
          </a:xfrm>
        </p:spPr>
        <p:txBody>
          <a:bodyPr>
            <a:noAutofit/>
          </a:bodyPr>
          <a:lstStyle/>
          <a:p>
            <a:r>
              <a:rPr lang="en-US" sz="4000" dirty="0" smtClean="0"/>
              <a:t>Contents</a:t>
            </a:r>
            <a:endParaRPr lang="en-US" sz="4000" dirty="0"/>
          </a:p>
        </p:txBody>
      </p:sp>
      <p:sp>
        <p:nvSpPr>
          <p:cNvPr id="3" name="Content Placeholder 2"/>
          <p:cNvSpPr>
            <a:spLocks noGrp="1"/>
          </p:cNvSpPr>
          <p:nvPr>
            <p:ph sz="quarter" idx="13"/>
          </p:nvPr>
        </p:nvSpPr>
        <p:spPr>
          <a:xfrm>
            <a:off x="890138" y="1580606"/>
            <a:ext cx="10411097" cy="5277394"/>
          </a:xfrm>
        </p:spPr>
        <p:txBody>
          <a:bodyPr/>
          <a:lstStyle/>
          <a:p>
            <a:pPr fontAlgn="base"/>
            <a:r>
              <a:rPr lang="en-US" dirty="0"/>
              <a:t>Introduction </a:t>
            </a:r>
          </a:p>
          <a:p>
            <a:pPr fontAlgn="base"/>
            <a:r>
              <a:rPr lang="en-US" dirty="0"/>
              <a:t>Objective</a:t>
            </a:r>
          </a:p>
          <a:p>
            <a:pPr fontAlgn="base"/>
            <a:r>
              <a:rPr lang="en-US" dirty="0"/>
              <a:t>Literature Review</a:t>
            </a:r>
          </a:p>
          <a:p>
            <a:pPr fontAlgn="base"/>
            <a:r>
              <a:rPr lang="en-US" dirty="0"/>
              <a:t>Features</a:t>
            </a:r>
          </a:p>
          <a:p>
            <a:pPr fontAlgn="base"/>
            <a:r>
              <a:rPr lang="en-US" dirty="0"/>
              <a:t>Algorithm</a:t>
            </a:r>
          </a:p>
          <a:p>
            <a:pPr fontAlgn="base"/>
            <a:r>
              <a:rPr lang="en-US" dirty="0"/>
              <a:t>Flowchart</a:t>
            </a:r>
          </a:p>
          <a:p>
            <a:pPr fontAlgn="base"/>
            <a:r>
              <a:rPr lang="en-US" dirty="0"/>
              <a:t>Gantt Chart (Time Scheduling)</a:t>
            </a:r>
          </a:p>
          <a:p>
            <a:pPr fontAlgn="base"/>
            <a:r>
              <a:rPr lang="en-US" dirty="0"/>
              <a:t>Conclusion</a:t>
            </a:r>
          </a:p>
          <a:p>
            <a:pPr fontAlgn="base"/>
            <a:r>
              <a:rPr lang="en-US" dirty="0" smtClean="0"/>
              <a:t>References (</a:t>
            </a:r>
            <a:r>
              <a:rPr lang="en-US" dirty="0"/>
              <a:t>APA Format)</a:t>
            </a:r>
          </a:p>
          <a:p>
            <a:endParaRPr lang="en-US" dirty="0"/>
          </a:p>
        </p:txBody>
      </p:sp>
    </p:spTree>
    <p:extLst>
      <p:ext uri="{BB962C8B-B14F-4D97-AF65-F5344CB8AC3E}">
        <p14:creationId xmlns:p14="http://schemas.microsoft.com/office/powerpoint/2010/main" val="421613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0"/>
            <a:ext cx="10058400" cy="6720051"/>
          </a:xfrm>
          <a:prstGeom prst="rect">
            <a:avLst/>
          </a:prstGeom>
        </p:spPr>
      </p:pic>
    </p:spTree>
    <p:extLst>
      <p:ext uri="{BB962C8B-B14F-4D97-AF65-F5344CB8AC3E}">
        <p14:creationId xmlns:p14="http://schemas.microsoft.com/office/powerpoint/2010/main" val="3703856393"/>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649" y="0"/>
            <a:ext cx="8328701" cy="6858000"/>
          </a:xfrm>
          <a:prstGeom prst="rect">
            <a:avLst/>
          </a:prstGeom>
        </p:spPr>
      </p:pic>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FLOWCHART</a:t>
            </a:r>
            <a:endParaRPr lang="en-US" sz="2400" dirty="0"/>
          </a:p>
        </p:txBody>
      </p:sp>
    </p:spTree>
    <p:extLst>
      <p:ext uri="{BB962C8B-B14F-4D97-AF65-F5344CB8AC3E}">
        <p14:creationId xmlns:p14="http://schemas.microsoft.com/office/powerpoint/2010/main" val="403849525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09" y="97016"/>
            <a:ext cx="6555545" cy="3222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809" y="3418449"/>
            <a:ext cx="6571420" cy="3277773"/>
          </a:xfrm>
          <a:prstGeom prst="rect">
            <a:avLst/>
          </a:prstGeom>
        </p:spPr>
      </p:pic>
    </p:spTree>
    <p:extLst>
      <p:ext uri="{BB962C8B-B14F-4D97-AF65-F5344CB8AC3E}">
        <p14:creationId xmlns:p14="http://schemas.microsoft.com/office/powerpoint/2010/main" val="3346363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573" y="642548"/>
            <a:ext cx="8630854" cy="5572903"/>
          </a:xfrm>
          <a:prstGeom prst="rect">
            <a:avLst/>
          </a:prstGeom>
        </p:spPr>
      </p:pic>
    </p:spTree>
    <p:extLst>
      <p:ext uri="{BB962C8B-B14F-4D97-AF65-F5344CB8AC3E}">
        <p14:creationId xmlns:p14="http://schemas.microsoft.com/office/powerpoint/2010/main" val="207307594"/>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73" y="466311"/>
            <a:ext cx="8268854" cy="5925377"/>
          </a:xfrm>
          <a:prstGeom prst="rect">
            <a:avLst/>
          </a:prstGeom>
        </p:spPr>
      </p:pic>
    </p:spTree>
    <p:extLst>
      <p:ext uri="{BB962C8B-B14F-4D97-AF65-F5344CB8AC3E}">
        <p14:creationId xmlns:p14="http://schemas.microsoft.com/office/powerpoint/2010/main" val="3444700538"/>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63" y="1448973"/>
            <a:ext cx="9816112" cy="4250388"/>
          </a:xfrm>
          <a:prstGeom prst="rect">
            <a:avLst/>
          </a:prstGeom>
        </p:spPr>
      </p:pic>
    </p:spTree>
    <p:extLst>
      <p:ext uri="{BB962C8B-B14F-4D97-AF65-F5344CB8AC3E}">
        <p14:creationId xmlns:p14="http://schemas.microsoft.com/office/powerpoint/2010/main" val="365561151"/>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073" y="228153"/>
            <a:ext cx="8449854" cy="6401693"/>
          </a:xfrm>
          <a:prstGeom prst="rect">
            <a:avLst/>
          </a:prstGeom>
        </p:spPr>
      </p:pic>
    </p:spTree>
    <p:extLst>
      <p:ext uri="{BB962C8B-B14F-4D97-AF65-F5344CB8AC3E}">
        <p14:creationId xmlns:p14="http://schemas.microsoft.com/office/powerpoint/2010/main" val="1986908473"/>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967" y="142416"/>
            <a:ext cx="8888065" cy="6573167"/>
          </a:xfrm>
          <a:prstGeom prst="rect">
            <a:avLst/>
          </a:prstGeom>
        </p:spPr>
      </p:pic>
    </p:spTree>
    <p:extLst>
      <p:ext uri="{BB962C8B-B14F-4D97-AF65-F5344CB8AC3E}">
        <p14:creationId xmlns:p14="http://schemas.microsoft.com/office/powerpoint/2010/main" val="189498319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70" y="851905"/>
            <a:ext cx="8430802" cy="5182323"/>
          </a:xfrm>
          <a:prstGeom prst="rect">
            <a:avLst/>
          </a:prstGeom>
        </p:spPr>
      </p:pic>
    </p:spTree>
    <p:extLst>
      <p:ext uri="{BB962C8B-B14F-4D97-AF65-F5344CB8AC3E}">
        <p14:creationId xmlns:p14="http://schemas.microsoft.com/office/powerpoint/2010/main" val="3246219091"/>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16" y="808053"/>
            <a:ext cx="7676775" cy="5401220"/>
          </a:xfrm>
          <a:prstGeom prst="rect">
            <a:avLst/>
          </a:prstGeom>
        </p:spPr>
      </p:pic>
    </p:spTree>
    <p:extLst>
      <p:ext uri="{BB962C8B-B14F-4D97-AF65-F5344CB8AC3E}">
        <p14:creationId xmlns:p14="http://schemas.microsoft.com/office/powerpoint/2010/main" val="174730494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3"/>
          </p:nvPr>
        </p:nvSpPr>
        <p:spPr/>
        <p:txBody>
          <a:bodyPr>
            <a:normAutofit/>
          </a:bodyPr>
          <a:lstStyle/>
          <a:p>
            <a:r>
              <a:rPr lang="en-US" cap="none" dirty="0" smtClean="0"/>
              <a:t>Maintaining scoresheet of the games without using system creates a lot of problem in data entry, data update as well as data access. So, we built up the system that can be best use for maintaining scoresheet of the games. </a:t>
            </a:r>
          </a:p>
          <a:p>
            <a:r>
              <a:rPr lang="en-US" sz="2400" b="1" cap="none" dirty="0" smtClean="0"/>
              <a:t>Sports </a:t>
            </a:r>
            <a:r>
              <a:rPr lang="en-US" sz="2400" b="1" cap="none" dirty="0"/>
              <a:t>S</a:t>
            </a:r>
            <a:r>
              <a:rPr lang="en-US" sz="2400" b="1" cap="none" dirty="0" smtClean="0"/>
              <a:t>coresheet </a:t>
            </a:r>
            <a:r>
              <a:rPr lang="en-US" sz="2400" b="1" cap="none" dirty="0"/>
              <a:t>O</a:t>
            </a:r>
            <a:r>
              <a:rPr lang="en-US" sz="2400" b="1" cap="none" dirty="0" smtClean="0"/>
              <a:t>rganizer </a:t>
            </a:r>
            <a:r>
              <a:rPr lang="en-US" cap="none" dirty="0" smtClean="0"/>
              <a:t>is the project that is built for the systematic maintenance of the scoresheet during the games i.e. cricket and football. For e.g</a:t>
            </a:r>
            <a:r>
              <a:rPr lang="en-US" cap="none" dirty="0"/>
              <a:t>.</a:t>
            </a:r>
            <a:r>
              <a:rPr lang="en-US" cap="none" dirty="0" smtClean="0"/>
              <a:t> this program can create, update, and display the scoresheet which includes the match detail such as total runs, total wickets, names of batsmen and </a:t>
            </a:r>
            <a:r>
              <a:rPr lang="en-US" cap="none" dirty="0" smtClean="0"/>
              <a:t>bowlers, </a:t>
            </a:r>
            <a:r>
              <a:rPr lang="en-US" cap="none" dirty="0" smtClean="0"/>
              <a:t>venue, date of match, etc. In case of cricket. Similarly different records such as total goals, </a:t>
            </a:r>
            <a:r>
              <a:rPr lang="en-US" cap="none" dirty="0" smtClean="0"/>
              <a:t>shoots, </a:t>
            </a:r>
            <a:r>
              <a:rPr lang="en-US" cap="none" dirty="0" smtClean="0"/>
              <a:t>names of player and their respective position, etc. In case of football.</a:t>
            </a:r>
            <a:endParaRPr lang="en-US" cap="none" dirty="0"/>
          </a:p>
        </p:txBody>
      </p:sp>
    </p:spTree>
    <p:extLst>
      <p:ext uri="{BB962C8B-B14F-4D97-AF65-F5344CB8AC3E}">
        <p14:creationId xmlns:p14="http://schemas.microsoft.com/office/powerpoint/2010/main" val="37204419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51487919"/>
              </p:ext>
            </p:extLst>
          </p:nvPr>
        </p:nvGraphicFramePr>
        <p:xfrm>
          <a:off x="2067168" y="1010188"/>
          <a:ext cx="7653609" cy="5498707"/>
        </p:xfrm>
        <a:graphic>
          <a:graphicData uri="http://schemas.openxmlformats.org/drawingml/2006/table">
            <a:tbl>
              <a:tblPr firstRow="1" firstCol="1" bandRow="1">
                <a:tableStyleId>{5C22544A-7EE6-4342-B048-85BDC9FD1C3A}</a:tableStyleId>
              </a:tblPr>
              <a:tblGrid>
                <a:gridCol w="2442673">
                  <a:extLst>
                    <a:ext uri="{9D8B030D-6E8A-4147-A177-3AD203B41FA5}">
                      <a16:colId xmlns:a16="http://schemas.microsoft.com/office/drawing/2014/main" val="3723410849"/>
                    </a:ext>
                  </a:extLst>
                </a:gridCol>
                <a:gridCol w="850735">
                  <a:extLst>
                    <a:ext uri="{9D8B030D-6E8A-4147-A177-3AD203B41FA5}">
                      <a16:colId xmlns:a16="http://schemas.microsoft.com/office/drawing/2014/main" val="3468243526"/>
                    </a:ext>
                  </a:extLst>
                </a:gridCol>
                <a:gridCol w="744205">
                  <a:extLst>
                    <a:ext uri="{9D8B030D-6E8A-4147-A177-3AD203B41FA5}">
                      <a16:colId xmlns:a16="http://schemas.microsoft.com/office/drawing/2014/main" val="1591764356"/>
                    </a:ext>
                  </a:extLst>
                </a:gridCol>
                <a:gridCol w="850735">
                  <a:extLst>
                    <a:ext uri="{9D8B030D-6E8A-4147-A177-3AD203B41FA5}">
                      <a16:colId xmlns:a16="http://schemas.microsoft.com/office/drawing/2014/main" val="3590114055"/>
                    </a:ext>
                  </a:extLst>
                </a:gridCol>
                <a:gridCol w="850735">
                  <a:extLst>
                    <a:ext uri="{9D8B030D-6E8A-4147-A177-3AD203B41FA5}">
                      <a16:colId xmlns:a16="http://schemas.microsoft.com/office/drawing/2014/main" val="31793513"/>
                    </a:ext>
                  </a:extLst>
                </a:gridCol>
                <a:gridCol w="957263">
                  <a:extLst>
                    <a:ext uri="{9D8B030D-6E8A-4147-A177-3AD203B41FA5}">
                      <a16:colId xmlns:a16="http://schemas.microsoft.com/office/drawing/2014/main" val="564925164"/>
                    </a:ext>
                  </a:extLst>
                </a:gridCol>
                <a:gridCol w="957263">
                  <a:extLst>
                    <a:ext uri="{9D8B030D-6E8A-4147-A177-3AD203B41FA5}">
                      <a16:colId xmlns:a16="http://schemas.microsoft.com/office/drawing/2014/main" val="3391344549"/>
                    </a:ext>
                  </a:extLst>
                </a:gridCol>
              </a:tblGrid>
              <a:tr h="376698">
                <a:tc rowSpan="2">
                  <a:txBody>
                    <a:bodyPr/>
                    <a:lstStyle/>
                    <a:p>
                      <a:pPr marL="0" marR="0" algn="ctr">
                        <a:lnSpc>
                          <a:spcPct val="107000"/>
                        </a:lnSpc>
                        <a:spcBef>
                          <a:spcPts val="0"/>
                        </a:spcBef>
                        <a:spcAft>
                          <a:spcPts val="0"/>
                        </a:spcAft>
                      </a:pPr>
                      <a:r>
                        <a:rPr lang="en-US" sz="1900">
                          <a:effectLst/>
                        </a:rPr>
                        <a:t> </a:t>
                      </a:r>
                      <a:endParaRPr lang="en-US" sz="1300">
                        <a:effectLst/>
                      </a:endParaRPr>
                    </a:p>
                    <a:p>
                      <a:pPr marL="0" marR="0" algn="ctr">
                        <a:lnSpc>
                          <a:spcPct val="107000"/>
                        </a:lnSpc>
                        <a:spcBef>
                          <a:spcPts val="0"/>
                        </a:spcBef>
                        <a:spcAft>
                          <a:spcPts val="0"/>
                        </a:spcAft>
                      </a:pPr>
                      <a:r>
                        <a:rPr lang="en-US" sz="1900">
                          <a:effectLst/>
                        </a:rPr>
                        <a:t>Task Name</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gridSpan="6">
                  <a:txBody>
                    <a:bodyPr/>
                    <a:lstStyle/>
                    <a:p>
                      <a:pPr marL="0" marR="0" algn="ctr">
                        <a:lnSpc>
                          <a:spcPct val="107000"/>
                        </a:lnSpc>
                        <a:spcBef>
                          <a:spcPts val="0"/>
                        </a:spcBef>
                        <a:spcAft>
                          <a:spcPts val="0"/>
                        </a:spcAft>
                      </a:pPr>
                      <a:r>
                        <a:rPr lang="en-US" sz="1900">
                          <a:effectLst/>
                        </a:rPr>
                        <a:t>2021</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5733609"/>
                  </a:ext>
                </a:extLst>
              </a:tr>
              <a:tr h="634365">
                <a:tc vMerge="1">
                  <a:txBody>
                    <a:bodyPr/>
                    <a:lstStyle/>
                    <a:p>
                      <a:endParaRPr lang="en-US"/>
                    </a:p>
                  </a:txBody>
                  <a:tcPr/>
                </a:tc>
                <a:tc>
                  <a:txBody>
                    <a:bodyPr/>
                    <a:lstStyle/>
                    <a:p>
                      <a:pPr marL="0" marR="0" algn="ctr">
                        <a:lnSpc>
                          <a:spcPct val="107000"/>
                        </a:lnSpc>
                        <a:spcBef>
                          <a:spcPts val="0"/>
                        </a:spcBef>
                        <a:spcAft>
                          <a:spcPts val="0"/>
                        </a:spcAft>
                      </a:pPr>
                      <a:r>
                        <a:rPr lang="en-US" sz="1900" dirty="0">
                          <a:effectLst/>
                        </a:rPr>
                        <a:t>June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a:effectLst/>
                        </a:rPr>
                        <a:t>July </a:t>
                      </a:r>
                      <a:r>
                        <a:rPr lang="en-US" sz="1900" dirty="0" smtClean="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Aug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Sep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l">
                        <a:lnSpc>
                          <a:spcPct val="107000"/>
                        </a:lnSpc>
                        <a:spcBef>
                          <a:spcPts val="0"/>
                        </a:spcBef>
                        <a:spcAft>
                          <a:spcPts val="0"/>
                        </a:spcAft>
                      </a:pPr>
                      <a:r>
                        <a:rPr lang="en-US" sz="1900" dirty="0">
                          <a:effectLst/>
                        </a:rPr>
                        <a:t>Oct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Nov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4198439670"/>
                  </a:ext>
                </a:extLst>
              </a:tr>
              <a:tr h="524135">
                <a:tc>
                  <a:txBody>
                    <a:bodyPr/>
                    <a:lstStyle/>
                    <a:p>
                      <a:pPr marL="0" marR="0" algn="ctr">
                        <a:lnSpc>
                          <a:spcPct val="107000"/>
                        </a:lnSpc>
                        <a:spcBef>
                          <a:spcPts val="0"/>
                        </a:spcBef>
                        <a:spcAft>
                          <a:spcPts val="0"/>
                        </a:spcAft>
                      </a:pPr>
                      <a:r>
                        <a:rPr lang="en-US" sz="1900">
                          <a:effectLst/>
                        </a:rPr>
                        <a:t>Planning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01661983"/>
                  </a:ext>
                </a:extLst>
              </a:tr>
              <a:tr h="541889">
                <a:tc>
                  <a:txBody>
                    <a:bodyPr/>
                    <a:lstStyle/>
                    <a:p>
                      <a:pPr marL="0" marR="0" algn="ctr">
                        <a:lnSpc>
                          <a:spcPct val="107000"/>
                        </a:lnSpc>
                        <a:spcBef>
                          <a:spcPts val="0"/>
                        </a:spcBef>
                        <a:spcAft>
                          <a:spcPts val="0"/>
                        </a:spcAft>
                      </a:pPr>
                      <a:r>
                        <a:rPr lang="en-US" sz="1900">
                          <a:effectLst/>
                        </a:rPr>
                        <a:t>Concept submission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9265106"/>
                  </a:ext>
                </a:extLst>
              </a:tr>
              <a:tr h="634365">
                <a:tc>
                  <a:txBody>
                    <a:bodyPr/>
                    <a:lstStyle/>
                    <a:p>
                      <a:pPr marL="0" marR="0" algn="ctr">
                        <a:lnSpc>
                          <a:spcPct val="107000"/>
                        </a:lnSpc>
                        <a:spcBef>
                          <a:spcPts val="0"/>
                        </a:spcBef>
                        <a:spcAft>
                          <a:spcPts val="0"/>
                        </a:spcAft>
                      </a:pPr>
                      <a:r>
                        <a:rPr lang="en-US" sz="1900">
                          <a:effectLst/>
                        </a:rPr>
                        <a:t>Research and analysis</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4179106390"/>
                  </a:ext>
                </a:extLst>
              </a:tr>
              <a:tr h="546520">
                <a:tc>
                  <a:txBody>
                    <a:bodyPr/>
                    <a:lstStyle/>
                    <a:p>
                      <a:pPr marL="0" marR="0" algn="ctr">
                        <a:lnSpc>
                          <a:spcPct val="107000"/>
                        </a:lnSpc>
                        <a:spcBef>
                          <a:spcPts val="0"/>
                        </a:spcBef>
                        <a:spcAft>
                          <a:spcPts val="0"/>
                        </a:spcAft>
                      </a:pPr>
                      <a:r>
                        <a:rPr lang="en-US" sz="1900">
                          <a:effectLst/>
                        </a:rPr>
                        <a:t>Design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3524838312"/>
                  </a:ext>
                </a:extLst>
              </a:tr>
              <a:tr h="521047">
                <a:tc>
                  <a:txBody>
                    <a:bodyPr/>
                    <a:lstStyle/>
                    <a:p>
                      <a:pPr marL="0" marR="0" algn="ctr">
                        <a:lnSpc>
                          <a:spcPct val="107000"/>
                        </a:lnSpc>
                        <a:spcBef>
                          <a:spcPts val="0"/>
                        </a:spcBef>
                        <a:spcAft>
                          <a:spcPts val="0"/>
                        </a:spcAft>
                      </a:pPr>
                      <a:r>
                        <a:rPr lang="en-US" sz="1900">
                          <a:effectLst/>
                        </a:rPr>
                        <a:t>Algorithm/Flowchart</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682188261"/>
                  </a:ext>
                </a:extLst>
              </a:tr>
              <a:tr h="551153">
                <a:tc>
                  <a:txBody>
                    <a:bodyPr/>
                    <a:lstStyle/>
                    <a:p>
                      <a:pPr marL="0" marR="0" algn="ctr">
                        <a:lnSpc>
                          <a:spcPct val="107000"/>
                        </a:lnSpc>
                        <a:spcBef>
                          <a:spcPts val="0"/>
                        </a:spcBef>
                        <a:spcAft>
                          <a:spcPts val="0"/>
                        </a:spcAft>
                      </a:pPr>
                      <a:r>
                        <a:rPr lang="en-US" sz="1900">
                          <a:effectLst/>
                        </a:rPr>
                        <a:t>Coding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700514817"/>
                  </a:ext>
                </a:extLst>
              </a:tr>
              <a:tr h="634365">
                <a:tc>
                  <a:txBody>
                    <a:bodyPr/>
                    <a:lstStyle/>
                    <a:p>
                      <a:pPr marL="0" marR="0" algn="ctr">
                        <a:lnSpc>
                          <a:spcPct val="107000"/>
                        </a:lnSpc>
                        <a:spcBef>
                          <a:spcPts val="0"/>
                        </a:spcBef>
                        <a:spcAft>
                          <a:spcPts val="0"/>
                        </a:spcAft>
                      </a:pPr>
                      <a:r>
                        <a:rPr lang="en-US" sz="1900">
                          <a:effectLst/>
                        </a:rPr>
                        <a:t>Debugging and Testing</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2872971199"/>
                  </a:ext>
                </a:extLst>
              </a:tr>
              <a:tr h="534170">
                <a:tc>
                  <a:txBody>
                    <a:bodyPr/>
                    <a:lstStyle/>
                    <a:p>
                      <a:pPr marL="0" marR="0" algn="ctr">
                        <a:lnSpc>
                          <a:spcPct val="107000"/>
                        </a:lnSpc>
                        <a:spcBef>
                          <a:spcPts val="0"/>
                        </a:spcBef>
                        <a:spcAft>
                          <a:spcPts val="0"/>
                        </a:spcAft>
                      </a:pPr>
                      <a:r>
                        <a:rPr lang="en-US" sz="1900">
                          <a:effectLst/>
                        </a:rPr>
                        <a:t>Documentation</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a:effectLst/>
                        </a:rPr>
                        <a:t> </a:t>
                      </a:r>
                      <a:endParaRPr lang="en-US" sz="130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endParaRPr lang="en-US" sz="1900">
                        <a:effectLst/>
                        <a:latin typeface="Times New Roman" panose="02020603050405020304" pitchFamily="18" charset="0"/>
                        <a:ea typeface="Calibri" panose="020F0502020204030204" pitchFamily="34" charset="0"/>
                        <a:cs typeface="Mangal" panose="02040503050203030202" pitchFamily="18" charset="0"/>
                      </a:endParaRPr>
                    </a:p>
                  </a:txBody>
                  <a:tcPr marL="83368" marR="83368" marT="0" marB="0"/>
                </a:tc>
                <a:tc>
                  <a:txBody>
                    <a:bodyPr/>
                    <a:lstStyle/>
                    <a:p>
                      <a:pPr marL="0" marR="0" algn="ctr">
                        <a:lnSpc>
                          <a:spcPct val="107000"/>
                        </a:lnSpc>
                        <a:spcBef>
                          <a:spcPts val="0"/>
                        </a:spcBef>
                        <a:spcAft>
                          <a:spcPts val="0"/>
                        </a:spcAft>
                      </a:pPr>
                      <a:r>
                        <a:rPr lang="en-US" sz="1900" dirty="0">
                          <a:effectLst/>
                        </a:rPr>
                        <a:t> </a:t>
                      </a:r>
                      <a:endParaRPr lang="en-US" sz="1300" dirty="0">
                        <a:effectLst/>
                        <a:latin typeface="Calibri" panose="020F0502020204030204" pitchFamily="34" charset="0"/>
                        <a:ea typeface="Calibri" panose="020F0502020204030204" pitchFamily="34" charset="0"/>
                        <a:cs typeface="Mangal" panose="02040503050203030202" pitchFamily="18" charset="0"/>
                      </a:endParaRPr>
                    </a:p>
                  </a:txBody>
                  <a:tcPr marL="83368" marR="83368" marT="0" marB="0"/>
                </a:tc>
                <a:extLst>
                  <a:ext uri="{0D108BD9-81ED-4DB2-BD59-A6C34878D82A}">
                    <a16:rowId xmlns:a16="http://schemas.microsoft.com/office/drawing/2014/main" val="1253130536"/>
                  </a:ext>
                </a:extLst>
              </a:tr>
            </a:tbl>
          </a:graphicData>
        </a:graphic>
      </p:graphicFrame>
      <p:grpSp>
        <p:nvGrpSpPr>
          <p:cNvPr id="13" name="Group 12"/>
          <p:cNvGrpSpPr/>
          <p:nvPr/>
        </p:nvGrpSpPr>
        <p:grpSpPr>
          <a:xfrm>
            <a:off x="4523668" y="2131473"/>
            <a:ext cx="5197112" cy="4255259"/>
            <a:chOff x="3679606" y="4530066"/>
            <a:chExt cx="4219577" cy="3368675"/>
          </a:xfrm>
        </p:grpSpPr>
        <p:sp>
          <p:nvSpPr>
            <p:cNvPr id="5" name="Rectangle 4"/>
            <p:cNvSpPr/>
            <p:nvPr/>
          </p:nvSpPr>
          <p:spPr>
            <a:xfrm>
              <a:off x="3679606" y="4530066"/>
              <a:ext cx="390525" cy="1714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3679606" y="4987266"/>
              <a:ext cx="714375" cy="1809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3689131" y="5398428"/>
              <a:ext cx="990600" cy="209550"/>
            </a:xfrm>
            <a:prstGeom prst="rect">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4051081" y="5887377"/>
              <a:ext cx="762000" cy="17780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3698656" y="6335053"/>
              <a:ext cx="1390651" cy="1780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5022631" y="6777967"/>
              <a:ext cx="2705223" cy="1714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ectangle 10"/>
            <p:cNvSpPr/>
            <p:nvPr/>
          </p:nvSpPr>
          <p:spPr>
            <a:xfrm>
              <a:off x="5089306" y="7228816"/>
              <a:ext cx="2790825" cy="1905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p:nvPr/>
          </p:nvSpPr>
          <p:spPr>
            <a:xfrm>
              <a:off x="4280957" y="7698716"/>
              <a:ext cx="3618226" cy="2000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4" name="TextBox 13"/>
          <p:cNvSpPr txBox="1"/>
          <p:nvPr/>
        </p:nvSpPr>
        <p:spPr>
          <a:xfrm>
            <a:off x="4642164" y="153310"/>
            <a:ext cx="3235569" cy="707886"/>
          </a:xfrm>
          <a:prstGeom prst="rect">
            <a:avLst/>
          </a:prstGeom>
          <a:noFill/>
        </p:spPr>
        <p:txBody>
          <a:bodyPr wrap="square" rtlCol="0">
            <a:spAutoFit/>
          </a:bodyPr>
          <a:lstStyle/>
          <a:p>
            <a:r>
              <a:rPr lang="en-US" sz="4000" dirty="0" smtClean="0">
                <a:solidFill>
                  <a:srgbClr val="7030A0"/>
                </a:solidFill>
              </a:rPr>
              <a:t>GANTT CHART</a:t>
            </a:r>
            <a:endParaRPr lang="en-US" sz="4000" dirty="0">
              <a:solidFill>
                <a:srgbClr val="7030A0"/>
              </a:solidFill>
            </a:endParaRPr>
          </a:p>
        </p:txBody>
      </p:sp>
    </p:spTree>
    <p:extLst>
      <p:ext uri="{BB962C8B-B14F-4D97-AF65-F5344CB8AC3E}">
        <p14:creationId xmlns:p14="http://schemas.microsoft.com/office/powerpoint/2010/main" val="17635794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a:xfrm>
            <a:off x="822334" y="2118897"/>
            <a:ext cx="10816672" cy="4294965"/>
          </a:xfrm>
        </p:spPr>
        <p:txBody>
          <a:bodyPr>
            <a:normAutofit/>
          </a:bodyPr>
          <a:lstStyle/>
          <a:p>
            <a:pPr marL="0" indent="0">
              <a:buNone/>
            </a:pPr>
            <a:r>
              <a:rPr lang="en-US" cap="none" dirty="0" smtClean="0"/>
              <a:t>As we know that no any program can be 100% reliable and efficient. So there are also some drawbacks from our system like it cannot perform all the required function as of professional one. It’s simply a scoresheet record keeping system of cricket and football. It is actually a user-friendly as it is easy to use by just following the instructions which are appeared on the screen. And actually file input name should matched the name entered already in the system in order to view the records.</a:t>
            </a:r>
          </a:p>
          <a:p>
            <a:pPr marL="0" indent="0">
              <a:buNone/>
            </a:pPr>
            <a:r>
              <a:rPr lang="en-US" cap="none" dirty="0" smtClean="0"/>
              <a:t>Finally, This project has been really helpful to us in gaining new ideas, skills and experience of using c programming that is sure to be useful for our future project and career. </a:t>
            </a:r>
          </a:p>
        </p:txBody>
      </p:sp>
    </p:spTree>
    <p:extLst>
      <p:ext uri="{BB962C8B-B14F-4D97-AF65-F5344CB8AC3E}">
        <p14:creationId xmlns:p14="http://schemas.microsoft.com/office/powerpoint/2010/main" val="30066082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8363" y="109067"/>
            <a:ext cx="7694648" cy="557140"/>
          </a:xfrm>
        </p:spPr>
        <p:txBody>
          <a:bodyPr>
            <a:normAutofit fontScale="90000"/>
          </a:bodyPr>
          <a:lstStyle/>
          <a:p>
            <a:r>
              <a:rPr lang="en-US" dirty="0" smtClean="0"/>
              <a:t>references</a:t>
            </a:r>
            <a:endParaRPr lang="en-US" dirty="0"/>
          </a:p>
        </p:txBody>
      </p:sp>
      <p:sp>
        <p:nvSpPr>
          <p:cNvPr id="3" name="Content Placeholder 2"/>
          <p:cNvSpPr>
            <a:spLocks noGrp="1"/>
          </p:cNvSpPr>
          <p:nvPr>
            <p:ph sz="quarter" idx="13"/>
          </p:nvPr>
        </p:nvSpPr>
        <p:spPr>
          <a:xfrm>
            <a:off x="1284514" y="862151"/>
            <a:ext cx="10907486" cy="5995849"/>
          </a:xfrm>
        </p:spPr>
        <p:txBody>
          <a:bodyPr>
            <a:normAutofit/>
          </a:bodyPr>
          <a:lstStyle/>
          <a:p>
            <a:r>
              <a:rPr lang="en-US" cap="none" dirty="0" err="1" smtClean="0"/>
              <a:t>Abiral</a:t>
            </a:r>
            <a:r>
              <a:rPr lang="en-US" cap="none" dirty="0" smtClean="0"/>
              <a:t>, B (29 </a:t>
            </a:r>
            <a:r>
              <a:rPr lang="en-US" cap="none" dirty="0" err="1" smtClean="0"/>
              <a:t>june</a:t>
            </a:r>
            <a:r>
              <a:rPr lang="en-US" cap="none" dirty="0" smtClean="0"/>
              <a:t>, 2011). Project on c programming. Retrieved </a:t>
            </a:r>
            <a:r>
              <a:rPr lang="en-US" cap="none" dirty="0" err="1" smtClean="0"/>
              <a:t>july</a:t>
            </a:r>
            <a:r>
              <a:rPr lang="en-US" cap="none" dirty="0" smtClean="0"/>
              <a:t> 2, 2021 from https://www.Scribd.Com/document/58979208/project-on-c-programming </a:t>
            </a:r>
          </a:p>
          <a:p>
            <a:r>
              <a:rPr lang="en-US" cap="none" dirty="0" err="1" smtClean="0"/>
              <a:t>sasidhar.K</a:t>
            </a:r>
            <a:r>
              <a:rPr lang="en-US" cap="none" dirty="0" smtClean="0"/>
              <a:t> (16 </a:t>
            </a:r>
            <a:r>
              <a:rPr lang="en-US" cap="none" dirty="0" err="1" smtClean="0"/>
              <a:t>sep</a:t>
            </a:r>
            <a:r>
              <a:rPr lang="en-US" cap="none" dirty="0" smtClean="0"/>
              <a:t>, 2014). Mini project on c. Retrieved </a:t>
            </a:r>
            <a:r>
              <a:rPr lang="en-US" cap="none" dirty="0" err="1" smtClean="0"/>
              <a:t>july</a:t>
            </a:r>
            <a:r>
              <a:rPr lang="en-US" cap="none" dirty="0" smtClean="0"/>
              <a:t> 22, 2021 from https://www.Amfastech.Com/2014/09/10-miniprojects-inc-with-sourcecode.Html </a:t>
            </a:r>
          </a:p>
          <a:p>
            <a:r>
              <a:rPr lang="en-US" cap="none" dirty="0" err="1" smtClean="0"/>
              <a:t>tutorialspoints</a:t>
            </a:r>
            <a:r>
              <a:rPr lang="en-US" cap="none" dirty="0" smtClean="0"/>
              <a:t> (</a:t>
            </a:r>
            <a:r>
              <a:rPr lang="en-US" cap="none" dirty="0" err="1" smtClean="0"/>
              <a:t>jan</a:t>
            </a:r>
            <a:r>
              <a:rPr lang="en-US" cap="none" dirty="0" smtClean="0"/>
              <a:t> 4,2015). C tutorial. Retrieved </a:t>
            </a:r>
            <a:r>
              <a:rPr lang="en-US" cap="none" dirty="0" err="1" smtClean="0"/>
              <a:t>aug</a:t>
            </a:r>
            <a:r>
              <a:rPr lang="en-US" cap="none" dirty="0" smtClean="0"/>
              <a:t> 10, 2021 from https://www.Tutorialspoint.Com/cprogramming/index.Htm </a:t>
            </a:r>
          </a:p>
          <a:p>
            <a:r>
              <a:rPr lang="en-US" cap="none" dirty="0" err="1" smtClean="0"/>
              <a:t>jaydeep.D</a:t>
            </a:r>
            <a:r>
              <a:rPr lang="en-US" cap="none" dirty="0" smtClean="0"/>
              <a:t> (</a:t>
            </a:r>
            <a:r>
              <a:rPr lang="en-US" cap="none" dirty="0" err="1" smtClean="0"/>
              <a:t>n.D</a:t>
            </a:r>
            <a:r>
              <a:rPr lang="en-US" cap="none" dirty="0" smtClean="0"/>
              <a:t>) 50+ interesting c project. Retrieved </a:t>
            </a:r>
            <a:r>
              <a:rPr lang="en-US" cap="none" dirty="0" err="1" smtClean="0"/>
              <a:t>aug</a:t>
            </a:r>
            <a:r>
              <a:rPr lang="en-US" cap="none" dirty="0" smtClean="0"/>
              <a:t> 02, 2021 from https://learnprogramo.Com/50-interesting-programming-c-projects-downloadwith-source-code/ </a:t>
            </a:r>
          </a:p>
          <a:p>
            <a:r>
              <a:rPr lang="en-US" cap="none" dirty="0" err="1" smtClean="0"/>
              <a:t>Codewithcteam</a:t>
            </a:r>
            <a:r>
              <a:rPr lang="en-US" cap="none" dirty="0" smtClean="0"/>
              <a:t> (22 mar, 2018). 50++ C project. Retrieved </a:t>
            </a:r>
            <a:r>
              <a:rPr lang="en-US" cap="none" dirty="0" err="1" smtClean="0"/>
              <a:t>aug</a:t>
            </a:r>
            <a:r>
              <a:rPr lang="en-US" cap="none" dirty="0" smtClean="0"/>
              <a:t> 04, 2021 from https://www.Codewithc.Com/c-projects-with-source-code/ </a:t>
            </a:r>
          </a:p>
          <a:p>
            <a:r>
              <a:rPr lang="en-US" cap="none" dirty="0" err="1" smtClean="0"/>
              <a:t>atharv</a:t>
            </a:r>
            <a:r>
              <a:rPr lang="en-US" cap="none" dirty="0" smtClean="0"/>
              <a:t>, d (</a:t>
            </a:r>
            <a:r>
              <a:rPr lang="en-US" cap="none" dirty="0" err="1" smtClean="0"/>
              <a:t>july</a:t>
            </a:r>
            <a:r>
              <a:rPr lang="en-US" cap="none" dirty="0" smtClean="0"/>
              <a:t> 19, 2021). 20 best c project. Retrieved </a:t>
            </a:r>
            <a:r>
              <a:rPr lang="en-US" cap="none" dirty="0" err="1" smtClean="0"/>
              <a:t>aug</a:t>
            </a:r>
            <a:r>
              <a:rPr lang="en-US" cap="none" dirty="0" smtClean="0"/>
              <a:t> 08, 2021 from https://www.Skyfilabs.Com/blog/20-best-c-programming-projects-for-beginner</a:t>
            </a:r>
            <a:endParaRPr lang="en-US" cap="none" dirty="0"/>
          </a:p>
        </p:txBody>
      </p:sp>
    </p:spTree>
    <p:extLst>
      <p:ext uri="{BB962C8B-B14F-4D97-AF65-F5344CB8AC3E}">
        <p14:creationId xmlns:p14="http://schemas.microsoft.com/office/powerpoint/2010/main" val="1057209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1295401" y="2556932"/>
            <a:ext cx="9601196" cy="3318936"/>
          </a:xfrm>
          <a:prstGeom prst="rect">
            <a:avLst/>
          </a:prstGeom>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 y="0"/>
            <a:ext cx="12205068" cy="6869482"/>
          </a:xfrm>
          <a:prstGeom prst="rect">
            <a:avLst/>
          </a:prstGeom>
        </p:spPr>
      </p:pic>
    </p:spTree>
    <p:extLst>
      <p:ext uri="{BB962C8B-B14F-4D97-AF65-F5344CB8AC3E}">
        <p14:creationId xmlns:p14="http://schemas.microsoft.com/office/powerpoint/2010/main" val="1874680765"/>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 y="0"/>
            <a:ext cx="12189938" cy="6858000"/>
          </a:xfrm>
          <a:prstGeom prst="rect">
            <a:avLst/>
          </a:prstGeom>
        </p:spPr>
      </p:pic>
    </p:spTree>
    <p:extLst>
      <p:ext uri="{BB962C8B-B14F-4D97-AF65-F5344CB8AC3E}">
        <p14:creationId xmlns:p14="http://schemas.microsoft.com/office/powerpoint/2010/main" val="252041336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Hexagon 3"/>
          <p:cNvSpPr/>
          <p:nvPr/>
        </p:nvSpPr>
        <p:spPr>
          <a:xfrm>
            <a:off x="682172" y="2342954"/>
            <a:ext cx="943428" cy="793376"/>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1</a:t>
            </a:r>
          </a:p>
        </p:txBody>
      </p:sp>
      <p:sp>
        <p:nvSpPr>
          <p:cNvPr id="5" name="Pentagon 4"/>
          <p:cNvSpPr/>
          <p:nvPr/>
        </p:nvSpPr>
        <p:spPr>
          <a:xfrm>
            <a:off x="1712685" y="2329506"/>
            <a:ext cx="8273144" cy="806824"/>
          </a:xfrm>
          <a:prstGeom prst="homePlate">
            <a:avLst/>
          </a:prstGeom>
          <a:solidFill>
            <a:srgbClr val="7030A0"/>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t>To provide user the ability to create, </a:t>
            </a:r>
            <a:r>
              <a:rPr lang="en-US" sz="2000" dirty="0" smtClean="0"/>
              <a:t>modify </a:t>
            </a:r>
            <a:r>
              <a:rPr lang="en-US" sz="2000" dirty="0"/>
              <a:t>and view the scoresheet records of cricket and football.</a:t>
            </a:r>
          </a:p>
        </p:txBody>
      </p:sp>
      <p:sp>
        <p:nvSpPr>
          <p:cNvPr id="6" name="Hexagon 5"/>
          <p:cNvSpPr/>
          <p:nvPr/>
        </p:nvSpPr>
        <p:spPr>
          <a:xfrm>
            <a:off x="674912" y="3457669"/>
            <a:ext cx="986970" cy="779929"/>
          </a:xfrm>
          <a:prstGeom prst="hexagon">
            <a:avLst/>
          </a:prstGeom>
          <a:gradFill>
            <a:gsLst>
              <a:gs pos="44000">
                <a:srgbClr val="D5D5D5"/>
              </a:gs>
              <a:gs pos="0">
                <a:schemeClr val="accent3">
                  <a:lumMod val="100000"/>
                </a:schemeClr>
              </a:gs>
              <a:gs pos="45000">
                <a:schemeClr val="accent3">
                  <a:lumMod val="100000"/>
                </a:schemeClr>
              </a:gs>
            </a:gsLst>
            <a:path path="circle">
              <a:fillToRect l="50000" t="-80000" r="50000" b="180000"/>
            </a:path>
          </a:gradFill>
          <a:ln>
            <a:noFill/>
          </a:ln>
          <a:effectLst>
            <a:glow rad="101600">
              <a:schemeClr val="accent1">
                <a:satMod val="175000"/>
                <a:alpha val="40000"/>
              </a:schemeClr>
            </a:glow>
            <a:outerShdw blurRad="50800" dist="50800" dir="16200000"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Black" panose="020B0A04020102020204" pitchFamily="34" charset="0"/>
              </a:rPr>
              <a:t>2</a:t>
            </a:r>
          </a:p>
        </p:txBody>
      </p:sp>
      <p:sp>
        <p:nvSpPr>
          <p:cNvPr id="7" name="Pentagon 6"/>
          <p:cNvSpPr/>
          <p:nvPr/>
        </p:nvSpPr>
        <p:spPr>
          <a:xfrm>
            <a:off x="1712685" y="3430774"/>
            <a:ext cx="8273144" cy="806824"/>
          </a:xfrm>
          <a:prstGeom prst="homePlate">
            <a:avLst/>
          </a:prstGeom>
          <a:solidFill>
            <a:srgbClr val="FF0000"/>
          </a:solidFill>
          <a:ln>
            <a:solidFill>
              <a:schemeClr val="tx1"/>
            </a:solidFill>
          </a:ln>
          <a:effectLst>
            <a:innerShdw blurRad="63500" dist="76200" dir="13500000">
              <a:prstClr val="black">
                <a:alpha val="50000"/>
              </a:prstClr>
            </a:innerShdw>
            <a:softEdge rad="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000" dirty="0"/>
              <a:t>To make it applicable when there is need of cricket and football scoresheet maintenance.</a:t>
            </a:r>
          </a:p>
        </p:txBody>
      </p:sp>
      <p:sp>
        <p:nvSpPr>
          <p:cNvPr id="14" name="Rectangle 13"/>
          <p:cNvSpPr/>
          <p:nvPr/>
        </p:nvSpPr>
        <p:spPr>
          <a:xfrm>
            <a:off x="1618339" y="1426266"/>
            <a:ext cx="87085" cy="4815840"/>
          </a:xfrm>
          <a:prstGeom prst="rect">
            <a:avLst/>
          </a:prstGeom>
          <a:gradFill flip="none" rotWithShape="1">
            <a:gsLst>
              <a:gs pos="44000">
                <a:srgbClr val="D5D5D5"/>
              </a:gs>
              <a:gs pos="0">
                <a:schemeClr val="accent3">
                  <a:lumMod val="100000"/>
                </a:schemeClr>
              </a:gs>
              <a:gs pos="45000">
                <a:schemeClr val="accent3">
                  <a:lumMod val="100000"/>
                </a:schemeClr>
              </a:gs>
            </a:gsLst>
            <a:path path="circle">
              <a:fillToRect l="50000" t="-80000" r="50000" b="180000"/>
            </a:path>
            <a:tileRect/>
          </a:gradFill>
          <a:ln>
            <a:noFill/>
          </a:ln>
          <a:effectLst>
            <a:outerShdw blurRad="50800" dist="38100" dir="8100000" sx="90000" sy="9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37468" y="331040"/>
            <a:ext cx="3399801" cy="830997"/>
          </a:xfrm>
          <a:prstGeom prst="rect">
            <a:avLst/>
          </a:prstGeom>
          <a:noFill/>
        </p:spPr>
        <p:txBody>
          <a:bodyPr wrap="square" rtlCol="0">
            <a:spAutoFit/>
          </a:bodyPr>
          <a:lstStyle/>
          <a:p>
            <a:r>
              <a:rPr lang="en-US" sz="4800" dirty="0" smtClean="0"/>
              <a:t>OBJECTIVES</a:t>
            </a:r>
            <a:endParaRPr lang="en-US" sz="4800" dirty="0"/>
          </a:p>
        </p:txBody>
      </p:sp>
    </p:spTree>
    <p:extLst>
      <p:ext uri="{BB962C8B-B14F-4D97-AF65-F5344CB8AC3E}">
        <p14:creationId xmlns:p14="http://schemas.microsoft.com/office/powerpoint/2010/main" val="219889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913149" y="-7402"/>
            <a:ext cx="9945351" cy="982979"/>
          </a:xfrm>
        </p:spPr>
        <p:txBody>
          <a:bodyPr/>
          <a:lstStyle/>
          <a:p>
            <a:r>
              <a:rPr lang="en-US" dirty="0" smtClean="0"/>
              <a:t>Literature review</a:t>
            </a:r>
            <a:endParaRPr lang="en-US" dirty="0"/>
          </a:p>
        </p:txBody>
      </p:sp>
      <p:sp>
        <p:nvSpPr>
          <p:cNvPr id="6" name="Rectangle 5"/>
          <p:cNvSpPr/>
          <p:nvPr/>
        </p:nvSpPr>
        <p:spPr>
          <a:xfrm>
            <a:off x="1206689" y="802670"/>
            <a:ext cx="10270666" cy="662130"/>
          </a:xfrm>
          <a:prstGeom prst="rect">
            <a:avLst/>
          </a:prstGeom>
        </p:spPr>
        <p:txBody>
          <a:bodyPr wrap="square">
            <a:spAutoFit/>
          </a:bodyPr>
          <a:lstStyle/>
          <a:p>
            <a:r>
              <a:rPr lang="en-US" dirty="0"/>
              <a:t>During our research we found some scoresheet related project that has already been developed. But those project were lacking features like:</a:t>
            </a:r>
          </a:p>
        </p:txBody>
      </p:sp>
      <p:grpSp>
        <p:nvGrpSpPr>
          <p:cNvPr id="27" name="Group 26"/>
          <p:cNvGrpSpPr/>
          <p:nvPr/>
        </p:nvGrpSpPr>
        <p:grpSpPr>
          <a:xfrm>
            <a:off x="1953135" y="1648196"/>
            <a:ext cx="8256490" cy="4374136"/>
            <a:chOff x="1573308" y="2084294"/>
            <a:chExt cx="8256490" cy="4374136"/>
          </a:xfrm>
        </p:grpSpPr>
        <p:sp>
          <p:nvSpPr>
            <p:cNvPr id="21" name="Right Triangle 20"/>
            <p:cNvSpPr/>
            <p:nvPr/>
          </p:nvSpPr>
          <p:spPr>
            <a:xfrm flipV="1">
              <a:off x="2146390" y="3187646"/>
              <a:ext cx="3458024" cy="1315532"/>
            </a:xfrm>
            <a:prstGeom prst="rtTriangle">
              <a:avLst/>
            </a:prstGeom>
            <a:gradFill flip="none" rotWithShape="1">
              <a:gsLst>
                <a:gs pos="75000">
                  <a:srgbClr val="D0E3F0">
                    <a:alpha val="20000"/>
                  </a:srgbClr>
                </a:gs>
                <a:gs pos="2000">
                  <a:srgbClr val="C1C1C1"/>
                </a:gs>
                <a:gs pos="0">
                  <a:schemeClr val="accent3">
                    <a:lumMod val="100000"/>
                  </a:schemeClr>
                </a:gs>
                <a:gs pos="0">
                  <a:srgbClr val="D2D2D2"/>
                </a:gs>
              </a:gsLst>
              <a:path path="rect">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Same Side Corner Rectangle 6"/>
            <p:cNvSpPr/>
            <p:nvPr/>
          </p:nvSpPr>
          <p:spPr>
            <a:xfrm rot="16200000">
              <a:off x="3223109" y="434493"/>
              <a:ext cx="1103352" cy="4402954"/>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p:txBody>
        </p:sp>
        <p:sp>
          <p:nvSpPr>
            <p:cNvPr id="9" name="Round Same Side Corner Rectangle 8"/>
            <p:cNvSpPr/>
            <p:nvPr/>
          </p:nvSpPr>
          <p:spPr>
            <a:xfrm rot="5400000" flipH="1">
              <a:off x="7076647" y="1566653"/>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flipH="1" flipV="1">
              <a:off x="5976262" y="4319805"/>
              <a:ext cx="3458024" cy="1315532"/>
            </a:xfrm>
            <a:prstGeom prst="rtTriangle">
              <a:avLst/>
            </a:prstGeom>
            <a:gradFill flip="none" rotWithShape="1">
              <a:gsLst>
                <a:gs pos="75000">
                  <a:srgbClr val="CBE0EE">
                    <a:alpha val="20000"/>
                  </a:srgbClr>
                </a:gs>
                <a:gs pos="2000">
                  <a:srgbClr val="C1C1C1"/>
                </a:gs>
                <a:gs pos="0">
                  <a:schemeClr val="accent3">
                    <a:lumMod val="100000"/>
                  </a:schemeClr>
                </a:gs>
                <a:gs pos="0">
                  <a:srgbClr val="D2D2D2"/>
                </a:gs>
              </a:gsLst>
              <a:path path="rect">
                <a:fillToRect l="100000" t="100000"/>
              </a:path>
              <a:tileRect r="-100000" b="-100000"/>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Same Side Corner Rectangle 11"/>
            <p:cNvSpPr/>
            <p:nvPr/>
          </p:nvSpPr>
          <p:spPr>
            <a:xfrm rot="5400000" flipH="1">
              <a:off x="6998526" y="3705278"/>
              <a:ext cx="1103352" cy="4402951"/>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12686" y="2164614"/>
              <a:ext cx="954741" cy="955918"/>
            </a:xfrm>
            <a:prstGeom prst="ellipse">
              <a:avLst/>
            </a:prstGeom>
            <a:solidFill>
              <a:srgbClr val="FF0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1</a:t>
              </a:r>
              <a:endParaRPr lang="en-US" sz="4800" b="1" dirty="0">
                <a:solidFill>
                  <a:schemeClr val="tx1"/>
                </a:solidFill>
                <a:latin typeface="Arial Black" panose="020B0A04020102020204" pitchFamily="34" charset="0"/>
              </a:endParaRPr>
            </a:p>
          </p:txBody>
        </p:sp>
        <p:sp>
          <p:nvSpPr>
            <p:cNvPr id="14" name="Oval 13"/>
            <p:cNvSpPr/>
            <p:nvPr/>
          </p:nvSpPr>
          <p:spPr>
            <a:xfrm>
              <a:off x="8677301" y="5423158"/>
              <a:ext cx="954741" cy="955918"/>
            </a:xfrm>
            <a:prstGeom prst="ellipse">
              <a:avLst/>
            </a:prstGeom>
            <a:solidFill>
              <a:srgbClr val="00B0F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tx1"/>
                  </a:solidFill>
                  <a:latin typeface="Arial Black" panose="020B0A04020102020204" pitchFamily="34" charset="0"/>
                </a:rPr>
                <a:t>4</a:t>
              </a:r>
            </a:p>
          </p:txBody>
        </p:sp>
        <p:sp>
          <p:nvSpPr>
            <p:cNvPr id="11" name="Round Same Side Corner Rectangle 10"/>
            <p:cNvSpPr/>
            <p:nvPr/>
          </p:nvSpPr>
          <p:spPr>
            <a:xfrm rot="16200000">
              <a:off x="3223109" y="2571715"/>
              <a:ext cx="1103352" cy="4402953"/>
            </a:xfrm>
            <a:prstGeom prst="round2SameRect">
              <a:avLst>
                <a:gd name="adj1" fmla="val 50000"/>
                <a:gd name="adj2" fmla="val 0"/>
              </a:avLst>
            </a:prstGeom>
            <a:gradFill>
              <a:gsLst>
                <a:gs pos="100000">
                  <a:srgbClr val="E8E8E8">
                    <a:alpha val="0"/>
                  </a:srgbClr>
                </a:gs>
                <a:gs pos="75000">
                  <a:schemeClr val="accent3">
                    <a:lumMod val="0"/>
                    <a:lumOff val="100000"/>
                  </a:schemeClr>
                </a:gs>
                <a:gs pos="100000">
                  <a:schemeClr val="accent3">
                    <a:lumMod val="100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761454" y="3297475"/>
              <a:ext cx="954741" cy="955918"/>
            </a:xfrm>
            <a:prstGeom prst="ellipse">
              <a:avLst/>
            </a:prstGeom>
            <a:solidFill>
              <a:srgbClr val="00B05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solidFill>
                  <a:latin typeface="Arial Black" panose="020B0A04020102020204" pitchFamily="34" charset="0"/>
                </a:rPr>
                <a:t>2</a:t>
              </a:r>
              <a:endParaRPr lang="en-US" sz="4800" b="1" dirty="0">
                <a:solidFill>
                  <a:schemeClr val="tx1"/>
                </a:solidFill>
                <a:latin typeface="Arial Black" panose="020B0A04020102020204" pitchFamily="34" charset="0"/>
              </a:endParaRPr>
            </a:p>
          </p:txBody>
        </p:sp>
        <p:sp>
          <p:nvSpPr>
            <p:cNvPr id="18" name="TextBox 17"/>
            <p:cNvSpPr txBox="1"/>
            <p:nvPr/>
          </p:nvSpPr>
          <p:spPr>
            <a:xfrm>
              <a:off x="2578012" y="2333147"/>
              <a:ext cx="6424652" cy="923330"/>
            </a:xfrm>
            <a:prstGeom prst="rect">
              <a:avLst/>
            </a:prstGeom>
            <a:noFill/>
          </p:spPr>
          <p:txBody>
            <a:bodyPr wrap="square" rtlCol="0">
              <a:spAutoFit/>
            </a:bodyPr>
            <a:lstStyle/>
            <a:p>
              <a:r>
                <a:rPr lang="en-US" dirty="0"/>
                <a:t>different games detail such as: format of the game, runs and goal made by each player, no of overs, date of match etc. were missing.</a:t>
              </a:r>
            </a:p>
            <a:p>
              <a:endParaRPr lang="en-US" dirty="0"/>
            </a:p>
          </p:txBody>
        </p:sp>
        <p:sp>
          <p:nvSpPr>
            <p:cNvPr id="15" name="Oval 14"/>
            <p:cNvSpPr/>
            <p:nvPr/>
          </p:nvSpPr>
          <p:spPr>
            <a:xfrm>
              <a:off x="1616049" y="4290999"/>
              <a:ext cx="954741" cy="955918"/>
            </a:xfrm>
            <a:prstGeom prst="ellipse">
              <a:avLst/>
            </a:prstGeom>
            <a:solidFill>
              <a:srgbClr val="FFC000"/>
            </a:solidFill>
            <a:ln>
              <a:noFill/>
            </a:ln>
            <a:effectLst>
              <a:innerShdw blurRad="635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latin typeface="Arial Black" panose="020B0A04020102020204" pitchFamily="34" charset="0"/>
                </a:rPr>
                <a:t>3</a:t>
              </a:r>
            </a:p>
          </p:txBody>
        </p:sp>
        <p:sp>
          <p:nvSpPr>
            <p:cNvPr id="24" name="TextBox 23"/>
            <p:cNvSpPr txBox="1"/>
            <p:nvPr/>
          </p:nvSpPr>
          <p:spPr>
            <a:xfrm>
              <a:off x="5426847" y="3560079"/>
              <a:ext cx="3291840" cy="646331"/>
            </a:xfrm>
            <a:prstGeom prst="rect">
              <a:avLst/>
            </a:prstGeom>
            <a:noFill/>
          </p:spPr>
          <p:txBody>
            <a:bodyPr wrap="square" rtlCol="0">
              <a:spAutoFit/>
            </a:bodyPr>
            <a:lstStyle/>
            <a:p>
              <a:r>
                <a:rPr lang="en-US" dirty="0"/>
                <a:t>the program weren’t user friendly.</a:t>
              </a:r>
            </a:p>
            <a:p>
              <a:endParaRPr lang="en-US" dirty="0"/>
            </a:p>
          </p:txBody>
        </p:sp>
        <p:sp>
          <p:nvSpPr>
            <p:cNvPr id="25" name="TextBox 24"/>
            <p:cNvSpPr txBox="1"/>
            <p:nvPr/>
          </p:nvSpPr>
          <p:spPr>
            <a:xfrm>
              <a:off x="2567427" y="4585174"/>
              <a:ext cx="4153022" cy="646331"/>
            </a:xfrm>
            <a:prstGeom prst="rect">
              <a:avLst/>
            </a:prstGeom>
            <a:noFill/>
          </p:spPr>
          <p:txBody>
            <a:bodyPr wrap="square" rtlCol="0">
              <a:spAutoFit/>
            </a:bodyPr>
            <a:lstStyle/>
            <a:p>
              <a:r>
                <a:rPr lang="en-US" dirty="0"/>
                <a:t>those system also lacked security function.</a:t>
              </a:r>
            </a:p>
            <a:p>
              <a:endParaRPr lang="en-US" dirty="0"/>
            </a:p>
          </p:txBody>
        </p:sp>
        <p:sp>
          <p:nvSpPr>
            <p:cNvPr id="26" name="TextBox 25"/>
            <p:cNvSpPr txBox="1"/>
            <p:nvPr/>
          </p:nvSpPr>
          <p:spPr>
            <a:xfrm>
              <a:off x="3494819" y="5738556"/>
              <a:ext cx="5955286" cy="646331"/>
            </a:xfrm>
            <a:prstGeom prst="rect">
              <a:avLst/>
            </a:prstGeom>
            <a:noFill/>
          </p:spPr>
          <p:txBody>
            <a:bodyPr wrap="square" rtlCol="0">
              <a:spAutoFit/>
            </a:bodyPr>
            <a:lstStyle/>
            <a:p>
              <a:r>
                <a:rPr lang="en-US" dirty="0"/>
                <a:t>those project didn’t had the feature to edit </a:t>
              </a:r>
              <a:r>
                <a:rPr lang="en-US" dirty="0" smtClean="0"/>
                <a:t>the </a:t>
              </a:r>
              <a:r>
                <a:rPr lang="en-US" dirty="0"/>
                <a:t>record. </a:t>
              </a:r>
            </a:p>
            <a:p>
              <a:endParaRPr lang="en-US" dirty="0"/>
            </a:p>
          </p:txBody>
        </p:sp>
      </p:grpSp>
      <p:sp>
        <p:nvSpPr>
          <p:cNvPr id="28" name="Rectangle 27"/>
          <p:cNvSpPr/>
          <p:nvPr/>
        </p:nvSpPr>
        <p:spPr>
          <a:xfrm>
            <a:off x="353174" y="6283656"/>
            <a:ext cx="11633982" cy="461665"/>
          </a:xfrm>
          <a:prstGeom prst="rect">
            <a:avLst/>
          </a:prstGeom>
        </p:spPr>
        <p:txBody>
          <a:bodyPr wrap="square">
            <a:spAutoFit/>
          </a:bodyPr>
          <a:lstStyle/>
          <a:p>
            <a:r>
              <a:rPr lang="en-US" sz="2400" dirty="0"/>
              <a:t>Hence, we included all the mentioned features in our program “</a:t>
            </a:r>
            <a:r>
              <a:rPr lang="en-US" sz="2400" b="1" dirty="0"/>
              <a:t>sports scoresheet organizer</a:t>
            </a:r>
            <a:r>
              <a:rPr lang="en-US" sz="2400" dirty="0"/>
              <a:t>”.</a:t>
            </a:r>
          </a:p>
        </p:txBody>
      </p:sp>
    </p:spTree>
    <p:extLst>
      <p:ext uri="{BB962C8B-B14F-4D97-AF65-F5344CB8AC3E}">
        <p14:creationId xmlns:p14="http://schemas.microsoft.com/office/powerpoint/2010/main" val="196820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9" name="Arc 8"/>
          <p:cNvSpPr/>
          <p:nvPr/>
        </p:nvSpPr>
        <p:spPr>
          <a:xfrm>
            <a:off x="-3374190" y="1055076"/>
            <a:ext cx="6748380" cy="5802923"/>
          </a:xfrm>
          <a:prstGeom prst="arc">
            <a:avLst>
              <a:gd name="adj1" fmla="val 16200000"/>
              <a:gd name="adj2" fmla="val 5417416"/>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3" name="Group 32"/>
          <p:cNvGrpSpPr/>
          <p:nvPr/>
        </p:nvGrpSpPr>
        <p:grpSpPr>
          <a:xfrm>
            <a:off x="1523416" y="1147674"/>
            <a:ext cx="7095303" cy="679430"/>
            <a:chOff x="1523416" y="1147674"/>
            <a:chExt cx="7095303" cy="679430"/>
          </a:xfrm>
        </p:grpSpPr>
        <p:sp>
          <p:nvSpPr>
            <p:cNvPr id="11" name="Oval 10"/>
            <p:cNvSpPr/>
            <p:nvPr/>
          </p:nvSpPr>
          <p:spPr>
            <a:xfrm>
              <a:off x="1523416" y="1147674"/>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FFC000"/>
                    </a:solidFill>
                  </a:ln>
                  <a:solidFill>
                    <a:schemeClr val="tx1"/>
                  </a:solidFill>
                  <a:latin typeface="Arial Black" panose="020B0A04020102020204" pitchFamily="34" charset="0"/>
                </a:rPr>
                <a:t>1</a:t>
              </a:r>
              <a:endParaRPr lang="en-US" sz="4000" b="1" dirty="0">
                <a:ln>
                  <a:solidFill>
                    <a:srgbClr val="FFC000"/>
                  </a:solidFill>
                </a:ln>
                <a:solidFill>
                  <a:schemeClr val="tx1"/>
                </a:solidFill>
                <a:latin typeface="Arial Black" panose="020B0A04020102020204" pitchFamily="34" charset="0"/>
              </a:endParaRPr>
            </a:p>
          </p:txBody>
        </p:sp>
        <p:sp>
          <p:nvSpPr>
            <p:cNvPr id="15" name="Rounded Rectangle 14"/>
            <p:cNvSpPr/>
            <p:nvPr/>
          </p:nvSpPr>
          <p:spPr>
            <a:xfrm>
              <a:off x="2532506" y="1147674"/>
              <a:ext cx="6086213" cy="510864"/>
            </a:xfrm>
            <a:prstGeom prst="roundRect">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Access </a:t>
              </a:r>
              <a:r>
                <a:rPr lang="en-US" sz="2800" dirty="0">
                  <a:solidFill>
                    <a:schemeClr val="tx1"/>
                  </a:solidFill>
                </a:rPr>
                <a:t>of details info regarding games</a:t>
              </a:r>
            </a:p>
            <a:p>
              <a:pPr algn="ctr"/>
              <a:endParaRPr lang="en-US" sz="2800" dirty="0">
                <a:solidFill>
                  <a:schemeClr val="tx1"/>
                </a:solidFill>
                <a:latin typeface="Arial Black" panose="020B0A04020102020204" pitchFamily="34" charset="0"/>
              </a:endParaRPr>
            </a:p>
          </p:txBody>
        </p:sp>
      </p:grpSp>
      <p:grpSp>
        <p:nvGrpSpPr>
          <p:cNvPr id="19" name="Group 18"/>
          <p:cNvGrpSpPr/>
          <p:nvPr/>
        </p:nvGrpSpPr>
        <p:grpSpPr>
          <a:xfrm>
            <a:off x="2532506" y="5150711"/>
            <a:ext cx="6190898" cy="679430"/>
            <a:chOff x="1185397" y="587745"/>
            <a:chExt cx="6190898" cy="734095"/>
          </a:xfrm>
        </p:grpSpPr>
        <p:sp>
          <p:nvSpPr>
            <p:cNvPr id="20" name="Oval 19"/>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5</a:t>
              </a:r>
            </a:p>
          </p:txBody>
        </p:sp>
        <p:sp>
          <p:nvSpPr>
            <p:cNvPr id="21" name="Rounded Rectangle 20"/>
            <p:cNvSpPr/>
            <p:nvPr/>
          </p:nvSpPr>
          <p:spPr>
            <a:xfrm>
              <a:off x="2138431" y="678809"/>
              <a:ext cx="5237864" cy="551967"/>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Easy access in any computer</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sp>
        <p:nvSpPr>
          <p:cNvPr id="22" name="TextBox 21"/>
          <p:cNvSpPr txBox="1"/>
          <p:nvPr/>
        </p:nvSpPr>
        <p:spPr>
          <a:xfrm>
            <a:off x="2893114" y="-72366"/>
            <a:ext cx="3984172" cy="707886"/>
          </a:xfrm>
          <a:prstGeom prst="rect">
            <a:avLst/>
          </a:prstGeom>
          <a:noFill/>
        </p:spPr>
        <p:txBody>
          <a:bodyPr wrap="square" rtlCol="0">
            <a:spAutoFit/>
          </a:bodyPr>
          <a:lstStyle/>
          <a:p>
            <a:r>
              <a:rPr lang="en-US" sz="4000" dirty="0" smtClean="0"/>
              <a:t>              Features</a:t>
            </a:r>
            <a:endParaRPr lang="en-US" sz="4000" dirty="0"/>
          </a:p>
        </p:txBody>
      </p:sp>
      <p:grpSp>
        <p:nvGrpSpPr>
          <p:cNvPr id="35" name="Group 34"/>
          <p:cNvGrpSpPr/>
          <p:nvPr/>
        </p:nvGrpSpPr>
        <p:grpSpPr>
          <a:xfrm>
            <a:off x="2956762" y="2944380"/>
            <a:ext cx="6329419" cy="679430"/>
            <a:chOff x="2956762" y="2944380"/>
            <a:chExt cx="6329419" cy="679430"/>
          </a:xfrm>
          <a:scene3d>
            <a:camera prst="orthographicFront">
              <a:rot lat="0" lon="0" rev="0"/>
            </a:camera>
            <a:lightRig rig="balanced" dir="t">
              <a:rot lat="0" lon="0" rev="8700000"/>
            </a:lightRig>
          </a:scene3d>
        </p:grpSpPr>
        <p:sp>
          <p:nvSpPr>
            <p:cNvPr id="25" name="Oval 24"/>
            <p:cNvSpPr/>
            <p:nvPr/>
          </p:nvSpPr>
          <p:spPr>
            <a:xfrm>
              <a:off x="2956762" y="294438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3</a:t>
              </a:r>
            </a:p>
          </p:txBody>
        </p:sp>
        <p:sp>
          <p:nvSpPr>
            <p:cNvPr id="26" name="Rounded Rectangle 25"/>
            <p:cNvSpPr/>
            <p:nvPr/>
          </p:nvSpPr>
          <p:spPr>
            <a:xfrm>
              <a:off x="4048317" y="3011196"/>
              <a:ext cx="5237864" cy="510864"/>
            </a:xfrm>
            <a:prstGeom prst="roundRect">
              <a:avLst/>
            </a:prstGeom>
            <a:blipFill>
              <a:blip r:embed="rId3"/>
              <a:tile tx="0" ty="0" sx="100000" sy="100000" flip="none" algn="tl"/>
            </a:bli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Offline operated</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grpSp>
        <p:nvGrpSpPr>
          <p:cNvPr id="36" name="Group 35"/>
          <p:cNvGrpSpPr/>
          <p:nvPr/>
        </p:nvGrpSpPr>
        <p:grpSpPr>
          <a:xfrm>
            <a:off x="2956762" y="4077330"/>
            <a:ext cx="6329419" cy="679430"/>
            <a:chOff x="2956762" y="4077330"/>
            <a:chExt cx="6329419" cy="679430"/>
          </a:xfrm>
          <a:blipFill>
            <a:blip r:embed="rId4"/>
            <a:tile tx="0" ty="0" sx="100000" sy="100000" flip="none" algn="tl"/>
          </a:blipFill>
          <a:scene3d>
            <a:camera prst="orthographicFront">
              <a:rot lat="0" lon="0" rev="0"/>
            </a:camera>
            <a:lightRig rig="balanced" dir="t">
              <a:rot lat="0" lon="0" rev="8700000"/>
            </a:lightRig>
          </a:scene3d>
        </p:grpSpPr>
        <p:sp>
          <p:nvSpPr>
            <p:cNvPr id="27" name="Oval 26"/>
            <p:cNvSpPr/>
            <p:nvPr/>
          </p:nvSpPr>
          <p:spPr>
            <a:xfrm>
              <a:off x="2956762" y="4077330"/>
              <a:ext cx="721216" cy="679430"/>
            </a:xfrm>
            <a:prstGeom prst="ellipse">
              <a:avLst/>
            </a:prstGeom>
            <a:solidFill>
              <a:srgbClr val="FFC000"/>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a:solidFill>
                      <a:srgbClr val="FFC000"/>
                    </a:solidFill>
                  </a:ln>
                  <a:solidFill>
                    <a:schemeClr val="tx1"/>
                  </a:solidFill>
                  <a:latin typeface="Arial Black" panose="020B0A04020102020204" pitchFamily="34" charset="0"/>
                </a:rPr>
                <a:t>4</a:t>
              </a:r>
            </a:p>
          </p:txBody>
        </p:sp>
        <p:sp>
          <p:nvSpPr>
            <p:cNvPr id="28" name="Rounded Rectangle 27"/>
            <p:cNvSpPr/>
            <p:nvPr/>
          </p:nvSpPr>
          <p:spPr>
            <a:xfrm>
              <a:off x="4048317" y="4147203"/>
              <a:ext cx="5237864" cy="510864"/>
            </a:xfrm>
            <a:prstGeom prst="roundRect">
              <a:avLst/>
            </a:prstGeom>
            <a:solidFill>
              <a:schemeClr val="accent3">
                <a:lumMod val="60000"/>
                <a:lumOff val="40000"/>
              </a:schemeClr>
            </a:soli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Password </a:t>
              </a:r>
              <a:r>
                <a:rPr lang="en-US" sz="2800" dirty="0">
                  <a:solidFill>
                    <a:schemeClr val="tx1"/>
                  </a:solidFill>
                </a:rPr>
                <a:t>protection</a:t>
              </a:r>
            </a:p>
            <a:p>
              <a:pPr algn="ctr"/>
              <a:endParaRPr lang="en-US" sz="2800" dirty="0">
                <a:solidFill>
                  <a:schemeClr val="tx1"/>
                </a:solidFill>
                <a:latin typeface="Arial Black" panose="020B0A04020102020204" pitchFamily="34" charset="0"/>
              </a:endParaRPr>
            </a:p>
          </p:txBody>
        </p:sp>
      </p:grpSp>
      <p:grpSp>
        <p:nvGrpSpPr>
          <p:cNvPr id="34" name="Group 33"/>
          <p:cNvGrpSpPr/>
          <p:nvPr/>
        </p:nvGrpSpPr>
        <p:grpSpPr>
          <a:xfrm>
            <a:off x="2444260" y="1929677"/>
            <a:ext cx="6279144" cy="679430"/>
            <a:chOff x="2444260" y="1929677"/>
            <a:chExt cx="6279144" cy="679430"/>
          </a:xfrm>
        </p:grpSpPr>
        <p:sp>
          <p:nvSpPr>
            <p:cNvPr id="14" name="Oval 13"/>
            <p:cNvSpPr/>
            <p:nvPr/>
          </p:nvSpPr>
          <p:spPr>
            <a:xfrm>
              <a:off x="2444260" y="1929677"/>
              <a:ext cx="721216" cy="679430"/>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FFC000"/>
                    </a:solidFill>
                  </a:ln>
                  <a:solidFill>
                    <a:schemeClr val="tx1"/>
                  </a:solidFill>
                  <a:latin typeface="Arial Black" panose="020B0A04020102020204" pitchFamily="34" charset="0"/>
                </a:rPr>
                <a:t>2</a:t>
              </a:r>
              <a:endParaRPr lang="en-US" sz="4000" b="1" dirty="0">
                <a:ln>
                  <a:solidFill>
                    <a:srgbClr val="FFC000"/>
                  </a:solidFill>
                </a:ln>
                <a:solidFill>
                  <a:schemeClr val="tx1"/>
                </a:solidFill>
                <a:latin typeface="Arial Black" panose="020B0A04020102020204" pitchFamily="34" charset="0"/>
              </a:endParaRPr>
            </a:p>
          </p:txBody>
        </p:sp>
        <p:sp>
          <p:nvSpPr>
            <p:cNvPr id="31" name="Rounded Rectangle 30"/>
            <p:cNvSpPr/>
            <p:nvPr/>
          </p:nvSpPr>
          <p:spPr>
            <a:xfrm>
              <a:off x="3485540" y="2038338"/>
              <a:ext cx="5237864" cy="510864"/>
            </a:xfrm>
            <a:prstGeom prst="roundRect">
              <a:avLst/>
            </a:prstGeom>
            <a:blipFill>
              <a:blip r:embed="rId5"/>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Access to create, modify and view</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grpSp>
        <p:nvGrpSpPr>
          <p:cNvPr id="42" name="Group 41"/>
          <p:cNvGrpSpPr/>
          <p:nvPr/>
        </p:nvGrpSpPr>
        <p:grpSpPr>
          <a:xfrm rot="2268906">
            <a:off x="-188545" y="1250371"/>
            <a:ext cx="450762" cy="5260544"/>
            <a:chOff x="649860" y="1716036"/>
            <a:chExt cx="450762" cy="5263167"/>
          </a:xfrm>
        </p:grpSpPr>
        <p:sp>
          <p:nvSpPr>
            <p:cNvPr id="7" name="Isosceles Triangle 6"/>
            <p:cNvSpPr/>
            <p:nvPr/>
          </p:nvSpPr>
          <p:spPr>
            <a:xfrm>
              <a:off x="649860" y="1716036"/>
              <a:ext cx="450761" cy="2634283"/>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flipV="1">
              <a:off x="649861" y="4344920"/>
              <a:ext cx="450761" cy="2634283"/>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p:cNvSpPr/>
          <p:nvPr/>
        </p:nvSpPr>
        <p:spPr>
          <a:xfrm>
            <a:off x="-349170" y="3522060"/>
            <a:ext cx="721216" cy="67942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523416" y="6063664"/>
            <a:ext cx="7095302" cy="679430"/>
            <a:chOff x="1185397" y="587745"/>
            <a:chExt cx="7095302" cy="734095"/>
          </a:xfrm>
        </p:grpSpPr>
        <p:sp>
          <p:nvSpPr>
            <p:cNvPr id="44" name="Oval 43"/>
            <p:cNvSpPr/>
            <p:nvPr/>
          </p:nvSpPr>
          <p:spPr>
            <a:xfrm>
              <a:off x="1185397" y="587745"/>
              <a:ext cx="721216" cy="734095"/>
            </a:xfrm>
            <a:prstGeom prst="ellipse">
              <a:avLst/>
            </a:prstGeom>
            <a:solidFill>
              <a:srgbClr val="FFC000"/>
            </a:solidFill>
            <a:ln>
              <a:solidFill>
                <a:srgbClr val="FF0000"/>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a:solidFill>
                      <a:srgbClr val="FFC000"/>
                    </a:solidFill>
                  </a:ln>
                  <a:solidFill>
                    <a:schemeClr val="tx1"/>
                  </a:solidFill>
                  <a:latin typeface="Arial Black" panose="020B0A04020102020204" pitchFamily="34" charset="0"/>
                </a:rPr>
                <a:t>6</a:t>
              </a:r>
              <a:endParaRPr lang="en-US" sz="4000" b="1" dirty="0">
                <a:ln>
                  <a:solidFill>
                    <a:srgbClr val="FFC000"/>
                  </a:solidFill>
                </a:ln>
                <a:solidFill>
                  <a:schemeClr val="tx1"/>
                </a:solidFill>
                <a:latin typeface="Arial Black" panose="020B0A04020102020204" pitchFamily="34" charset="0"/>
              </a:endParaRPr>
            </a:p>
          </p:txBody>
        </p:sp>
        <p:sp>
          <p:nvSpPr>
            <p:cNvPr id="45" name="Rounded Rectangle 44"/>
            <p:cNvSpPr/>
            <p:nvPr/>
          </p:nvSpPr>
          <p:spPr>
            <a:xfrm>
              <a:off x="2138430" y="678809"/>
              <a:ext cx="6142269" cy="551967"/>
            </a:xfrm>
            <a:prstGeom prst="roundRect">
              <a:avLst/>
            </a:prstGeom>
            <a:blipFill>
              <a:blip r:embed="rId6"/>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dirty="0" smtClean="0">
                <a:solidFill>
                  <a:schemeClr val="tx1"/>
                </a:solidFill>
              </a:endParaRPr>
            </a:p>
            <a:p>
              <a:pPr lvl="0" algn="ctr"/>
              <a:r>
                <a:rPr lang="en-US" sz="2800" dirty="0" smtClean="0">
                  <a:solidFill>
                    <a:schemeClr val="tx1"/>
                  </a:solidFill>
                </a:rPr>
                <a:t>User friendly interface</a:t>
              </a:r>
              <a:endParaRPr lang="en-US" sz="2800" dirty="0">
                <a:solidFill>
                  <a:schemeClr val="tx1"/>
                </a:solidFill>
              </a:endParaRPr>
            </a:p>
            <a:p>
              <a:pPr algn="ctr"/>
              <a:endParaRPr lang="en-US" sz="2800" dirty="0">
                <a:solidFill>
                  <a:schemeClr val="tx1"/>
                </a:solidFill>
                <a:latin typeface="Arial Black" panose="020B0A04020102020204" pitchFamily="34" charset="0"/>
              </a:endParaRPr>
            </a:p>
          </p:txBody>
        </p:sp>
      </p:grpSp>
    </p:spTree>
    <p:extLst>
      <p:ext uri="{BB962C8B-B14F-4D97-AF65-F5344CB8AC3E}">
        <p14:creationId xmlns:p14="http://schemas.microsoft.com/office/powerpoint/2010/main" val="2359496975"/>
      </p:ext>
    </p:extLst>
  </p:cSld>
  <p:clrMapOvr>
    <a:masterClrMapping/>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200000">
                                      <p:cBhvr>
                                        <p:cTn id="16" dur="500" fill="hold"/>
                                        <p:tgtEl>
                                          <p:spTgt spid="4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1200000">
                                      <p:cBhvr>
                                        <p:cTn id="25" dur="500" fill="hold"/>
                                        <p:tgtEl>
                                          <p:spTgt spid="42"/>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mph" presetSubtype="0" fill="hold" nodeType="clickEffect">
                                  <p:stCondLst>
                                    <p:cond delay="0"/>
                                  </p:stCondLst>
                                  <p:childTnLst>
                                    <p:animRot by="1200000">
                                      <p:cBhvr>
                                        <p:cTn id="34" dur="500" fill="hold"/>
                                        <p:tgtEl>
                                          <p:spTgt spid="42"/>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mph" presetSubtype="0" fill="hold" nodeType="clickEffect">
                                  <p:stCondLst>
                                    <p:cond delay="0"/>
                                  </p:stCondLst>
                                  <p:childTnLst>
                                    <p:animRot by="1200000">
                                      <p:cBhvr>
                                        <p:cTn id="43" dur="500" fill="hold"/>
                                        <p:tgtEl>
                                          <p:spTgt spid="42"/>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mph" presetSubtype="0" fill="hold" nodeType="clickEffect">
                                  <p:stCondLst>
                                    <p:cond delay="0"/>
                                  </p:stCondLst>
                                  <p:childTnLst>
                                    <p:animRot by="1500000">
                                      <p:cBhvr>
                                        <p:cTn id="52" dur="500" fill="hold"/>
                                        <p:tgtEl>
                                          <p:spTgt spid="42"/>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710376" y="933878"/>
            <a:ext cx="6658708" cy="5924122"/>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 Start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 Display Opening Interface.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4322445" algn="l"/>
              </a:tabLst>
            </a:pPr>
            <a:r>
              <a:rPr lang="en-US" dirty="0">
                <a:latin typeface="Times New Roman" panose="02020603050405020304" pitchFamily="18" charset="0"/>
                <a:ea typeface="Calibri" panose="020F0502020204030204" pitchFamily="34" charset="0"/>
                <a:cs typeface="Mangal" panose="02040503050203030202" pitchFamily="18" charset="0"/>
              </a:rPr>
              <a:t>Step 2: Input password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3: IF password is true then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otherwise display “Incorrect password please enter again”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a:t>
            </a:r>
            <a:r>
              <a:rPr lang="en-US" dirty="0">
                <a:latin typeface="Times New Roman" panose="02020603050405020304" pitchFamily="18" charset="0"/>
                <a:ea typeface="Calibri" panose="020F0502020204030204" pitchFamily="34" charset="0"/>
                <a:cs typeface="Mangal" panose="02040503050203030202" pitchFamily="18" charset="0"/>
              </a:rPr>
              <a:t>2</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4: Display Home page: choose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Create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Browse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lphaLcParenR"/>
            </a:pPr>
            <a:r>
              <a:rPr lang="en-US" b="1" dirty="0">
                <a:latin typeface="Times New Roman" panose="02020603050405020304" pitchFamily="18" charset="0"/>
                <a:ea typeface="Calibri" panose="020F0502020204030204" pitchFamily="34" charset="0"/>
                <a:cs typeface="Mangal" panose="02040503050203030202" pitchFamily="18" charset="0"/>
              </a:rPr>
              <a:t> Quit</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5: </a:t>
            </a:r>
            <a:r>
              <a:rPr lang="en-US" dirty="0" smtClean="0">
                <a:latin typeface="Times New Roman" panose="02020603050405020304" pitchFamily="18" charset="0"/>
                <a:ea typeface="Calibri" panose="020F0502020204030204" pitchFamily="34" charset="0"/>
                <a:cs typeface="Mangal" panose="02040503050203030202" pitchFamily="18" charset="0"/>
              </a:rPr>
              <a:t>If </a:t>
            </a:r>
            <a:r>
              <a:rPr lang="en-US" dirty="0">
                <a:latin typeface="Times New Roman" panose="02020603050405020304" pitchFamily="18" charset="0"/>
                <a:ea typeface="Calibri" panose="020F0502020204030204" pitchFamily="34" charset="0"/>
                <a:cs typeface="Mangal" panose="02040503050203030202" pitchFamily="18" charset="0"/>
              </a:rPr>
              <a:t>user choose 1 then </a:t>
            </a:r>
            <a:r>
              <a:rPr lang="en-US" dirty="0" smtClean="0">
                <a:latin typeface="Times New Roman" panose="02020603050405020304" pitchFamily="18" charset="0"/>
                <a:ea typeface="Calibri" panose="020F0502020204030204" pitchFamily="34" charset="0"/>
                <a:cs typeface="Mangal" panose="02040503050203030202" pitchFamily="18" charset="0"/>
              </a:rPr>
              <a:t>: </a:t>
            </a:r>
            <a:r>
              <a:rPr lang="en-US" dirty="0" err="1" smtClean="0">
                <a:latin typeface="Times New Roman" panose="02020603050405020304" pitchFamily="18" charset="0"/>
                <a:ea typeface="Calibri" panose="020F0502020204030204" pitchFamily="34" charset="0"/>
                <a:cs typeface="Mangal" panose="02040503050203030202" pitchFamily="18" charset="0"/>
              </a:rPr>
              <a:t>goto</a:t>
            </a:r>
            <a:r>
              <a:rPr lang="en-US" dirty="0" smtClean="0">
                <a:latin typeface="Times New Roman" panose="02020603050405020304" pitchFamily="18" charset="0"/>
                <a:ea typeface="Calibri" panose="020F0502020204030204" pitchFamily="34" charset="0"/>
                <a:cs typeface="Mangal" panose="02040503050203030202" pitchFamily="18" charset="0"/>
              </a:rPr>
              <a:t> step 6</a:t>
            </a:r>
            <a:endParaRPr lang="en-US" sz="1600"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r>
              <a:rPr lang="en-US" dirty="0" smtClean="0">
                <a:latin typeface="Times New Roman" panose="02020603050405020304" pitchFamily="18" charset="0"/>
                <a:ea typeface="Calibri" panose="020F0502020204030204" pitchFamily="34" charset="0"/>
                <a:cs typeface="Mangal" panose="02040503050203030202" pitchFamily="18" charset="0"/>
              </a:rPr>
              <a:t>   Else </a:t>
            </a:r>
            <a:r>
              <a:rPr lang="en-US" dirty="0">
                <a:latin typeface="Times New Roman" panose="02020603050405020304" pitchFamily="18" charset="0"/>
                <a:ea typeface="Calibri" panose="020F0502020204030204" pitchFamily="34" charset="0"/>
                <a:cs typeface="Mangal" panose="02040503050203030202" pitchFamily="18" charset="0"/>
              </a:rPr>
              <a:t>if </a:t>
            </a:r>
            <a:r>
              <a:rPr lang="en-US" dirty="0" smtClean="0">
                <a:latin typeface="Times New Roman" panose="02020603050405020304" pitchFamily="18" charset="0"/>
                <a:ea typeface="Calibri" panose="020F0502020204030204" pitchFamily="34" charset="0"/>
                <a:cs typeface="Mangal" panose="02040503050203030202" pitchFamily="18" charset="0"/>
              </a:rPr>
              <a:t>user choose </a:t>
            </a:r>
            <a:r>
              <a:rPr lang="en-US" dirty="0">
                <a:latin typeface="Times New Roman" panose="02020603050405020304" pitchFamily="18" charset="0"/>
                <a:ea typeface="Calibri" panose="020F0502020204030204" pitchFamily="34" charset="0"/>
                <a:cs typeface="Mangal" panose="02040503050203030202" pitchFamily="18" charset="0"/>
              </a:rPr>
              <a:t>2 go to step </a:t>
            </a:r>
            <a:r>
              <a:rPr lang="en-US" dirty="0" smtClean="0">
                <a:latin typeface="Times New Roman" panose="02020603050405020304" pitchFamily="18" charset="0"/>
                <a:ea typeface="Calibri" panose="020F0502020204030204" pitchFamily="34" charset="0"/>
                <a:cs typeface="Mangal" panose="02040503050203030202" pitchFamily="18" charset="0"/>
              </a:rPr>
              <a:t>49</a:t>
            </a:r>
          </a:p>
          <a:p>
            <a:r>
              <a:rPr lang="en-US" dirty="0" smtClean="0"/>
              <a:t>           </a:t>
            </a:r>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terminate the </a:t>
            </a:r>
            <a:r>
              <a:rPr lang="en-US" dirty="0" smtClean="0">
                <a:latin typeface="Times New Roman" panose="02020603050405020304" pitchFamily="18" charset="0"/>
                <a:cs typeface="Times New Roman" panose="02020603050405020304" pitchFamily="18" charset="0"/>
              </a:rPr>
              <a:t>program</a:t>
            </a:r>
          </a:p>
          <a:p>
            <a:endParaRPr lang="en-US" dirty="0">
              <a:latin typeface="Times New Roman" panose="02020603050405020304" pitchFamily="18" charset="0"/>
              <a:cs typeface="Times New Roman" panose="02020603050405020304" pitchFamily="18" charset="0"/>
            </a:endParaRPr>
          </a:p>
          <a:p>
            <a:r>
              <a:rPr lang="en-US" dirty="0"/>
              <a:t>Step 6: Display and choose </a:t>
            </a:r>
          </a:p>
          <a:p>
            <a:r>
              <a:rPr lang="en-US" dirty="0"/>
              <a:t>1. cricket</a:t>
            </a:r>
          </a:p>
          <a:p>
            <a:r>
              <a:rPr lang="en-US" dirty="0"/>
              <a:t>2. football</a:t>
            </a:r>
          </a:p>
          <a:p>
            <a:pPr indent="457200">
              <a:lnSpc>
                <a:spcPct val="107000"/>
              </a:lnSpc>
              <a:spcAft>
                <a:spcPts val="80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908363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51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
        <p:nvSpPr>
          <p:cNvPr id="5" name="Rectangle 4"/>
          <p:cNvSpPr/>
          <p:nvPr/>
        </p:nvSpPr>
        <p:spPr>
          <a:xfrm>
            <a:off x="2307101" y="1026942"/>
            <a:ext cx="7132320" cy="5403018"/>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7: If user choose 1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8 else if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28 else </a:t>
            </a:r>
            <a:r>
              <a:rPr lang="en-US" dirty="0" err="1">
                <a:latin typeface="Times New Roman" panose="02020603050405020304" pitchFamily="18" charset="0"/>
                <a:ea typeface="Calibri" panose="020F0502020204030204" pitchFamily="34" charset="0"/>
                <a:cs typeface="Mangal" panose="02040503050203030202" pitchFamily="18" charset="0"/>
              </a:rPr>
              <a:t>goto</a:t>
            </a:r>
            <a:r>
              <a:rPr lang="en-US" dirty="0">
                <a:latin typeface="Times New Roman" panose="02020603050405020304" pitchFamily="18" charset="0"/>
                <a:ea typeface="Calibri" panose="020F0502020204030204" pitchFamily="34" charset="0"/>
                <a:cs typeface="Mangal" panose="02040503050203030202" pitchFamily="18" charset="0"/>
              </a:rPr>
              <a:t> step 4</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8: Display the table 1.1 (Details)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9: Input cricket league (multiple choice)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10: Input the number of </a:t>
            </a:r>
            <a:r>
              <a:rPr lang="en-US" dirty="0" smtClean="0">
                <a:latin typeface="Times New Roman" panose="02020603050405020304" pitchFamily="18" charset="0"/>
                <a:ea typeface="Calibri" panose="020F0502020204030204" pitchFamily="34" charset="0"/>
                <a:cs typeface="Mangal" panose="02040503050203030202" pitchFamily="18" charset="0"/>
              </a:rPr>
              <a:t>overs</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11: Input venue, date of match, name of teams (command for inputting </a:t>
            </a:r>
            <a:r>
              <a:rPr lang="en-US" dirty="0" smtClean="0">
                <a:latin typeface="Times New Roman" panose="02020603050405020304" pitchFamily="18" charset="0"/>
                <a:ea typeface="Calibri" panose="020F0502020204030204" pitchFamily="34" charset="0"/>
                <a:cs typeface="Mangal" panose="02040503050203030202" pitchFamily="18" charset="0"/>
              </a:rPr>
              <a:t>real </a:t>
            </a:r>
            <a:r>
              <a:rPr lang="en-US" dirty="0">
                <a:latin typeface="Times New Roman" panose="02020603050405020304" pitchFamily="18" charset="0"/>
                <a:ea typeface="Calibri" panose="020F0502020204030204" pitchFamily="34" charset="0"/>
                <a:cs typeface="Mangal" panose="02040503050203030202" pitchFamily="18" charset="0"/>
              </a:rPr>
              <a:t>time </a:t>
            </a:r>
            <a:r>
              <a:rPr lang="en-US" dirty="0" smtClean="0">
                <a:latin typeface="Times New Roman" panose="02020603050405020304" pitchFamily="18" charset="0"/>
                <a:ea typeface="Calibri" panose="020F0502020204030204" pitchFamily="34" charset="0"/>
                <a:cs typeface="Mangal" panose="02040503050203030202" pitchFamily="18" charset="0"/>
              </a:rPr>
              <a:t>date)</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12: Input total no. of players in each </a:t>
            </a:r>
            <a:r>
              <a:rPr lang="en-US" dirty="0" smtClean="0">
                <a:latin typeface="Times New Roman" panose="02020603050405020304" pitchFamily="18" charset="0"/>
                <a:ea typeface="Calibri" panose="020F0502020204030204" pitchFamily="34" charset="0"/>
                <a:cs typeface="Mangal" panose="02040503050203030202" pitchFamily="18" charset="0"/>
              </a:rPr>
              <a:t>team </a:t>
            </a:r>
            <a:endParaRPr lang="en-US" sz="16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13: Display</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continue</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Mangal" panose="02040503050203030202" pitchFamily="18" charset="0"/>
              </a:rPr>
              <a:t>edit</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rabicPeriod"/>
            </a:pPr>
            <a:r>
              <a:rPr lang="en-US" dirty="0" smtClean="0">
                <a:latin typeface="Times New Roman" panose="02020603050405020304" pitchFamily="18" charset="0"/>
                <a:ea typeface="Calibri" panose="020F0502020204030204" pitchFamily="34" charset="0"/>
                <a:cs typeface="Mangal" panose="02040503050203030202" pitchFamily="18" charset="0"/>
              </a:rPr>
              <a:t>Back</a:t>
            </a:r>
          </a:p>
          <a:p>
            <a:pPr marR="0" lvl="0">
              <a:lnSpc>
                <a:spcPct val="107000"/>
              </a:lnSpc>
              <a:spcBef>
                <a:spcPts val="0"/>
              </a:spcBef>
              <a:spcAft>
                <a:spcPts val="800"/>
              </a:spcAft>
            </a:pPr>
            <a:endParaRPr lang="en-US" dirty="0" smtClean="0">
              <a:latin typeface="Times New Roman" panose="02020603050405020304" pitchFamily="18" charset="0"/>
              <a:ea typeface="Calibri" panose="020F0502020204030204" pitchFamily="34" charset="0"/>
              <a:cs typeface="Mangal" panose="02040503050203030202" pitchFamily="18" charset="0"/>
            </a:endParaRPr>
          </a:p>
          <a:p>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14: if user choose 1 </a:t>
            </a:r>
            <a:r>
              <a:rPr lang="en-US" dirty="0" smtClean="0">
                <a:latin typeface="Times New Roman" panose="02020603050405020304" pitchFamily="18" charset="0"/>
                <a:cs typeface="Times New Roman" panose="02020603050405020304" pitchFamily="18" charset="0"/>
              </a:rPr>
              <a:t>then </a:t>
            </a:r>
            <a:r>
              <a:rPr lang="en-US" b="1" dirty="0" err="1">
                <a:latin typeface="Times New Roman" panose="02020603050405020304" pitchFamily="18" charset="0"/>
                <a:cs typeface="Times New Roman" panose="02020603050405020304" pitchFamily="18" charset="0"/>
              </a:rPr>
              <a:t>goto</a:t>
            </a:r>
            <a:r>
              <a:rPr lang="en-US" b="1" dirty="0">
                <a:latin typeface="Times New Roman" panose="02020603050405020304" pitchFamily="18" charset="0"/>
                <a:cs typeface="Times New Roman" panose="02020603050405020304" pitchFamily="18" charset="0"/>
              </a:rPr>
              <a:t> step 15</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else </a:t>
            </a:r>
            <a:r>
              <a:rPr lang="en-US" dirty="0">
                <a:latin typeface="Times New Roman" panose="02020603050405020304" pitchFamily="18" charset="0"/>
                <a:cs typeface="Times New Roman" panose="02020603050405020304" pitchFamily="18" charset="0"/>
              </a:rPr>
              <a:t>if user choose 2 then enable editing </a:t>
            </a:r>
          </a:p>
          <a:p>
            <a:r>
              <a:rPr lang="en-US" dirty="0" smtClean="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step 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94991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50000"/>
          </a:schemeClr>
        </a:solidFill>
        <a:effectLst/>
      </p:bgPr>
    </p:bg>
    <p:spTree>
      <p:nvGrpSpPr>
        <p:cNvPr id="1" name=""/>
        <p:cNvGrpSpPr/>
        <p:nvPr/>
      </p:nvGrpSpPr>
      <p:grpSpPr>
        <a:xfrm>
          <a:off x="0" y="0"/>
          <a:ext cx="0" cy="0"/>
          <a:chOff x="0" y="0"/>
          <a:chExt cx="0" cy="0"/>
        </a:xfrm>
      </p:grpSpPr>
      <p:sp>
        <p:nvSpPr>
          <p:cNvPr id="4" name="Rectangle 3"/>
          <p:cNvSpPr/>
          <p:nvPr/>
        </p:nvSpPr>
        <p:spPr>
          <a:xfrm>
            <a:off x="2447777" y="1182993"/>
            <a:ext cx="8243669" cy="5176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15: Display table for team 1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16: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17: Display table for team 2</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18: Input JN, name, position of the player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19: Display toss won by:</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1.team 1</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2.team 2</a:t>
            </a:r>
            <a:endParaRPr lang="en-US" dirty="0">
              <a:latin typeface="Calibri" panose="020F0502020204030204" pitchFamily="34" charset="0"/>
              <a:ea typeface="Calibri" panose="020F0502020204030204" pitchFamily="34" charset="0"/>
              <a:cs typeface="Mangal" panose="02040503050203030202" pitchFamily="18" charset="0"/>
            </a:endParaRPr>
          </a:p>
          <a:p>
            <a:pPr indent="457200">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and choose(bat/ball) by toss winner</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20: Display "title", </a:t>
            </a:r>
            <a:r>
              <a:rPr lang="en-US" b="1" dirty="0">
                <a:latin typeface="Times New Roman" panose="02020603050405020304" pitchFamily="18" charset="0"/>
                <a:ea typeface="Calibri" panose="020F0502020204030204" pitchFamily="34" charset="0"/>
                <a:cs typeface="Mangal" panose="02040503050203030202" pitchFamily="18" charset="0"/>
              </a:rPr>
              <a:t>First Inning</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21: input a file name for first inning batting team and Display table for first inning </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22: Display JN and name of each player and input run made by each </a:t>
            </a:r>
            <a:r>
              <a:rPr lang="en-US" dirty="0" smtClean="0">
                <a:latin typeface="Times New Roman" panose="02020603050405020304" pitchFamily="18" charset="0"/>
                <a:ea typeface="Calibri" panose="020F0502020204030204" pitchFamily="34" charset="0"/>
                <a:cs typeface="Mangal" panose="02040503050203030202" pitchFamily="18" charset="0"/>
              </a:rPr>
              <a:t>player</a:t>
            </a: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23: Input file name for first inning bowling team</a:t>
            </a:r>
            <a:endParaRPr lang="en-US"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Step 24: Display JN and name of players of bowling team</a:t>
            </a:r>
            <a:r>
              <a:rPr lang="en-US" dirty="0" smtClean="0">
                <a:latin typeface="Times New Roman" panose="02020603050405020304" pitchFamily="18" charset="0"/>
                <a:ea typeface="Calibri" panose="020F0502020204030204" pitchFamily="34" charset="0"/>
                <a:cs typeface="Mangal" panose="02040503050203030202" pitchFamily="18" charset="0"/>
              </a:rPr>
              <a:t> </a:t>
            </a:r>
            <a:endParaRPr lang="en-US" dirty="0">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10384615" y="15374"/>
            <a:ext cx="1807385" cy="461665"/>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dirty="0" smtClean="0"/>
              <a:t>ALGORITHM</a:t>
            </a:r>
            <a:endParaRPr lang="en-US" sz="2400" dirty="0"/>
          </a:p>
        </p:txBody>
      </p:sp>
    </p:spTree>
    <p:extLst>
      <p:ext uri="{BB962C8B-B14F-4D97-AF65-F5344CB8AC3E}">
        <p14:creationId xmlns:p14="http://schemas.microsoft.com/office/powerpoint/2010/main" val="182194385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945</TotalTime>
  <Words>1698</Words>
  <Application>Microsoft Office PowerPoint</Application>
  <PresentationFormat>Widescreen</PresentationFormat>
  <Paragraphs>260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Mangal</vt:lpstr>
      <vt:lpstr>Times New Roman</vt:lpstr>
      <vt:lpstr>Tw Cen MT</vt:lpstr>
      <vt:lpstr>Droplet</vt:lpstr>
      <vt:lpstr>PowerPoint Presentation</vt:lpstr>
      <vt:lpstr>Contents</vt:lpstr>
      <vt:lpstr>Introduction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User</cp:lastModifiedBy>
  <cp:revision>84</cp:revision>
  <dcterms:created xsi:type="dcterms:W3CDTF">2021-09-22T02:14:43Z</dcterms:created>
  <dcterms:modified xsi:type="dcterms:W3CDTF">2022-01-10T10:46:19Z</dcterms:modified>
</cp:coreProperties>
</file>