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37"/>
  </p:handoutMasterIdLst>
  <p:sldIdLst>
    <p:sldId id="256" r:id="rId2"/>
    <p:sldId id="257" r:id="rId3"/>
    <p:sldId id="289" r:id="rId4"/>
    <p:sldId id="258" r:id="rId5"/>
    <p:sldId id="259" r:id="rId6"/>
    <p:sldId id="260" r:id="rId7"/>
    <p:sldId id="261" r:id="rId8"/>
    <p:sldId id="262" r:id="rId9"/>
    <p:sldId id="263" r:id="rId10"/>
    <p:sldId id="264" r:id="rId11"/>
    <p:sldId id="265" r:id="rId12"/>
    <p:sldId id="267" r:id="rId13"/>
    <p:sldId id="288" r:id="rId14"/>
    <p:sldId id="286" r:id="rId15"/>
    <p:sldId id="287" r:id="rId16"/>
    <p:sldId id="268" r:id="rId17"/>
    <p:sldId id="269" r:id="rId18"/>
    <p:sldId id="270" r:id="rId19"/>
    <p:sldId id="271" r:id="rId20"/>
    <p:sldId id="272" r:id="rId21"/>
    <p:sldId id="273" r:id="rId22"/>
    <p:sldId id="274" r:id="rId23"/>
    <p:sldId id="293" r:id="rId24"/>
    <p:sldId id="275" r:id="rId25"/>
    <p:sldId id="276" r:id="rId26"/>
    <p:sldId id="277" r:id="rId27"/>
    <p:sldId id="282" r:id="rId28"/>
    <p:sldId id="278" r:id="rId29"/>
    <p:sldId id="279" r:id="rId30"/>
    <p:sldId id="291" r:id="rId31"/>
    <p:sldId id="290" r:id="rId32"/>
    <p:sldId id="281" r:id="rId33"/>
    <p:sldId id="285" r:id="rId34"/>
    <p:sldId id="292" r:id="rId3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b="off" i="off">
        <a:font>
          <a:latin typeface="Trebuchet MS"/>
          <a:ea typeface="Trebuchet MS"/>
          <a:cs typeface="Trebuchet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a:tcStyle>
        <a:tcBdr/>
        <a:fill>
          <a:solidFill>
            <a:srgbClr val="EEF4E7"/>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Trebuchet MS"/>
          <a:ea typeface="Trebuchet MS"/>
          <a:cs typeface="Trebuchet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6CB"/>
          </a:solidFill>
        </a:fill>
      </a:tcStyle>
    </a:wholeTbl>
    <a:band2H>
      <a:tcTxStyle/>
      <a:tcStyle>
        <a:tcBdr/>
        <a:fill>
          <a:solidFill>
            <a:srgbClr val="FAF3E7"/>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Trebuchet MS"/>
          <a:ea typeface="Trebuchet MS"/>
          <a:cs typeface="Trebuchet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8D0"/>
          </a:solidFill>
        </a:fill>
      </a:tcStyle>
    </a:wholeTbl>
    <a:band2H>
      <a:tcTxStyle/>
      <a:tcStyle>
        <a:tcBdr/>
        <a:fill>
          <a:solidFill>
            <a:srgbClr val="EEEDE9"/>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Trebuchet MS"/>
          <a:ea typeface="Trebuchet MS"/>
          <a:cs typeface="Trebuchet MS"/>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Trebuchet MS"/>
          <a:ea typeface="Trebuchet MS"/>
          <a:cs typeface="Trebuchet MS"/>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Trebuchet MS"/>
          <a:ea typeface="Trebuchet MS"/>
          <a:cs typeface="Trebuchet MS"/>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Trebuchet MS"/>
          <a:ea typeface="Trebuchet MS"/>
          <a:cs typeface="Trebuchet MS"/>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Trebuchet MS"/>
          <a:ea typeface="Trebuchet MS"/>
          <a:cs typeface="Trebuchet M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Trebuchet MS"/>
          <a:ea typeface="Trebuchet MS"/>
          <a:cs typeface="Trebuchet MS"/>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Trebuchet MS"/>
          <a:ea typeface="Trebuchet MS"/>
          <a:cs typeface="Trebuchet MS"/>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Trebuchet MS"/>
          <a:ea typeface="Trebuchet MS"/>
          <a:cs typeface="Trebuchet MS"/>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Trebuchet MS"/>
          <a:ea typeface="Trebuchet MS"/>
          <a:cs typeface="Trebuchet MS"/>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14" autoAdjust="0"/>
  </p:normalViewPr>
  <p:slideViewPr>
    <p:cSldViewPr snapToGrid="0">
      <p:cViewPr>
        <p:scale>
          <a:sx n="98" d="100"/>
          <a:sy n="98" d="100"/>
        </p:scale>
        <p:origin x="-58" y="37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68"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1491649-6F55-4520-BB9A-EA2B00CC15E7}" type="datetimeFigureOut">
              <a:rPr lang="en-US" smtClean="0"/>
              <a:t>2/21/2018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EECA7D-ED28-4185-B566-01439AE6E753}" type="slidenum">
              <a:rPr lang="en-US" smtClean="0"/>
              <a:t>‹#›</a:t>
            </a:fld>
            <a:endParaRPr lang="en-US" dirty="0"/>
          </a:p>
        </p:txBody>
      </p:sp>
    </p:spTree>
    <p:extLst>
      <p:ext uri="{BB962C8B-B14F-4D97-AF65-F5344CB8AC3E}">
        <p14:creationId xmlns:p14="http://schemas.microsoft.com/office/powerpoint/2010/main" val="39886680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3" name="Shape 183"/>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84" name="Shape 18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928692080"/>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27292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5261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32" name="Group 6"/>
          <p:cNvGrpSpPr/>
          <p:nvPr/>
        </p:nvGrpSpPr>
        <p:grpSpPr>
          <a:xfrm>
            <a:off x="-1" y="-8467"/>
            <a:ext cx="12192001" cy="6866468"/>
            <a:chOff x="0" y="0"/>
            <a:chExt cx="12192000" cy="6866467"/>
          </a:xfrm>
        </p:grpSpPr>
        <p:sp>
          <p:nvSpPr>
            <p:cNvPr id="22" name="Straight Connector 31"/>
            <p:cNvSpPr/>
            <p:nvPr/>
          </p:nvSpPr>
          <p:spPr>
            <a:xfrm>
              <a:off x="9371012" y="8466"/>
              <a:ext cx="1219201" cy="6858002"/>
            </a:xfrm>
            <a:prstGeom prst="line">
              <a:avLst/>
            </a:prstGeom>
            <a:noFill/>
            <a:ln w="9525" cap="rnd">
              <a:solidFill>
                <a:srgbClr val="BFBFBF"/>
              </a:solidFill>
              <a:prstDash val="solid"/>
              <a:round/>
            </a:ln>
            <a:effectLst/>
          </p:spPr>
          <p:txBody>
            <a:bodyPr wrap="square" lIns="45719" tIns="45719" rIns="45719" bIns="45719" numCol="1" anchor="t">
              <a:noAutofit/>
            </a:bodyPr>
            <a:lstStyle/>
            <a:p>
              <a:endParaRPr dirty="0"/>
            </a:p>
          </p:txBody>
        </p:sp>
        <p:sp>
          <p:nvSpPr>
            <p:cNvPr id="23" name="Straight Connector 20"/>
            <p:cNvSpPr/>
            <p:nvPr/>
          </p:nvSpPr>
          <p:spPr>
            <a:xfrm flipH="1">
              <a:off x="7425266" y="3689880"/>
              <a:ext cx="4763559" cy="3176587"/>
            </a:xfrm>
            <a:prstGeom prst="line">
              <a:avLst/>
            </a:prstGeom>
            <a:noFill/>
            <a:ln w="9525" cap="rnd">
              <a:solidFill>
                <a:srgbClr val="D9D9D9"/>
              </a:solidFill>
              <a:prstDash val="solid"/>
              <a:round/>
            </a:ln>
            <a:effectLst/>
          </p:spPr>
          <p:txBody>
            <a:bodyPr wrap="square" lIns="45719" tIns="45719" rIns="45719" bIns="45719" numCol="1" anchor="t">
              <a:noAutofit/>
            </a:bodyPr>
            <a:lstStyle/>
            <a:p>
              <a:endParaRPr dirty="0"/>
            </a:p>
          </p:txBody>
        </p:sp>
        <p:sp>
          <p:nvSpPr>
            <p:cNvPr id="24" name="Rectangle 23"/>
            <p:cNvSpPr/>
            <p:nvPr/>
          </p:nvSpPr>
          <p:spPr>
            <a:xfrm>
              <a:off x="9181476" y="0"/>
              <a:ext cx="3007349" cy="6866467"/>
            </a:xfrm>
            <a:custGeom>
              <a:avLst/>
              <a:gdLst/>
              <a:ahLst/>
              <a:cxnLst>
                <a:cxn ang="0">
                  <a:pos x="wd2" y="hd2"/>
                </a:cxn>
                <a:cxn ang="5400000">
                  <a:pos x="wd2" y="hd2"/>
                </a:cxn>
                <a:cxn ang="10800000">
                  <a:pos x="wd2" y="hd2"/>
                </a:cxn>
                <a:cxn ang="16200000">
                  <a:pos x="wd2" y="hd2"/>
                </a:cxn>
              </a:cxnLst>
              <a:rect l="0" t="0" r="r" b="b"/>
              <a:pathLst>
                <a:path w="21600" h="21600"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9" tIns="45719" rIns="45719" bIns="45719" numCol="1" anchor="t">
              <a:noAutofit/>
            </a:bodyPr>
            <a:lstStyle/>
            <a:p>
              <a:endParaRPr dirty="0"/>
            </a:p>
          </p:txBody>
        </p:sp>
        <p:sp>
          <p:nvSpPr>
            <p:cNvPr id="25" name="Rectangle 25"/>
            <p:cNvSpPr/>
            <p:nvPr/>
          </p:nvSpPr>
          <p:spPr>
            <a:xfrm>
              <a:off x="9603441" y="0"/>
              <a:ext cx="2588559" cy="686646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9" tIns="45719" rIns="45719" bIns="45719" numCol="1" anchor="t">
              <a:noAutofit/>
            </a:bodyPr>
            <a:lstStyle/>
            <a:p>
              <a:endParaRPr dirty="0"/>
            </a:p>
          </p:txBody>
        </p:sp>
        <p:sp>
          <p:nvSpPr>
            <p:cNvPr id="26" name="Isosceles Triangle 26"/>
            <p:cNvSpPr/>
            <p:nvPr/>
          </p:nvSpPr>
          <p:spPr>
            <a:xfrm>
              <a:off x="8932333" y="3056466"/>
              <a:ext cx="3259667" cy="38100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9" tIns="45719" rIns="45719" bIns="45719" numCol="1" anchor="t">
              <a:noAutofit/>
            </a:bodyPr>
            <a:lstStyle/>
            <a:p>
              <a:endParaRPr dirty="0"/>
            </a:p>
          </p:txBody>
        </p:sp>
        <p:sp>
          <p:nvSpPr>
            <p:cNvPr id="27" name="Rectangle 27"/>
            <p:cNvSpPr/>
            <p:nvPr/>
          </p:nvSpPr>
          <p:spPr>
            <a:xfrm>
              <a:off x="9334500" y="0"/>
              <a:ext cx="2854326" cy="686646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endParaRPr dirty="0"/>
            </a:p>
          </p:txBody>
        </p:sp>
        <p:sp>
          <p:nvSpPr>
            <p:cNvPr id="28" name="Rectangle 28"/>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endParaRPr dirty="0"/>
            </a:p>
          </p:txBody>
        </p:sp>
        <p:sp>
          <p:nvSpPr>
            <p:cNvPr id="29" name="Rectangle 29"/>
            <p:cNvSpPr/>
            <p:nvPr/>
          </p:nvSpPr>
          <p:spPr>
            <a:xfrm>
              <a:off x="10938998" y="0"/>
              <a:ext cx="1249826" cy="68664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9" tIns="45719" rIns="45719" bIns="45719" numCol="1" anchor="t">
              <a:noAutofit/>
            </a:bodyPr>
            <a:lstStyle/>
            <a:p>
              <a:endParaRPr dirty="0"/>
            </a:p>
          </p:txBody>
        </p:sp>
        <p:sp>
          <p:nvSpPr>
            <p:cNvPr id="30" name="Isosceles Triangle 30"/>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9" tIns="45719" rIns="45719" bIns="45719" numCol="1" anchor="t">
              <a:noAutofit/>
            </a:bodyPr>
            <a:lstStyle/>
            <a:p>
              <a:endParaRPr dirty="0"/>
            </a:p>
          </p:txBody>
        </p:sp>
        <p:sp>
          <p:nvSpPr>
            <p:cNvPr id="31" name="Isosceles Triangle 18"/>
            <p:cNvSpPr/>
            <p:nvPr/>
          </p:nvSpPr>
          <p:spPr>
            <a:xfrm rot="10800000">
              <a:off x="-1" y="8466"/>
              <a:ext cx="842597" cy="566615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1">
                <a:alpha val="85000"/>
              </a:schemeClr>
            </a:solidFill>
            <a:ln w="12700" cap="flat">
              <a:noFill/>
              <a:miter lim="400000"/>
            </a:ln>
            <a:effectLst/>
          </p:spPr>
          <p:txBody>
            <a:bodyPr wrap="square" lIns="45719" tIns="45719" rIns="45719" bIns="45719" numCol="1" anchor="t">
              <a:noAutofit/>
            </a:bodyPr>
            <a:lstStyle/>
            <a:p>
              <a:endParaRPr dirty="0"/>
            </a:p>
          </p:txBody>
        </p:sp>
      </p:grpSp>
      <p:sp>
        <p:nvSpPr>
          <p:cNvPr id="33" name="Title Text"/>
          <p:cNvSpPr txBox="1">
            <a:spLocks noGrp="1"/>
          </p:cNvSpPr>
          <p:nvPr>
            <p:ph type="title"/>
          </p:nvPr>
        </p:nvSpPr>
        <p:spPr>
          <a:xfrm>
            <a:off x="1507067" y="2404534"/>
            <a:ext cx="7766937" cy="1646303"/>
          </a:xfrm>
          <a:prstGeom prst="rect">
            <a:avLst/>
          </a:prstGeom>
        </p:spPr>
        <p:txBody>
          <a:bodyPr anchor="b"/>
          <a:lstStyle>
            <a:lvl1pPr algn="r">
              <a:defRPr sz="5400"/>
            </a:lvl1pPr>
          </a:lstStyle>
          <a:p>
            <a:r>
              <a:t>Title Text</a:t>
            </a:r>
          </a:p>
        </p:txBody>
      </p:sp>
      <p:sp>
        <p:nvSpPr>
          <p:cNvPr id="34" name="Body Level One…"/>
          <p:cNvSpPr txBox="1">
            <a:spLocks noGrp="1"/>
          </p:cNvSpPr>
          <p:nvPr>
            <p:ph type="body" sz="quarter" idx="1"/>
          </p:nvPr>
        </p:nvSpPr>
        <p:spPr>
          <a:xfrm>
            <a:off x="1507067" y="4050832"/>
            <a:ext cx="7766937" cy="1096901"/>
          </a:xfrm>
          <a:prstGeom prst="rect">
            <a:avLst/>
          </a:prstGeom>
        </p:spPr>
        <p:txBody>
          <a:bodyPr/>
          <a:lstStyle>
            <a:lvl1pPr marL="0" indent="0" algn="r">
              <a:buClrTx/>
              <a:buSzTx/>
              <a:buNone/>
              <a:defRPr>
                <a:solidFill>
                  <a:srgbClr val="808080"/>
                </a:solidFill>
              </a:defRPr>
            </a:lvl1pPr>
            <a:lvl2pPr marL="0" indent="457200" algn="r">
              <a:buClrTx/>
              <a:buSzTx/>
              <a:buNone/>
              <a:defRPr>
                <a:solidFill>
                  <a:srgbClr val="808080"/>
                </a:solidFill>
              </a:defRPr>
            </a:lvl2pPr>
            <a:lvl3pPr marL="0" indent="914400" algn="r">
              <a:buClrTx/>
              <a:buSzTx/>
              <a:buNone/>
              <a:defRPr>
                <a:solidFill>
                  <a:srgbClr val="808080"/>
                </a:solidFill>
              </a:defRPr>
            </a:lvl3pPr>
            <a:lvl4pPr marL="0" indent="1371600" algn="r">
              <a:buClrTx/>
              <a:buSzTx/>
              <a:buNone/>
              <a:defRPr>
                <a:solidFill>
                  <a:srgbClr val="808080"/>
                </a:solidFill>
              </a:defRPr>
            </a:lvl4pPr>
            <a:lvl5pPr marL="0" indent="1828800" algn="r">
              <a:buClrTx/>
              <a:buSzTx/>
              <a:buNone/>
              <a:defRPr>
                <a:solidFill>
                  <a:srgbClr val="808080"/>
                </a:solidFill>
              </a:defRPr>
            </a:lvl5pPr>
          </a:lstStyle>
          <a:p>
            <a:r>
              <a:t>Body Level One</a:t>
            </a:r>
          </a:p>
          <a:p>
            <a:pPr lvl="1"/>
            <a:r>
              <a:t>Body Level Two</a:t>
            </a:r>
          </a:p>
          <a:p>
            <a:pPr lvl="2"/>
            <a:r>
              <a:t>Body Level Three</a:t>
            </a:r>
          </a:p>
          <a:p>
            <a:pPr lvl="3"/>
            <a:r>
              <a:t>Body Level Four</a:t>
            </a:r>
          </a:p>
          <a:p>
            <a:pPr lvl="4"/>
            <a:r>
              <a:t>Body Level Five</a:t>
            </a: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Caption">
    <p:spTree>
      <p:nvGrpSpPr>
        <p:cNvPr id="1" name=""/>
        <p:cNvGrpSpPr/>
        <p:nvPr/>
      </p:nvGrpSpPr>
      <p:grpSpPr>
        <a:xfrm>
          <a:off x="0" y="0"/>
          <a:ext cx="0" cy="0"/>
          <a:chOff x="0" y="0"/>
          <a:chExt cx="0" cy="0"/>
        </a:xfrm>
      </p:grpSpPr>
      <p:sp>
        <p:nvSpPr>
          <p:cNvPr id="114" name="Title Text"/>
          <p:cNvSpPr txBox="1">
            <a:spLocks noGrp="1"/>
          </p:cNvSpPr>
          <p:nvPr>
            <p:ph type="title"/>
          </p:nvPr>
        </p:nvSpPr>
        <p:spPr>
          <a:xfrm>
            <a:off x="677335" y="609600"/>
            <a:ext cx="8596669" cy="3403600"/>
          </a:xfrm>
          <a:prstGeom prst="rect">
            <a:avLst/>
          </a:prstGeom>
        </p:spPr>
        <p:txBody>
          <a:bodyPr anchor="ctr"/>
          <a:lstStyle>
            <a:lvl1pPr>
              <a:defRPr sz="4400"/>
            </a:lvl1pPr>
          </a:lstStyle>
          <a:p>
            <a:r>
              <a:t>Title Text</a:t>
            </a:r>
          </a:p>
        </p:txBody>
      </p:sp>
      <p:sp>
        <p:nvSpPr>
          <p:cNvPr id="115" name="Body Level One…"/>
          <p:cNvSpPr txBox="1">
            <a:spLocks noGrp="1"/>
          </p:cNvSpPr>
          <p:nvPr>
            <p:ph type="body" sz="quarter" idx="1"/>
          </p:nvPr>
        </p:nvSpPr>
        <p:spPr>
          <a:xfrm>
            <a:off x="677335" y="4470400"/>
            <a:ext cx="8596669" cy="1570962"/>
          </a:xfrm>
          <a:prstGeom prst="rect">
            <a:avLst/>
          </a:prstGeom>
        </p:spPr>
        <p:txBody>
          <a:bodyPr anchor="ct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r>
              <a:t>Body Level One</a:t>
            </a:r>
          </a:p>
          <a:p>
            <a:pPr lvl="1"/>
            <a:r>
              <a:t>Body Level Two</a:t>
            </a:r>
          </a:p>
          <a:p>
            <a:pPr lvl="2"/>
            <a:r>
              <a:t>Body Level Three</a:t>
            </a:r>
          </a:p>
          <a:p>
            <a:pPr lvl="3"/>
            <a:r>
              <a:t>Body Level Four</a:t>
            </a:r>
          </a:p>
          <a:p>
            <a:pPr lvl="4"/>
            <a:r>
              <a:t>Body Level Five</a:t>
            </a:r>
          </a:p>
        </p:txBody>
      </p:sp>
      <p:sp>
        <p:nvSpPr>
          <p:cNvPr id="11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with Caption">
    <p:spTree>
      <p:nvGrpSpPr>
        <p:cNvPr id="1" name=""/>
        <p:cNvGrpSpPr/>
        <p:nvPr/>
      </p:nvGrpSpPr>
      <p:grpSpPr>
        <a:xfrm>
          <a:off x="0" y="0"/>
          <a:ext cx="0" cy="0"/>
          <a:chOff x="0" y="0"/>
          <a:chExt cx="0" cy="0"/>
        </a:xfrm>
      </p:grpSpPr>
      <p:sp>
        <p:nvSpPr>
          <p:cNvPr id="123" name="Title Text"/>
          <p:cNvSpPr txBox="1">
            <a:spLocks noGrp="1"/>
          </p:cNvSpPr>
          <p:nvPr>
            <p:ph type="title"/>
          </p:nvPr>
        </p:nvSpPr>
        <p:spPr>
          <a:xfrm>
            <a:off x="931334" y="609600"/>
            <a:ext cx="8094134" cy="3022600"/>
          </a:xfrm>
          <a:prstGeom prst="rect">
            <a:avLst/>
          </a:prstGeom>
        </p:spPr>
        <p:txBody>
          <a:bodyPr anchor="ctr"/>
          <a:lstStyle>
            <a:lvl1pPr>
              <a:defRPr sz="4400"/>
            </a:lvl1pPr>
          </a:lstStyle>
          <a:p>
            <a:r>
              <a:t>Title Text</a:t>
            </a:r>
          </a:p>
        </p:txBody>
      </p:sp>
      <p:sp>
        <p:nvSpPr>
          <p:cNvPr id="124" name="Body Level One…"/>
          <p:cNvSpPr txBox="1">
            <a:spLocks noGrp="1"/>
          </p:cNvSpPr>
          <p:nvPr>
            <p:ph type="body" sz="quarter" idx="1"/>
          </p:nvPr>
        </p:nvSpPr>
        <p:spPr>
          <a:xfrm>
            <a:off x="1366138" y="3632200"/>
            <a:ext cx="7224526" cy="381000"/>
          </a:xfrm>
          <a:prstGeom prst="rect">
            <a:avLst/>
          </a:prstGeom>
        </p:spPr>
        <p:txBody>
          <a:bodyPr anchor="ctr"/>
          <a:lstStyle>
            <a:lvl1pPr marL="0" indent="0">
              <a:buClrTx/>
              <a:buSzTx/>
              <a:buNone/>
              <a:defRPr sz="1600">
                <a:solidFill>
                  <a:srgbClr val="808080"/>
                </a:solidFill>
              </a:defRPr>
            </a:lvl1pPr>
            <a:lvl2pPr marL="0" indent="457200">
              <a:buClrTx/>
              <a:buSzTx/>
              <a:buNone/>
              <a:defRPr sz="1600">
                <a:solidFill>
                  <a:srgbClr val="808080"/>
                </a:solidFill>
              </a:defRPr>
            </a:lvl2pPr>
            <a:lvl3pPr marL="0" indent="914400">
              <a:buClrTx/>
              <a:buSzTx/>
              <a:buNone/>
              <a:defRPr sz="1600">
                <a:solidFill>
                  <a:srgbClr val="808080"/>
                </a:solidFill>
              </a:defRPr>
            </a:lvl3pPr>
            <a:lvl4pPr marL="0" indent="1371600">
              <a:buClrTx/>
              <a:buSzTx/>
              <a:buNone/>
              <a:defRPr sz="1600">
                <a:solidFill>
                  <a:srgbClr val="808080"/>
                </a:solidFill>
              </a:defRPr>
            </a:lvl4pPr>
            <a:lvl5pPr marL="0" indent="1828800">
              <a:buClrTx/>
              <a:buSzTx/>
              <a:buNone/>
              <a:defRPr sz="1600">
                <a:solidFill>
                  <a:srgbClr val="808080"/>
                </a:solidFill>
              </a:defRPr>
            </a:lvl5pPr>
          </a:lstStyle>
          <a:p>
            <a:r>
              <a:t>Body Level One</a:t>
            </a:r>
          </a:p>
          <a:p>
            <a:pPr lvl="1"/>
            <a:r>
              <a:t>Body Level Two</a:t>
            </a:r>
          </a:p>
          <a:p>
            <a:pPr lvl="2"/>
            <a:r>
              <a:t>Body Level Three</a:t>
            </a:r>
          </a:p>
          <a:p>
            <a:pPr lvl="3"/>
            <a:r>
              <a:t>Body Level Four</a:t>
            </a:r>
          </a:p>
          <a:p>
            <a:pPr lvl="4"/>
            <a:r>
              <a:t>Body Level Five</a:t>
            </a:r>
          </a:p>
        </p:txBody>
      </p:sp>
      <p:sp>
        <p:nvSpPr>
          <p:cNvPr id="125" name="Text Placeholder 2"/>
          <p:cNvSpPr>
            <a:spLocks noGrp="1"/>
          </p:cNvSpPr>
          <p:nvPr>
            <p:ph type="body" sz="quarter" idx="13"/>
          </p:nvPr>
        </p:nvSpPr>
        <p:spPr>
          <a:xfrm>
            <a:off x="677334" y="4470400"/>
            <a:ext cx="8596670" cy="1570963"/>
          </a:xfrm>
          <a:prstGeom prst="rect">
            <a:avLst/>
          </a:prstGeom>
        </p:spPr>
        <p:txBody>
          <a:bodyPr anchor="ctr"/>
          <a:lstStyle/>
          <a:p>
            <a:pPr marL="0" indent="0">
              <a:buClrTx/>
              <a:buSzTx/>
              <a:buNone/>
            </a:pPr>
            <a:endParaRPr/>
          </a:p>
        </p:txBody>
      </p:sp>
      <p:sp>
        <p:nvSpPr>
          <p:cNvPr id="126" name="TextBox 19"/>
          <p:cNvSpPr txBox="1"/>
          <p:nvPr/>
        </p:nvSpPr>
        <p:spPr>
          <a:xfrm>
            <a:off x="541869" y="469465"/>
            <a:ext cx="609601" cy="1226602"/>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r>
              <a:rPr dirty="0"/>
              <a:t>“</a:t>
            </a:r>
          </a:p>
        </p:txBody>
      </p:sp>
      <p:sp>
        <p:nvSpPr>
          <p:cNvPr id="127" name="TextBox 21"/>
          <p:cNvSpPr txBox="1"/>
          <p:nvPr/>
        </p:nvSpPr>
        <p:spPr>
          <a:xfrm>
            <a:off x="8893010" y="2565643"/>
            <a:ext cx="609601" cy="1226602"/>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r>
              <a:rPr dirty="0"/>
              <a:t>”</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Name Card">
    <p:spTree>
      <p:nvGrpSpPr>
        <p:cNvPr id="1" name=""/>
        <p:cNvGrpSpPr/>
        <p:nvPr/>
      </p:nvGrpSpPr>
      <p:grpSpPr>
        <a:xfrm>
          <a:off x="0" y="0"/>
          <a:ext cx="0" cy="0"/>
          <a:chOff x="0" y="0"/>
          <a:chExt cx="0" cy="0"/>
        </a:xfrm>
      </p:grpSpPr>
      <p:sp>
        <p:nvSpPr>
          <p:cNvPr id="135" name="Title Text"/>
          <p:cNvSpPr txBox="1">
            <a:spLocks noGrp="1"/>
          </p:cNvSpPr>
          <p:nvPr>
            <p:ph type="title"/>
          </p:nvPr>
        </p:nvSpPr>
        <p:spPr>
          <a:xfrm>
            <a:off x="677335" y="1931988"/>
            <a:ext cx="8596669" cy="2595461"/>
          </a:xfrm>
          <a:prstGeom prst="rect">
            <a:avLst/>
          </a:prstGeom>
        </p:spPr>
        <p:txBody>
          <a:bodyPr anchor="b"/>
          <a:lstStyle>
            <a:lvl1pPr>
              <a:defRPr sz="4400"/>
            </a:lvl1pPr>
          </a:lstStyle>
          <a:p>
            <a:r>
              <a:t>Title Text</a:t>
            </a:r>
          </a:p>
        </p:txBody>
      </p:sp>
      <p:sp>
        <p:nvSpPr>
          <p:cNvPr id="136" name="Body Level One…"/>
          <p:cNvSpPr txBox="1">
            <a:spLocks noGrp="1"/>
          </p:cNvSpPr>
          <p:nvPr>
            <p:ph type="body" sz="quarter" idx="1"/>
          </p:nvPr>
        </p:nvSpPr>
        <p:spPr>
          <a:xfrm>
            <a:off x="677335" y="4527448"/>
            <a:ext cx="8596669" cy="1513915"/>
          </a:xfrm>
          <a:prstGeom prst="rect">
            <a:avLst/>
          </a:prstGeom>
        </p:spPr>
        <p:txBody>
          <a:bodyP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r>
              <a:t>Body Level One</a:t>
            </a:r>
          </a:p>
          <a:p>
            <a:pPr lvl="1"/>
            <a:r>
              <a:t>Body Level Two</a:t>
            </a:r>
          </a:p>
          <a:p>
            <a:pPr lvl="2"/>
            <a:r>
              <a:t>Body Level Three</a:t>
            </a:r>
          </a:p>
          <a:p>
            <a:pPr lvl="3"/>
            <a:r>
              <a:t>Body Level Four</a:t>
            </a:r>
          </a:p>
          <a:p>
            <a:pPr lvl="4"/>
            <a:r>
              <a:t>Body Level Five</a:t>
            </a:r>
          </a:p>
        </p:txBody>
      </p:sp>
      <p:sp>
        <p:nvSpPr>
          <p:cNvPr id="137"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Quote Name Card">
    <p:spTree>
      <p:nvGrpSpPr>
        <p:cNvPr id="1" name=""/>
        <p:cNvGrpSpPr/>
        <p:nvPr/>
      </p:nvGrpSpPr>
      <p:grpSpPr>
        <a:xfrm>
          <a:off x="0" y="0"/>
          <a:ext cx="0" cy="0"/>
          <a:chOff x="0" y="0"/>
          <a:chExt cx="0" cy="0"/>
        </a:xfrm>
      </p:grpSpPr>
      <p:sp>
        <p:nvSpPr>
          <p:cNvPr id="144" name="Title Text"/>
          <p:cNvSpPr txBox="1">
            <a:spLocks noGrp="1"/>
          </p:cNvSpPr>
          <p:nvPr>
            <p:ph type="title"/>
          </p:nvPr>
        </p:nvSpPr>
        <p:spPr>
          <a:xfrm>
            <a:off x="931334" y="609600"/>
            <a:ext cx="8094134" cy="3022600"/>
          </a:xfrm>
          <a:prstGeom prst="rect">
            <a:avLst/>
          </a:prstGeom>
        </p:spPr>
        <p:txBody>
          <a:bodyPr anchor="ctr"/>
          <a:lstStyle>
            <a:lvl1pPr>
              <a:defRPr sz="4400"/>
            </a:lvl1pPr>
          </a:lstStyle>
          <a:p>
            <a:r>
              <a:t>Title Text</a:t>
            </a:r>
          </a:p>
        </p:txBody>
      </p:sp>
      <p:sp>
        <p:nvSpPr>
          <p:cNvPr id="145" name="Body Level One…"/>
          <p:cNvSpPr txBox="1">
            <a:spLocks noGrp="1"/>
          </p:cNvSpPr>
          <p:nvPr>
            <p:ph type="body" sz="quarter" idx="1"/>
          </p:nvPr>
        </p:nvSpPr>
        <p:spPr>
          <a:xfrm>
            <a:off x="677332" y="4013200"/>
            <a:ext cx="8596670" cy="514249"/>
          </a:xfrm>
          <a:prstGeom prst="rect">
            <a:avLst/>
          </a:prstGeom>
        </p:spPr>
        <p:txBody>
          <a:bodyPr anchor="b"/>
          <a:lstStyle>
            <a:lvl1pPr marL="0" indent="0">
              <a:buClrTx/>
              <a:buSzTx/>
              <a:buNone/>
              <a:defRPr sz="2400"/>
            </a:lvl1pPr>
            <a:lvl2pPr marL="0" indent="457200">
              <a:buClrTx/>
              <a:buSzTx/>
              <a:buNone/>
              <a:defRPr sz="2400"/>
            </a:lvl2pPr>
            <a:lvl3pPr marL="0" indent="914400">
              <a:buClrTx/>
              <a:buSzTx/>
              <a:buNone/>
              <a:defRPr sz="2400"/>
            </a:lvl3pPr>
            <a:lvl4pPr marL="0" indent="1371600">
              <a:buClrTx/>
              <a:buSzTx/>
              <a:buNone/>
              <a:defRPr sz="2400"/>
            </a:lvl4pPr>
            <a:lvl5pPr marL="0" indent="1828800">
              <a:buClrTx/>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146" name="Text Placeholder 2"/>
          <p:cNvSpPr>
            <a:spLocks noGrp="1"/>
          </p:cNvSpPr>
          <p:nvPr>
            <p:ph type="body" sz="quarter" idx="13"/>
          </p:nvPr>
        </p:nvSpPr>
        <p:spPr>
          <a:xfrm>
            <a:off x="677334" y="4527448"/>
            <a:ext cx="8596670" cy="1513915"/>
          </a:xfrm>
          <a:prstGeom prst="rect">
            <a:avLst/>
          </a:prstGeom>
        </p:spPr>
        <p:txBody>
          <a:bodyPr/>
          <a:lstStyle/>
          <a:p>
            <a:pPr marL="0" indent="0">
              <a:buClrTx/>
              <a:buSzTx/>
              <a:buNone/>
              <a:defRPr>
                <a:solidFill>
                  <a:srgbClr val="808080"/>
                </a:solidFill>
              </a:defRPr>
            </a:pPr>
            <a:endParaRPr/>
          </a:p>
        </p:txBody>
      </p:sp>
      <p:sp>
        <p:nvSpPr>
          <p:cNvPr id="147" name="TextBox 23"/>
          <p:cNvSpPr txBox="1"/>
          <p:nvPr/>
        </p:nvSpPr>
        <p:spPr>
          <a:xfrm>
            <a:off x="541869" y="469465"/>
            <a:ext cx="609601" cy="1226602"/>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r>
              <a:rPr dirty="0"/>
              <a:t>“</a:t>
            </a:r>
          </a:p>
        </p:txBody>
      </p:sp>
      <p:sp>
        <p:nvSpPr>
          <p:cNvPr id="148" name="TextBox 24"/>
          <p:cNvSpPr txBox="1"/>
          <p:nvPr/>
        </p:nvSpPr>
        <p:spPr>
          <a:xfrm>
            <a:off x="8893010" y="2565643"/>
            <a:ext cx="609601" cy="1226602"/>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r>
              <a:rPr dirty="0"/>
              <a:t>”</a:t>
            </a:r>
          </a:p>
        </p:txBody>
      </p:sp>
      <p:sp>
        <p:nvSpPr>
          <p:cNvPr id="149"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rue or False">
    <p:spTree>
      <p:nvGrpSpPr>
        <p:cNvPr id="1" name=""/>
        <p:cNvGrpSpPr/>
        <p:nvPr/>
      </p:nvGrpSpPr>
      <p:grpSpPr>
        <a:xfrm>
          <a:off x="0" y="0"/>
          <a:ext cx="0" cy="0"/>
          <a:chOff x="0" y="0"/>
          <a:chExt cx="0" cy="0"/>
        </a:xfrm>
      </p:grpSpPr>
      <p:sp>
        <p:nvSpPr>
          <p:cNvPr id="156" name="Title Text"/>
          <p:cNvSpPr txBox="1">
            <a:spLocks noGrp="1"/>
          </p:cNvSpPr>
          <p:nvPr>
            <p:ph type="title"/>
          </p:nvPr>
        </p:nvSpPr>
        <p:spPr>
          <a:xfrm>
            <a:off x="685798" y="609600"/>
            <a:ext cx="8588204" cy="3022600"/>
          </a:xfrm>
          <a:prstGeom prst="rect">
            <a:avLst/>
          </a:prstGeom>
        </p:spPr>
        <p:txBody>
          <a:bodyPr anchor="ctr"/>
          <a:lstStyle>
            <a:lvl1pPr>
              <a:defRPr sz="4400"/>
            </a:lvl1pPr>
          </a:lstStyle>
          <a:p>
            <a:r>
              <a:t>Title Text</a:t>
            </a:r>
          </a:p>
        </p:txBody>
      </p:sp>
      <p:sp>
        <p:nvSpPr>
          <p:cNvPr id="157" name="Body Level One…"/>
          <p:cNvSpPr txBox="1">
            <a:spLocks noGrp="1"/>
          </p:cNvSpPr>
          <p:nvPr>
            <p:ph type="body" sz="quarter" idx="1"/>
          </p:nvPr>
        </p:nvSpPr>
        <p:spPr>
          <a:xfrm>
            <a:off x="677332" y="4013200"/>
            <a:ext cx="8596670" cy="514249"/>
          </a:xfrm>
          <a:prstGeom prst="rect">
            <a:avLst/>
          </a:prstGeom>
        </p:spPr>
        <p:txBody>
          <a:bodyPr anchor="b"/>
          <a:lstStyle>
            <a:lvl1pPr marL="0" indent="0">
              <a:buClrTx/>
              <a:buSzTx/>
              <a:buNone/>
              <a:defRPr sz="2400">
                <a:solidFill>
                  <a:schemeClr val="accent1"/>
                </a:solidFill>
              </a:defRPr>
            </a:lvl1pPr>
            <a:lvl2pPr marL="0" indent="457200">
              <a:buClrTx/>
              <a:buSzTx/>
              <a:buNone/>
              <a:defRPr sz="2400">
                <a:solidFill>
                  <a:schemeClr val="accent1"/>
                </a:solidFill>
              </a:defRPr>
            </a:lvl2pPr>
            <a:lvl3pPr marL="0" indent="914400">
              <a:buClrTx/>
              <a:buSzTx/>
              <a:buNone/>
              <a:defRPr sz="2400">
                <a:solidFill>
                  <a:schemeClr val="accent1"/>
                </a:solidFill>
              </a:defRPr>
            </a:lvl3pPr>
            <a:lvl4pPr marL="0" indent="1371600">
              <a:buClrTx/>
              <a:buSzTx/>
              <a:buNone/>
              <a:defRPr sz="2400">
                <a:solidFill>
                  <a:schemeClr val="accent1"/>
                </a:solidFill>
              </a:defRPr>
            </a:lvl4pPr>
            <a:lvl5pPr marL="0" indent="1828800">
              <a:buClrTx/>
              <a:buSzTx/>
              <a:buNone/>
              <a:defRPr sz="2400">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158" name="Text Placeholder 2"/>
          <p:cNvSpPr>
            <a:spLocks noGrp="1"/>
          </p:cNvSpPr>
          <p:nvPr>
            <p:ph type="body" sz="quarter" idx="13"/>
          </p:nvPr>
        </p:nvSpPr>
        <p:spPr>
          <a:xfrm>
            <a:off x="677334" y="4527448"/>
            <a:ext cx="8596670" cy="1513915"/>
          </a:xfrm>
          <a:prstGeom prst="rect">
            <a:avLst/>
          </a:prstGeom>
        </p:spPr>
        <p:txBody>
          <a:bodyPr/>
          <a:lstStyle/>
          <a:p>
            <a:pPr marL="0" indent="0">
              <a:buClrTx/>
              <a:buSzTx/>
              <a:buNone/>
              <a:defRPr>
                <a:solidFill>
                  <a:srgbClr val="808080"/>
                </a:solidFill>
              </a:defRPr>
            </a:pPr>
            <a:endParaRPr/>
          </a:p>
        </p:txBody>
      </p:sp>
      <p:sp>
        <p:nvSpPr>
          <p:cNvPr id="159"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66" name="Title Text"/>
          <p:cNvSpPr txBox="1">
            <a:spLocks noGrp="1"/>
          </p:cNvSpPr>
          <p:nvPr>
            <p:ph type="title"/>
          </p:nvPr>
        </p:nvSpPr>
        <p:spPr>
          <a:xfrm>
            <a:off x="677333" y="609600"/>
            <a:ext cx="8596670" cy="1320800"/>
          </a:xfrm>
          <a:prstGeom prst="rect">
            <a:avLst/>
          </a:prstGeom>
        </p:spPr>
        <p:txBody>
          <a:bodyPr/>
          <a:lstStyle/>
          <a:p>
            <a:r>
              <a:t>Title Text</a:t>
            </a:r>
          </a:p>
        </p:txBody>
      </p:sp>
      <p:sp>
        <p:nvSpPr>
          <p:cNvPr id="167" name="Body Level One…"/>
          <p:cNvSpPr txBox="1">
            <a:spLocks noGrp="1"/>
          </p:cNvSpPr>
          <p:nvPr>
            <p:ph type="body" sz="half" idx="1"/>
          </p:nvPr>
        </p:nvSpPr>
        <p:spPr>
          <a:xfrm>
            <a:off x="677333" y="2160589"/>
            <a:ext cx="8596670" cy="388077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6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75" name="Title Text"/>
          <p:cNvSpPr txBox="1">
            <a:spLocks noGrp="1"/>
          </p:cNvSpPr>
          <p:nvPr>
            <p:ph type="title"/>
          </p:nvPr>
        </p:nvSpPr>
        <p:spPr>
          <a:xfrm>
            <a:off x="7967673" y="609598"/>
            <a:ext cx="1304744" cy="5251453"/>
          </a:xfrm>
          <a:prstGeom prst="rect">
            <a:avLst/>
          </a:prstGeom>
        </p:spPr>
        <p:txBody>
          <a:bodyPr anchor="ctr"/>
          <a:lstStyle/>
          <a:p>
            <a:r>
              <a:t>Title Text</a:t>
            </a:r>
          </a:p>
        </p:txBody>
      </p:sp>
      <p:sp>
        <p:nvSpPr>
          <p:cNvPr id="176" name="Body Level One…"/>
          <p:cNvSpPr txBox="1">
            <a:spLocks noGrp="1"/>
          </p:cNvSpPr>
          <p:nvPr>
            <p:ph type="body" idx="1"/>
          </p:nvPr>
        </p:nvSpPr>
        <p:spPr>
          <a:xfrm>
            <a:off x="677335" y="609600"/>
            <a:ext cx="7060150" cy="52514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77"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42" name="Title Text"/>
          <p:cNvSpPr txBox="1">
            <a:spLocks noGrp="1"/>
          </p:cNvSpPr>
          <p:nvPr>
            <p:ph type="title"/>
          </p:nvPr>
        </p:nvSpPr>
        <p:spPr>
          <a:xfrm>
            <a:off x="677333" y="609600"/>
            <a:ext cx="8596670" cy="1320800"/>
          </a:xfrm>
          <a:prstGeom prst="rect">
            <a:avLst/>
          </a:prstGeom>
        </p:spPr>
        <p:txBody>
          <a:bodyPr/>
          <a:lstStyle/>
          <a:p>
            <a:r>
              <a:t>Title Text</a:t>
            </a:r>
          </a:p>
        </p:txBody>
      </p:sp>
      <p:sp>
        <p:nvSpPr>
          <p:cNvPr id="43" name="Body Level One…"/>
          <p:cNvSpPr txBox="1">
            <a:spLocks noGrp="1"/>
          </p:cNvSpPr>
          <p:nvPr>
            <p:ph type="body" sz="half" idx="1"/>
          </p:nvPr>
        </p:nvSpPr>
        <p:spPr>
          <a:xfrm>
            <a:off x="677333" y="2160589"/>
            <a:ext cx="8596670" cy="388077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4"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51" name="Title Text"/>
          <p:cNvSpPr txBox="1">
            <a:spLocks noGrp="1"/>
          </p:cNvSpPr>
          <p:nvPr>
            <p:ph type="title"/>
          </p:nvPr>
        </p:nvSpPr>
        <p:spPr>
          <a:xfrm>
            <a:off x="677335" y="2700866"/>
            <a:ext cx="8596669" cy="1826582"/>
          </a:xfrm>
          <a:prstGeom prst="rect">
            <a:avLst/>
          </a:prstGeom>
        </p:spPr>
        <p:txBody>
          <a:bodyPr anchor="b"/>
          <a:lstStyle>
            <a:lvl1pPr>
              <a:defRPr sz="4000"/>
            </a:lvl1pPr>
          </a:lstStyle>
          <a:p>
            <a:r>
              <a:t>Title Text</a:t>
            </a:r>
          </a:p>
        </p:txBody>
      </p:sp>
      <p:sp>
        <p:nvSpPr>
          <p:cNvPr id="52" name="Body Level One…"/>
          <p:cNvSpPr txBox="1">
            <a:spLocks noGrp="1"/>
          </p:cNvSpPr>
          <p:nvPr>
            <p:ph type="body" sz="quarter" idx="1"/>
          </p:nvPr>
        </p:nvSpPr>
        <p:spPr>
          <a:xfrm>
            <a:off x="677335" y="4527448"/>
            <a:ext cx="8596669" cy="860401"/>
          </a:xfrm>
          <a:prstGeom prst="rect">
            <a:avLst/>
          </a:prstGeom>
        </p:spPr>
        <p:txBody>
          <a:bodyPr/>
          <a:lstStyle>
            <a:lvl1pPr marL="0" indent="0">
              <a:buClrTx/>
              <a:buSzTx/>
              <a:buNone/>
              <a:defRPr sz="2000">
                <a:solidFill>
                  <a:srgbClr val="808080"/>
                </a:solidFill>
              </a:defRPr>
            </a:lvl1pPr>
            <a:lvl2pPr marL="0" indent="457200">
              <a:buClrTx/>
              <a:buSzTx/>
              <a:buNone/>
              <a:defRPr sz="2000">
                <a:solidFill>
                  <a:srgbClr val="808080"/>
                </a:solidFill>
              </a:defRPr>
            </a:lvl2pPr>
            <a:lvl3pPr marL="0" indent="914400">
              <a:buClrTx/>
              <a:buSzTx/>
              <a:buNone/>
              <a:defRPr sz="2000">
                <a:solidFill>
                  <a:srgbClr val="808080"/>
                </a:solidFill>
              </a:defRPr>
            </a:lvl3pPr>
            <a:lvl4pPr marL="0" indent="1371600">
              <a:buClrTx/>
              <a:buSzTx/>
              <a:buNone/>
              <a:defRPr sz="2000">
                <a:solidFill>
                  <a:srgbClr val="808080"/>
                </a:solidFill>
              </a:defRPr>
            </a:lvl4pPr>
            <a:lvl5pPr marL="0" indent="1828800">
              <a:buClrTx/>
              <a:buSzTx/>
              <a:buNone/>
              <a:defRPr sz="2000">
                <a:solidFill>
                  <a:srgbClr val="808080"/>
                </a:solidFill>
              </a:defRPr>
            </a:lvl5pPr>
          </a:lstStyle>
          <a:p>
            <a:r>
              <a:t>Body Level One</a:t>
            </a:r>
          </a:p>
          <a:p>
            <a:pPr lvl="1"/>
            <a:r>
              <a:t>Body Level Two</a:t>
            </a:r>
          </a:p>
          <a:p>
            <a:pPr lvl="2"/>
            <a:r>
              <a:t>Body Level Three</a:t>
            </a:r>
          </a:p>
          <a:p>
            <a:pPr lvl="3"/>
            <a:r>
              <a:t>Body Level Four</a:t>
            </a:r>
          </a:p>
          <a:p>
            <a:pPr lvl="4"/>
            <a:r>
              <a:t>Body Level Five</a:t>
            </a: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60" name="Title Text"/>
          <p:cNvSpPr txBox="1">
            <a:spLocks noGrp="1"/>
          </p:cNvSpPr>
          <p:nvPr>
            <p:ph type="title"/>
          </p:nvPr>
        </p:nvSpPr>
        <p:spPr>
          <a:xfrm>
            <a:off x="677333" y="609600"/>
            <a:ext cx="8596670" cy="1320800"/>
          </a:xfrm>
          <a:prstGeom prst="rect">
            <a:avLst/>
          </a:prstGeom>
        </p:spPr>
        <p:txBody>
          <a:bodyPr/>
          <a:lstStyle/>
          <a:p>
            <a:r>
              <a:t>Title Text</a:t>
            </a:r>
          </a:p>
        </p:txBody>
      </p:sp>
      <p:sp>
        <p:nvSpPr>
          <p:cNvPr id="61" name="Body Level One…"/>
          <p:cNvSpPr txBox="1">
            <a:spLocks noGrp="1"/>
          </p:cNvSpPr>
          <p:nvPr>
            <p:ph type="body" sz="quarter" idx="1"/>
          </p:nvPr>
        </p:nvSpPr>
        <p:spPr>
          <a:xfrm>
            <a:off x="677333" y="2160589"/>
            <a:ext cx="4184036" cy="388077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69" name="Title Text"/>
          <p:cNvSpPr txBox="1">
            <a:spLocks noGrp="1"/>
          </p:cNvSpPr>
          <p:nvPr>
            <p:ph type="title"/>
          </p:nvPr>
        </p:nvSpPr>
        <p:spPr>
          <a:xfrm>
            <a:off x="677333" y="609600"/>
            <a:ext cx="8596670" cy="1320800"/>
          </a:xfrm>
          <a:prstGeom prst="rect">
            <a:avLst/>
          </a:prstGeom>
        </p:spPr>
        <p:txBody>
          <a:bodyPr/>
          <a:lstStyle/>
          <a:p>
            <a:r>
              <a:t>Title Text</a:t>
            </a:r>
          </a:p>
        </p:txBody>
      </p:sp>
      <p:sp>
        <p:nvSpPr>
          <p:cNvPr id="70" name="Body Level One…"/>
          <p:cNvSpPr txBox="1">
            <a:spLocks noGrp="1"/>
          </p:cNvSpPr>
          <p:nvPr>
            <p:ph type="body" sz="quarter" idx="1"/>
          </p:nvPr>
        </p:nvSpPr>
        <p:spPr>
          <a:xfrm>
            <a:off x="675744" y="2160983"/>
            <a:ext cx="4185624" cy="576263"/>
          </a:xfrm>
          <a:prstGeom prst="rect">
            <a:avLst/>
          </a:prstGeom>
        </p:spPr>
        <p:txBody>
          <a:bodyPr anchor="b"/>
          <a:lstStyle>
            <a:lvl1pPr marL="0" indent="0">
              <a:buClrTx/>
              <a:buSzTx/>
              <a:buNone/>
              <a:defRPr sz="2400"/>
            </a:lvl1pPr>
            <a:lvl2pPr marL="0" indent="457200">
              <a:buClrTx/>
              <a:buSzTx/>
              <a:buNone/>
              <a:defRPr sz="2400"/>
            </a:lvl2pPr>
            <a:lvl3pPr marL="0" indent="914400">
              <a:buClrTx/>
              <a:buSzTx/>
              <a:buNone/>
              <a:defRPr sz="2400"/>
            </a:lvl3pPr>
            <a:lvl4pPr marL="0" indent="1371600">
              <a:buClrTx/>
              <a:buSzTx/>
              <a:buNone/>
              <a:defRPr sz="2400"/>
            </a:lvl4pPr>
            <a:lvl5pPr marL="0" indent="1828800">
              <a:buClrTx/>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71" name="Text Placeholder 4"/>
          <p:cNvSpPr>
            <a:spLocks noGrp="1"/>
          </p:cNvSpPr>
          <p:nvPr>
            <p:ph type="body" sz="quarter" idx="13"/>
          </p:nvPr>
        </p:nvSpPr>
        <p:spPr>
          <a:xfrm>
            <a:off x="5088382" y="2160983"/>
            <a:ext cx="4185619" cy="576263"/>
          </a:xfrm>
          <a:prstGeom prst="rect">
            <a:avLst/>
          </a:prstGeom>
        </p:spPr>
        <p:txBody>
          <a:bodyPr anchor="b"/>
          <a:lstStyle/>
          <a:p>
            <a:pPr marL="0" indent="0">
              <a:buClrTx/>
              <a:buSzTx/>
              <a:buNone/>
              <a:defRPr sz="2400"/>
            </a:pPr>
            <a:endParaRP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Title Text"/>
          <p:cNvSpPr txBox="1">
            <a:spLocks noGrp="1"/>
          </p:cNvSpPr>
          <p:nvPr>
            <p:ph type="title"/>
          </p:nvPr>
        </p:nvSpPr>
        <p:spPr>
          <a:xfrm>
            <a:off x="677333" y="609600"/>
            <a:ext cx="8596670" cy="1320800"/>
          </a:xfrm>
          <a:prstGeom prst="rect">
            <a:avLst/>
          </a:prstGeom>
        </p:spPr>
        <p:txBody>
          <a:bodyPr/>
          <a:lstStyle/>
          <a:p>
            <a:r>
              <a:t>Title Text</a:t>
            </a: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87"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94" name="Title Text"/>
          <p:cNvSpPr txBox="1">
            <a:spLocks noGrp="1"/>
          </p:cNvSpPr>
          <p:nvPr>
            <p:ph type="title"/>
          </p:nvPr>
        </p:nvSpPr>
        <p:spPr>
          <a:xfrm>
            <a:off x="677333" y="1498603"/>
            <a:ext cx="3854529" cy="1278467"/>
          </a:xfrm>
          <a:prstGeom prst="rect">
            <a:avLst/>
          </a:prstGeom>
        </p:spPr>
        <p:txBody>
          <a:bodyPr anchor="b"/>
          <a:lstStyle>
            <a:lvl1pPr>
              <a:defRPr sz="2000"/>
            </a:lvl1pPr>
          </a:lstStyle>
          <a:p>
            <a:r>
              <a:t>Title Text</a:t>
            </a:r>
          </a:p>
        </p:txBody>
      </p:sp>
      <p:sp>
        <p:nvSpPr>
          <p:cNvPr id="95" name="Body Level One…"/>
          <p:cNvSpPr txBox="1">
            <a:spLocks noGrp="1"/>
          </p:cNvSpPr>
          <p:nvPr>
            <p:ph type="body" sz="half" idx="1"/>
          </p:nvPr>
        </p:nvSpPr>
        <p:spPr>
          <a:xfrm>
            <a:off x="4760460" y="514923"/>
            <a:ext cx="4513543" cy="5526439"/>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6" name="Text Placeholder 3"/>
          <p:cNvSpPr>
            <a:spLocks noGrp="1"/>
          </p:cNvSpPr>
          <p:nvPr>
            <p:ph type="body" sz="quarter" idx="13"/>
          </p:nvPr>
        </p:nvSpPr>
        <p:spPr>
          <a:xfrm>
            <a:off x="677334" y="2777069"/>
            <a:ext cx="3854528" cy="2584450"/>
          </a:xfrm>
          <a:prstGeom prst="rect">
            <a:avLst/>
          </a:prstGeom>
        </p:spPr>
        <p:txBody>
          <a:bodyPr/>
          <a:lstStyle/>
          <a:p>
            <a:pPr marL="0" indent="0">
              <a:buClrTx/>
              <a:buSzTx/>
              <a:buNone/>
              <a:defRPr sz="1400"/>
            </a:pPr>
            <a:endParaRPr/>
          </a:p>
        </p:txBody>
      </p:sp>
      <p:sp>
        <p:nvSpPr>
          <p:cNvPr id="97"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04" name="Title Text"/>
          <p:cNvSpPr txBox="1">
            <a:spLocks noGrp="1"/>
          </p:cNvSpPr>
          <p:nvPr>
            <p:ph type="title"/>
          </p:nvPr>
        </p:nvSpPr>
        <p:spPr>
          <a:xfrm>
            <a:off x="677333" y="4800600"/>
            <a:ext cx="8596668" cy="566738"/>
          </a:xfrm>
          <a:prstGeom prst="rect">
            <a:avLst/>
          </a:prstGeom>
        </p:spPr>
        <p:txBody>
          <a:bodyPr anchor="b"/>
          <a:lstStyle>
            <a:lvl1pPr>
              <a:defRPr sz="2400"/>
            </a:lvl1pPr>
          </a:lstStyle>
          <a:p>
            <a:r>
              <a:t>Title Text</a:t>
            </a:r>
          </a:p>
        </p:txBody>
      </p:sp>
      <p:sp>
        <p:nvSpPr>
          <p:cNvPr id="105" name="Picture Placeholder 2"/>
          <p:cNvSpPr>
            <a:spLocks noGrp="1"/>
          </p:cNvSpPr>
          <p:nvPr>
            <p:ph type="pic" sz="half" idx="13"/>
          </p:nvPr>
        </p:nvSpPr>
        <p:spPr>
          <a:xfrm>
            <a:off x="677333" y="609600"/>
            <a:ext cx="8596670" cy="3845718"/>
          </a:xfrm>
          <a:prstGeom prst="rect">
            <a:avLst/>
          </a:prstGeom>
        </p:spPr>
        <p:txBody>
          <a:bodyPr lIns="91439" rIns="91439">
            <a:noAutofit/>
          </a:bodyPr>
          <a:lstStyle/>
          <a:p>
            <a:endParaRPr dirty="0"/>
          </a:p>
        </p:txBody>
      </p:sp>
      <p:sp>
        <p:nvSpPr>
          <p:cNvPr id="106" name="Body Level One…"/>
          <p:cNvSpPr txBox="1">
            <a:spLocks noGrp="1"/>
          </p:cNvSpPr>
          <p:nvPr>
            <p:ph type="body" sz="quarter" idx="1"/>
          </p:nvPr>
        </p:nvSpPr>
        <p:spPr>
          <a:xfrm>
            <a:off x="677333" y="5367337"/>
            <a:ext cx="8596668" cy="674025"/>
          </a:xfrm>
          <a:prstGeom prst="rect">
            <a:avLst/>
          </a:prstGeom>
        </p:spPr>
        <p:txBody>
          <a:bodyPr/>
          <a:lstStyle>
            <a:lvl1pPr marL="0" indent="0">
              <a:buClrTx/>
              <a:buSzTx/>
              <a:buNone/>
              <a:defRPr sz="1200"/>
            </a:lvl1pPr>
            <a:lvl2pPr marL="0" indent="457200">
              <a:buClrTx/>
              <a:buSzTx/>
              <a:buNone/>
              <a:defRPr sz="1200"/>
            </a:lvl2pPr>
            <a:lvl3pPr marL="0" indent="914400">
              <a:buClrTx/>
              <a:buSzTx/>
              <a:buNone/>
              <a:defRPr sz="1200"/>
            </a:lvl3pPr>
            <a:lvl4pPr marL="0" indent="1371600">
              <a:buClrTx/>
              <a:buSzTx/>
              <a:buNone/>
              <a:defRPr sz="1200"/>
            </a:lvl4pPr>
            <a:lvl5pPr marL="0" indent="1828800">
              <a:buClrTx/>
              <a:buSzTx/>
              <a:buNone/>
              <a:defRPr sz="1200"/>
            </a:lvl5pPr>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 name="Group 6"/>
          <p:cNvGrpSpPr/>
          <p:nvPr/>
        </p:nvGrpSpPr>
        <p:grpSpPr>
          <a:xfrm>
            <a:off x="-1" y="-8467"/>
            <a:ext cx="12192001" cy="6866468"/>
            <a:chOff x="0" y="0"/>
            <a:chExt cx="12192000" cy="6866467"/>
          </a:xfrm>
        </p:grpSpPr>
        <p:sp>
          <p:nvSpPr>
            <p:cNvPr id="2" name="Straight Connector 19"/>
            <p:cNvSpPr/>
            <p:nvPr/>
          </p:nvSpPr>
          <p:spPr>
            <a:xfrm>
              <a:off x="9371012" y="8466"/>
              <a:ext cx="1219201" cy="6858002"/>
            </a:xfrm>
            <a:prstGeom prst="line">
              <a:avLst/>
            </a:prstGeom>
            <a:noFill/>
            <a:ln w="9525" cap="rnd">
              <a:solidFill>
                <a:srgbClr val="BFBFBF"/>
              </a:solidFill>
              <a:prstDash val="solid"/>
              <a:round/>
            </a:ln>
            <a:effectLst/>
          </p:spPr>
          <p:txBody>
            <a:bodyPr wrap="square" lIns="45719" tIns="45719" rIns="45719" bIns="45719" numCol="1" anchor="t">
              <a:noAutofit/>
            </a:bodyPr>
            <a:lstStyle/>
            <a:p>
              <a:endParaRPr dirty="0"/>
            </a:p>
          </p:txBody>
        </p:sp>
        <p:sp>
          <p:nvSpPr>
            <p:cNvPr id="3" name="Straight Connector 20"/>
            <p:cNvSpPr/>
            <p:nvPr/>
          </p:nvSpPr>
          <p:spPr>
            <a:xfrm flipH="1">
              <a:off x="7425266" y="3689880"/>
              <a:ext cx="4763559" cy="3176587"/>
            </a:xfrm>
            <a:prstGeom prst="line">
              <a:avLst/>
            </a:prstGeom>
            <a:noFill/>
            <a:ln w="9525" cap="rnd">
              <a:solidFill>
                <a:srgbClr val="D9D9D9"/>
              </a:solidFill>
              <a:prstDash val="solid"/>
              <a:round/>
            </a:ln>
            <a:effectLst/>
          </p:spPr>
          <p:txBody>
            <a:bodyPr wrap="square" lIns="45719" tIns="45719" rIns="45719" bIns="45719" numCol="1" anchor="t">
              <a:noAutofit/>
            </a:bodyPr>
            <a:lstStyle/>
            <a:p>
              <a:endParaRPr dirty="0"/>
            </a:p>
          </p:txBody>
        </p:sp>
        <p:sp>
          <p:nvSpPr>
            <p:cNvPr id="4" name="Rectangle 23"/>
            <p:cNvSpPr/>
            <p:nvPr/>
          </p:nvSpPr>
          <p:spPr>
            <a:xfrm>
              <a:off x="9181476" y="0"/>
              <a:ext cx="3007349" cy="6866467"/>
            </a:xfrm>
            <a:custGeom>
              <a:avLst/>
              <a:gdLst/>
              <a:ahLst/>
              <a:cxnLst>
                <a:cxn ang="0">
                  <a:pos x="wd2" y="hd2"/>
                </a:cxn>
                <a:cxn ang="5400000">
                  <a:pos x="wd2" y="hd2"/>
                </a:cxn>
                <a:cxn ang="10800000">
                  <a:pos x="wd2" y="hd2"/>
                </a:cxn>
                <a:cxn ang="16200000">
                  <a:pos x="wd2" y="hd2"/>
                </a:cxn>
              </a:cxnLst>
              <a:rect l="0" t="0" r="r" b="b"/>
              <a:pathLst>
                <a:path w="21600" h="21600"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9" tIns="45719" rIns="45719" bIns="45719" numCol="1" anchor="t">
              <a:noAutofit/>
            </a:bodyPr>
            <a:lstStyle/>
            <a:p>
              <a:endParaRPr dirty="0"/>
            </a:p>
          </p:txBody>
        </p:sp>
        <p:sp>
          <p:nvSpPr>
            <p:cNvPr id="5" name="Rectangle 25"/>
            <p:cNvSpPr/>
            <p:nvPr/>
          </p:nvSpPr>
          <p:spPr>
            <a:xfrm>
              <a:off x="9603441" y="0"/>
              <a:ext cx="2588559" cy="686646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9" tIns="45719" rIns="45719" bIns="45719" numCol="1" anchor="t">
              <a:noAutofit/>
            </a:bodyPr>
            <a:lstStyle/>
            <a:p>
              <a:endParaRPr dirty="0"/>
            </a:p>
          </p:txBody>
        </p:sp>
        <p:sp>
          <p:nvSpPr>
            <p:cNvPr id="6" name="Isosceles Triangle 23"/>
            <p:cNvSpPr/>
            <p:nvPr/>
          </p:nvSpPr>
          <p:spPr>
            <a:xfrm>
              <a:off x="8932333" y="3056466"/>
              <a:ext cx="3259667" cy="38100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9" tIns="45719" rIns="45719" bIns="45719" numCol="1" anchor="t">
              <a:noAutofit/>
            </a:bodyPr>
            <a:lstStyle/>
            <a:p>
              <a:endParaRPr dirty="0"/>
            </a:p>
          </p:txBody>
        </p:sp>
        <p:sp>
          <p:nvSpPr>
            <p:cNvPr id="7" name="Rectangle 27"/>
            <p:cNvSpPr/>
            <p:nvPr/>
          </p:nvSpPr>
          <p:spPr>
            <a:xfrm>
              <a:off x="9334500" y="0"/>
              <a:ext cx="2854326" cy="686646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endParaRPr dirty="0"/>
            </a:p>
          </p:txBody>
        </p:sp>
        <p:sp>
          <p:nvSpPr>
            <p:cNvPr id="8" name="Rectangle 28"/>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endParaRPr dirty="0"/>
            </a:p>
          </p:txBody>
        </p:sp>
        <p:sp>
          <p:nvSpPr>
            <p:cNvPr id="9" name="Rectangle 29"/>
            <p:cNvSpPr/>
            <p:nvPr/>
          </p:nvSpPr>
          <p:spPr>
            <a:xfrm>
              <a:off x="10938998" y="0"/>
              <a:ext cx="1249826" cy="68664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9" tIns="45719" rIns="45719" bIns="45719" numCol="1" anchor="t">
              <a:noAutofit/>
            </a:bodyPr>
            <a:lstStyle/>
            <a:p>
              <a:endParaRPr dirty="0"/>
            </a:p>
          </p:txBody>
        </p:sp>
        <p:sp>
          <p:nvSpPr>
            <p:cNvPr id="10" name="Isosceles Triangle 27"/>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9" tIns="45719" rIns="45719" bIns="45719" numCol="1" anchor="t">
              <a:noAutofit/>
            </a:bodyPr>
            <a:lstStyle/>
            <a:p>
              <a:endParaRPr dirty="0"/>
            </a:p>
          </p:txBody>
        </p:sp>
        <p:sp>
          <p:nvSpPr>
            <p:cNvPr id="11" name="Isosceles Triangle 28"/>
            <p:cNvSpPr/>
            <p:nvPr/>
          </p:nvSpPr>
          <p:spPr>
            <a:xfrm>
              <a:off x="-1" y="4021666"/>
              <a:ext cx="448734" cy="28448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21600"/>
                  </a:lnTo>
                  <a:close/>
                </a:path>
              </a:pathLst>
            </a:custGeom>
            <a:solidFill>
              <a:schemeClr val="accent1">
                <a:alpha val="85000"/>
              </a:schemeClr>
            </a:solidFill>
            <a:ln w="12700" cap="flat">
              <a:noFill/>
              <a:miter lim="400000"/>
            </a:ln>
            <a:effectLst/>
          </p:spPr>
          <p:txBody>
            <a:bodyPr wrap="square" lIns="45719" tIns="45719" rIns="45719" bIns="45719" numCol="1" anchor="t">
              <a:noAutofit/>
            </a:bodyPr>
            <a:lstStyle/>
            <a:p>
              <a:endParaRPr dirty="0"/>
            </a:p>
          </p:txBody>
        </p:sp>
      </p:grpSp>
      <p:sp>
        <p:nvSpPr>
          <p:cNvPr id="13" name="Title Text"/>
          <p:cNvSpPr txBox="1">
            <a:spLocks noGrp="1"/>
          </p:cNvSpPr>
          <p:nvPr>
            <p:ph type="title"/>
          </p:nvPr>
        </p:nvSpPr>
        <p:spPr>
          <a:xfrm>
            <a:off x="609600" y="274637"/>
            <a:ext cx="10972800" cy="1325563"/>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Title Text</a:t>
            </a:r>
          </a:p>
        </p:txBody>
      </p:sp>
      <p:sp>
        <p:nvSpPr>
          <p:cNvPr id="1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xfrm>
            <a:off x="9049981" y="6114704"/>
            <a:ext cx="224022" cy="218441"/>
          </a:xfrm>
          <a:prstGeom prst="rect">
            <a:avLst/>
          </a:prstGeom>
          <a:ln w="12700">
            <a:miter lim="400000"/>
          </a:ln>
        </p:spPr>
        <p:txBody>
          <a:bodyPr wrap="none" lIns="45719" rIns="45719" anchor="ctr">
            <a:spAutoFit/>
          </a:bodyPr>
          <a:lstStyle>
            <a:lvl1pPr algn="r">
              <a:defRPr sz="900">
                <a:solidFill>
                  <a:schemeClr val="accent1"/>
                </a:solidFill>
              </a:defRPr>
            </a:lvl1pPr>
          </a:lstStyle>
          <a:p>
            <a:fld id="{86CB4B4D-7CA3-9044-876B-883B54F8677D}" type="slidenum">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hf hdr="0" ftr="0" dt="0"/>
  <p:txStyles>
    <p:titleStyle>
      <a:lvl1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Trebuchet MS"/>
          <a:ea typeface="Trebuchet MS"/>
          <a:cs typeface="Trebuchet MS"/>
          <a:sym typeface="Trebuchet M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Trebuchet MS"/>
          <a:ea typeface="Trebuchet MS"/>
          <a:cs typeface="Trebuchet MS"/>
          <a:sym typeface="Trebuchet MS"/>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Trebuchet MS"/>
          <a:ea typeface="Trebuchet MS"/>
          <a:cs typeface="Trebuchet MS"/>
          <a:sym typeface="Trebuchet MS"/>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Trebuchet MS"/>
          <a:ea typeface="Trebuchet MS"/>
          <a:cs typeface="Trebuchet MS"/>
          <a:sym typeface="Trebuchet MS"/>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Trebuchet MS"/>
          <a:ea typeface="Trebuchet MS"/>
          <a:cs typeface="Trebuchet MS"/>
          <a:sym typeface="Trebuchet MS"/>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Trebuchet MS"/>
          <a:ea typeface="Trebuchet MS"/>
          <a:cs typeface="Trebuchet MS"/>
          <a:sym typeface="Trebuchet MS"/>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Trebuchet MS"/>
          <a:ea typeface="Trebuchet MS"/>
          <a:cs typeface="Trebuchet MS"/>
          <a:sym typeface="Trebuchet MS"/>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Trebuchet MS"/>
          <a:ea typeface="Trebuchet MS"/>
          <a:cs typeface="Trebuchet MS"/>
          <a:sym typeface="Trebuchet MS"/>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ln>
            <a:noFill/>
          </a:ln>
          <a:solidFill>
            <a:schemeClr val="accent1"/>
          </a:solidFill>
          <a:uFillTx/>
          <a:latin typeface="Trebuchet MS"/>
          <a:ea typeface="Trebuchet MS"/>
          <a:cs typeface="Trebuchet MS"/>
          <a:sym typeface="Trebuchet MS"/>
        </a:defRPr>
      </a:lvl9pPr>
    </p:titleStyle>
    <p:bodyStyle>
      <a:lvl1pPr marL="3429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Trebuchet MS"/>
          <a:ea typeface="Trebuchet MS"/>
          <a:cs typeface="Trebuchet MS"/>
          <a:sym typeface="Trebuchet MS"/>
        </a:defRPr>
      </a:lvl1pPr>
      <a:lvl2pPr marL="778668" marR="0" indent="-321468"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Trebuchet MS"/>
          <a:ea typeface="Trebuchet MS"/>
          <a:cs typeface="Trebuchet MS"/>
          <a:sym typeface="Trebuchet MS"/>
        </a:defRPr>
      </a:lvl2pPr>
      <a:lvl3pPr marL="1208314" marR="0" indent="-293914"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Trebuchet MS"/>
          <a:ea typeface="Trebuchet MS"/>
          <a:cs typeface="Trebuchet MS"/>
          <a:sym typeface="Trebuchet MS"/>
        </a:defRPr>
      </a:lvl3pPr>
      <a:lvl4pPr marL="17145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Trebuchet MS"/>
          <a:ea typeface="Trebuchet MS"/>
          <a:cs typeface="Trebuchet MS"/>
          <a:sym typeface="Trebuchet MS"/>
        </a:defRPr>
      </a:lvl4pPr>
      <a:lvl5pPr marL="21717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Trebuchet MS"/>
          <a:ea typeface="Trebuchet MS"/>
          <a:cs typeface="Trebuchet MS"/>
          <a:sym typeface="Trebuchet MS"/>
        </a:defRPr>
      </a:lvl5pPr>
      <a:lvl6pPr marL="26289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Trebuchet MS"/>
          <a:ea typeface="Trebuchet MS"/>
          <a:cs typeface="Trebuchet MS"/>
          <a:sym typeface="Trebuchet MS"/>
        </a:defRPr>
      </a:lvl6pPr>
      <a:lvl7pPr marL="30861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Trebuchet MS"/>
          <a:ea typeface="Trebuchet MS"/>
          <a:cs typeface="Trebuchet MS"/>
          <a:sym typeface="Trebuchet MS"/>
        </a:defRPr>
      </a:lvl7pPr>
      <a:lvl8pPr marL="35433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Trebuchet MS"/>
          <a:ea typeface="Trebuchet MS"/>
          <a:cs typeface="Trebuchet MS"/>
          <a:sym typeface="Trebuchet MS"/>
        </a:defRPr>
      </a:lvl8pPr>
      <a:lvl9pPr marL="40005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ln>
            <a:noFill/>
          </a:ln>
          <a:solidFill>
            <a:srgbClr val="404040"/>
          </a:solidFill>
          <a:uFillTx/>
          <a:latin typeface="Trebuchet MS"/>
          <a:ea typeface="Trebuchet MS"/>
          <a:cs typeface="Trebuchet MS"/>
          <a:sym typeface="Trebuchet MS"/>
        </a:defRPr>
      </a:lvl9pPr>
    </p:bodyStyle>
    <p:otherStyle>
      <a:lvl1pPr marL="0" marR="0" indent="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1pPr>
      <a:lvl2pPr marL="0" marR="0" indent="4572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2pPr>
      <a:lvl3pPr marL="0" marR="0" indent="9144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3pPr>
      <a:lvl4pPr marL="0" marR="0" indent="13716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4pPr>
      <a:lvl5pPr marL="0" marR="0" indent="18288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5pPr>
      <a:lvl6pPr marL="0" marR="0" indent="22860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6pPr>
      <a:lvl7pPr marL="0" marR="0" indent="27432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7pPr>
      <a:lvl8pPr marL="0" marR="0" indent="32004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8pPr>
      <a:lvl9pPr marL="0" marR="0" indent="36576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Trebuchet M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cprime.com/2016/03/what-is-agile-product-development/"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3.xml"/><Relationship Id="rId18" Type="http://schemas.openxmlformats.org/officeDocument/2006/relationships/slide" Target="slide18.xml"/><Relationship Id="rId26" Type="http://schemas.openxmlformats.org/officeDocument/2006/relationships/slide" Target="slide26.xml"/><Relationship Id="rId3" Type="http://schemas.openxmlformats.org/officeDocument/2006/relationships/slide" Target="slide3.xml"/><Relationship Id="rId21" Type="http://schemas.openxmlformats.org/officeDocument/2006/relationships/slide" Target="slide21.xml"/><Relationship Id="rId7" Type="http://schemas.openxmlformats.org/officeDocument/2006/relationships/slide" Target="slide7.xml"/><Relationship Id="rId12" Type="http://schemas.openxmlformats.org/officeDocument/2006/relationships/slide" Target="slide12.xml"/><Relationship Id="rId17" Type="http://schemas.openxmlformats.org/officeDocument/2006/relationships/slide" Target="slide17.xml"/><Relationship Id="rId25" Type="http://schemas.openxmlformats.org/officeDocument/2006/relationships/slide" Target="slide25.xml"/><Relationship Id="rId2" Type="http://schemas.openxmlformats.org/officeDocument/2006/relationships/image" Target="../media/image1.jpg"/><Relationship Id="rId16" Type="http://schemas.openxmlformats.org/officeDocument/2006/relationships/slide" Target="slide16.xml"/><Relationship Id="rId20" Type="http://schemas.openxmlformats.org/officeDocument/2006/relationships/slide" Target="slide20.xml"/><Relationship Id="rId29" Type="http://schemas.openxmlformats.org/officeDocument/2006/relationships/slide" Target="slide29.xml"/><Relationship Id="rId1" Type="http://schemas.openxmlformats.org/officeDocument/2006/relationships/slideLayout" Target="../slideLayouts/slideLayout6.xml"/><Relationship Id="rId6" Type="http://schemas.openxmlformats.org/officeDocument/2006/relationships/slide" Target="slide6.xml"/><Relationship Id="rId11" Type="http://schemas.openxmlformats.org/officeDocument/2006/relationships/slide" Target="slide11.xml"/><Relationship Id="rId24" Type="http://schemas.openxmlformats.org/officeDocument/2006/relationships/slide" Target="slide24.xml"/><Relationship Id="rId32" Type="http://schemas.openxmlformats.org/officeDocument/2006/relationships/slide" Target="slide32.xml"/><Relationship Id="rId5" Type="http://schemas.openxmlformats.org/officeDocument/2006/relationships/slide" Target="slide5.xml"/><Relationship Id="rId15" Type="http://schemas.openxmlformats.org/officeDocument/2006/relationships/slide" Target="slide15.xml"/><Relationship Id="rId23" Type="http://schemas.openxmlformats.org/officeDocument/2006/relationships/slide" Target="slide23.xml"/><Relationship Id="rId28" Type="http://schemas.openxmlformats.org/officeDocument/2006/relationships/slide" Target="slide28.xml"/><Relationship Id="rId10" Type="http://schemas.openxmlformats.org/officeDocument/2006/relationships/slide" Target="slide10.xml"/><Relationship Id="rId19" Type="http://schemas.openxmlformats.org/officeDocument/2006/relationships/slide" Target="slide19.xml"/><Relationship Id="rId31" Type="http://schemas.openxmlformats.org/officeDocument/2006/relationships/slide" Target="slide31.xml"/><Relationship Id="rId4" Type="http://schemas.openxmlformats.org/officeDocument/2006/relationships/slide" Target="slide4.xml"/><Relationship Id="rId9" Type="http://schemas.openxmlformats.org/officeDocument/2006/relationships/slide" Target="slide9.xml"/><Relationship Id="rId14" Type="http://schemas.openxmlformats.org/officeDocument/2006/relationships/slide" Target="slide14.xml"/><Relationship Id="rId22" Type="http://schemas.openxmlformats.org/officeDocument/2006/relationships/slide" Target="slide22.xml"/><Relationship Id="rId27" Type="http://schemas.openxmlformats.org/officeDocument/2006/relationships/slide" Target="slide27.xml"/><Relationship Id="rId30" Type="http://schemas.openxmlformats.org/officeDocument/2006/relationships/slide" Target="slide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Agile_software_development" TargetMode="External"/><Relationship Id="rId2" Type="http://schemas.openxmlformats.org/officeDocument/2006/relationships/hyperlink" Target="https://en.wikipedia.org/wiki/Lean_software_development" TargetMode="External"/><Relationship Id="rId1" Type="http://schemas.openxmlformats.org/officeDocument/2006/relationships/slideLayout" Target="../slideLayouts/slideLayout6.xml"/><Relationship Id="rId5" Type="http://schemas.openxmlformats.org/officeDocument/2006/relationships/hyperlink" Target="https://en.wikipedia.org/wiki/Systems_thinking" TargetMode="External"/><Relationship Id="rId4" Type="http://schemas.openxmlformats.org/officeDocument/2006/relationships/hyperlink" Target="https://en.wikipedia.org/wiki/Lean_product_development"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27.jpg"/><Relationship Id="rId3" Type="http://schemas.openxmlformats.org/officeDocument/2006/relationships/image" Target="../media/image22.jpg"/><Relationship Id="rId7" Type="http://schemas.openxmlformats.org/officeDocument/2006/relationships/image" Target="../media/image26.jpeg"/><Relationship Id="rId2" Type="http://schemas.openxmlformats.org/officeDocument/2006/relationships/image" Target="../media/image21.jpg"/><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jpg"/><Relationship Id="rId10" Type="http://schemas.openxmlformats.org/officeDocument/2006/relationships/image" Target="../media/image29.png"/><Relationship Id="rId4" Type="http://schemas.openxmlformats.org/officeDocument/2006/relationships/image" Target="../media/image23.jpeg"/><Relationship Id="rId9" Type="http://schemas.openxmlformats.org/officeDocument/2006/relationships/image" Target="../media/image28.png"/></Relationships>
</file>

<file path=ppt/slides/_rels/slide31.xml.rels><?xml version="1.0" encoding="UTF-8" standalone="yes"?>
<Relationships xmlns="http://schemas.openxmlformats.org/package/2006/relationships"><Relationship Id="rId8" Type="http://schemas.openxmlformats.org/officeDocument/2006/relationships/hyperlink" Target="https://www.youtube.com/watch?v=4GK1NDTWbkY" TargetMode="External"/><Relationship Id="rId3" Type="http://schemas.openxmlformats.org/officeDocument/2006/relationships/hyperlink" Target="https://www.youtube.com/watch?v=szr0ezLyQHY" TargetMode="External"/><Relationship Id="rId7" Type="http://schemas.openxmlformats.org/officeDocument/2006/relationships/hyperlink" Target="https://www.youtube.com/watch?v=aKk0AaaFqtU" TargetMode="External"/><Relationship Id="rId12" Type="http://schemas.openxmlformats.org/officeDocument/2006/relationships/hyperlink" Target="https://www.youtube.com/watch?v=MFzDaBzBlL0" TargetMode="External"/><Relationship Id="rId2" Type="http://schemas.openxmlformats.org/officeDocument/2006/relationships/hyperlink" Target="https://www.youtube.com/watch?v=uwA97yWz9Uc" TargetMode="External"/><Relationship Id="rId1" Type="http://schemas.openxmlformats.org/officeDocument/2006/relationships/slideLayout" Target="../slideLayouts/slideLayout2.xml"/><Relationship Id="rId6" Type="http://schemas.openxmlformats.org/officeDocument/2006/relationships/hyperlink" Target="https://www.youtube.com/watch?v=OqmdLcyES_Q" TargetMode="External"/><Relationship Id="rId11" Type="http://schemas.openxmlformats.org/officeDocument/2006/relationships/hyperlink" Target="https://www.stickystories.co/whats-different-for-business-stakeholders-when-its-an-agile-approach/" TargetMode="External"/><Relationship Id="rId5" Type="http://schemas.openxmlformats.org/officeDocument/2006/relationships/hyperlink" Target="https://www.youtube.com/watch?v=Gh2xc6vXQgk" TargetMode="External"/><Relationship Id="rId10" Type="http://schemas.openxmlformats.org/officeDocument/2006/relationships/hyperlink" Target="https://www.youtube.com/watch?v=4yODalLQ2lM" TargetMode="External"/><Relationship Id="rId4" Type="http://schemas.openxmlformats.org/officeDocument/2006/relationships/hyperlink" Target="https://www.youtube.com/watch?v=502ILHjX9EE" TargetMode="External"/><Relationship Id="rId9" Type="http://schemas.openxmlformats.org/officeDocument/2006/relationships/hyperlink" Target="https://www.youtube.com/watch?v=X3rGdmoTjDc"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AFDF3"/>
            </a:gs>
            <a:gs pos="74000">
              <a:srgbClr val="D0EB96"/>
            </a:gs>
            <a:gs pos="83000">
              <a:srgbClr val="D0EB96"/>
            </a:gs>
            <a:gs pos="100000">
              <a:srgbClr val="DFF1B9"/>
            </a:gs>
          </a:gsLst>
          <a:lin ang="5400000" scaled="0"/>
        </a:gradFill>
        <a:effectLst/>
      </p:bgPr>
    </p:bg>
    <p:spTree>
      <p:nvGrpSpPr>
        <p:cNvPr id="1" name=""/>
        <p:cNvGrpSpPr/>
        <p:nvPr/>
      </p:nvGrpSpPr>
      <p:grpSpPr>
        <a:xfrm>
          <a:off x="0" y="0"/>
          <a:ext cx="0" cy="0"/>
          <a:chOff x="0" y="0"/>
          <a:chExt cx="0" cy="0"/>
        </a:xfrm>
      </p:grpSpPr>
      <p:sp>
        <p:nvSpPr>
          <p:cNvPr id="186" name="Title 1"/>
          <p:cNvSpPr txBox="1">
            <a:spLocks noGrp="1"/>
          </p:cNvSpPr>
          <p:nvPr>
            <p:ph type="ctrTitle"/>
          </p:nvPr>
        </p:nvSpPr>
        <p:spPr>
          <a:prstGeom prst="rect">
            <a:avLst/>
          </a:prstGeom>
        </p:spPr>
        <p:txBody>
          <a:bodyPr/>
          <a:lstStyle/>
          <a:p>
            <a:r>
              <a:rPr dirty="0"/>
              <a:t>Introduction to Agile</a:t>
            </a:r>
          </a:p>
        </p:txBody>
      </p:sp>
      <p:sp>
        <p:nvSpPr>
          <p:cNvPr id="187" name="Subtitle 2"/>
          <p:cNvSpPr txBox="1">
            <a:spLocks noGrp="1"/>
          </p:cNvSpPr>
          <p:nvPr>
            <p:ph type="subTitle" sz="quarter" idx="1"/>
          </p:nvPr>
        </p:nvSpPr>
        <p:spPr>
          <a:xfrm>
            <a:off x="1507067" y="4050832"/>
            <a:ext cx="7766937" cy="1529572"/>
          </a:xfrm>
          <a:prstGeom prst="rect">
            <a:avLst/>
          </a:prstGeom>
        </p:spPr>
        <p:txBody>
          <a:bodyPr/>
          <a:lstStyle/>
          <a:p>
            <a:pPr>
              <a:lnSpc>
                <a:spcPct val="90000"/>
              </a:lnSpc>
              <a:defRPr sz="2400"/>
            </a:pPr>
            <a:r>
              <a:rPr lang="en-US" dirty="0"/>
              <a:t>What is Agile Project Management</a:t>
            </a:r>
            <a:endParaRPr dirty="0"/>
          </a:p>
          <a:p>
            <a:pPr>
              <a:lnSpc>
                <a:spcPct val="90000"/>
              </a:lnSpc>
            </a:pPr>
            <a:endParaRPr dirty="0"/>
          </a:p>
          <a:p>
            <a:pPr>
              <a:lnSpc>
                <a:spcPct val="90000"/>
              </a:lnSpc>
              <a:defRPr sz="1100"/>
            </a:pPr>
            <a:r>
              <a:rPr dirty="0"/>
              <a:t>By: </a:t>
            </a:r>
            <a:r>
              <a:rPr sz="1800" dirty="0"/>
              <a:t>Raffi Avedian </a:t>
            </a:r>
            <a:r>
              <a:rPr sz="1600" b="1" dirty="0"/>
              <a:t>PMP, CSM, SP</a:t>
            </a:r>
          </a:p>
          <a:p>
            <a:pPr>
              <a:lnSpc>
                <a:spcPct val="90000"/>
              </a:lnSpc>
              <a:defRPr sz="1200" b="1"/>
            </a:pPr>
            <a:r>
              <a:rPr dirty="0"/>
              <a:t>February 2018</a:t>
            </a:r>
          </a:p>
        </p:txBody>
      </p:sp>
      <p:sp>
        <p:nvSpPr>
          <p:cNvPr id="2" name="Slide Number Placeholder 1"/>
          <p:cNvSpPr>
            <a:spLocks noGrp="1"/>
          </p:cNvSpPr>
          <p:nvPr>
            <p:ph type="sldNum" sz="quarter" idx="2"/>
          </p:nvPr>
        </p:nvSpPr>
        <p:spPr/>
        <p:txBody>
          <a:bodyPr/>
          <a:lstStyle/>
          <a:p>
            <a:fld id="{86CB4B4D-7CA3-9044-876B-883B54F8677D}" type="slidenum">
              <a:rPr lang="en-US" smtClean="0"/>
              <a:t>1</a:t>
            </a:fld>
            <a:endParaRPr lang="en-US"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Title 1"/>
          <p:cNvSpPr txBox="1">
            <a:spLocks noGrp="1"/>
          </p:cNvSpPr>
          <p:nvPr>
            <p:ph type="title"/>
          </p:nvPr>
        </p:nvSpPr>
        <p:spPr>
          <a:xfrm>
            <a:off x="1855210" y="555071"/>
            <a:ext cx="5637542" cy="858474"/>
          </a:xfrm>
          <a:prstGeom prst="rect">
            <a:avLst/>
          </a:prstGeom>
        </p:spPr>
        <p:txBody>
          <a:bodyPr/>
          <a:lstStyle/>
          <a:p>
            <a:r>
              <a:rPr b="1" dirty="0"/>
              <a:t>What is Modern Agile?</a:t>
            </a:r>
          </a:p>
        </p:txBody>
      </p:sp>
      <p:pic>
        <p:nvPicPr>
          <p:cNvPr id="222" name="Picture 4" descr="Picture 4"/>
          <p:cNvPicPr>
            <a:picLocks noChangeAspect="1"/>
          </p:cNvPicPr>
          <p:nvPr/>
        </p:nvPicPr>
        <p:blipFill>
          <a:blip r:embed="rId2">
            <a:extLst/>
          </a:blip>
          <a:stretch>
            <a:fillRect/>
          </a:stretch>
        </p:blipFill>
        <p:spPr>
          <a:xfrm>
            <a:off x="677333" y="395462"/>
            <a:ext cx="939767" cy="938389"/>
          </a:xfrm>
          <a:prstGeom prst="rect">
            <a:avLst/>
          </a:prstGeom>
          <a:ln w="12700">
            <a:miter lim="400000"/>
          </a:ln>
        </p:spPr>
      </p:pic>
      <p:pic>
        <p:nvPicPr>
          <p:cNvPr id="5" name="Picture 4">
            <a:extLst>
              <a:ext uri="{FF2B5EF4-FFF2-40B4-BE49-F238E27FC236}">
                <a16:creationId xmlns:a16="http://schemas.microsoft.com/office/drawing/2014/main" xmlns="" id="{82A69363-A5AA-4A4F-BA8E-389EAEB0DF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2935" y="3778748"/>
            <a:ext cx="5419817" cy="2574413"/>
          </a:xfrm>
          <a:prstGeom prst="rect">
            <a:avLst/>
          </a:prstGeom>
        </p:spPr>
      </p:pic>
      <p:sp>
        <p:nvSpPr>
          <p:cNvPr id="2" name="Slide Number Placeholder 1"/>
          <p:cNvSpPr>
            <a:spLocks noGrp="1"/>
          </p:cNvSpPr>
          <p:nvPr>
            <p:ph type="sldNum" sz="quarter" idx="2"/>
          </p:nvPr>
        </p:nvSpPr>
        <p:spPr/>
        <p:txBody>
          <a:bodyPr/>
          <a:lstStyle/>
          <a:p>
            <a:fld id="{86CB4B4D-7CA3-9044-876B-883B54F8677D}" type="slidenum">
              <a:rPr lang="en-US" smtClean="0"/>
              <a:t>10</a:t>
            </a:fld>
            <a:endParaRPr lang="en-US" dirty="0"/>
          </a:p>
        </p:txBody>
      </p:sp>
      <p:sp>
        <p:nvSpPr>
          <p:cNvPr id="3" name="Rectangle 2"/>
          <p:cNvSpPr/>
          <p:nvPr/>
        </p:nvSpPr>
        <p:spPr>
          <a:xfrm>
            <a:off x="677333" y="1561916"/>
            <a:ext cx="8768884" cy="1477328"/>
          </a:xfrm>
          <a:prstGeom prst="rect">
            <a:avLst/>
          </a:prstGeom>
        </p:spPr>
        <p:txBody>
          <a:bodyPr wrap="square">
            <a:spAutoFit/>
          </a:bodyPr>
          <a:lstStyle/>
          <a:p>
            <a:r>
              <a:rPr lang="en-US" dirty="0"/>
              <a:t>The industry has become overloaded with techniques, processes, methodologies and tools that have fallen under the </a:t>
            </a:r>
            <a:r>
              <a:rPr lang="en-US" dirty="0" smtClean="0"/>
              <a:t>Agile </a:t>
            </a:r>
            <a:r>
              <a:rPr lang="en-US" dirty="0"/>
              <a:t>umbrella. Many consider these more marketing hype than Agile, feeling they are moving away from the simplicity that </a:t>
            </a:r>
            <a:r>
              <a:rPr lang="en-US" dirty="0" smtClean="0"/>
              <a:t>Agile </a:t>
            </a:r>
            <a:r>
              <a:rPr lang="en-US" dirty="0"/>
              <a:t>principles promote. Modern Agile aims to move Agile to the next level, not by adding complexity, but by simplifying— stressing only adherence to four principles</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 name="Picture 1" descr="Picture 1"/>
          <p:cNvPicPr>
            <a:picLocks noChangeAspect="1"/>
          </p:cNvPicPr>
          <p:nvPr/>
        </p:nvPicPr>
        <p:blipFill>
          <a:blip r:embed="rId2">
            <a:extLst/>
          </a:blip>
          <a:stretch>
            <a:fillRect/>
          </a:stretch>
        </p:blipFill>
        <p:spPr>
          <a:xfrm>
            <a:off x="4019550" y="1352550"/>
            <a:ext cx="4152900" cy="4152900"/>
          </a:xfrm>
          <a:prstGeom prst="rect">
            <a:avLst/>
          </a:prstGeom>
          <a:ln w="12700">
            <a:miter lim="400000"/>
          </a:ln>
        </p:spPr>
      </p:pic>
      <p:sp>
        <p:nvSpPr>
          <p:cNvPr id="226" name="TextBox 2"/>
          <p:cNvSpPr txBox="1"/>
          <p:nvPr/>
        </p:nvSpPr>
        <p:spPr>
          <a:xfrm>
            <a:off x="784369" y="311855"/>
            <a:ext cx="6618380" cy="64633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defRPr sz="2800"/>
            </a:lvl1pPr>
          </a:lstStyle>
          <a:p>
            <a:r>
              <a:rPr sz="3600" b="1" dirty="0">
                <a:solidFill>
                  <a:schemeClr val="accent1"/>
                </a:solidFill>
                <a:latin typeface="+mn-lt"/>
              </a:rPr>
              <a:t>Modern Agile Guiding Principles</a:t>
            </a:r>
          </a:p>
        </p:txBody>
      </p:sp>
      <p:grpSp>
        <p:nvGrpSpPr>
          <p:cNvPr id="229" name="Rectangle 3"/>
          <p:cNvGrpSpPr/>
          <p:nvPr/>
        </p:nvGrpSpPr>
        <p:grpSpPr>
          <a:xfrm>
            <a:off x="9110444" y="1568741"/>
            <a:ext cx="2567031" cy="1855593"/>
            <a:chOff x="0" y="0"/>
            <a:chExt cx="2567030" cy="1855592"/>
          </a:xfrm>
        </p:grpSpPr>
        <p:sp>
          <p:nvSpPr>
            <p:cNvPr id="227" name="Rectangle"/>
            <p:cNvSpPr/>
            <p:nvPr/>
          </p:nvSpPr>
          <p:spPr>
            <a:xfrm>
              <a:off x="0" y="0"/>
              <a:ext cx="2567031" cy="1855593"/>
            </a:xfrm>
            <a:prstGeom prst="rect">
              <a:avLst/>
            </a:prstGeom>
            <a:solidFill>
              <a:srgbClr val="DAC20E"/>
            </a:solidFill>
            <a:ln w="19050" cap="rnd">
              <a:solidFill>
                <a:srgbClr val="698E1C"/>
              </a:solidFill>
              <a:prstDash val="solid"/>
              <a:round/>
            </a:ln>
            <a:effectLst/>
          </p:spPr>
          <p:txBody>
            <a:bodyPr wrap="square" lIns="45719" tIns="45719" rIns="45719" bIns="45719" numCol="1" anchor="ctr">
              <a:noAutofit/>
            </a:bodyPr>
            <a:lstStyle/>
            <a:p>
              <a:pPr algn="ctr">
                <a:defRPr sz="1200" b="1">
                  <a:solidFill>
                    <a:srgbClr val="FFFFFF"/>
                  </a:solidFill>
                  <a:latin typeface="+mn-lt"/>
                  <a:ea typeface="+mn-ea"/>
                  <a:cs typeface="+mn-cs"/>
                  <a:sym typeface="Calibri"/>
                </a:defRPr>
              </a:pPr>
              <a:endParaRPr dirty="0"/>
            </a:p>
          </p:txBody>
        </p:sp>
        <p:sp>
          <p:nvSpPr>
            <p:cNvPr id="228" name="“Make People Awesome”…"/>
            <p:cNvSpPr txBox="1"/>
            <p:nvPr/>
          </p:nvSpPr>
          <p:spPr>
            <a:xfrm>
              <a:off x="0" y="5776"/>
              <a:ext cx="2567031" cy="1844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p>
              <a:pPr algn="ctr">
                <a:defRPr b="1">
                  <a:solidFill>
                    <a:srgbClr val="FFFFFF"/>
                  </a:solidFill>
                  <a:latin typeface="+mn-lt"/>
                  <a:ea typeface="+mn-ea"/>
                  <a:cs typeface="+mn-cs"/>
                  <a:sym typeface="Calibri"/>
                </a:defRPr>
              </a:pPr>
              <a:r>
                <a:rPr dirty="0"/>
                <a:t>“</a:t>
              </a:r>
              <a:r>
                <a:rPr sz="1600" dirty="0"/>
                <a:t>Make People Awesome”</a:t>
              </a:r>
            </a:p>
            <a:p>
              <a:pPr algn="ctr">
                <a:defRPr>
                  <a:solidFill>
                    <a:srgbClr val="FFFFFF"/>
                  </a:solidFill>
                  <a:latin typeface="+mn-lt"/>
                  <a:ea typeface="+mn-ea"/>
                  <a:cs typeface="+mn-cs"/>
                  <a:sym typeface="Calibri"/>
                </a:defRPr>
              </a:pPr>
              <a:r>
                <a:rPr dirty="0"/>
                <a:t>Amazon has made </a:t>
              </a:r>
              <a:r>
                <a:rPr sz="1400" b="1" dirty="0"/>
                <a:t>Customer Obsession a guiding principle since 1997 and it shows. If you make customers awesome, they tend to be natural promoters of your products or services </a:t>
              </a:r>
            </a:p>
          </p:txBody>
        </p:sp>
      </p:grpSp>
      <p:grpSp>
        <p:nvGrpSpPr>
          <p:cNvPr id="232" name="Rectangle 8"/>
          <p:cNvGrpSpPr/>
          <p:nvPr/>
        </p:nvGrpSpPr>
        <p:grpSpPr>
          <a:xfrm>
            <a:off x="9177556" y="3808602"/>
            <a:ext cx="2499919" cy="1870744"/>
            <a:chOff x="0" y="0"/>
            <a:chExt cx="2499918" cy="1870743"/>
          </a:xfrm>
        </p:grpSpPr>
        <p:sp>
          <p:nvSpPr>
            <p:cNvPr id="230" name="Rectangle"/>
            <p:cNvSpPr/>
            <p:nvPr/>
          </p:nvSpPr>
          <p:spPr>
            <a:xfrm>
              <a:off x="0" y="0"/>
              <a:ext cx="2499919" cy="1870744"/>
            </a:xfrm>
            <a:prstGeom prst="rect">
              <a:avLst/>
            </a:prstGeom>
            <a:solidFill>
              <a:schemeClr val="accent1"/>
            </a:solidFill>
            <a:ln w="19050" cap="rnd">
              <a:solidFill>
                <a:srgbClr val="698E1C"/>
              </a:solidFill>
              <a:prstDash val="solid"/>
              <a:round/>
            </a:ln>
            <a:effectLst/>
          </p:spPr>
          <p:txBody>
            <a:bodyPr wrap="square" lIns="45719" tIns="45719" rIns="45719" bIns="45719" numCol="1" anchor="ctr">
              <a:noAutofit/>
            </a:bodyPr>
            <a:lstStyle/>
            <a:p>
              <a:pPr algn="ctr">
                <a:defRPr sz="1100">
                  <a:solidFill>
                    <a:srgbClr val="FFFFFF"/>
                  </a:solidFill>
                  <a:latin typeface="+mn-lt"/>
                  <a:ea typeface="+mn-ea"/>
                  <a:cs typeface="+mn-cs"/>
                  <a:sym typeface="Calibri"/>
                </a:defRPr>
              </a:pPr>
              <a:endParaRPr dirty="0"/>
            </a:p>
          </p:txBody>
        </p:sp>
        <p:sp>
          <p:nvSpPr>
            <p:cNvPr id="231" name="Deliver Value Continuously…"/>
            <p:cNvSpPr txBox="1"/>
            <p:nvPr/>
          </p:nvSpPr>
          <p:spPr>
            <a:xfrm>
              <a:off x="0" y="140351"/>
              <a:ext cx="2499919" cy="1590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p>
              <a:pPr algn="ctr">
                <a:defRPr sz="1600" b="1">
                  <a:solidFill>
                    <a:srgbClr val="FFFFFF"/>
                  </a:solidFill>
                  <a:latin typeface="+mn-lt"/>
                  <a:ea typeface="+mn-ea"/>
                  <a:cs typeface="+mn-cs"/>
                  <a:sym typeface="Calibri"/>
                </a:defRPr>
              </a:pPr>
              <a:r>
                <a:rPr dirty="0"/>
                <a:t>Deliver Value Continuously</a:t>
              </a:r>
            </a:p>
            <a:p>
              <a:pPr algn="ctr">
                <a:defRPr sz="1400">
                  <a:solidFill>
                    <a:srgbClr val="FFFFFF"/>
                  </a:solidFill>
                  <a:latin typeface="+mn-lt"/>
                  <a:ea typeface="+mn-ea"/>
                  <a:cs typeface="+mn-cs"/>
                  <a:sym typeface="Calibri"/>
                </a:defRPr>
              </a:pPr>
              <a:r>
                <a:rPr dirty="0"/>
                <a:t>Anything valuable that hasn’t been delivered isn’t helping anyone. How might we deliver the right outcomes faster</a:t>
              </a:r>
            </a:p>
          </p:txBody>
        </p:sp>
      </p:grpSp>
      <p:grpSp>
        <p:nvGrpSpPr>
          <p:cNvPr id="235" name="Rectangle 9"/>
          <p:cNvGrpSpPr/>
          <p:nvPr/>
        </p:nvGrpSpPr>
        <p:grpSpPr>
          <a:xfrm>
            <a:off x="830509" y="3808602"/>
            <a:ext cx="2667700" cy="1696849"/>
            <a:chOff x="0" y="0"/>
            <a:chExt cx="2667698" cy="1696847"/>
          </a:xfrm>
        </p:grpSpPr>
        <p:sp>
          <p:nvSpPr>
            <p:cNvPr id="233" name="Rectangle"/>
            <p:cNvSpPr/>
            <p:nvPr/>
          </p:nvSpPr>
          <p:spPr>
            <a:xfrm>
              <a:off x="0" y="0"/>
              <a:ext cx="2667699" cy="1696848"/>
            </a:xfrm>
            <a:prstGeom prst="rect">
              <a:avLst/>
            </a:prstGeom>
            <a:solidFill>
              <a:srgbClr val="A6B6E8"/>
            </a:solidFill>
            <a:ln w="19050" cap="rnd">
              <a:solidFill>
                <a:srgbClr val="698E1C"/>
              </a:solidFill>
              <a:prstDash val="solid"/>
              <a:round/>
            </a:ln>
            <a:effectLst/>
          </p:spPr>
          <p:txBody>
            <a:bodyPr wrap="square" lIns="45719" tIns="45719" rIns="45719" bIns="45719" numCol="1" anchor="ctr">
              <a:noAutofit/>
            </a:bodyPr>
            <a:lstStyle/>
            <a:p>
              <a:pPr algn="ctr">
                <a:defRPr>
                  <a:solidFill>
                    <a:srgbClr val="FFFFFF"/>
                  </a:solidFill>
                </a:defRPr>
              </a:pPr>
              <a:endParaRPr dirty="0"/>
            </a:p>
          </p:txBody>
        </p:sp>
        <p:sp>
          <p:nvSpPr>
            <p:cNvPr id="234" name="Make Safety a Prerequisite…"/>
            <p:cNvSpPr txBox="1"/>
            <p:nvPr/>
          </p:nvSpPr>
          <p:spPr>
            <a:xfrm>
              <a:off x="0" y="174053"/>
              <a:ext cx="2667699" cy="13487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p>
              <a:pPr algn="ctr">
                <a:defRPr>
                  <a:solidFill>
                    <a:srgbClr val="FFFFFF"/>
                  </a:solidFill>
                  <a:latin typeface="+mn-lt"/>
                  <a:ea typeface="+mn-ea"/>
                  <a:cs typeface="+mn-cs"/>
                  <a:sym typeface="Calibri"/>
                </a:defRPr>
              </a:pPr>
              <a:r>
                <a:rPr dirty="0"/>
                <a:t>Make Safety a Prerequisite</a:t>
              </a:r>
            </a:p>
            <a:p>
              <a:pPr algn="ctr">
                <a:defRPr sz="1600">
                  <a:solidFill>
                    <a:srgbClr val="FFFFFF"/>
                  </a:solidFill>
                  <a:latin typeface="+mn-lt"/>
                  <a:ea typeface="+mn-ea"/>
                  <a:cs typeface="+mn-cs"/>
                  <a:sym typeface="Calibri"/>
                </a:defRPr>
              </a:pPr>
              <a:r>
                <a:rPr dirty="0"/>
                <a:t>Means establishing safety before engaging in potentially hazardous work</a:t>
              </a:r>
            </a:p>
          </p:txBody>
        </p:sp>
      </p:grpSp>
      <p:grpSp>
        <p:nvGrpSpPr>
          <p:cNvPr id="238" name="Rectangle 10"/>
          <p:cNvGrpSpPr/>
          <p:nvPr/>
        </p:nvGrpSpPr>
        <p:grpSpPr>
          <a:xfrm>
            <a:off x="830509" y="1568742"/>
            <a:ext cx="2667700" cy="1728132"/>
            <a:chOff x="0" y="0"/>
            <a:chExt cx="2667698" cy="1728130"/>
          </a:xfrm>
        </p:grpSpPr>
        <p:sp>
          <p:nvSpPr>
            <p:cNvPr id="236" name="Rectangle"/>
            <p:cNvSpPr/>
            <p:nvPr/>
          </p:nvSpPr>
          <p:spPr>
            <a:xfrm>
              <a:off x="0" y="0"/>
              <a:ext cx="2667699" cy="1728131"/>
            </a:xfrm>
            <a:prstGeom prst="rect">
              <a:avLst/>
            </a:prstGeom>
            <a:solidFill>
              <a:srgbClr val="F47E66"/>
            </a:solidFill>
            <a:ln w="19050" cap="rnd">
              <a:solidFill>
                <a:srgbClr val="698E1C"/>
              </a:solidFill>
              <a:prstDash val="solid"/>
              <a:round/>
            </a:ln>
            <a:effectLst/>
          </p:spPr>
          <p:txBody>
            <a:bodyPr wrap="square" lIns="45719" tIns="45719" rIns="45719" bIns="45719" numCol="1" anchor="ctr">
              <a:noAutofit/>
            </a:bodyPr>
            <a:lstStyle/>
            <a:p>
              <a:pPr algn="ctr">
                <a:defRPr>
                  <a:solidFill>
                    <a:srgbClr val="FFFFFF"/>
                  </a:solidFill>
                </a:defRPr>
              </a:pPr>
              <a:endParaRPr dirty="0"/>
            </a:p>
          </p:txBody>
        </p:sp>
        <p:sp>
          <p:nvSpPr>
            <p:cNvPr id="237" name="Experiment &amp; Learn…"/>
            <p:cNvSpPr txBox="1"/>
            <p:nvPr/>
          </p:nvSpPr>
          <p:spPr>
            <a:xfrm>
              <a:off x="0" y="11895"/>
              <a:ext cx="2667699" cy="17043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p>
              <a:pPr algn="ctr">
                <a:defRPr>
                  <a:solidFill>
                    <a:srgbClr val="FFFFFF"/>
                  </a:solidFill>
                  <a:latin typeface="+mn-lt"/>
                  <a:ea typeface="+mn-ea"/>
                  <a:cs typeface="+mn-cs"/>
                  <a:sym typeface="Calibri"/>
                </a:defRPr>
              </a:pPr>
              <a:r>
                <a:rPr dirty="0"/>
                <a:t>Experiment &amp; Learn</a:t>
              </a:r>
            </a:p>
            <a:p>
              <a:pPr algn="ctr">
                <a:defRPr>
                  <a:solidFill>
                    <a:srgbClr val="FFFFFF"/>
                  </a:solidFill>
                  <a:latin typeface="+mn-lt"/>
                  <a:ea typeface="+mn-ea"/>
                  <a:cs typeface="+mn-cs"/>
                  <a:sym typeface="Calibri"/>
                </a:defRPr>
              </a:pPr>
              <a:r>
                <a:rPr dirty="0"/>
                <a:t> Rapidly</a:t>
              </a:r>
            </a:p>
            <a:p>
              <a:pPr algn="ctr">
                <a:defRPr sz="1400">
                  <a:solidFill>
                    <a:srgbClr val="FFFFFF"/>
                  </a:solidFill>
                  <a:latin typeface="+mn-lt"/>
                  <a:ea typeface="+mn-ea"/>
                  <a:cs typeface="+mn-cs"/>
                  <a:sym typeface="Calibri"/>
                </a:defRPr>
              </a:pPr>
              <a:r>
                <a:rPr dirty="0"/>
                <a:t>Is a guiding principle of Modern Agile because it protects us from wasting time and helps us discover success faster</a:t>
              </a:r>
            </a:p>
          </p:txBody>
        </p:sp>
      </p:grpSp>
      <p:sp>
        <p:nvSpPr>
          <p:cNvPr id="2" name="Slide Number Placeholder 1"/>
          <p:cNvSpPr>
            <a:spLocks noGrp="1"/>
          </p:cNvSpPr>
          <p:nvPr>
            <p:ph type="sldNum" sz="quarter" idx="2"/>
          </p:nvPr>
        </p:nvSpPr>
        <p:spPr/>
        <p:txBody>
          <a:bodyPr/>
          <a:lstStyle/>
          <a:p>
            <a:fld id="{86CB4B4D-7CA3-9044-876B-883B54F8677D}" type="slidenum">
              <a:rPr lang="en-US" smtClean="0"/>
              <a:t>11</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itle 1"/>
          <p:cNvSpPr txBox="1">
            <a:spLocks noGrp="1"/>
          </p:cNvSpPr>
          <p:nvPr>
            <p:ph type="title"/>
          </p:nvPr>
        </p:nvSpPr>
        <p:spPr>
          <a:xfrm>
            <a:off x="677333" y="609600"/>
            <a:ext cx="6924586" cy="1320800"/>
          </a:xfrm>
          <a:prstGeom prst="rect">
            <a:avLst/>
          </a:prstGeom>
        </p:spPr>
        <p:txBody>
          <a:bodyPr>
            <a:normAutofit/>
          </a:bodyPr>
          <a:lstStyle/>
          <a:p>
            <a:pPr>
              <a:buSzPct val="100000"/>
              <a:defRPr sz="1400">
                <a:latin typeface="+mn-lt"/>
                <a:ea typeface="+mn-ea"/>
                <a:cs typeface="+mn-cs"/>
                <a:sym typeface="Calibri"/>
              </a:defRPr>
            </a:pPr>
            <a:r>
              <a:rPr lang="en-US" sz="3200" b="1" dirty="0">
                <a:sym typeface="Calibri"/>
              </a:rPr>
              <a:t>Real world example of how to apply modern Agile guiding principles</a:t>
            </a:r>
          </a:p>
        </p:txBody>
      </p:sp>
      <p:sp>
        <p:nvSpPr>
          <p:cNvPr id="244" name="Rectangle 2"/>
          <p:cNvSpPr txBox="1"/>
          <p:nvPr/>
        </p:nvSpPr>
        <p:spPr>
          <a:xfrm>
            <a:off x="704138" y="2048284"/>
            <a:ext cx="6417333" cy="332398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defRPr sz="1600">
                <a:latin typeface="+mn-lt"/>
                <a:ea typeface="+mn-ea"/>
                <a:cs typeface="+mn-cs"/>
                <a:sym typeface="Calibri"/>
              </a:defRPr>
            </a:pPr>
            <a:r>
              <a:rPr dirty="0"/>
              <a:t>Let’s say you decide you want to write a book. If you are driven by Modern Agile principles, you’ll want to quickly discover if the book will </a:t>
            </a:r>
            <a:r>
              <a:rPr u="sng" dirty="0">
                <a:solidFill>
                  <a:schemeClr val="accent4"/>
                </a:solidFill>
              </a:rPr>
              <a:t>make people awesome</a:t>
            </a:r>
            <a:r>
              <a:rPr dirty="0"/>
              <a:t>. It would not be a safe investment of your time if no one has interest in your book. So, to learn whether there is genuine excitement about your topic, you’ll need to </a:t>
            </a:r>
            <a:r>
              <a:rPr u="sng" dirty="0">
                <a:solidFill>
                  <a:schemeClr val="accent4"/>
                </a:solidFill>
              </a:rPr>
              <a:t>experiment and learn rapidly</a:t>
            </a:r>
            <a:r>
              <a:rPr dirty="0"/>
              <a:t>. To do that, you’ll need to </a:t>
            </a:r>
            <a:r>
              <a:rPr u="sng" dirty="0">
                <a:solidFill>
                  <a:schemeClr val="accent4"/>
                </a:solidFill>
              </a:rPr>
              <a:t>deliver some value to some people</a:t>
            </a:r>
            <a:r>
              <a:rPr dirty="0"/>
              <a:t> and learn rapidly from their response. Perhaps you write a few pages, a short chapter or a small article, receiving feedback from an inner circle</a:t>
            </a:r>
            <a:r>
              <a:rPr u="sng" dirty="0"/>
              <a:t> </a:t>
            </a:r>
            <a:r>
              <a:rPr dirty="0"/>
              <a:t>and then from a wider audience. As you write and learn, you’ll want to </a:t>
            </a:r>
            <a:r>
              <a:rPr u="sng" dirty="0">
                <a:solidFill>
                  <a:schemeClr val="accent4"/>
                </a:solidFill>
              </a:rPr>
              <a:t>make sure your work is safe</a:t>
            </a:r>
            <a:r>
              <a:rPr u="sng" dirty="0"/>
              <a:t> </a:t>
            </a:r>
            <a:r>
              <a:rPr dirty="0"/>
              <a:t>by using tools that protect your work by backing it up. If you are interviewing someone important for the book, you may want multiple recorders running, so if one breaks or runs out of space, you’ll have built-in fault tolerance to ensure you get a good recording</a:t>
            </a:r>
            <a:r>
              <a:rPr sz="1800" dirty="0">
                <a:latin typeface="Times New Roman"/>
                <a:ea typeface="Times New Roman"/>
                <a:cs typeface="Times New Roman"/>
                <a:sym typeface="Times New Roman"/>
              </a:rPr>
              <a:t>.</a:t>
            </a:r>
          </a:p>
        </p:txBody>
      </p:sp>
      <p:sp>
        <p:nvSpPr>
          <p:cNvPr id="2" name="Slide Number Placeholder 1"/>
          <p:cNvSpPr>
            <a:spLocks noGrp="1"/>
          </p:cNvSpPr>
          <p:nvPr>
            <p:ph type="sldNum" sz="quarter" idx="2"/>
          </p:nvPr>
        </p:nvSpPr>
        <p:spPr/>
        <p:txBody>
          <a:bodyPr/>
          <a:lstStyle/>
          <a:p>
            <a:fld id="{86CB4B4D-7CA3-9044-876B-883B54F8677D}" type="slidenum">
              <a:rPr lang="en-US" smtClean="0"/>
              <a:t>12</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7383" y="855691"/>
            <a:ext cx="2461260" cy="1188720"/>
          </a:xfrm>
          <a:prstGeom prst="rect">
            <a:avLst/>
          </a:prstGeom>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75E57-0D74-44DF-9EC9-95129351B375}"/>
              </a:ext>
            </a:extLst>
          </p:cNvPr>
          <p:cNvSpPr>
            <a:spLocks noGrp="1"/>
          </p:cNvSpPr>
          <p:nvPr>
            <p:ph type="title"/>
          </p:nvPr>
        </p:nvSpPr>
        <p:spPr>
          <a:xfrm>
            <a:off x="677333" y="609600"/>
            <a:ext cx="8596670" cy="849549"/>
          </a:xfrm>
        </p:spPr>
        <p:txBody>
          <a:bodyPr>
            <a:normAutofit fontScale="90000"/>
          </a:bodyPr>
          <a:lstStyle/>
          <a:p>
            <a:r>
              <a:rPr lang="en-US" b="1" dirty="0">
                <a:latin typeface="+mn-lt"/>
              </a:rPr>
              <a:t>Project Schedule / Cost Estimation Techniques</a:t>
            </a:r>
          </a:p>
        </p:txBody>
      </p:sp>
      <p:sp>
        <p:nvSpPr>
          <p:cNvPr id="3" name="Text Placeholder 2">
            <a:extLst>
              <a:ext uri="{FF2B5EF4-FFF2-40B4-BE49-F238E27FC236}">
                <a16:creationId xmlns:a16="http://schemas.microsoft.com/office/drawing/2014/main" xmlns="" id="{93C8C58D-D130-4800-BEA2-0E9C09279B58}"/>
              </a:ext>
            </a:extLst>
          </p:cNvPr>
          <p:cNvSpPr>
            <a:spLocks noGrp="1"/>
          </p:cNvSpPr>
          <p:nvPr>
            <p:ph type="body" sz="half" idx="1"/>
          </p:nvPr>
        </p:nvSpPr>
        <p:spPr>
          <a:xfrm>
            <a:off x="677333" y="1325106"/>
            <a:ext cx="8596670" cy="4912962"/>
          </a:xfrm>
        </p:spPr>
        <p:txBody>
          <a:bodyPr>
            <a:normAutofit/>
          </a:bodyPr>
          <a:lstStyle/>
          <a:p>
            <a:r>
              <a:rPr lang="en-US" dirty="0"/>
              <a:t>Waterfall approach:</a:t>
            </a:r>
          </a:p>
          <a:p>
            <a:pPr marL="435768" lvl="1" indent="0">
              <a:buNone/>
            </a:pPr>
            <a:r>
              <a:rPr lang="en-US" b="1" u="sng" dirty="0"/>
              <a:t>Bottom-Up</a:t>
            </a:r>
            <a:r>
              <a:rPr lang="en-US" dirty="0"/>
              <a:t>: Detail out all requirements and estimate each task to complete those requirements in hours/days, then use this data to develop the project schedule. </a:t>
            </a:r>
            <a:r>
              <a:rPr lang="en-US" dirty="0"/>
              <a:t>In the software industry, the use of the bottom-up method has severe drawbacks due to today's speed of change. </a:t>
            </a:r>
            <a:r>
              <a:rPr lang="en-US" i="1" dirty="0"/>
              <a:t>Speed of change</a:t>
            </a:r>
            <a:r>
              <a:rPr lang="en-US" dirty="0"/>
              <a:t> means that the speed of new development tools and the speed of access to new knowledge is so great that any delay in delivery leaves one open to competitive alternatives and in danger of delivering an obsolete product </a:t>
            </a:r>
            <a:endParaRPr lang="en-US" dirty="0" smtClean="0"/>
          </a:p>
          <a:p>
            <a:r>
              <a:rPr lang="en-US" dirty="0" smtClean="0"/>
              <a:t>Agile </a:t>
            </a:r>
            <a:r>
              <a:rPr lang="en-US" dirty="0"/>
              <a:t>approach:</a:t>
            </a:r>
          </a:p>
          <a:p>
            <a:pPr marL="435768" lvl="1" indent="0">
              <a:buNone/>
            </a:pPr>
            <a:r>
              <a:rPr lang="en-US" b="1" u="sng" dirty="0"/>
              <a:t>Top-Down</a:t>
            </a:r>
            <a:r>
              <a:rPr lang="en-US" dirty="0"/>
              <a:t>: </a:t>
            </a:r>
            <a:r>
              <a:rPr lang="en-US" dirty="0"/>
              <a:t>The top-down method addresses this key issue, by using the information currently available to provide gross-level estimates. Rolling-wave planning is then used to incorporate new information as it's learned, further refining estimates and iteratively elaborating with more detail as the project progresses. This method of learning just enough to get started, with a plan to incorporate more knowledge as work outputs evolve, allows the project team to react quickly to adversity and changing market </a:t>
            </a:r>
            <a:r>
              <a:rPr lang="en-US" dirty="0" smtClean="0"/>
              <a:t>demand          </a:t>
            </a:r>
            <a:r>
              <a:rPr lang="en-US" sz="1400" b="1" dirty="0" smtClean="0">
                <a:solidFill>
                  <a:srgbClr val="0070C0"/>
                </a:solidFill>
                <a:latin typeface="+mn-lt"/>
              </a:rPr>
              <a:t>(source: PMI)</a:t>
            </a:r>
            <a:endParaRPr lang="en-US" sz="1400" b="1" dirty="0">
              <a:solidFill>
                <a:srgbClr val="0070C0"/>
              </a:solidFill>
              <a:latin typeface="+mn-lt"/>
            </a:endParaRPr>
          </a:p>
        </p:txBody>
      </p:sp>
      <p:sp>
        <p:nvSpPr>
          <p:cNvPr id="4" name="Slide Number Placeholder 3"/>
          <p:cNvSpPr>
            <a:spLocks noGrp="1"/>
          </p:cNvSpPr>
          <p:nvPr>
            <p:ph type="sldNum" sz="quarter" idx="2"/>
          </p:nvPr>
        </p:nvSpPr>
        <p:spPr/>
        <p:txBody>
          <a:bodyPr/>
          <a:lstStyle/>
          <a:p>
            <a:fld id="{86CB4B4D-7CA3-9044-876B-883B54F8677D}" type="slidenum">
              <a:rPr lang="en-US" smtClean="0"/>
              <a:t>13</a:t>
            </a:fld>
            <a:endParaRPr lang="en-US" dirty="0"/>
          </a:p>
        </p:txBody>
      </p:sp>
    </p:spTree>
    <p:extLst>
      <p:ext uri="{BB962C8B-B14F-4D97-AF65-F5344CB8AC3E}">
        <p14:creationId xmlns:p14="http://schemas.microsoft.com/office/powerpoint/2010/main" val="2925130490"/>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014A19-55BD-4274-9BDE-C72D1DA8A4DE}"/>
              </a:ext>
            </a:extLst>
          </p:cNvPr>
          <p:cNvSpPr>
            <a:spLocks noGrp="1"/>
          </p:cNvSpPr>
          <p:nvPr>
            <p:ph type="title"/>
          </p:nvPr>
        </p:nvSpPr>
        <p:spPr>
          <a:xfrm>
            <a:off x="2746357" y="725975"/>
            <a:ext cx="5878450" cy="1071828"/>
          </a:xfrm>
        </p:spPr>
        <p:txBody>
          <a:bodyPr>
            <a:normAutofit fontScale="90000"/>
          </a:bodyPr>
          <a:lstStyle/>
          <a:p>
            <a:r>
              <a:rPr lang="en-US" b="1" dirty="0">
                <a:latin typeface="+mn-lt"/>
              </a:rPr>
              <a:t>How to estimate project schedule in Agile?</a:t>
            </a:r>
          </a:p>
        </p:txBody>
      </p:sp>
      <p:sp>
        <p:nvSpPr>
          <p:cNvPr id="3" name="Text Placeholder 2">
            <a:extLst>
              <a:ext uri="{FF2B5EF4-FFF2-40B4-BE49-F238E27FC236}">
                <a16:creationId xmlns:a16="http://schemas.microsoft.com/office/drawing/2014/main" xmlns="" id="{841A3707-B2EF-4097-8267-E174FE4EE7C7}"/>
              </a:ext>
            </a:extLst>
          </p:cNvPr>
          <p:cNvSpPr>
            <a:spLocks noGrp="1"/>
          </p:cNvSpPr>
          <p:nvPr>
            <p:ph type="body" sz="half" idx="1"/>
          </p:nvPr>
        </p:nvSpPr>
        <p:spPr>
          <a:xfrm>
            <a:off x="637690" y="2137012"/>
            <a:ext cx="8596670" cy="3880773"/>
          </a:xfrm>
        </p:spPr>
        <p:txBody>
          <a:bodyPr>
            <a:normAutofit/>
          </a:bodyPr>
          <a:lstStyle/>
          <a:p>
            <a:r>
              <a:rPr lang="en-US" dirty="0"/>
              <a:t>Determine </a:t>
            </a:r>
            <a:r>
              <a:rPr lang="en-US" b="1" i="1" dirty="0"/>
              <a:t>Point Value </a:t>
            </a:r>
            <a:r>
              <a:rPr lang="en-US" dirty="0"/>
              <a:t>for each item to be worked on. The most popular technique of gross level estimation is </a:t>
            </a:r>
            <a:r>
              <a:rPr lang="en-US" b="1" i="1" dirty="0"/>
              <a:t>Planning</a:t>
            </a:r>
            <a:r>
              <a:rPr lang="en-US" dirty="0"/>
              <a:t> </a:t>
            </a:r>
            <a:r>
              <a:rPr lang="en-US" b="1" i="1" dirty="0"/>
              <a:t>Poker</a:t>
            </a:r>
            <a:r>
              <a:rPr lang="en-US" dirty="0"/>
              <a:t>, using Fibonacci sequence to assign a point value to a feature or </a:t>
            </a:r>
            <a:r>
              <a:rPr lang="en-US" dirty="0" smtClean="0"/>
              <a:t>item</a:t>
            </a:r>
          </a:p>
          <a:p>
            <a:r>
              <a:rPr lang="en-US" dirty="0" smtClean="0"/>
              <a:t>Determine </a:t>
            </a:r>
            <a:r>
              <a:rPr lang="en-US" b="1" i="1" dirty="0"/>
              <a:t>Team Velocity</a:t>
            </a:r>
            <a:r>
              <a:rPr lang="en-US" dirty="0"/>
              <a:t>. A team's average velocity is used in forecasting a long-term schedule. Average velocity is calculated by summing and averaging the velocity measurements from the team's last three iterations</a:t>
            </a:r>
          </a:p>
          <a:p>
            <a:r>
              <a:rPr lang="en-US" dirty="0"/>
              <a:t>The team's average velocity number is used to calculate the most likely scenario, while velocity numbers from the team's worst-performing iterations are used to calculate the most </a:t>
            </a:r>
            <a:r>
              <a:rPr lang="en-US" b="1" i="1" dirty="0"/>
              <a:t>pessimistic forecast </a:t>
            </a:r>
            <a:r>
              <a:rPr lang="en-US" dirty="0"/>
              <a:t>completion date. Using velocity from iterations where the team was able to complete more than expected provides the most </a:t>
            </a:r>
            <a:r>
              <a:rPr lang="en-US" b="1" i="1" dirty="0"/>
              <a:t>optimistic forecast</a:t>
            </a:r>
          </a:p>
        </p:txBody>
      </p:sp>
      <p:sp>
        <p:nvSpPr>
          <p:cNvPr id="5" name="Slide Number Placeholder 4"/>
          <p:cNvSpPr>
            <a:spLocks noGrp="1"/>
          </p:cNvSpPr>
          <p:nvPr>
            <p:ph type="sldNum" sz="quarter" idx="2"/>
          </p:nvPr>
        </p:nvSpPr>
        <p:spPr/>
        <p:txBody>
          <a:bodyPr/>
          <a:lstStyle/>
          <a:p>
            <a:fld id="{86CB4B4D-7CA3-9044-876B-883B54F8677D}" type="slidenum">
              <a:rPr lang="en-US" smtClean="0"/>
              <a:t>14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690" y="396370"/>
            <a:ext cx="1943100" cy="1508760"/>
          </a:xfrm>
          <a:prstGeom prst="rect">
            <a:avLst/>
          </a:prstGeom>
        </p:spPr>
      </p:pic>
    </p:spTree>
    <p:extLst>
      <p:ext uri="{BB962C8B-B14F-4D97-AF65-F5344CB8AC3E}">
        <p14:creationId xmlns:p14="http://schemas.microsoft.com/office/powerpoint/2010/main" val="1820080664"/>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EBA132-1454-4A9C-94E9-BF52BDC1FCDD}"/>
              </a:ext>
            </a:extLst>
          </p:cNvPr>
          <p:cNvSpPr>
            <a:spLocks noGrp="1"/>
          </p:cNvSpPr>
          <p:nvPr>
            <p:ph type="title"/>
          </p:nvPr>
        </p:nvSpPr>
        <p:spPr>
          <a:xfrm>
            <a:off x="2311508" y="1004807"/>
            <a:ext cx="7304294" cy="800911"/>
          </a:xfrm>
        </p:spPr>
        <p:txBody>
          <a:bodyPr>
            <a:normAutofit fontScale="90000"/>
          </a:bodyPr>
          <a:lstStyle/>
          <a:p>
            <a:r>
              <a:rPr lang="en-US" b="1" dirty="0">
                <a:latin typeface="+mn-lt"/>
              </a:rPr>
              <a:t>How to estimate project cost in Agile?</a:t>
            </a:r>
          </a:p>
        </p:txBody>
      </p:sp>
      <p:sp>
        <p:nvSpPr>
          <p:cNvPr id="3" name="Text Placeholder 2">
            <a:extLst>
              <a:ext uri="{FF2B5EF4-FFF2-40B4-BE49-F238E27FC236}">
                <a16:creationId xmlns:a16="http://schemas.microsoft.com/office/drawing/2014/main" xmlns="" id="{CA3DA5E8-6A9E-4EB4-9CFE-302FE0315ED3}"/>
              </a:ext>
            </a:extLst>
          </p:cNvPr>
          <p:cNvSpPr>
            <a:spLocks noGrp="1"/>
          </p:cNvSpPr>
          <p:nvPr>
            <p:ph type="body" sz="half" idx="1"/>
          </p:nvPr>
        </p:nvSpPr>
        <p:spPr>
          <a:xfrm>
            <a:off x="692831" y="2121679"/>
            <a:ext cx="8596670" cy="3880773"/>
          </a:xfrm>
        </p:spPr>
        <p:txBody>
          <a:bodyPr>
            <a:normAutofit lnSpcReduction="10000"/>
          </a:bodyPr>
          <a:lstStyle/>
          <a:p>
            <a:r>
              <a:rPr lang="en-US" dirty="0"/>
              <a:t>A simple formula is used to determine the cost per point:</a:t>
            </a:r>
          </a:p>
          <a:p>
            <a:pPr marL="435768" lvl="1" indent="0">
              <a:buNone/>
            </a:pPr>
            <a:r>
              <a:rPr lang="en-US" i="1" dirty="0">
                <a:solidFill>
                  <a:srgbClr val="0070C0"/>
                </a:solidFill>
              </a:rPr>
              <a:t>Σ (loaded team salaries for period n) / points completed in period n</a:t>
            </a:r>
          </a:p>
          <a:p>
            <a:pPr marL="435768" lvl="1" indent="0">
              <a:buNone/>
            </a:pPr>
            <a:r>
              <a:rPr lang="en-US" dirty="0"/>
              <a:t>A team whose total loaded salaries are $240,000 over six weeks, and completed 60 points of work in those three iterations, would have a cost per point of $4,000</a:t>
            </a:r>
          </a:p>
          <a:p>
            <a:r>
              <a:rPr lang="en-US" dirty="0"/>
              <a:t>Use the following formula to determine budget:</a:t>
            </a:r>
          </a:p>
          <a:p>
            <a:pPr marL="435768" lvl="1" indent="0">
              <a:buNone/>
            </a:pPr>
            <a:r>
              <a:rPr lang="en-US" i="1" dirty="0">
                <a:solidFill>
                  <a:srgbClr val="0070C0"/>
                </a:solidFill>
              </a:rPr>
              <a:t>(Cost per point x total point value of items to be completed) + other expenses = forecast budget</a:t>
            </a:r>
          </a:p>
          <a:p>
            <a:pPr marL="435768" lvl="1" indent="0">
              <a:buNone/>
            </a:pPr>
            <a:r>
              <a:rPr lang="en-US" b="1" i="1" u="sng" dirty="0">
                <a:solidFill>
                  <a:srgbClr val="FF0000"/>
                </a:solidFill>
              </a:rPr>
              <a:t>Budget estimates are based on what we know today</a:t>
            </a:r>
          </a:p>
          <a:p>
            <a:pPr marL="435768" lvl="1" indent="0">
              <a:buNone/>
            </a:pPr>
            <a:r>
              <a:rPr lang="en-US" sz="1400" dirty="0"/>
              <a:t>In the example used, budget estimate is for the first release and not the entire project. The team could apply an additional 20% for the second release and an additional 5% for the last release, based on past experience</a:t>
            </a:r>
          </a:p>
          <a:p>
            <a:pPr marL="435768" lvl="1" indent="0">
              <a:buNone/>
            </a:pPr>
            <a:endParaRPr lang="en-US" b="1" i="1" u="sng" dirty="0">
              <a:solidFill>
                <a:srgbClr val="FF0000"/>
              </a:solidFill>
            </a:endParaRPr>
          </a:p>
        </p:txBody>
      </p:sp>
      <p:sp>
        <p:nvSpPr>
          <p:cNvPr id="4" name="Slide Number Placeholder 3"/>
          <p:cNvSpPr>
            <a:spLocks noGrp="1"/>
          </p:cNvSpPr>
          <p:nvPr>
            <p:ph type="sldNum" sz="quarter" idx="2"/>
          </p:nvPr>
        </p:nvSpPr>
        <p:spPr/>
        <p:txBody>
          <a:bodyPr/>
          <a:lstStyle/>
          <a:p>
            <a:fld id="{86CB4B4D-7CA3-9044-876B-883B54F8677D}" type="slidenum">
              <a:rPr lang="en-US" smtClean="0"/>
              <a:t>15</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008" y="378740"/>
            <a:ext cx="1714500" cy="1714500"/>
          </a:xfrm>
          <a:prstGeom prst="rect">
            <a:avLst/>
          </a:prstGeom>
        </p:spPr>
      </p:pic>
    </p:spTree>
    <p:extLst>
      <p:ext uri="{BB962C8B-B14F-4D97-AF65-F5344CB8AC3E}">
        <p14:creationId xmlns:p14="http://schemas.microsoft.com/office/powerpoint/2010/main" val="1815538164"/>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Title 1"/>
          <p:cNvSpPr txBox="1">
            <a:spLocks noGrp="1"/>
          </p:cNvSpPr>
          <p:nvPr>
            <p:ph type="title"/>
          </p:nvPr>
        </p:nvSpPr>
        <p:spPr>
          <a:xfrm>
            <a:off x="913775" y="492681"/>
            <a:ext cx="3833323" cy="642209"/>
          </a:xfrm>
          <a:prstGeom prst="rect">
            <a:avLst/>
          </a:prstGeom>
        </p:spPr>
        <p:txBody>
          <a:bodyPr/>
          <a:lstStyle>
            <a:lvl1pPr>
              <a:defRPr>
                <a:latin typeface="+mn-lt"/>
                <a:ea typeface="+mn-ea"/>
                <a:cs typeface="+mn-cs"/>
                <a:sym typeface="Calibri"/>
              </a:defRPr>
            </a:lvl1pPr>
          </a:lstStyle>
          <a:p>
            <a:r>
              <a:rPr b="1" dirty="0"/>
              <a:t>What is DevOps?</a:t>
            </a:r>
          </a:p>
        </p:txBody>
      </p:sp>
      <p:sp>
        <p:nvSpPr>
          <p:cNvPr id="247" name="Rectangle 2"/>
          <p:cNvSpPr txBox="1"/>
          <p:nvPr/>
        </p:nvSpPr>
        <p:spPr>
          <a:xfrm>
            <a:off x="913775" y="1291704"/>
            <a:ext cx="5572266" cy="483209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defRPr sz="1200">
                <a:latin typeface="+mn-lt"/>
                <a:ea typeface="+mn-ea"/>
                <a:cs typeface="+mn-cs"/>
                <a:sym typeface="Calibri"/>
              </a:defRPr>
            </a:pPr>
            <a:r>
              <a:rPr lang="en-US" sz="1400" dirty="0" smtClean="0"/>
              <a:t>We are now on Agile bandwagon (hooray)!  D</a:t>
            </a:r>
            <a:r>
              <a:rPr sz="1400" dirty="0" smtClean="0"/>
              <a:t>evelopment </a:t>
            </a:r>
            <a:r>
              <a:rPr sz="1400" dirty="0"/>
              <a:t>teams </a:t>
            </a:r>
            <a:r>
              <a:rPr lang="en-US" sz="1400" dirty="0" smtClean="0"/>
              <a:t>are </a:t>
            </a:r>
            <a:r>
              <a:rPr sz="1400" dirty="0" smtClean="0"/>
              <a:t>working </a:t>
            </a:r>
            <a:r>
              <a:rPr sz="1400" dirty="0"/>
              <a:t>on the software in short sprints lasting not more than two weeks. </a:t>
            </a:r>
          </a:p>
          <a:p>
            <a:pPr>
              <a:defRPr sz="1200">
                <a:latin typeface="+mn-lt"/>
                <a:ea typeface="+mn-ea"/>
                <a:cs typeface="+mn-cs"/>
                <a:sym typeface="Calibri"/>
              </a:defRPr>
            </a:pPr>
            <a:endParaRPr sz="1400" dirty="0"/>
          </a:p>
          <a:p>
            <a:pPr>
              <a:defRPr sz="1200">
                <a:latin typeface="+mn-lt"/>
                <a:ea typeface="+mn-ea"/>
                <a:cs typeface="+mn-cs"/>
                <a:sym typeface="Calibri"/>
              </a:defRPr>
            </a:pPr>
            <a:r>
              <a:rPr sz="1400" dirty="0"/>
              <a:t>Having such a short release cycle helped the development team work on client feedback and incorporate it along with bug fixes in the next release. </a:t>
            </a:r>
            <a:endParaRPr lang="en-US" sz="1400" dirty="0" smtClean="0"/>
          </a:p>
          <a:p>
            <a:pPr>
              <a:defRPr sz="1200">
                <a:latin typeface="+mn-lt"/>
                <a:ea typeface="+mn-ea"/>
                <a:cs typeface="+mn-cs"/>
                <a:sym typeface="Calibri"/>
              </a:defRPr>
            </a:pPr>
            <a:endParaRPr sz="1400" dirty="0"/>
          </a:p>
          <a:p>
            <a:pPr>
              <a:defRPr sz="1200">
                <a:latin typeface="+mn-lt"/>
                <a:ea typeface="+mn-ea"/>
                <a:cs typeface="+mn-cs"/>
                <a:sym typeface="Calibri"/>
              </a:defRPr>
            </a:pPr>
            <a:r>
              <a:rPr sz="1400" dirty="0"/>
              <a:t>While this Agile SCRUM approach brought agility to development, it was lost on Operations which did not come up to speed with Agile practices. Lack of collaboration between Developers and Operations Engineers still slowed down the development process and releases.</a:t>
            </a:r>
          </a:p>
          <a:p>
            <a:pPr>
              <a:defRPr sz="1200" b="1">
                <a:latin typeface="+mn-lt"/>
                <a:ea typeface="+mn-ea"/>
                <a:cs typeface="+mn-cs"/>
                <a:sym typeface="Calibri"/>
              </a:defRPr>
            </a:pPr>
            <a:endParaRPr sz="1400" dirty="0"/>
          </a:p>
          <a:p>
            <a:pPr>
              <a:defRPr sz="1200" b="1">
                <a:latin typeface="+mn-lt"/>
                <a:ea typeface="+mn-ea"/>
                <a:cs typeface="+mn-cs"/>
                <a:sym typeface="Calibri"/>
              </a:defRPr>
            </a:pPr>
            <a:r>
              <a:rPr lang="en-US" sz="1400" b="1" dirty="0" smtClean="0">
                <a:solidFill>
                  <a:srgbClr val="0070C0"/>
                </a:solidFill>
              </a:rPr>
              <a:t>DevOps </a:t>
            </a:r>
            <a:r>
              <a:rPr lang="en-US" sz="1400" b="1" dirty="0">
                <a:solidFill>
                  <a:srgbClr val="0070C0"/>
                </a:solidFill>
              </a:rPr>
              <a:t>M</a:t>
            </a:r>
            <a:r>
              <a:rPr lang="en-US" sz="1400" dirty="0" smtClean="0">
                <a:solidFill>
                  <a:srgbClr val="0070C0"/>
                </a:solidFill>
              </a:rPr>
              <a:t>ethodology</a:t>
            </a:r>
            <a:r>
              <a:rPr lang="en-US" sz="1400" dirty="0" smtClean="0">
                <a:solidFill>
                  <a:schemeClr val="tx1"/>
                </a:solidFill>
              </a:rPr>
              <a:t> </a:t>
            </a:r>
            <a:r>
              <a:rPr sz="1400" b="0" dirty="0" smtClean="0"/>
              <a:t>was </a:t>
            </a:r>
            <a:r>
              <a:rPr sz="1400" b="0" dirty="0"/>
              <a:t>born out of the need for </a:t>
            </a:r>
            <a:r>
              <a:rPr sz="1400" b="1" u="sng" dirty="0"/>
              <a:t>better collaboration and faster delivery</a:t>
            </a:r>
            <a:r>
              <a:rPr sz="1400" b="0" dirty="0"/>
              <a:t>. DevOps enables continuous software delivery with less complex problems to fix and faster resolution of problems.</a:t>
            </a:r>
          </a:p>
          <a:p>
            <a:pPr>
              <a:defRPr sz="1200">
                <a:latin typeface="+mn-lt"/>
                <a:ea typeface="+mn-ea"/>
                <a:cs typeface="+mn-cs"/>
                <a:sym typeface="Calibri"/>
              </a:defRPr>
            </a:pPr>
            <a:endParaRPr sz="1400" b="0" dirty="0"/>
          </a:p>
          <a:p>
            <a:pPr>
              <a:defRPr sz="1200">
                <a:latin typeface="+mn-lt"/>
                <a:ea typeface="+mn-ea"/>
                <a:cs typeface="+mn-cs"/>
                <a:sym typeface="Calibri"/>
              </a:defRPr>
            </a:pPr>
            <a:r>
              <a:rPr sz="1400" dirty="0"/>
              <a:t>In summary</a:t>
            </a:r>
            <a:r>
              <a:rPr sz="1400" b="1" dirty="0"/>
              <a:t>:</a:t>
            </a:r>
            <a:r>
              <a:rPr sz="1400" dirty="0"/>
              <a:t> </a:t>
            </a:r>
            <a:r>
              <a:rPr sz="1400" b="1" i="1" dirty="0"/>
              <a:t>Agile</a:t>
            </a:r>
            <a:r>
              <a:rPr sz="1400" i="1" dirty="0"/>
              <a:t> </a:t>
            </a:r>
            <a:r>
              <a:rPr sz="1400" dirty="0"/>
              <a:t>is a set of values and principles about how to develop software.  If you have ideas and you want to turn those ideas into working software, you can use the Agile values and principles as a way to do that. But, that software might only be working on a developer’s laptop or in a test environment. You want a way to quickly, easily and </a:t>
            </a:r>
            <a:r>
              <a:rPr lang="en-US" sz="1400" dirty="0"/>
              <a:t>at will</a:t>
            </a:r>
            <a:r>
              <a:rPr sz="1400" dirty="0"/>
              <a:t> move that software into production infrastructure, in a safe and simple way. To do that you need </a:t>
            </a:r>
            <a:r>
              <a:rPr sz="1400" b="1" dirty="0"/>
              <a:t>DevOps</a:t>
            </a:r>
            <a:r>
              <a:rPr sz="1400" dirty="0"/>
              <a:t> tools and techniques.</a:t>
            </a:r>
          </a:p>
        </p:txBody>
      </p:sp>
      <p:pic>
        <p:nvPicPr>
          <p:cNvPr id="248" name="Picture 6" descr="Picture 6"/>
          <p:cNvPicPr>
            <a:picLocks noChangeAspect="1"/>
          </p:cNvPicPr>
          <p:nvPr/>
        </p:nvPicPr>
        <p:blipFill>
          <a:blip r:embed="rId2">
            <a:extLst/>
          </a:blip>
          <a:stretch>
            <a:fillRect/>
          </a:stretch>
        </p:blipFill>
        <p:spPr>
          <a:xfrm>
            <a:off x="6761240" y="1536983"/>
            <a:ext cx="2407643" cy="2285379"/>
          </a:xfrm>
          <a:prstGeom prst="rect">
            <a:avLst/>
          </a:prstGeom>
          <a:ln w="12700">
            <a:miter lim="400000"/>
          </a:ln>
        </p:spPr>
      </p:pic>
      <p:sp>
        <p:nvSpPr>
          <p:cNvPr id="249" name="TextBox 8"/>
          <p:cNvSpPr txBox="1"/>
          <p:nvPr/>
        </p:nvSpPr>
        <p:spPr>
          <a:xfrm>
            <a:off x="7440538" y="3979176"/>
            <a:ext cx="1632857" cy="2946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400" b="1">
                <a:latin typeface="+mn-lt"/>
                <a:ea typeface="+mn-ea"/>
                <a:cs typeface="+mn-cs"/>
                <a:sym typeface="Calibri"/>
              </a:defRPr>
            </a:lvl1pPr>
          </a:lstStyle>
          <a:p>
            <a:r>
              <a:rPr dirty="0"/>
              <a:t>Venn Diagram</a:t>
            </a:r>
          </a:p>
        </p:txBody>
      </p:sp>
      <p:sp>
        <p:nvSpPr>
          <p:cNvPr id="2" name="Slide Number Placeholder 1"/>
          <p:cNvSpPr>
            <a:spLocks noGrp="1"/>
          </p:cNvSpPr>
          <p:nvPr>
            <p:ph type="sldNum" sz="quarter" idx="2"/>
          </p:nvPr>
        </p:nvSpPr>
        <p:spPr/>
        <p:txBody>
          <a:bodyPr/>
          <a:lstStyle/>
          <a:p>
            <a:fld id="{86CB4B4D-7CA3-9044-876B-883B54F8677D}" type="slidenum">
              <a:rPr lang="en-US" smtClean="0"/>
              <a:t>16</a:t>
            </a:fld>
            <a:endParaRPr lang="en-US" dirty="0"/>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Title 1"/>
          <p:cNvSpPr txBox="1">
            <a:spLocks noGrp="1"/>
          </p:cNvSpPr>
          <p:nvPr>
            <p:ph type="title"/>
          </p:nvPr>
        </p:nvSpPr>
        <p:spPr>
          <a:xfrm>
            <a:off x="736056" y="324374"/>
            <a:ext cx="8865144" cy="1037498"/>
          </a:xfrm>
          <a:prstGeom prst="rect">
            <a:avLst/>
          </a:prstGeom>
        </p:spPr>
        <p:txBody>
          <a:bodyPr>
            <a:noAutofit/>
          </a:bodyPr>
          <a:lstStyle/>
          <a:p>
            <a:pPr defTabSz="402336">
              <a:defRPr sz="2816" b="1"/>
            </a:pPr>
            <a:r>
              <a:rPr lang="en-US" sz="3200" dirty="0" smtClean="0">
                <a:latin typeface="+mn-lt"/>
              </a:rPr>
              <a:t>Does</a:t>
            </a:r>
            <a:r>
              <a:rPr sz="3200" dirty="0" smtClean="0">
                <a:latin typeface="+mn-lt"/>
              </a:rPr>
              <a:t> </a:t>
            </a:r>
            <a:r>
              <a:rPr sz="3200" dirty="0">
                <a:latin typeface="+mn-lt"/>
              </a:rPr>
              <a:t>Agile </a:t>
            </a:r>
            <a:r>
              <a:rPr lang="en-US" sz="3200" dirty="0" smtClean="0">
                <a:latin typeface="+mn-lt"/>
              </a:rPr>
              <a:t>work for </a:t>
            </a:r>
            <a:r>
              <a:rPr sz="3200" dirty="0" smtClean="0">
                <a:latin typeface="+mn-lt"/>
              </a:rPr>
              <a:t>infrastructure </a:t>
            </a:r>
            <a:r>
              <a:rPr sz="3200" dirty="0">
                <a:latin typeface="+mn-lt"/>
              </a:rPr>
              <a:t>projects?</a:t>
            </a:r>
            <a:br>
              <a:rPr sz="3200" dirty="0">
                <a:latin typeface="+mn-lt"/>
              </a:rPr>
            </a:br>
            <a:endParaRPr sz="3200" dirty="0">
              <a:latin typeface="+mn-lt"/>
            </a:endParaRPr>
          </a:p>
        </p:txBody>
      </p:sp>
      <p:sp>
        <p:nvSpPr>
          <p:cNvPr id="252" name="Rectangle 2"/>
          <p:cNvSpPr txBox="1"/>
          <p:nvPr/>
        </p:nvSpPr>
        <p:spPr>
          <a:xfrm>
            <a:off x="2431709" y="1645173"/>
            <a:ext cx="6572806" cy="4867999"/>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spcBef>
                <a:spcPts val="800"/>
              </a:spcBef>
              <a:defRPr sz="1400">
                <a:latin typeface="+mn-lt"/>
                <a:ea typeface="+mn-ea"/>
                <a:cs typeface="+mn-cs"/>
                <a:sym typeface="Calibri"/>
              </a:defRPr>
            </a:pPr>
            <a:r>
              <a:rPr sz="1600" dirty="0">
                <a:latin typeface="+mn-lt"/>
              </a:rPr>
              <a:t>Agile works very well in  projects where more is unknown than known.  This is common in </a:t>
            </a:r>
            <a:r>
              <a:rPr sz="1600" b="1" i="1" u="sng" dirty="0">
                <a:latin typeface="+mn-lt"/>
              </a:rPr>
              <a:t>software development </a:t>
            </a:r>
            <a:r>
              <a:rPr sz="1600" dirty="0">
                <a:latin typeface="+mn-lt"/>
              </a:rPr>
              <a:t>projects.  In software development end users kind of know what they want. The </a:t>
            </a:r>
            <a:r>
              <a:rPr sz="1600" dirty="0" smtClean="0">
                <a:latin typeface="+mn-lt"/>
              </a:rPr>
              <a:t>requirement</a:t>
            </a:r>
            <a:r>
              <a:rPr lang="en-US" sz="1600" dirty="0" smtClean="0">
                <a:latin typeface="+mn-lt"/>
              </a:rPr>
              <a:t>s</a:t>
            </a:r>
            <a:r>
              <a:rPr sz="1600" dirty="0" smtClean="0">
                <a:latin typeface="+mn-lt"/>
              </a:rPr>
              <a:t> evolve </a:t>
            </a:r>
            <a:r>
              <a:rPr sz="1600" dirty="0">
                <a:latin typeface="+mn-lt"/>
              </a:rPr>
              <a:t>over time. For </a:t>
            </a:r>
            <a:r>
              <a:rPr sz="1600" dirty="0" smtClean="0">
                <a:latin typeface="+mn-lt"/>
              </a:rPr>
              <a:t>example</a:t>
            </a:r>
            <a:r>
              <a:rPr lang="en-US" sz="1600" dirty="0" smtClean="0">
                <a:latin typeface="+mn-lt"/>
              </a:rPr>
              <a:t>:</a:t>
            </a:r>
            <a:r>
              <a:rPr sz="1600" dirty="0" smtClean="0">
                <a:latin typeface="+mn-lt"/>
              </a:rPr>
              <a:t> </a:t>
            </a:r>
            <a:r>
              <a:rPr sz="1600" dirty="0">
                <a:latin typeface="+mn-lt"/>
              </a:rPr>
              <a:t>end user thinks they need some kind of a shape. You start with something like  circle.  After an iteration the requirement might  change  from circle to square. After another iteration it might change from square to square filled with some color. The requirements evolve. Agile  methodology has framework to  support  "</a:t>
            </a:r>
            <a:r>
              <a:rPr sz="1600" b="1" dirty="0">
                <a:latin typeface="+mn-lt"/>
              </a:rPr>
              <a:t>unknown</a:t>
            </a:r>
            <a:r>
              <a:rPr sz="1600" dirty="0">
                <a:latin typeface="+mn-lt"/>
              </a:rPr>
              <a:t>" throughout the project life cycle</a:t>
            </a:r>
            <a:r>
              <a:rPr sz="1600" dirty="0">
                <a:latin typeface="+mn-lt"/>
                <a:ea typeface="+mj-ea"/>
                <a:cs typeface="+mj-cs"/>
                <a:sym typeface="Helvetica"/>
              </a:rPr>
              <a:t>.</a:t>
            </a:r>
          </a:p>
          <a:p>
            <a:pPr>
              <a:lnSpc>
                <a:spcPts val="1500"/>
              </a:lnSpc>
              <a:spcBef>
                <a:spcPts val="800"/>
              </a:spcBef>
              <a:defRPr sz="1100">
                <a:latin typeface="+mn-lt"/>
                <a:ea typeface="+mn-ea"/>
                <a:cs typeface="+mn-cs"/>
                <a:sym typeface="Calibri"/>
              </a:defRPr>
            </a:pPr>
            <a:endParaRPr sz="1200" dirty="0">
              <a:latin typeface="+mn-lt"/>
              <a:ea typeface="+mj-ea"/>
              <a:cs typeface="+mj-cs"/>
              <a:sym typeface="Helvetica"/>
            </a:endParaRPr>
          </a:p>
          <a:p>
            <a:pPr>
              <a:defRPr sz="1400">
                <a:latin typeface="+mn-lt"/>
                <a:ea typeface="+mn-ea"/>
                <a:cs typeface="+mn-cs"/>
                <a:sym typeface="Calibri"/>
              </a:defRPr>
            </a:pPr>
            <a:r>
              <a:rPr sz="1600" dirty="0">
                <a:latin typeface="+mn-lt"/>
              </a:rPr>
              <a:t>In contrast </a:t>
            </a:r>
            <a:r>
              <a:rPr sz="1600" b="1" i="1" u="sng" dirty="0">
                <a:latin typeface="+mn-lt"/>
              </a:rPr>
              <a:t>infrastructure</a:t>
            </a:r>
            <a:r>
              <a:rPr sz="1600" dirty="0">
                <a:latin typeface="+mn-lt"/>
              </a:rPr>
              <a:t> projects have very well defined requirements (very few unknowns),  strict dependency between tasks, mainly configuration driven, some tasks are done only during permitted windows (weekends or after business hours). For example </a:t>
            </a:r>
            <a:r>
              <a:rPr sz="1600" b="1" i="1" dirty="0">
                <a:latin typeface="+mn-lt"/>
              </a:rPr>
              <a:t>storage expansion</a:t>
            </a:r>
            <a:r>
              <a:rPr sz="1600" dirty="0">
                <a:latin typeface="+mn-lt"/>
              </a:rPr>
              <a:t> tasks are </a:t>
            </a:r>
            <a:r>
              <a:rPr lang="en-US" sz="1600" dirty="0" smtClean="0">
                <a:latin typeface="+mn-lt"/>
              </a:rPr>
              <a:t>comprised of </a:t>
            </a:r>
            <a:r>
              <a:rPr sz="1600" dirty="0" smtClean="0">
                <a:latin typeface="+mn-lt"/>
              </a:rPr>
              <a:t>procurement</a:t>
            </a:r>
            <a:r>
              <a:rPr sz="1600" dirty="0">
                <a:latin typeface="+mn-lt"/>
              </a:rPr>
              <a:t>, cabling, network and storage tasks. These tasks have dependency and follow one after another.   Projects like this are well suited for waterfall methodology. But  infrastructure projects which have  "</a:t>
            </a:r>
            <a:r>
              <a:rPr sz="1600" b="1" dirty="0">
                <a:latin typeface="+mn-lt"/>
              </a:rPr>
              <a:t>unknowns</a:t>
            </a:r>
            <a:r>
              <a:rPr sz="1600" dirty="0">
                <a:latin typeface="+mn-lt"/>
              </a:rPr>
              <a:t>" and similar to software development (BaaS, IaaS, PaaS)  can greatly benefit from agile methodology </a:t>
            </a:r>
          </a:p>
          <a:p>
            <a:pPr>
              <a:lnSpc>
                <a:spcPts val="1500"/>
              </a:lnSpc>
              <a:spcBef>
                <a:spcPts val="800"/>
              </a:spcBef>
              <a:defRPr sz="1400"/>
            </a:pPr>
            <a:endParaRPr dirty="0"/>
          </a:p>
        </p:txBody>
      </p:sp>
      <p:pic>
        <p:nvPicPr>
          <p:cNvPr id="253" name="Picture 6" descr="Picture 6"/>
          <p:cNvPicPr>
            <a:picLocks noChangeAspect="1"/>
          </p:cNvPicPr>
          <p:nvPr/>
        </p:nvPicPr>
        <p:blipFill>
          <a:blip r:embed="rId2">
            <a:extLst/>
          </a:blip>
          <a:stretch>
            <a:fillRect/>
          </a:stretch>
        </p:blipFill>
        <p:spPr>
          <a:xfrm>
            <a:off x="900583" y="1645173"/>
            <a:ext cx="944474" cy="1111542"/>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17</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998" y="4079172"/>
            <a:ext cx="1462006" cy="1394460"/>
          </a:xfrm>
          <a:prstGeom prst="rect">
            <a:avLst/>
          </a:prstGeom>
        </p:spPr>
      </p:pic>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Title 1"/>
          <p:cNvSpPr txBox="1">
            <a:spLocks noGrp="1"/>
          </p:cNvSpPr>
          <p:nvPr>
            <p:ph type="title"/>
          </p:nvPr>
        </p:nvSpPr>
        <p:spPr>
          <a:xfrm>
            <a:off x="677333" y="609600"/>
            <a:ext cx="5898565" cy="795787"/>
          </a:xfrm>
          <a:prstGeom prst="rect">
            <a:avLst/>
          </a:prstGeom>
        </p:spPr>
        <p:txBody>
          <a:bodyPr/>
          <a:lstStyle/>
          <a:p>
            <a:r>
              <a:rPr b="1" dirty="0">
                <a:latin typeface="+mn-lt"/>
              </a:rPr>
              <a:t>What is Scaling Framework?</a:t>
            </a:r>
          </a:p>
        </p:txBody>
      </p:sp>
      <p:sp>
        <p:nvSpPr>
          <p:cNvPr id="257" name="TextBox 2"/>
          <p:cNvSpPr txBox="1"/>
          <p:nvPr/>
        </p:nvSpPr>
        <p:spPr>
          <a:xfrm>
            <a:off x="865061" y="1468072"/>
            <a:ext cx="8221213" cy="16916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rPr dirty="0"/>
              <a:t>Scaling is the application of practices of “Agility” across “Horizontal” and “Vertical” space through an organization. Scrum (</a:t>
            </a:r>
            <a:r>
              <a:rPr sz="1200" dirty="0">
                <a:latin typeface="+mn-lt"/>
                <a:ea typeface="+mn-ea"/>
                <a:cs typeface="+mn-cs"/>
                <a:sym typeface="Calibri"/>
              </a:rPr>
              <a:t>a tool used to organize work into small, manageable pieces that can be completed by a cross-functional team within a prescribed time period</a:t>
            </a:r>
            <a:r>
              <a:rPr dirty="0">
                <a:latin typeface="+mn-lt"/>
                <a:ea typeface="+mn-ea"/>
                <a:cs typeface="+mn-cs"/>
                <a:sym typeface="Calibri"/>
              </a:rPr>
              <a:t> ) is a process unique to software development and can not be applied outside of that paradigm. Agile </a:t>
            </a:r>
            <a:r>
              <a:rPr dirty="0"/>
              <a:t>mindset and Lean thinking however can be practiced across all organizational teams.</a:t>
            </a:r>
          </a:p>
        </p:txBody>
      </p:sp>
      <p:pic>
        <p:nvPicPr>
          <p:cNvPr id="258" name="Picture 4" descr="Picture 4"/>
          <p:cNvPicPr>
            <a:picLocks noChangeAspect="1"/>
          </p:cNvPicPr>
          <p:nvPr/>
        </p:nvPicPr>
        <p:blipFill>
          <a:blip r:embed="rId2">
            <a:extLst/>
          </a:blip>
          <a:stretch>
            <a:fillRect/>
          </a:stretch>
        </p:blipFill>
        <p:spPr>
          <a:xfrm>
            <a:off x="3545633" y="3222398"/>
            <a:ext cx="4966997" cy="3311331"/>
          </a:xfrm>
          <a:prstGeom prst="rect">
            <a:avLst/>
          </a:prstGeom>
          <a:ln w="12700">
            <a:miter lim="400000"/>
          </a:ln>
        </p:spPr>
      </p:pic>
      <p:sp>
        <p:nvSpPr>
          <p:cNvPr id="259" name="TextBox 5"/>
          <p:cNvSpPr txBox="1"/>
          <p:nvPr/>
        </p:nvSpPr>
        <p:spPr>
          <a:xfrm>
            <a:off x="1175657" y="3648269"/>
            <a:ext cx="1931437" cy="3581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rPr dirty="0"/>
              <a:t>Scrum </a:t>
            </a:r>
          </a:p>
        </p:txBody>
      </p:sp>
      <p:sp>
        <p:nvSpPr>
          <p:cNvPr id="260" name="Arrow: Notched Right 6"/>
          <p:cNvSpPr/>
          <p:nvPr/>
        </p:nvSpPr>
        <p:spPr>
          <a:xfrm>
            <a:off x="2122415" y="3825380"/>
            <a:ext cx="369116" cy="45720"/>
          </a:xfrm>
          <a:custGeom>
            <a:avLst/>
            <a:gdLst/>
            <a:ahLst/>
            <a:cxnLst>
              <a:cxn ang="0">
                <a:pos x="wd2" y="hd2"/>
              </a:cxn>
              <a:cxn ang="5400000">
                <a:pos x="wd2" y="hd2"/>
              </a:cxn>
              <a:cxn ang="10800000">
                <a:pos x="wd2" y="hd2"/>
              </a:cxn>
              <a:cxn ang="16200000">
                <a:pos x="wd2" y="hd2"/>
              </a:cxn>
            </a:cxnLst>
            <a:rect l="0" t="0" r="r" b="b"/>
            <a:pathLst>
              <a:path w="21600" h="21600" extrusionOk="0">
                <a:moveTo>
                  <a:pt x="0" y="5400"/>
                </a:moveTo>
                <a:lnTo>
                  <a:pt x="20262" y="5400"/>
                </a:lnTo>
                <a:lnTo>
                  <a:pt x="20262" y="0"/>
                </a:lnTo>
                <a:lnTo>
                  <a:pt x="21600" y="10800"/>
                </a:lnTo>
                <a:lnTo>
                  <a:pt x="20262" y="21600"/>
                </a:lnTo>
                <a:lnTo>
                  <a:pt x="20262" y="16200"/>
                </a:lnTo>
                <a:lnTo>
                  <a:pt x="0" y="16200"/>
                </a:lnTo>
                <a:lnTo>
                  <a:pt x="669" y="10800"/>
                </a:lnTo>
                <a:close/>
              </a:path>
            </a:pathLst>
          </a:custGeom>
          <a:solidFill>
            <a:schemeClr val="accent1"/>
          </a:solidFill>
          <a:ln w="19050" cap="rnd">
            <a:solidFill>
              <a:srgbClr val="698E1C"/>
            </a:solidFill>
          </a:ln>
        </p:spPr>
        <p:txBody>
          <a:bodyPr lIns="45719" rIns="45719" anchor="ctr"/>
          <a:lstStyle/>
          <a:p>
            <a:pPr algn="ctr">
              <a:defRPr>
                <a:solidFill>
                  <a:srgbClr val="FFFFFF"/>
                </a:solidFill>
              </a:defRPr>
            </a:pPr>
            <a:endParaRPr dirty="0"/>
          </a:p>
        </p:txBody>
      </p:sp>
      <p:sp>
        <p:nvSpPr>
          <p:cNvPr id="261" name="Arrow: Notched Right 8"/>
          <p:cNvSpPr/>
          <p:nvPr/>
        </p:nvSpPr>
        <p:spPr>
          <a:xfrm>
            <a:off x="2122414" y="5596825"/>
            <a:ext cx="369116" cy="57355"/>
          </a:xfrm>
          <a:custGeom>
            <a:avLst/>
            <a:gdLst/>
            <a:ahLst/>
            <a:cxnLst>
              <a:cxn ang="0">
                <a:pos x="wd2" y="hd2"/>
              </a:cxn>
              <a:cxn ang="5400000">
                <a:pos x="wd2" y="hd2"/>
              </a:cxn>
              <a:cxn ang="10800000">
                <a:pos x="wd2" y="hd2"/>
              </a:cxn>
              <a:cxn ang="16200000">
                <a:pos x="wd2" y="hd2"/>
              </a:cxn>
            </a:cxnLst>
            <a:rect l="0" t="0" r="r" b="b"/>
            <a:pathLst>
              <a:path w="21600" h="21600" extrusionOk="0">
                <a:moveTo>
                  <a:pt x="0" y="5400"/>
                </a:moveTo>
                <a:lnTo>
                  <a:pt x="19922" y="5400"/>
                </a:lnTo>
                <a:lnTo>
                  <a:pt x="19922" y="0"/>
                </a:lnTo>
                <a:lnTo>
                  <a:pt x="21600" y="10800"/>
                </a:lnTo>
                <a:lnTo>
                  <a:pt x="19922" y="21600"/>
                </a:lnTo>
                <a:lnTo>
                  <a:pt x="19922" y="16200"/>
                </a:lnTo>
                <a:lnTo>
                  <a:pt x="0" y="16200"/>
                </a:lnTo>
                <a:lnTo>
                  <a:pt x="839" y="10800"/>
                </a:lnTo>
                <a:close/>
              </a:path>
            </a:pathLst>
          </a:custGeom>
          <a:solidFill>
            <a:schemeClr val="accent1"/>
          </a:solidFill>
          <a:ln w="19050" cap="rnd">
            <a:solidFill>
              <a:srgbClr val="698E1C"/>
            </a:solidFill>
          </a:ln>
        </p:spPr>
        <p:txBody>
          <a:bodyPr lIns="45719" rIns="45719" anchor="ctr"/>
          <a:lstStyle/>
          <a:p>
            <a:pPr algn="ctr">
              <a:defRPr>
                <a:solidFill>
                  <a:srgbClr val="FFFFFF"/>
                </a:solidFill>
              </a:defRPr>
            </a:pPr>
            <a:endParaRPr dirty="0"/>
          </a:p>
        </p:txBody>
      </p:sp>
      <p:sp>
        <p:nvSpPr>
          <p:cNvPr id="262" name="TextBox 9"/>
          <p:cNvSpPr txBox="1"/>
          <p:nvPr/>
        </p:nvSpPr>
        <p:spPr>
          <a:xfrm>
            <a:off x="1235467" y="5412159"/>
            <a:ext cx="1736522" cy="3581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rPr dirty="0"/>
              <a:t>Agility</a:t>
            </a:r>
          </a:p>
        </p:txBody>
      </p:sp>
      <p:sp>
        <p:nvSpPr>
          <p:cNvPr id="263" name="TextBox 10"/>
          <p:cNvSpPr txBox="1"/>
          <p:nvPr/>
        </p:nvSpPr>
        <p:spPr>
          <a:xfrm>
            <a:off x="1023457" y="4299382"/>
            <a:ext cx="2083637" cy="802641"/>
          </a:xfrm>
          <a:prstGeom prst="rect">
            <a:avLst/>
          </a:prstGeom>
          <a:solidFill>
            <a:srgbClr val="C0E474"/>
          </a:solidFill>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200"/>
            </a:lvl1pPr>
          </a:lstStyle>
          <a:p>
            <a:r>
              <a:rPr dirty="0"/>
              <a:t>How do we make the entire organization use Agile in their day to day processes? “the Agile Mindset”</a:t>
            </a:r>
          </a:p>
        </p:txBody>
      </p:sp>
      <p:sp>
        <p:nvSpPr>
          <p:cNvPr id="2" name="Slide Number Placeholder 1"/>
          <p:cNvSpPr>
            <a:spLocks noGrp="1"/>
          </p:cNvSpPr>
          <p:nvPr>
            <p:ph type="sldNum" sz="quarter" idx="2"/>
          </p:nvPr>
        </p:nvSpPr>
        <p:spPr/>
        <p:txBody>
          <a:bodyPr/>
          <a:lstStyle/>
          <a:p>
            <a:fld id="{86CB4B4D-7CA3-9044-876B-883B54F8677D}" type="slidenum">
              <a:rPr lang="en-US" smtClean="0"/>
              <a:t>18</a:t>
            </a:fld>
            <a:endParaRPr lang="en-US" dirty="0"/>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itle 1"/>
          <p:cNvSpPr txBox="1">
            <a:spLocks noGrp="1"/>
          </p:cNvSpPr>
          <p:nvPr>
            <p:ph type="title"/>
          </p:nvPr>
        </p:nvSpPr>
        <p:spPr>
          <a:xfrm>
            <a:off x="677333" y="609600"/>
            <a:ext cx="7386897" cy="893168"/>
          </a:xfrm>
          <a:prstGeom prst="rect">
            <a:avLst/>
          </a:prstGeom>
        </p:spPr>
        <p:txBody>
          <a:bodyPr/>
          <a:lstStyle/>
          <a:p>
            <a:r>
              <a:rPr lang="en-US" b="1" dirty="0">
                <a:latin typeface="+mn-lt"/>
              </a:rPr>
              <a:t>SAFe: </a:t>
            </a:r>
            <a:r>
              <a:rPr b="1" dirty="0">
                <a:latin typeface="+mn-lt"/>
              </a:rPr>
              <a:t>Agile Software Development</a:t>
            </a:r>
          </a:p>
        </p:txBody>
      </p:sp>
      <p:sp>
        <p:nvSpPr>
          <p:cNvPr id="266" name="Rectangle 2"/>
          <p:cNvSpPr txBox="1"/>
          <p:nvPr/>
        </p:nvSpPr>
        <p:spPr>
          <a:xfrm>
            <a:off x="2690780" y="1854241"/>
            <a:ext cx="6615405" cy="147732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u="sng">
                <a:solidFill>
                  <a:srgbClr val="92D050"/>
                </a:solidFill>
              </a:defRPr>
            </a:pPr>
            <a:r>
              <a:rPr lang="en-US" u="sng" dirty="0">
                <a:solidFill>
                  <a:srgbClr val="99CA3C"/>
                </a:solidFill>
                <a:uFill>
                  <a:solidFill>
                    <a:srgbClr val="99CA3C"/>
                  </a:solidFill>
                </a:uFill>
                <a:hlinkClick r:id="rId2"/>
              </a:rPr>
              <a:t>Agile software development</a:t>
            </a:r>
            <a:r>
              <a:rPr lang="en-US" dirty="0"/>
              <a:t> </a:t>
            </a:r>
            <a:r>
              <a:rPr u="none" dirty="0">
                <a:solidFill>
                  <a:srgbClr val="000000"/>
                </a:solidFill>
              </a:rPr>
              <a:t>refers to a group of software development methodologies (</a:t>
            </a:r>
            <a:r>
              <a:rPr i="1" u="none" dirty="0">
                <a:solidFill>
                  <a:srgbClr val="000000"/>
                </a:solidFill>
              </a:rPr>
              <a:t>Scrum, Kanban, and Extreme Programming</a:t>
            </a:r>
            <a:r>
              <a:rPr u="none" dirty="0">
                <a:solidFill>
                  <a:srgbClr val="000000"/>
                </a:solidFill>
              </a:rPr>
              <a:t>) based on </a:t>
            </a:r>
            <a:r>
              <a:rPr dirty="0">
                <a:solidFill>
                  <a:srgbClr val="000000"/>
                </a:solidFill>
              </a:rPr>
              <a:t>iterative development</a:t>
            </a:r>
            <a:r>
              <a:rPr u="none" dirty="0">
                <a:solidFill>
                  <a:srgbClr val="000000"/>
                </a:solidFill>
              </a:rPr>
              <a:t>, where requirements and solutions evolve through collaboration between self-organizing cross-functional teams</a:t>
            </a:r>
          </a:p>
        </p:txBody>
      </p:sp>
      <p:sp>
        <p:nvSpPr>
          <p:cNvPr id="267" name="Rectangle 3"/>
          <p:cNvSpPr txBox="1"/>
          <p:nvPr/>
        </p:nvSpPr>
        <p:spPr>
          <a:xfrm>
            <a:off x="811762" y="4049486"/>
            <a:ext cx="7955213" cy="1200329"/>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a:solidFill>
                  <a:srgbClr val="92D050"/>
                </a:solidFill>
              </a:defRPr>
            </a:pPr>
            <a:r>
              <a:rPr u="sng" dirty="0">
                <a:solidFill>
                  <a:srgbClr val="99CA3C"/>
                </a:solidFill>
                <a:uFill>
                  <a:solidFill>
                    <a:srgbClr val="99CA3C"/>
                  </a:solidFill>
                </a:uFill>
                <a:hlinkClick r:id="rId2"/>
              </a:rPr>
              <a:t>Agile development</a:t>
            </a:r>
            <a:r>
              <a:rPr dirty="0"/>
              <a:t> </a:t>
            </a:r>
            <a:r>
              <a:rPr dirty="0">
                <a:solidFill>
                  <a:srgbClr val="000000"/>
                </a:solidFill>
              </a:rPr>
              <a:t>refers to any development process that is aligned with the concepts of the Agile Manifesto. The Manifesto was developed by a group leading figures in the software industry, and reflects their experience of what approaches do and do not work for software development</a:t>
            </a:r>
          </a:p>
        </p:txBody>
      </p:sp>
      <p:pic>
        <p:nvPicPr>
          <p:cNvPr id="268" name="Picture 9" descr="Picture 9"/>
          <p:cNvPicPr>
            <a:picLocks noChangeAspect="1"/>
          </p:cNvPicPr>
          <p:nvPr/>
        </p:nvPicPr>
        <p:blipFill>
          <a:blip r:embed="rId3">
            <a:extLst/>
          </a:blip>
          <a:stretch>
            <a:fillRect/>
          </a:stretch>
        </p:blipFill>
        <p:spPr>
          <a:xfrm>
            <a:off x="217888" y="1678504"/>
            <a:ext cx="2505076" cy="1828801"/>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19</a:t>
            </a:fld>
            <a:endParaRPr lang="en-US" dirty="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
          <p:cNvSpPr txBox="1"/>
          <p:nvPr/>
        </p:nvSpPr>
        <p:spPr>
          <a:xfrm>
            <a:off x="5141082" y="3230879"/>
            <a:ext cx="538236" cy="358141"/>
          </a:xfrm>
          <a:prstGeom prst="rect">
            <a:avLst/>
          </a:prstGeom>
          <a:ln w="12700">
            <a:miter lim="400000"/>
          </a:ln>
        </p:spPr>
        <p:txBody>
          <a:bodyPr wrap="none" lIns="45719" rIns="45719">
            <a:spAutoFit/>
          </a:bodyPr>
          <a:lstStyle/>
          <a:p>
            <a:endParaRPr dirty="0"/>
          </a:p>
        </p:txBody>
      </p:sp>
      <p:pic>
        <p:nvPicPr>
          <p:cNvPr id="4" name="Picture 3">
            <a:extLst>
              <a:ext uri="{FF2B5EF4-FFF2-40B4-BE49-F238E27FC236}">
                <a16:creationId xmlns:a16="http://schemas.microsoft.com/office/drawing/2014/main" xmlns="" id="{06B85AE3-609B-448D-AFB7-21AD5C6737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172" y="1124195"/>
            <a:ext cx="2754700" cy="2379059"/>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780896969"/>
              </p:ext>
            </p:extLst>
          </p:nvPr>
        </p:nvGraphicFramePr>
        <p:xfrm>
          <a:off x="3889241" y="500602"/>
          <a:ext cx="4816029" cy="5822692"/>
        </p:xfrm>
        <a:graphic>
          <a:graphicData uri="http://schemas.openxmlformats.org/drawingml/2006/table">
            <a:tbl>
              <a:tblPr>
                <a:tableStyleId>{3C2FFA5D-87B4-456A-9821-1D502468CF0F}</a:tableStyleId>
              </a:tblPr>
              <a:tblGrid>
                <a:gridCol w="4236657"/>
                <a:gridCol w="579372"/>
              </a:tblGrid>
              <a:tr h="173812">
                <a:tc>
                  <a:txBody>
                    <a:bodyPr/>
                    <a:lstStyle/>
                    <a:p>
                      <a:pPr algn="l" fontAlgn="b"/>
                      <a:r>
                        <a:rPr lang="en-US" sz="1000" b="1" u="none" strike="noStrike" dirty="0">
                          <a:effectLst/>
                        </a:rPr>
                        <a:t>Topic</a:t>
                      </a:r>
                      <a:endParaRPr lang="en-US" sz="1000" b="1" i="0" u="none" strike="noStrike" dirty="0">
                        <a:solidFill>
                          <a:srgbClr val="000000"/>
                        </a:solidFill>
                        <a:effectLst/>
                        <a:latin typeface="Calibri"/>
                      </a:endParaRPr>
                    </a:p>
                  </a:txBody>
                  <a:tcPr marL="7242" marR="7242" marT="7242" marB="0" anchor="b"/>
                </a:tc>
                <a:tc>
                  <a:txBody>
                    <a:bodyPr/>
                    <a:lstStyle/>
                    <a:p>
                      <a:pPr algn="ctr" fontAlgn="ctr"/>
                      <a:r>
                        <a:rPr lang="en-US" sz="1000" b="1" u="none" strike="noStrike" dirty="0" smtClean="0">
                          <a:effectLst/>
                        </a:rPr>
                        <a:t>Slide</a:t>
                      </a:r>
                      <a:endParaRPr lang="en-US" sz="1000" b="1" i="0" u="none" strike="noStrike" dirty="0">
                        <a:solidFill>
                          <a:srgbClr val="000000"/>
                        </a:solidFill>
                        <a:effectLst/>
                        <a:latin typeface="Calibri"/>
                      </a:endParaRPr>
                    </a:p>
                  </a:txBody>
                  <a:tcPr marL="7242" marR="7242" marT="7242" marB="0" anchor="ctr"/>
                </a:tc>
              </a:tr>
              <a:tr h="188296">
                <a:tc>
                  <a:txBody>
                    <a:bodyPr/>
                    <a:lstStyle/>
                    <a:p>
                      <a:pPr marL="171450" indent="-171450" algn="l" rtl="0" fontAlgn="ctr">
                        <a:buFont typeface="Wingdings" panose="05000000000000000000" pitchFamily="2" charset="2"/>
                        <a:buChar char="q"/>
                      </a:pPr>
                      <a:r>
                        <a:rPr lang="en-US" sz="1100" u="none" strike="noStrike" dirty="0">
                          <a:effectLst/>
                        </a:rPr>
                        <a:t>Agile History</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smtClean="0">
                          <a:solidFill>
                            <a:srgbClr val="000000"/>
                          </a:solidFill>
                          <a:effectLst/>
                          <a:latin typeface="Calibri"/>
                          <a:hlinkClick r:id="rId3" action="ppaction://hlinksldjump"/>
                        </a:rPr>
                        <a:t>3</a:t>
                      </a:r>
                      <a:endParaRPr lang="en-US" sz="1000" b="0" i="0" u="none" strike="noStrike" dirty="0">
                        <a:solidFill>
                          <a:srgbClr val="000000"/>
                        </a:solidFill>
                        <a:effectLst/>
                        <a:latin typeface="Calibri"/>
                      </a:endParaRPr>
                    </a:p>
                  </a:txBody>
                  <a:tcPr marL="7242" marR="7242" marT="7242" marB="0" anchor="b"/>
                </a:tc>
              </a:tr>
              <a:tr h="188296">
                <a:tc>
                  <a:txBody>
                    <a:bodyPr/>
                    <a:lstStyle/>
                    <a:p>
                      <a:pPr marL="171450" indent="-171450" algn="l" rtl="0" fontAlgn="ctr">
                        <a:buFont typeface="Wingdings" panose="05000000000000000000" pitchFamily="2" charset="2"/>
                        <a:buChar char="q"/>
                      </a:pPr>
                      <a:r>
                        <a:rPr lang="en-US" sz="1100" u="none" strike="noStrike" dirty="0">
                          <a:effectLst/>
                        </a:rPr>
                        <a:t>Agile History Timeline</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smtClean="0">
                          <a:solidFill>
                            <a:srgbClr val="000000"/>
                          </a:solidFill>
                          <a:effectLst/>
                          <a:latin typeface="Calibri"/>
                          <a:hlinkClick r:id="rId4" action="ppaction://hlinksldjump"/>
                        </a:rPr>
                        <a:t>4</a:t>
                      </a:r>
                      <a:endParaRPr lang="en-US" sz="1000" b="0" i="0" u="none" strike="noStrike" dirty="0">
                        <a:solidFill>
                          <a:srgbClr val="000000"/>
                        </a:solidFill>
                        <a:effectLst/>
                        <a:latin typeface="Calibri"/>
                      </a:endParaRPr>
                    </a:p>
                  </a:txBody>
                  <a:tcPr marL="7242" marR="7242" marT="7242" marB="0" anchor="b"/>
                </a:tc>
              </a:tr>
              <a:tr h="188296">
                <a:tc>
                  <a:txBody>
                    <a:bodyPr/>
                    <a:lstStyle/>
                    <a:p>
                      <a:pPr marL="171450" indent="-171450" algn="l" rtl="0" fontAlgn="ctr">
                        <a:buFont typeface="Wingdings" panose="05000000000000000000" pitchFamily="2" charset="2"/>
                        <a:buChar char="q"/>
                      </a:pPr>
                      <a:r>
                        <a:rPr lang="en-US" sz="1100" u="none" strike="noStrike" dirty="0">
                          <a:effectLst/>
                        </a:rPr>
                        <a:t>Evolution of Project Management</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smtClean="0">
                          <a:solidFill>
                            <a:srgbClr val="000000"/>
                          </a:solidFill>
                          <a:effectLst/>
                          <a:latin typeface="Calibri"/>
                          <a:hlinkClick r:id="rId5" action="ppaction://hlinksldjump"/>
                        </a:rPr>
                        <a:t>5</a:t>
                      </a:r>
                      <a:endParaRPr lang="en-US" sz="1000" b="0" i="0" u="none" strike="noStrike" dirty="0">
                        <a:solidFill>
                          <a:srgbClr val="000000"/>
                        </a:solidFill>
                        <a:effectLst/>
                        <a:latin typeface="Calibri"/>
                      </a:endParaRPr>
                    </a:p>
                  </a:txBody>
                  <a:tcPr marL="7242" marR="7242" marT="7242" marB="0" anchor="b"/>
                </a:tc>
              </a:tr>
              <a:tr h="188296">
                <a:tc>
                  <a:txBody>
                    <a:bodyPr/>
                    <a:lstStyle/>
                    <a:p>
                      <a:pPr marL="171450" indent="-171450" algn="l" rtl="0" fontAlgn="ctr">
                        <a:buFont typeface="Wingdings" panose="05000000000000000000" pitchFamily="2" charset="2"/>
                        <a:buChar char="q"/>
                      </a:pPr>
                      <a:r>
                        <a:rPr lang="en-US" sz="1100" u="none" strike="noStrike" dirty="0">
                          <a:effectLst/>
                        </a:rPr>
                        <a:t>Understanding Agile</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smtClean="0">
                          <a:solidFill>
                            <a:srgbClr val="000000"/>
                          </a:solidFill>
                          <a:effectLst/>
                          <a:latin typeface="Calibri"/>
                          <a:hlinkClick r:id="rId6" action="ppaction://hlinksldjump"/>
                        </a:rPr>
                        <a:t>6</a:t>
                      </a:r>
                      <a:endParaRPr lang="en-US" sz="1000" b="0" i="0" u="none" strike="noStrike" dirty="0">
                        <a:solidFill>
                          <a:srgbClr val="000000"/>
                        </a:solidFill>
                        <a:effectLst/>
                        <a:latin typeface="Calibri"/>
                      </a:endParaRPr>
                    </a:p>
                  </a:txBody>
                  <a:tcPr marL="7242" marR="7242" marT="7242" marB="0" anchor="b"/>
                </a:tc>
              </a:tr>
              <a:tr h="188296">
                <a:tc>
                  <a:txBody>
                    <a:bodyPr/>
                    <a:lstStyle/>
                    <a:p>
                      <a:pPr marL="171450" indent="-171450" algn="l" rtl="0" fontAlgn="ctr">
                        <a:buFont typeface="Wingdings" panose="05000000000000000000" pitchFamily="2" charset="2"/>
                        <a:buChar char="q"/>
                      </a:pPr>
                      <a:r>
                        <a:rPr lang="nl-NL" sz="1100" u="none" strike="noStrike">
                          <a:effectLst/>
                        </a:rPr>
                        <a:t>Scrum, Kanban, &amp; Extreme Programming Methodologies</a:t>
                      </a:r>
                      <a:endParaRPr lang="nl-NL" sz="1100" b="0" i="0" u="none" strike="noStrike">
                        <a:solidFill>
                          <a:srgbClr val="000000"/>
                        </a:solidFill>
                        <a:effectLst/>
                        <a:latin typeface="Calibri"/>
                      </a:endParaRPr>
                    </a:p>
                  </a:txBody>
                  <a:tcPr marL="7242" marR="7242" marT="7242" marB="0" anchor="ctr"/>
                </a:tc>
                <a:tc>
                  <a:txBody>
                    <a:bodyPr/>
                    <a:lstStyle/>
                    <a:p>
                      <a:pPr algn="ctr" fontAlgn="b"/>
                      <a:r>
                        <a:rPr lang="en-US" sz="1000" b="0" i="0" u="none" strike="noStrike" dirty="0" smtClean="0">
                          <a:solidFill>
                            <a:srgbClr val="000000"/>
                          </a:solidFill>
                          <a:effectLst/>
                          <a:latin typeface="Calibri"/>
                          <a:hlinkClick r:id="rId7" action="ppaction://hlinksldjump"/>
                        </a:rPr>
                        <a:t>7</a:t>
                      </a:r>
                      <a:endParaRPr lang="en-US" sz="1000" b="0" i="0" u="none" strike="noStrike" dirty="0">
                        <a:solidFill>
                          <a:srgbClr val="000000"/>
                        </a:solidFill>
                        <a:effectLst/>
                        <a:latin typeface="Calibri"/>
                      </a:endParaRPr>
                    </a:p>
                  </a:txBody>
                  <a:tcPr marL="7242" marR="7242" marT="7242" marB="0" anchor="b"/>
                </a:tc>
              </a:tr>
              <a:tr h="188296">
                <a:tc>
                  <a:txBody>
                    <a:bodyPr/>
                    <a:lstStyle/>
                    <a:p>
                      <a:pPr marL="171450" indent="-171450" algn="l" rtl="0" fontAlgn="ctr">
                        <a:buFont typeface="Wingdings" panose="05000000000000000000" pitchFamily="2" charset="2"/>
                        <a:buChar char="q"/>
                      </a:pPr>
                      <a:r>
                        <a:rPr lang="en-US" sz="1100" u="none" strike="noStrike" dirty="0">
                          <a:effectLst/>
                        </a:rPr>
                        <a:t>Difference between Scrum &amp; Extreme Programming</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smtClean="0">
                          <a:solidFill>
                            <a:srgbClr val="000000"/>
                          </a:solidFill>
                          <a:effectLst/>
                          <a:latin typeface="Calibri"/>
                          <a:hlinkClick r:id="rId8" action="ppaction://hlinksldjump"/>
                        </a:rPr>
                        <a:t>8</a:t>
                      </a:r>
                      <a:endParaRPr lang="en-US" sz="1000" b="0" i="0" u="none" strike="noStrike" dirty="0">
                        <a:solidFill>
                          <a:srgbClr val="000000"/>
                        </a:solidFill>
                        <a:effectLst/>
                        <a:latin typeface="Calibri"/>
                      </a:endParaRPr>
                    </a:p>
                  </a:txBody>
                  <a:tcPr marL="7242" marR="7242" marT="7242" marB="0" anchor="b"/>
                </a:tc>
              </a:tr>
              <a:tr h="188296">
                <a:tc>
                  <a:txBody>
                    <a:bodyPr/>
                    <a:lstStyle/>
                    <a:p>
                      <a:pPr marL="171450" indent="-171450" algn="l" rtl="0" fontAlgn="ctr">
                        <a:buFont typeface="Wingdings" panose="05000000000000000000" pitchFamily="2" charset="2"/>
                        <a:buChar char="q"/>
                      </a:pPr>
                      <a:r>
                        <a:rPr lang="en-US" sz="1100" u="none" strike="noStrike" dirty="0">
                          <a:effectLst/>
                        </a:rPr>
                        <a:t>Agile Manifesto</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smtClean="0">
                          <a:solidFill>
                            <a:srgbClr val="000000"/>
                          </a:solidFill>
                          <a:effectLst/>
                          <a:latin typeface="Calibri"/>
                          <a:hlinkClick r:id="rId9" action="ppaction://hlinksldjump"/>
                        </a:rPr>
                        <a:t>9</a:t>
                      </a:r>
                      <a:endParaRPr lang="en-US" sz="1000" b="0" i="0" u="none" strike="noStrike" dirty="0">
                        <a:solidFill>
                          <a:srgbClr val="000000"/>
                        </a:solidFill>
                        <a:effectLst/>
                        <a:latin typeface="Calibri"/>
                      </a:endParaRPr>
                    </a:p>
                  </a:txBody>
                  <a:tcPr marL="7242" marR="7242" marT="7242" marB="0" anchor="b"/>
                </a:tc>
              </a:tr>
              <a:tr h="188296">
                <a:tc>
                  <a:txBody>
                    <a:bodyPr/>
                    <a:lstStyle/>
                    <a:p>
                      <a:pPr marL="171450" indent="-171450" algn="l" rtl="0" fontAlgn="ctr">
                        <a:buFont typeface="Wingdings" panose="05000000000000000000" pitchFamily="2" charset="2"/>
                        <a:buChar char="q"/>
                      </a:pPr>
                      <a:r>
                        <a:rPr lang="en-US" sz="1100" u="none" strike="noStrike" dirty="0">
                          <a:effectLst/>
                        </a:rPr>
                        <a:t>What is Modern Agile</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smtClean="0">
                          <a:solidFill>
                            <a:srgbClr val="000000"/>
                          </a:solidFill>
                          <a:effectLst/>
                          <a:latin typeface="Calibri"/>
                          <a:hlinkClick r:id="rId10" action="ppaction://hlinksldjump"/>
                        </a:rPr>
                        <a:t>10</a:t>
                      </a:r>
                      <a:endParaRPr lang="en-US" sz="1000" b="0" i="0" u="none" strike="noStrike" dirty="0">
                        <a:solidFill>
                          <a:srgbClr val="000000"/>
                        </a:solidFill>
                        <a:effectLst/>
                        <a:latin typeface="Calibri"/>
                      </a:endParaRPr>
                    </a:p>
                  </a:txBody>
                  <a:tcPr marL="7242" marR="7242" marT="7242" marB="0" anchor="b"/>
                </a:tc>
              </a:tr>
              <a:tr h="188296">
                <a:tc>
                  <a:txBody>
                    <a:bodyPr/>
                    <a:lstStyle/>
                    <a:p>
                      <a:pPr marL="171450" indent="-171450" algn="l" rtl="0" fontAlgn="ctr">
                        <a:buFont typeface="Wingdings" panose="05000000000000000000" pitchFamily="2" charset="2"/>
                        <a:buChar char="q"/>
                      </a:pPr>
                      <a:r>
                        <a:rPr lang="en-US" sz="1100" u="none" strike="noStrike" dirty="0">
                          <a:effectLst/>
                        </a:rPr>
                        <a:t>Modern Agile Guiding Principles</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smtClean="0">
                          <a:solidFill>
                            <a:srgbClr val="000000"/>
                          </a:solidFill>
                          <a:effectLst/>
                          <a:latin typeface="Calibri"/>
                          <a:hlinkClick r:id="rId11" action="ppaction://hlinksldjump"/>
                        </a:rPr>
                        <a:t>11</a:t>
                      </a:r>
                      <a:endParaRPr lang="en-US" sz="1000" b="0" i="0" u="none" strike="noStrike" dirty="0">
                        <a:solidFill>
                          <a:srgbClr val="000000"/>
                        </a:solidFill>
                        <a:effectLst/>
                        <a:latin typeface="Calibri"/>
                      </a:endParaRPr>
                    </a:p>
                  </a:txBody>
                  <a:tcPr marL="7242" marR="7242" marT="7242" marB="0" anchor="b"/>
                </a:tc>
              </a:tr>
              <a:tr h="188296">
                <a:tc>
                  <a:txBody>
                    <a:bodyPr/>
                    <a:lstStyle/>
                    <a:p>
                      <a:pPr marL="171450" indent="-171450" algn="l" rtl="0" fontAlgn="ctr">
                        <a:buFont typeface="Wingdings" panose="05000000000000000000" pitchFamily="2" charset="2"/>
                        <a:buChar char="q"/>
                      </a:pPr>
                      <a:r>
                        <a:rPr lang="en-US" sz="1100" u="none" strike="noStrike" dirty="0">
                          <a:effectLst/>
                        </a:rPr>
                        <a:t>Real world example of how to apply modern Agile guiding principle</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smtClean="0">
                          <a:solidFill>
                            <a:srgbClr val="000000"/>
                          </a:solidFill>
                          <a:effectLst/>
                          <a:latin typeface="Calibri"/>
                          <a:hlinkClick r:id="rId12" action="ppaction://hlinksldjump"/>
                        </a:rPr>
                        <a:t>12</a:t>
                      </a:r>
                      <a:endParaRPr lang="en-US" sz="1000" b="0" i="0" u="none" strike="noStrike" dirty="0">
                        <a:solidFill>
                          <a:srgbClr val="000000"/>
                        </a:solidFill>
                        <a:effectLst/>
                        <a:latin typeface="Calibri"/>
                      </a:endParaRPr>
                    </a:p>
                  </a:txBody>
                  <a:tcPr marL="7242" marR="7242" marT="7242" marB="0" anchor="b"/>
                </a:tc>
              </a:tr>
              <a:tr h="188296">
                <a:tc>
                  <a:txBody>
                    <a:bodyPr/>
                    <a:lstStyle/>
                    <a:p>
                      <a:pPr marL="171450" indent="-171450" algn="l" rtl="0" fontAlgn="ctr">
                        <a:buFont typeface="Wingdings" panose="05000000000000000000" pitchFamily="2" charset="2"/>
                        <a:buChar char="q"/>
                      </a:pPr>
                      <a:r>
                        <a:rPr lang="en-US" sz="1100" u="none" strike="noStrike" dirty="0">
                          <a:effectLst/>
                        </a:rPr>
                        <a:t>Project Schedule / Cost Estimation Techniques</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smtClean="0">
                          <a:solidFill>
                            <a:srgbClr val="000000"/>
                          </a:solidFill>
                          <a:effectLst/>
                          <a:latin typeface="Calibri"/>
                          <a:hlinkClick r:id="rId13" action="ppaction://hlinksldjump"/>
                        </a:rPr>
                        <a:t>13</a:t>
                      </a:r>
                      <a:endParaRPr lang="en-US" sz="1000" b="0" i="0" u="none" strike="noStrike" dirty="0">
                        <a:solidFill>
                          <a:srgbClr val="000000"/>
                        </a:solidFill>
                        <a:effectLst/>
                        <a:latin typeface="Calibri"/>
                      </a:endParaRPr>
                    </a:p>
                  </a:txBody>
                  <a:tcPr marL="7242" marR="7242" marT="7242" marB="0" anchor="b"/>
                </a:tc>
              </a:tr>
              <a:tr h="188296">
                <a:tc>
                  <a:txBody>
                    <a:bodyPr/>
                    <a:lstStyle/>
                    <a:p>
                      <a:pPr marL="171450" indent="-171450" algn="l" rtl="0" fontAlgn="ctr">
                        <a:buFont typeface="Wingdings" panose="05000000000000000000" pitchFamily="2" charset="2"/>
                        <a:buChar char="q"/>
                      </a:pPr>
                      <a:r>
                        <a:rPr lang="en-US" sz="1100" u="none" strike="noStrike" dirty="0">
                          <a:effectLst/>
                        </a:rPr>
                        <a:t>How to Estimate Project Schedule in Agile</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smtClean="0">
                          <a:solidFill>
                            <a:srgbClr val="000000"/>
                          </a:solidFill>
                          <a:effectLst/>
                          <a:latin typeface="Calibri"/>
                          <a:hlinkClick r:id="rId14" action="ppaction://hlinksldjump"/>
                        </a:rPr>
                        <a:t>14</a:t>
                      </a:r>
                      <a:endParaRPr lang="en-US" sz="1000" b="0" i="0" u="none" strike="noStrike" dirty="0">
                        <a:solidFill>
                          <a:srgbClr val="000000"/>
                        </a:solidFill>
                        <a:effectLst/>
                        <a:latin typeface="Calibri"/>
                      </a:endParaRPr>
                    </a:p>
                  </a:txBody>
                  <a:tcPr marL="7242" marR="7242" marT="7242" marB="0" anchor="b"/>
                </a:tc>
              </a:tr>
              <a:tr h="188296">
                <a:tc>
                  <a:txBody>
                    <a:bodyPr/>
                    <a:lstStyle/>
                    <a:p>
                      <a:pPr marL="171450" indent="-171450" algn="l" rtl="0" fontAlgn="ctr">
                        <a:buFont typeface="Wingdings" panose="05000000000000000000" pitchFamily="2" charset="2"/>
                        <a:buChar char="q"/>
                      </a:pPr>
                      <a:r>
                        <a:rPr lang="en-US" sz="1100" u="none" strike="noStrike" dirty="0">
                          <a:effectLst/>
                        </a:rPr>
                        <a:t>How to Estimate Project Cost in Agile</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smtClean="0">
                          <a:solidFill>
                            <a:srgbClr val="000000"/>
                          </a:solidFill>
                          <a:effectLst/>
                          <a:latin typeface="Calibri"/>
                          <a:hlinkClick r:id="rId15" action="ppaction://hlinksldjump"/>
                        </a:rPr>
                        <a:t>15</a:t>
                      </a:r>
                      <a:endParaRPr lang="en-US" sz="1000" b="0" i="0" u="none" strike="noStrike" dirty="0">
                        <a:solidFill>
                          <a:srgbClr val="000000"/>
                        </a:solidFill>
                        <a:effectLst/>
                        <a:latin typeface="Calibri"/>
                      </a:endParaRPr>
                    </a:p>
                  </a:txBody>
                  <a:tcPr marL="7242" marR="7242" marT="7242" marB="0" anchor="b"/>
                </a:tc>
              </a:tr>
              <a:tr h="188296">
                <a:tc>
                  <a:txBody>
                    <a:bodyPr/>
                    <a:lstStyle/>
                    <a:p>
                      <a:pPr marL="171450" indent="-171450" algn="l" rtl="0" fontAlgn="ctr">
                        <a:buFont typeface="Wingdings" panose="05000000000000000000" pitchFamily="2" charset="2"/>
                        <a:buChar char="q"/>
                      </a:pPr>
                      <a:r>
                        <a:rPr lang="en-US" sz="1100" u="none" strike="noStrike" dirty="0">
                          <a:effectLst/>
                        </a:rPr>
                        <a:t>What is DevOps?</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smtClean="0">
                          <a:solidFill>
                            <a:srgbClr val="000000"/>
                          </a:solidFill>
                          <a:effectLst/>
                          <a:latin typeface="Calibri"/>
                          <a:hlinkClick r:id="rId16" action="ppaction://hlinksldjump"/>
                        </a:rPr>
                        <a:t>16</a:t>
                      </a:r>
                      <a:endParaRPr lang="en-US" sz="1000" b="0" i="0" u="none" strike="noStrike" dirty="0">
                        <a:solidFill>
                          <a:srgbClr val="000000"/>
                        </a:solidFill>
                        <a:effectLst/>
                        <a:latin typeface="Calibri"/>
                      </a:endParaRPr>
                    </a:p>
                  </a:txBody>
                  <a:tcPr marL="7242" marR="7242" marT="7242" marB="0" anchor="b"/>
                </a:tc>
              </a:tr>
              <a:tr h="188296">
                <a:tc>
                  <a:txBody>
                    <a:bodyPr/>
                    <a:lstStyle/>
                    <a:p>
                      <a:pPr marL="171450" indent="-171450" algn="l" rtl="0" fontAlgn="ctr">
                        <a:buFont typeface="Wingdings" panose="05000000000000000000" pitchFamily="2" charset="2"/>
                        <a:buChar char="q"/>
                      </a:pPr>
                      <a:r>
                        <a:rPr lang="en-US" sz="1100" u="none" strike="noStrike" dirty="0" smtClean="0">
                          <a:effectLst/>
                        </a:rPr>
                        <a:t>Does Agile work</a:t>
                      </a:r>
                      <a:r>
                        <a:rPr lang="en-US" sz="1100" u="none" strike="noStrike" baseline="0" dirty="0" smtClean="0">
                          <a:effectLst/>
                        </a:rPr>
                        <a:t> for infrastructure projects</a:t>
                      </a:r>
                      <a:r>
                        <a:rPr lang="en-US" sz="1100" u="none" strike="noStrike" dirty="0" smtClean="0">
                          <a:effectLst/>
                        </a:rPr>
                        <a:t>?</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smtClean="0">
                          <a:solidFill>
                            <a:srgbClr val="000000"/>
                          </a:solidFill>
                          <a:effectLst/>
                          <a:latin typeface="Calibri"/>
                          <a:hlinkClick r:id="rId17" action="ppaction://hlinksldjump"/>
                        </a:rPr>
                        <a:t>17</a:t>
                      </a:r>
                      <a:endParaRPr lang="en-US" sz="1000" b="0" i="0" u="none" strike="noStrike" dirty="0">
                        <a:solidFill>
                          <a:srgbClr val="000000"/>
                        </a:solidFill>
                        <a:effectLst/>
                        <a:latin typeface="Calibri"/>
                      </a:endParaRPr>
                    </a:p>
                  </a:txBody>
                  <a:tcPr marL="7242" marR="7242" marT="7242" marB="0" anchor="b"/>
                </a:tc>
              </a:tr>
              <a:tr h="188296">
                <a:tc>
                  <a:txBody>
                    <a:bodyPr/>
                    <a:lstStyle/>
                    <a:p>
                      <a:pPr marL="171450" indent="-171450" algn="l" rtl="0" fontAlgn="ctr">
                        <a:buFont typeface="Wingdings" panose="05000000000000000000" pitchFamily="2" charset="2"/>
                        <a:buChar char="q"/>
                      </a:pPr>
                      <a:r>
                        <a:rPr lang="en-US" sz="1100" u="none" strike="noStrike" dirty="0">
                          <a:effectLst/>
                        </a:rPr>
                        <a:t>What is </a:t>
                      </a:r>
                      <a:r>
                        <a:rPr lang="en-US" sz="1100" u="none" strike="noStrike" dirty="0" smtClean="0">
                          <a:effectLst/>
                        </a:rPr>
                        <a:t>Scaling Framework?</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smtClean="0">
                          <a:solidFill>
                            <a:srgbClr val="000000"/>
                          </a:solidFill>
                          <a:effectLst/>
                          <a:latin typeface="Calibri"/>
                          <a:hlinkClick r:id="rId18" action="ppaction://hlinksldjump"/>
                        </a:rPr>
                        <a:t>18</a:t>
                      </a:r>
                      <a:endParaRPr lang="en-US" sz="1000" b="0" i="0" u="none" strike="noStrike" dirty="0">
                        <a:solidFill>
                          <a:srgbClr val="000000"/>
                        </a:solidFill>
                        <a:effectLst/>
                        <a:latin typeface="Calibri"/>
                      </a:endParaRPr>
                    </a:p>
                  </a:txBody>
                  <a:tcPr marL="7242" marR="7242" marT="7242" marB="0" anchor="b"/>
                </a:tc>
              </a:tr>
              <a:tr h="188296">
                <a:tc>
                  <a:txBody>
                    <a:bodyPr/>
                    <a:lstStyle/>
                    <a:p>
                      <a:pPr marL="171450" indent="-171450" algn="l" rtl="0" fontAlgn="ctr">
                        <a:buFont typeface="Wingdings" panose="05000000000000000000" pitchFamily="2" charset="2"/>
                        <a:buChar char="q"/>
                      </a:pPr>
                      <a:r>
                        <a:rPr lang="en-US" sz="1100" u="none" strike="noStrike" dirty="0" smtClean="0">
                          <a:effectLst/>
                        </a:rPr>
                        <a:t>SAFe: Agile </a:t>
                      </a:r>
                      <a:r>
                        <a:rPr lang="en-US" sz="1100" u="none" strike="noStrike" dirty="0">
                          <a:effectLst/>
                        </a:rPr>
                        <a:t>Software Development</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smtClean="0">
                          <a:solidFill>
                            <a:srgbClr val="000000"/>
                          </a:solidFill>
                          <a:effectLst/>
                          <a:latin typeface="Calibri"/>
                          <a:hlinkClick r:id="rId19" action="ppaction://hlinksldjump"/>
                        </a:rPr>
                        <a:t>19</a:t>
                      </a:r>
                      <a:endParaRPr lang="en-US" sz="1000" b="0" i="0" u="none" strike="noStrike" dirty="0">
                        <a:solidFill>
                          <a:srgbClr val="000000"/>
                        </a:solidFill>
                        <a:effectLst/>
                        <a:latin typeface="Calibri"/>
                      </a:endParaRPr>
                    </a:p>
                  </a:txBody>
                  <a:tcPr marL="7242" marR="7242" marT="7242" marB="0" anchor="b"/>
                </a:tc>
              </a:tr>
              <a:tr h="188296">
                <a:tc>
                  <a:txBody>
                    <a:bodyPr/>
                    <a:lstStyle/>
                    <a:p>
                      <a:pPr marL="171450" indent="-171450" algn="l" rtl="0" fontAlgn="ctr">
                        <a:buFont typeface="Wingdings" panose="05000000000000000000" pitchFamily="2" charset="2"/>
                        <a:buChar char="q"/>
                      </a:pPr>
                      <a:r>
                        <a:rPr lang="en-US" sz="1100" u="none" strike="noStrike" dirty="0" smtClean="0">
                          <a:effectLst/>
                        </a:rPr>
                        <a:t>SAFe: </a:t>
                      </a:r>
                      <a:r>
                        <a:rPr lang="en-US" sz="1100" u="none" strike="noStrike" dirty="0" smtClean="0">
                          <a:effectLst/>
                        </a:rPr>
                        <a:t>Lean </a:t>
                      </a:r>
                      <a:r>
                        <a:rPr lang="en-US" sz="1100" u="none" strike="noStrike" dirty="0">
                          <a:effectLst/>
                        </a:rPr>
                        <a:t>Software Development Principles</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smtClean="0">
                          <a:solidFill>
                            <a:srgbClr val="000000"/>
                          </a:solidFill>
                          <a:effectLst/>
                          <a:latin typeface="Calibri"/>
                          <a:hlinkClick r:id="rId20" action="ppaction://hlinksldjump"/>
                        </a:rPr>
                        <a:t>20</a:t>
                      </a:r>
                      <a:endParaRPr lang="en-US" sz="1000" b="0" i="0" u="none" strike="noStrike" dirty="0">
                        <a:solidFill>
                          <a:srgbClr val="000000"/>
                        </a:solidFill>
                        <a:effectLst/>
                        <a:latin typeface="Calibri"/>
                      </a:endParaRPr>
                    </a:p>
                  </a:txBody>
                  <a:tcPr marL="7242" marR="7242" marT="7242" marB="0" anchor="b"/>
                </a:tc>
              </a:tr>
              <a:tr h="188296">
                <a:tc>
                  <a:txBody>
                    <a:bodyPr/>
                    <a:lstStyle/>
                    <a:p>
                      <a:pPr marL="171450" indent="-171450" algn="l" rtl="0" fontAlgn="ctr">
                        <a:buFont typeface="Wingdings" panose="05000000000000000000" pitchFamily="2" charset="2"/>
                        <a:buChar char="q"/>
                      </a:pPr>
                      <a:r>
                        <a:rPr lang="en-US" sz="1100" u="none" strike="noStrike" dirty="0" smtClean="0">
                          <a:effectLst/>
                        </a:rPr>
                        <a:t>SAFe: </a:t>
                      </a:r>
                      <a:r>
                        <a:rPr lang="en-US" sz="1100" u="none" strike="noStrike" dirty="0" smtClean="0">
                          <a:effectLst/>
                        </a:rPr>
                        <a:t>What </a:t>
                      </a:r>
                      <a:r>
                        <a:rPr lang="en-US" sz="1100" u="none" strike="noStrike" dirty="0">
                          <a:effectLst/>
                        </a:rPr>
                        <a:t>is Systems Thinking?</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smtClean="0">
                          <a:solidFill>
                            <a:srgbClr val="000000"/>
                          </a:solidFill>
                          <a:effectLst/>
                          <a:latin typeface="Calibri"/>
                          <a:hlinkClick r:id="rId21" action="ppaction://hlinksldjump"/>
                        </a:rPr>
                        <a:t>21</a:t>
                      </a:r>
                      <a:endParaRPr lang="en-US" sz="1000" b="0" i="0" u="none" strike="noStrike" dirty="0">
                        <a:solidFill>
                          <a:srgbClr val="000000"/>
                        </a:solidFill>
                        <a:effectLst/>
                        <a:latin typeface="Calibri"/>
                      </a:endParaRPr>
                    </a:p>
                  </a:txBody>
                  <a:tcPr marL="7242" marR="7242" marT="7242" marB="0" anchor="b"/>
                </a:tc>
              </a:tr>
              <a:tr h="188296">
                <a:tc>
                  <a:txBody>
                    <a:bodyPr/>
                    <a:lstStyle/>
                    <a:p>
                      <a:pPr marL="171450" indent="-171450" algn="l" rtl="0" fontAlgn="ctr">
                        <a:buFont typeface="Wingdings" panose="05000000000000000000" pitchFamily="2" charset="2"/>
                        <a:buChar char="q"/>
                      </a:pPr>
                      <a:r>
                        <a:rPr lang="en-US" sz="1100" u="none" strike="noStrike" dirty="0">
                          <a:effectLst/>
                        </a:rPr>
                        <a:t>Scaled Agile (SAFe)</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smtClean="0">
                          <a:solidFill>
                            <a:srgbClr val="000000"/>
                          </a:solidFill>
                          <a:effectLst/>
                          <a:latin typeface="Calibri"/>
                          <a:hlinkClick r:id="rId22" action="ppaction://hlinksldjump"/>
                        </a:rPr>
                        <a:t>22</a:t>
                      </a:r>
                      <a:endParaRPr lang="en-US" sz="1000" b="0" i="0" u="none" strike="noStrike" dirty="0">
                        <a:solidFill>
                          <a:srgbClr val="000000"/>
                        </a:solidFill>
                        <a:effectLst/>
                        <a:latin typeface="Calibri"/>
                      </a:endParaRPr>
                    </a:p>
                  </a:txBody>
                  <a:tcPr marL="7242" marR="7242" marT="7242" marB="0" anchor="b"/>
                </a:tc>
              </a:tr>
              <a:tr h="188296">
                <a:tc>
                  <a:txBody>
                    <a:bodyPr/>
                    <a:lstStyle/>
                    <a:p>
                      <a:pPr marL="171450" indent="-171450" algn="l" rtl="0" fontAlgn="ctr">
                        <a:buFont typeface="Wingdings" panose="05000000000000000000" pitchFamily="2" charset="2"/>
                        <a:buChar char="q"/>
                      </a:pPr>
                      <a:r>
                        <a:rPr lang="en-US" sz="1100" b="0" i="0" u="none" strike="noStrike" dirty="0" smtClean="0">
                          <a:solidFill>
                            <a:srgbClr val="000000"/>
                          </a:solidFill>
                          <a:effectLst/>
                          <a:latin typeface="Calibri"/>
                        </a:rPr>
                        <a:t>Agile Release Train (ART)</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smtClean="0">
                          <a:solidFill>
                            <a:srgbClr val="000000"/>
                          </a:solidFill>
                          <a:effectLst/>
                          <a:latin typeface="Calibri"/>
                          <a:hlinkClick r:id="rId23" action="ppaction://hlinksldjump"/>
                        </a:rPr>
                        <a:t>23</a:t>
                      </a:r>
                      <a:endParaRPr lang="en-US" sz="1000" b="0" i="0" u="none" strike="noStrike" dirty="0">
                        <a:solidFill>
                          <a:srgbClr val="000000"/>
                        </a:solidFill>
                        <a:effectLst/>
                        <a:latin typeface="Calibri"/>
                      </a:endParaRPr>
                    </a:p>
                  </a:txBody>
                  <a:tcPr marL="7242" marR="7242" marT="7242" marB="0" anchor="b"/>
                </a:tc>
              </a:tr>
              <a:tr h="188296">
                <a:tc>
                  <a:txBody>
                    <a:bodyPr/>
                    <a:lstStyle/>
                    <a:p>
                      <a:pPr marL="171450" indent="-171450" algn="l" rtl="0" fontAlgn="ctr">
                        <a:buFont typeface="Wingdings" panose="05000000000000000000" pitchFamily="2" charset="2"/>
                        <a:buChar char="q"/>
                      </a:pPr>
                      <a:r>
                        <a:rPr lang="en-US" sz="1100" u="none" strike="noStrike" dirty="0">
                          <a:effectLst/>
                        </a:rPr>
                        <a:t>Scaled Agile For Lean Enterprises Diagram</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smtClean="0">
                          <a:solidFill>
                            <a:srgbClr val="000000"/>
                          </a:solidFill>
                          <a:effectLst/>
                          <a:latin typeface="Calibri"/>
                          <a:hlinkClick r:id="rId24" action="ppaction://hlinksldjump"/>
                        </a:rPr>
                        <a:t>24</a:t>
                      </a:r>
                      <a:endParaRPr lang="en-US" sz="1000" b="0" i="0" u="none" strike="noStrike" dirty="0">
                        <a:solidFill>
                          <a:srgbClr val="000000"/>
                        </a:solidFill>
                        <a:effectLst/>
                        <a:latin typeface="Calibri"/>
                      </a:endParaRPr>
                    </a:p>
                  </a:txBody>
                  <a:tcPr marL="7242" marR="7242" marT="7242" marB="0" anchor="b"/>
                </a:tc>
              </a:tr>
              <a:tr h="188296">
                <a:tc>
                  <a:txBody>
                    <a:bodyPr/>
                    <a:lstStyle/>
                    <a:p>
                      <a:pPr marL="171450" indent="-171450" algn="l" rtl="0" fontAlgn="ctr">
                        <a:buFont typeface="Wingdings" panose="05000000000000000000" pitchFamily="2" charset="2"/>
                        <a:buChar char="q"/>
                      </a:pPr>
                      <a:r>
                        <a:rPr lang="en-US" sz="1100" u="none" strike="noStrike" dirty="0">
                          <a:effectLst/>
                        </a:rPr>
                        <a:t>Should a Project Manager learn Agile?</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smtClean="0">
                          <a:solidFill>
                            <a:srgbClr val="000000"/>
                          </a:solidFill>
                          <a:effectLst/>
                          <a:latin typeface="Calibri"/>
                          <a:hlinkClick r:id="rId25" action="ppaction://hlinksldjump"/>
                        </a:rPr>
                        <a:t>25</a:t>
                      </a:r>
                      <a:endParaRPr lang="en-US" sz="1000" b="0" i="0" u="none" strike="noStrike" dirty="0">
                        <a:solidFill>
                          <a:srgbClr val="000000"/>
                        </a:solidFill>
                        <a:effectLst/>
                        <a:latin typeface="Calibri"/>
                      </a:endParaRPr>
                    </a:p>
                  </a:txBody>
                  <a:tcPr marL="7242" marR="7242" marT="7242" marB="0" anchor="b"/>
                </a:tc>
              </a:tr>
              <a:tr h="188296">
                <a:tc>
                  <a:txBody>
                    <a:bodyPr/>
                    <a:lstStyle/>
                    <a:p>
                      <a:pPr marL="171450" indent="-171450" algn="l" rtl="0" fontAlgn="ctr">
                        <a:buFont typeface="Wingdings" panose="05000000000000000000" pitchFamily="2" charset="2"/>
                        <a:buChar char="q"/>
                      </a:pPr>
                      <a:r>
                        <a:rPr lang="en-US" sz="1100" u="none" strike="noStrike" dirty="0">
                          <a:effectLst/>
                        </a:rPr>
                        <a:t>The PM role in a Lean and Agile World</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smtClean="0">
                          <a:solidFill>
                            <a:srgbClr val="000000"/>
                          </a:solidFill>
                          <a:effectLst/>
                          <a:latin typeface="Calibri"/>
                          <a:hlinkClick r:id="rId26" action="ppaction://hlinksldjump"/>
                        </a:rPr>
                        <a:t>26</a:t>
                      </a:r>
                      <a:endParaRPr lang="en-US" sz="1000" b="0" i="0" u="none" strike="noStrike" dirty="0">
                        <a:solidFill>
                          <a:srgbClr val="000000"/>
                        </a:solidFill>
                        <a:effectLst/>
                        <a:latin typeface="Calibri"/>
                      </a:endParaRPr>
                    </a:p>
                  </a:txBody>
                  <a:tcPr marL="7242" marR="7242" marT="7242" marB="0" anchor="b"/>
                </a:tc>
              </a:tr>
              <a:tr h="188296">
                <a:tc>
                  <a:txBody>
                    <a:bodyPr/>
                    <a:lstStyle/>
                    <a:p>
                      <a:pPr marL="171450" indent="-171450" algn="l" rtl="0" fontAlgn="ctr">
                        <a:buFont typeface="Wingdings" panose="05000000000000000000" pitchFamily="2" charset="2"/>
                        <a:buChar char="q"/>
                      </a:pPr>
                      <a:r>
                        <a:rPr lang="en-US" sz="1100" u="none" strike="noStrike" dirty="0" smtClean="0">
                          <a:effectLst/>
                        </a:rPr>
                        <a:t>Project Manager as a ScrumMaster</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smtClean="0">
                          <a:solidFill>
                            <a:srgbClr val="000000"/>
                          </a:solidFill>
                          <a:effectLst/>
                          <a:latin typeface="Calibri"/>
                          <a:hlinkClick r:id="rId27" action="ppaction://hlinksldjump"/>
                        </a:rPr>
                        <a:t>27</a:t>
                      </a:r>
                      <a:endParaRPr lang="en-US" sz="1000" b="0" i="0" u="none" strike="noStrike" dirty="0">
                        <a:solidFill>
                          <a:srgbClr val="000000"/>
                        </a:solidFill>
                        <a:effectLst/>
                        <a:latin typeface="Calibri"/>
                      </a:endParaRPr>
                    </a:p>
                  </a:txBody>
                  <a:tcPr marL="7242" marR="7242" marT="7242" marB="0" anchor="b"/>
                </a:tc>
              </a:tr>
              <a:tr h="188296">
                <a:tc>
                  <a:txBody>
                    <a:bodyPr/>
                    <a:lstStyle/>
                    <a:p>
                      <a:pPr marL="171450" indent="-171450" algn="l" rtl="0" fontAlgn="ctr">
                        <a:buFont typeface="Wingdings" panose="05000000000000000000" pitchFamily="2" charset="2"/>
                        <a:buChar char="q"/>
                      </a:pPr>
                      <a:r>
                        <a:rPr lang="en-US" sz="1100" u="none" strike="noStrike" dirty="0">
                          <a:effectLst/>
                        </a:rPr>
                        <a:t>The Good </a:t>
                      </a:r>
                      <a:r>
                        <a:rPr lang="en-US" sz="1100" u="none" strike="noStrike" dirty="0" smtClean="0">
                          <a:effectLst/>
                        </a:rPr>
                        <a:t>News!</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smtClean="0">
                          <a:solidFill>
                            <a:srgbClr val="000000"/>
                          </a:solidFill>
                          <a:effectLst/>
                          <a:latin typeface="Calibri"/>
                          <a:hlinkClick r:id="rId28" action="ppaction://hlinksldjump"/>
                        </a:rPr>
                        <a:t>28</a:t>
                      </a:r>
                      <a:endParaRPr lang="en-US" sz="1000" b="0" i="0" u="none" strike="noStrike" dirty="0">
                        <a:solidFill>
                          <a:srgbClr val="000000"/>
                        </a:solidFill>
                        <a:effectLst/>
                        <a:latin typeface="Calibri"/>
                      </a:endParaRPr>
                    </a:p>
                  </a:txBody>
                  <a:tcPr marL="7242" marR="7242" marT="7242" marB="0" anchor="b"/>
                </a:tc>
              </a:tr>
              <a:tr h="188296">
                <a:tc>
                  <a:txBody>
                    <a:bodyPr/>
                    <a:lstStyle/>
                    <a:p>
                      <a:pPr marL="171450" indent="-171450" algn="l" rtl="0" fontAlgn="ctr">
                        <a:buFont typeface="Wingdings" panose="05000000000000000000" pitchFamily="2" charset="2"/>
                        <a:buChar char="q"/>
                      </a:pPr>
                      <a:r>
                        <a:rPr lang="en-US" sz="1100" u="none" strike="noStrike" dirty="0">
                          <a:effectLst/>
                        </a:rPr>
                        <a:t>Agile Certified Professional</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smtClean="0">
                          <a:solidFill>
                            <a:srgbClr val="000000"/>
                          </a:solidFill>
                          <a:effectLst/>
                          <a:latin typeface="Calibri"/>
                          <a:hlinkClick r:id="rId29" action="ppaction://hlinksldjump"/>
                        </a:rPr>
                        <a:t>29</a:t>
                      </a:r>
                      <a:endParaRPr lang="en-US" sz="1000" b="0" i="0" u="none" strike="noStrike" dirty="0">
                        <a:solidFill>
                          <a:srgbClr val="000000"/>
                        </a:solidFill>
                        <a:effectLst/>
                        <a:latin typeface="Calibri"/>
                      </a:endParaRPr>
                    </a:p>
                  </a:txBody>
                  <a:tcPr marL="7242" marR="7242" marT="7242" marB="0" anchor="b"/>
                </a:tc>
              </a:tr>
              <a:tr h="188296">
                <a:tc>
                  <a:txBody>
                    <a:bodyPr/>
                    <a:lstStyle/>
                    <a:p>
                      <a:pPr marL="171450" indent="-171450" algn="l" rtl="0" fontAlgn="ctr">
                        <a:buFont typeface="Wingdings" panose="05000000000000000000" pitchFamily="2" charset="2"/>
                        <a:buChar char="q"/>
                      </a:pPr>
                      <a:r>
                        <a:rPr lang="en-US" sz="1100" b="0" i="0" u="none" strike="noStrike" dirty="0" smtClean="0">
                          <a:solidFill>
                            <a:srgbClr val="000000"/>
                          </a:solidFill>
                          <a:effectLst/>
                          <a:latin typeface="Calibri"/>
                        </a:rPr>
                        <a:t>Recommended Reading</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smtClean="0">
                          <a:solidFill>
                            <a:srgbClr val="000000"/>
                          </a:solidFill>
                          <a:effectLst/>
                          <a:latin typeface="Calibri"/>
                          <a:hlinkClick r:id="rId30" action="ppaction://hlinksldjump"/>
                        </a:rPr>
                        <a:t>30</a:t>
                      </a:r>
                      <a:endParaRPr lang="en-US" sz="1000" b="0" i="0" u="none" strike="noStrike" dirty="0">
                        <a:solidFill>
                          <a:srgbClr val="000000"/>
                        </a:solidFill>
                        <a:effectLst/>
                        <a:latin typeface="Calibri"/>
                      </a:endParaRPr>
                    </a:p>
                  </a:txBody>
                  <a:tcPr marL="7242" marR="7242" marT="7242" marB="0" anchor="b"/>
                </a:tc>
              </a:tr>
              <a:tr h="188296">
                <a:tc>
                  <a:txBody>
                    <a:bodyPr/>
                    <a:lstStyle/>
                    <a:p>
                      <a:pPr marL="171450" indent="-171450" algn="l" rtl="0" fontAlgn="ctr">
                        <a:buFont typeface="Wingdings" panose="05000000000000000000" pitchFamily="2" charset="2"/>
                        <a:buChar char="q"/>
                      </a:pPr>
                      <a:r>
                        <a:rPr lang="en-US" sz="1100" b="0" i="0" u="none" strike="noStrike" dirty="0" smtClean="0">
                          <a:solidFill>
                            <a:srgbClr val="000000"/>
                          </a:solidFill>
                          <a:effectLst/>
                          <a:latin typeface="Calibri"/>
                        </a:rPr>
                        <a:t>Recommended Videos</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smtClean="0">
                          <a:solidFill>
                            <a:srgbClr val="000000"/>
                          </a:solidFill>
                          <a:effectLst/>
                          <a:latin typeface="Calibri"/>
                          <a:hlinkClick r:id="rId31" action="ppaction://hlinksldjump"/>
                        </a:rPr>
                        <a:t>31</a:t>
                      </a:r>
                      <a:endParaRPr lang="en-US" sz="1000" b="0" i="0" u="none" strike="noStrike" dirty="0">
                        <a:solidFill>
                          <a:srgbClr val="000000"/>
                        </a:solidFill>
                        <a:effectLst/>
                        <a:latin typeface="Calibri"/>
                      </a:endParaRPr>
                    </a:p>
                  </a:txBody>
                  <a:tcPr marL="7242" marR="7242" marT="7242" marB="0" anchor="b"/>
                </a:tc>
              </a:tr>
              <a:tr h="188296">
                <a:tc>
                  <a:txBody>
                    <a:bodyPr/>
                    <a:lstStyle/>
                    <a:p>
                      <a:pPr marL="171450" indent="-171450" algn="l" rtl="0" fontAlgn="ctr">
                        <a:buFont typeface="Wingdings" panose="05000000000000000000" pitchFamily="2" charset="2"/>
                        <a:buChar char="q"/>
                      </a:pPr>
                      <a:r>
                        <a:rPr lang="en-US" sz="1100" u="none" strike="noStrike" dirty="0">
                          <a:effectLst/>
                        </a:rPr>
                        <a:t>Glossary of Terms</a:t>
                      </a:r>
                      <a:endParaRPr lang="en-US" sz="1100" b="0" i="0" u="none" strike="noStrike" dirty="0">
                        <a:solidFill>
                          <a:srgbClr val="000000"/>
                        </a:solidFill>
                        <a:effectLst/>
                        <a:latin typeface="Calibri"/>
                      </a:endParaRPr>
                    </a:p>
                  </a:txBody>
                  <a:tcPr marL="7242" marR="7242" marT="7242" marB="0" anchor="ctr"/>
                </a:tc>
                <a:tc>
                  <a:txBody>
                    <a:bodyPr/>
                    <a:lstStyle/>
                    <a:p>
                      <a:pPr algn="ctr" fontAlgn="b"/>
                      <a:r>
                        <a:rPr lang="en-US" sz="1000" b="0" i="0" u="none" strike="noStrike" dirty="0" smtClean="0">
                          <a:solidFill>
                            <a:srgbClr val="000000"/>
                          </a:solidFill>
                          <a:effectLst/>
                          <a:latin typeface="Calibri"/>
                          <a:hlinkClick r:id="rId32" action="ppaction://hlinksldjump"/>
                        </a:rPr>
                        <a:t>32</a:t>
                      </a:r>
                      <a:endParaRPr lang="en-US" sz="1000" b="0" i="0" u="none" strike="noStrike" dirty="0">
                        <a:solidFill>
                          <a:srgbClr val="000000"/>
                        </a:solidFill>
                        <a:effectLst/>
                        <a:latin typeface="Calibri"/>
                      </a:endParaRPr>
                    </a:p>
                  </a:txBody>
                  <a:tcPr marL="7242" marR="7242" marT="7242" marB="0" anchor="b"/>
                </a:tc>
              </a:tr>
            </a:tbl>
          </a:graphicData>
        </a:graphic>
      </p:graphicFrame>
      <p:sp>
        <p:nvSpPr>
          <p:cNvPr id="7" name="Slide Number Placeholder 6"/>
          <p:cNvSpPr>
            <a:spLocks noGrp="1"/>
          </p:cNvSpPr>
          <p:nvPr>
            <p:ph type="sldNum" sz="quarter" idx="2"/>
          </p:nvPr>
        </p:nvSpPr>
        <p:spPr/>
        <p:txBody>
          <a:bodyPr/>
          <a:lstStyle/>
          <a:p>
            <a:fld id="{86CB4B4D-7CA3-9044-876B-883B54F8677D}" type="slidenum">
              <a:rPr lang="en-US" smtClean="0"/>
              <a:t>2</a:t>
            </a:fld>
            <a:endParaRPr lang="en-US" dirty="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itle 1"/>
          <p:cNvSpPr txBox="1">
            <a:spLocks noGrp="1"/>
          </p:cNvSpPr>
          <p:nvPr>
            <p:ph type="title"/>
          </p:nvPr>
        </p:nvSpPr>
        <p:spPr>
          <a:xfrm>
            <a:off x="677332" y="609600"/>
            <a:ext cx="8739041" cy="859277"/>
          </a:xfrm>
          <a:prstGeom prst="rect">
            <a:avLst/>
          </a:prstGeom>
        </p:spPr>
        <p:txBody>
          <a:bodyPr>
            <a:normAutofit/>
          </a:bodyPr>
          <a:lstStyle>
            <a:lvl1pPr>
              <a:defRPr sz="2800"/>
            </a:lvl1pPr>
          </a:lstStyle>
          <a:p>
            <a:r>
              <a:rPr lang="en-US" sz="3600" b="1" dirty="0">
                <a:latin typeface="+mn-lt"/>
              </a:rPr>
              <a:t>SAFe: </a:t>
            </a:r>
            <a:r>
              <a:rPr sz="3600" b="1" dirty="0">
                <a:latin typeface="+mn-lt"/>
              </a:rPr>
              <a:t>Lean Software Development Principles</a:t>
            </a:r>
          </a:p>
        </p:txBody>
      </p:sp>
      <p:sp>
        <p:nvSpPr>
          <p:cNvPr id="271" name="Rectangle 2"/>
          <p:cNvSpPr txBox="1"/>
          <p:nvPr/>
        </p:nvSpPr>
        <p:spPr>
          <a:xfrm>
            <a:off x="677333" y="1711663"/>
            <a:ext cx="8038829" cy="306750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rPr sz="2400" dirty="0">
                <a:latin typeface="+mn-lt"/>
              </a:rPr>
              <a:t>Lean development can be summarized by seven principles, very close in concept to lean manufacturing principles:</a:t>
            </a:r>
            <a:endParaRPr sz="2400" baseline="30000" dirty="0">
              <a:latin typeface="+mn-lt"/>
            </a:endParaRPr>
          </a:p>
          <a:p>
            <a:pPr marL="457200" indent="-457200">
              <a:buFont typeface="Wingdings" panose="05000000000000000000" pitchFamily="2" charset="2"/>
              <a:buChar char="q"/>
            </a:pPr>
            <a:endParaRPr lang="en-US" sz="3200" baseline="30000" dirty="0">
              <a:latin typeface="+mn-lt"/>
            </a:endParaRPr>
          </a:p>
          <a:p>
            <a:pPr marL="457200" indent="-457200">
              <a:buFont typeface="Wingdings" panose="05000000000000000000" pitchFamily="2" charset="2"/>
              <a:buChar char="q"/>
            </a:pPr>
            <a:r>
              <a:rPr lang="en-US" sz="2400" baseline="30000" dirty="0">
                <a:latin typeface="+mn-lt"/>
              </a:rPr>
              <a:t>Eliminate Waste</a:t>
            </a:r>
          </a:p>
          <a:p>
            <a:pPr marL="457200" indent="-457200">
              <a:buFont typeface="Wingdings" panose="05000000000000000000" pitchFamily="2" charset="2"/>
              <a:buChar char="q"/>
            </a:pPr>
            <a:r>
              <a:rPr lang="en-US" sz="2400" baseline="30000" dirty="0">
                <a:latin typeface="+mn-lt"/>
              </a:rPr>
              <a:t>Amplify Learning</a:t>
            </a:r>
          </a:p>
          <a:p>
            <a:pPr marL="457200" indent="-457200">
              <a:buFont typeface="Wingdings" panose="05000000000000000000" pitchFamily="2" charset="2"/>
              <a:buChar char="q"/>
            </a:pPr>
            <a:r>
              <a:rPr lang="en-US" sz="2400" baseline="30000" dirty="0">
                <a:latin typeface="+mn-lt"/>
              </a:rPr>
              <a:t>Decide as late as possible</a:t>
            </a:r>
          </a:p>
          <a:p>
            <a:pPr marL="457200" indent="-457200">
              <a:buFont typeface="Wingdings" panose="05000000000000000000" pitchFamily="2" charset="2"/>
              <a:buChar char="q"/>
            </a:pPr>
            <a:r>
              <a:rPr lang="en-US" sz="2400" baseline="30000" dirty="0">
                <a:latin typeface="+mn-lt"/>
              </a:rPr>
              <a:t>Deliver as fast as possible</a:t>
            </a:r>
          </a:p>
          <a:p>
            <a:pPr marL="457200" indent="-457200">
              <a:buFont typeface="Wingdings" panose="05000000000000000000" pitchFamily="2" charset="2"/>
              <a:buChar char="q"/>
            </a:pPr>
            <a:r>
              <a:rPr lang="en-US" sz="2400" baseline="30000" dirty="0">
                <a:latin typeface="+mn-lt"/>
              </a:rPr>
              <a:t>Empower the team</a:t>
            </a:r>
          </a:p>
          <a:p>
            <a:pPr marL="457200" indent="-457200">
              <a:buFont typeface="Wingdings" panose="05000000000000000000" pitchFamily="2" charset="2"/>
              <a:buChar char="q"/>
            </a:pPr>
            <a:r>
              <a:rPr lang="en-US" sz="2400" baseline="30000" dirty="0">
                <a:latin typeface="+mn-lt"/>
              </a:rPr>
              <a:t>Build integrity in</a:t>
            </a:r>
          </a:p>
          <a:p>
            <a:pPr marL="457200" indent="-457200">
              <a:buFont typeface="Wingdings" panose="05000000000000000000" pitchFamily="2" charset="2"/>
              <a:buChar char="q"/>
            </a:pPr>
            <a:r>
              <a:rPr lang="en-US" sz="2400" baseline="30000" dirty="0">
                <a:latin typeface="+mn-lt"/>
              </a:rPr>
              <a:t>See the whole</a:t>
            </a:r>
          </a:p>
          <a:p>
            <a:endParaRPr baseline="30000" dirty="0"/>
          </a:p>
        </p:txBody>
      </p:sp>
      <p:sp>
        <p:nvSpPr>
          <p:cNvPr id="2" name="Slide Number Placeholder 1"/>
          <p:cNvSpPr>
            <a:spLocks noGrp="1"/>
          </p:cNvSpPr>
          <p:nvPr>
            <p:ph type="sldNum" sz="quarter" idx="2"/>
          </p:nvPr>
        </p:nvSpPr>
        <p:spPr/>
        <p:txBody>
          <a:bodyPr/>
          <a:lstStyle/>
          <a:p>
            <a:fld id="{86CB4B4D-7CA3-9044-876B-883B54F8677D}" type="slidenum">
              <a:rPr lang="en-US" smtClean="0"/>
              <a:t>20</a:t>
            </a:fld>
            <a:endParaRPr lang="en-US" dirty="0"/>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Title 1"/>
          <p:cNvSpPr txBox="1">
            <a:spLocks noGrp="1"/>
          </p:cNvSpPr>
          <p:nvPr>
            <p:ph type="title"/>
          </p:nvPr>
        </p:nvSpPr>
        <p:spPr>
          <a:xfrm>
            <a:off x="677333" y="609600"/>
            <a:ext cx="8596670" cy="847157"/>
          </a:xfrm>
          <a:prstGeom prst="rect">
            <a:avLst/>
          </a:prstGeom>
        </p:spPr>
        <p:txBody>
          <a:bodyPr/>
          <a:lstStyle/>
          <a:p>
            <a:r>
              <a:rPr lang="en-US" b="1" dirty="0">
                <a:latin typeface="+mn-lt"/>
              </a:rPr>
              <a:t>SAFe: </a:t>
            </a:r>
            <a:r>
              <a:rPr b="1" dirty="0">
                <a:latin typeface="+mn-lt"/>
              </a:rPr>
              <a:t>What is Systems Thinking</a:t>
            </a:r>
          </a:p>
        </p:txBody>
      </p:sp>
      <p:sp>
        <p:nvSpPr>
          <p:cNvPr id="274" name="Rectangle 2"/>
          <p:cNvSpPr txBox="1"/>
          <p:nvPr/>
        </p:nvSpPr>
        <p:spPr>
          <a:xfrm>
            <a:off x="677334" y="1595330"/>
            <a:ext cx="8382776" cy="147732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rPr dirty="0">
                <a:latin typeface="+mn-lt"/>
              </a:rPr>
              <a:t>Systems Thinking is a management discipline that views the complete organization in relation to its environment. It provides a means of understanding, analyzing and talking about the design and construction of the organization as an integrated, complex composition of many interconnected systems (human and non-human) that need to work together for the whole to function successfully</a:t>
            </a:r>
            <a:r>
              <a:rPr lang="en-US" dirty="0">
                <a:latin typeface="+mn-lt"/>
              </a:rPr>
              <a:t>.</a:t>
            </a:r>
            <a:endParaRPr dirty="0">
              <a:latin typeface="+mn-lt"/>
            </a:endParaRPr>
          </a:p>
        </p:txBody>
      </p:sp>
      <p:pic>
        <p:nvPicPr>
          <p:cNvPr id="275" name="Picture 8" descr="Picture 8"/>
          <p:cNvPicPr>
            <a:picLocks noChangeAspect="1"/>
          </p:cNvPicPr>
          <p:nvPr/>
        </p:nvPicPr>
        <p:blipFill>
          <a:blip r:embed="rId2">
            <a:extLst/>
          </a:blip>
          <a:stretch>
            <a:fillRect/>
          </a:stretch>
        </p:blipFill>
        <p:spPr>
          <a:xfrm>
            <a:off x="677333" y="3425544"/>
            <a:ext cx="8001922" cy="2904036"/>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21</a:t>
            </a:fld>
            <a:endParaRPr lang="en-US" dirty="0"/>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itle 1"/>
          <p:cNvSpPr txBox="1">
            <a:spLocks noGrp="1"/>
          </p:cNvSpPr>
          <p:nvPr>
            <p:ph type="title"/>
          </p:nvPr>
        </p:nvSpPr>
        <p:spPr>
          <a:xfrm>
            <a:off x="677333" y="609600"/>
            <a:ext cx="8596670" cy="1320800"/>
          </a:xfrm>
          <a:prstGeom prst="rect">
            <a:avLst/>
          </a:prstGeom>
        </p:spPr>
        <p:txBody>
          <a:bodyPr/>
          <a:lstStyle/>
          <a:p>
            <a:r>
              <a:rPr b="1" dirty="0">
                <a:latin typeface="+mn-lt"/>
              </a:rPr>
              <a:t>What is SAFe?</a:t>
            </a:r>
          </a:p>
        </p:txBody>
      </p:sp>
      <p:sp>
        <p:nvSpPr>
          <p:cNvPr id="278" name="Rectangle 3"/>
          <p:cNvSpPr txBox="1"/>
          <p:nvPr/>
        </p:nvSpPr>
        <p:spPr>
          <a:xfrm>
            <a:off x="677333" y="1330671"/>
            <a:ext cx="8265332" cy="397031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rPr dirty="0"/>
              <a:t>The </a:t>
            </a:r>
            <a:r>
              <a:rPr b="1" dirty="0"/>
              <a:t>Scaled Agile Framework</a:t>
            </a:r>
            <a:r>
              <a:rPr dirty="0"/>
              <a:t> (</a:t>
            </a:r>
            <a:r>
              <a:rPr b="1" dirty="0"/>
              <a:t>SAFe</a:t>
            </a:r>
            <a:r>
              <a:rPr dirty="0"/>
              <a:t>), is intended to guide enterprises in scaling </a:t>
            </a:r>
            <a:r>
              <a:rPr u="sng" dirty="0">
                <a:solidFill>
                  <a:srgbClr val="99CA3C"/>
                </a:solidFill>
                <a:uFill>
                  <a:solidFill>
                    <a:srgbClr val="99CA3C"/>
                  </a:solidFill>
                </a:uFill>
                <a:hlinkClick r:id="rId2"/>
              </a:rPr>
              <a:t>lean</a:t>
            </a:r>
            <a:r>
              <a:rPr dirty="0"/>
              <a:t> and </a:t>
            </a:r>
            <a:r>
              <a:rPr u="sng" dirty="0">
                <a:solidFill>
                  <a:srgbClr val="99CA3C"/>
                </a:solidFill>
                <a:uFill>
                  <a:solidFill>
                    <a:srgbClr val="99CA3C"/>
                  </a:solidFill>
                </a:uFill>
                <a:hlinkClick r:id="rId3"/>
              </a:rPr>
              <a:t>agile</a:t>
            </a:r>
            <a:r>
              <a:rPr dirty="0"/>
              <a:t> practices. SAFe promotes </a:t>
            </a:r>
            <a:r>
              <a:rPr u="sng" dirty="0"/>
              <a:t>alignment</a:t>
            </a:r>
            <a:r>
              <a:rPr dirty="0"/>
              <a:t>, </a:t>
            </a:r>
            <a:r>
              <a:rPr u="sng" dirty="0"/>
              <a:t>collaboration</a:t>
            </a:r>
            <a:r>
              <a:rPr dirty="0"/>
              <a:t>, and </a:t>
            </a:r>
            <a:r>
              <a:rPr u="sng" dirty="0"/>
              <a:t>delivery</a:t>
            </a:r>
            <a:r>
              <a:rPr dirty="0"/>
              <a:t> </a:t>
            </a:r>
            <a:r>
              <a:rPr dirty="0">
                <a:solidFill>
                  <a:srgbClr val="FF0000"/>
                </a:solidFill>
              </a:rPr>
              <a:t>across large numbers of agile teams </a:t>
            </a:r>
            <a:r>
              <a:rPr dirty="0"/>
              <a:t>(Agile on steroids). </a:t>
            </a:r>
          </a:p>
          <a:p>
            <a:endParaRPr dirty="0"/>
          </a:p>
          <a:p>
            <a:r>
              <a:rPr dirty="0"/>
              <a:t>It was developed by and for practitioners, by leveraging three primary bodies of knowledge:</a:t>
            </a:r>
          </a:p>
          <a:p>
            <a:r>
              <a:rPr dirty="0"/>
              <a:t> </a:t>
            </a:r>
          </a:p>
          <a:p>
            <a:pPr marL="342900" indent="-342900">
              <a:buSzPct val="100000"/>
              <a:buAutoNum type="arabicPeriod"/>
            </a:pPr>
            <a:r>
              <a:rPr u="sng" dirty="0">
                <a:solidFill>
                  <a:srgbClr val="99CA3C"/>
                </a:solidFill>
                <a:uFill>
                  <a:solidFill>
                    <a:srgbClr val="99CA3C"/>
                  </a:solidFill>
                </a:uFill>
                <a:hlinkClick r:id="rId3"/>
              </a:rPr>
              <a:t>Agile software development</a:t>
            </a:r>
            <a:r>
              <a:rPr dirty="0"/>
              <a:t> (</a:t>
            </a:r>
            <a:r>
              <a:rPr sz="1200" dirty="0"/>
              <a:t>Agile Software Development is an umbrella term for a set of methods and practices based on the values and principles expressed in the Agile Manifesto. Solutions evolve through collaboration between self-organizing, cross-functional teams utilizing the appropriate practices for their context)</a:t>
            </a:r>
          </a:p>
          <a:p>
            <a:pPr marL="342900" indent="-342900">
              <a:buSzPct val="100000"/>
              <a:buAutoNum type="arabicPeriod"/>
            </a:pPr>
            <a:r>
              <a:rPr u="sng" dirty="0">
                <a:solidFill>
                  <a:srgbClr val="99CA3C"/>
                </a:solidFill>
                <a:uFill>
                  <a:solidFill>
                    <a:srgbClr val="99CA3C"/>
                  </a:solidFill>
                </a:uFill>
                <a:hlinkClick r:id="rId4"/>
              </a:rPr>
              <a:t>Lean product development</a:t>
            </a:r>
            <a:r>
              <a:rPr dirty="0"/>
              <a:t> (</a:t>
            </a:r>
            <a:r>
              <a:rPr sz="1200" dirty="0"/>
              <a:t>Eliminate Waste, Amplify Learning, Decide as late as possible, Deliver as fast as possible, Empower the team, Build integrity, See the whole</a:t>
            </a:r>
            <a:r>
              <a:rPr dirty="0"/>
              <a:t>)</a:t>
            </a:r>
          </a:p>
          <a:p>
            <a:pPr marL="342900" indent="-342900">
              <a:buSzPct val="100000"/>
              <a:buAutoNum type="arabicPeriod"/>
            </a:pPr>
            <a:r>
              <a:rPr u="sng" dirty="0">
                <a:solidFill>
                  <a:srgbClr val="99CA3C"/>
                </a:solidFill>
                <a:uFill>
                  <a:solidFill>
                    <a:srgbClr val="99CA3C"/>
                  </a:solidFill>
                </a:uFill>
                <a:hlinkClick r:id="rId5"/>
              </a:rPr>
              <a:t>Systems thinking</a:t>
            </a:r>
            <a:r>
              <a:rPr dirty="0"/>
              <a:t> (</a:t>
            </a:r>
            <a:r>
              <a:rPr sz="1100" dirty="0"/>
              <a:t>Is a management discipline that concerns an understanding of a system by examining the linkages and interactions between the components that comprise the entirety of that defined system</a:t>
            </a:r>
            <a:r>
              <a:rPr dirty="0"/>
              <a:t>)</a:t>
            </a:r>
          </a:p>
        </p:txBody>
      </p:sp>
      <p:sp>
        <p:nvSpPr>
          <p:cNvPr id="2" name="Slide Number Placeholder 1"/>
          <p:cNvSpPr>
            <a:spLocks noGrp="1"/>
          </p:cNvSpPr>
          <p:nvPr>
            <p:ph type="sldNum" sz="quarter" idx="2"/>
          </p:nvPr>
        </p:nvSpPr>
        <p:spPr/>
        <p:txBody>
          <a:bodyPr/>
          <a:lstStyle/>
          <a:p>
            <a:fld id="{86CB4B4D-7CA3-9044-876B-883B54F8677D}" type="slidenum">
              <a:rPr lang="en-US" smtClean="0"/>
              <a:t>22</a:t>
            </a:fld>
            <a:endParaRPr lang="en-US" dirty="0"/>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596670" cy="785247"/>
          </a:xfrm>
        </p:spPr>
        <p:txBody>
          <a:bodyPr/>
          <a:lstStyle/>
          <a:p>
            <a:r>
              <a:rPr lang="en-US" b="1" dirty="0" smtClean="0">
                <a:latin typeface="+mn-lt"/>
              </a:rPr>
              <a:t>Agile Release Train (ART)</a:t>
            </a:r>
            <a:endParaRPr lang="en-US" b="1" dirty="0">
              <a:latin typeface="+mn-lt"/>
            </a:endParaRPr>
          </a:p>
        </p:txBody>
      </p:sp>
      <p:sp>
        <p:nvSpPr>
          <p:cNvPr id="3" name="Text Placeholder 2"/>
          <p:cNvSpPr>
            <a:spLocks noGrp="1"/>
          </p:cNvSpPr>
          <p:nvPr>
            <p:ph type="body" sz="half" idx="1"/>
          </p:nvPr>
        </p:nvSpPr>
        <p:spPr>
          <a:xfrm>
            <a:off x="677333" y="1340603"/>
            <a:ext cx="8596670" cy="4700759"/>
          </a:xfrm>
        </p:spPr>
        <p:txBody>
          <a:bodyPr>
            <a:normAutofit fontScale="92500" lnSpcReduction="10000"/>
          </a:bodyPr>
          <a:lstStyle/>
          <a:p>
            <a:r>
              <a:rPr lang="en-US" sz="1700" b="1" dirty="0" smtClean="0">
                <a:latin typeface="+mn-lt"/>
              </a:rPr>
              <a:t>What is it?</a:t>
            </a:r>
          </a:p>
          <a:p>
            <a:pPr marL="435768" lvl="1" indent="0">
              <a:buNone/>
            </a:pPr>
            <a:r>
              <a:rPr lang="en-US" sz="1500" dirty="0">
                <a:latin typeface="+mn-lt"/>
              </a:rPr>
              <a:t>The ART metaphor describes the program level teams, roles, and activities that incrementally deliver a continuous flow of value. ARTs are virtual organizations formed to span functional boundaries, eliminate unnecessary handoffs and steps, and accelerate value delivery by implementing SAFe Lean-Agile </a:t>
            </a:r>
            <a:r>
              <a:rPr lang="en-US" sz="1500" dirty="0" smtClean="0">
                <a:latin typeface="+mn-lt"/>
              </a:rPr>
              <a:t>principles</a:t>
            </a:r>
            <a:r>
              <a:rPr lang="en-US" sz="1500" dirty="0">
                <a:latin typeface="+mn-lt"/>
              </a:rPr>
              <a:t> </a:t>
            </a:r>
            <a:r>
              <a:rPr lang="en-US" sz="1500" dirty="0" smtClean="0">
                <a:latin typeface="+mn-lt"/>
              </a:rPr>
              <a:t>and practices</a:t>
            </a:r>
          </a:p>
          <a:p>
            <a:r>
              <a:rPr lang="en-US" sz="1700" b="1" dirty="0" smtClean="0">
                <a:latin typeface="+mn-lt"/>
              </a:rPr>
              <a:t>Who is responsible for it?</a:t>
            </a:r>
          </a:p>
          <a:p>
            <a:pPr marL="435768" lvl="1" indent="0">
              <a:buNone/>
            </a:pPr>
            <a:r>
              <a:rPr lang="en-US" sz="1500" b="1" dirty="0">
                <a:latin typeface="+mn-lt"/>
              </a:rPr>
              <a:t>System </a:t>
            </a:r>
            <a:r>
              <a:rPr lang="en-US" sz="1500" b="1" dirty="0" smtClean="0">
                <a:latin typeface="+mn-lt"/>
              </a:rPr>
              <a:t>Architect/Engineer</a:t>
            </a:r>
            <a:r>
              <a:rPr lang="en-US" sz="1500" dirty="0" smtClean="0">
                <a:latin typeface="+mn-lt"/>
              </a:rPr>
              <a:t>– </a:t>
            </a:r>
            <a:r>
              <a:rPr lang="en-US" sz="1500" dirty="0">
                <a:latin typeface="+mn-lt"/>
              </a:rPr>
              <a:t>Is an individual or small cross-discipline team that truly applies </a:t>
            </a:r>
            <a:r>
              <a:rPr lang="en-US" sz="1500" dirty="0" smtClean="0">
                <a:latin typeface="+mn-lt"/>
              </a:rPr>
              <a:t> Systems </a:t>
            </a:r>
            <a:r>
              <a:rPr lang="en-US" sz="1500" dirty="0">
                <a:latin typeface="+mn-lt"/>
              </a:rPr>
              <a:t>Thinking. They define the overall architecture for the system, help define Nonfunctional Requirements (NFRs), determine the major elements and subsystems, and help design the interfaces and collaborations among them.</a:t>
            </a:r>
          </a:p>
          <a:p>
            <a:pPr marL="435768" lvl="1" indent="0">
              <a:buNone/>
            </a:pPr>
            <a:r>
              <a:rPr lang="en-US" sz="1500" b="1" dirty="0">
                <a:latin typeface="+mn-lt"/>
              </a:rPr>
              <a:t>Product Management</a:t>
            </a:r>
            <a:r>
              <a:rPr lang="en-US" sz="1500" dirty="0">
                <a:latin typeface="+mn-lt"/>
              </a:rPr>
              <a:t> – Is the internal voice of the Customer and works with customers and Product </a:t>
            </a:r>
            <a:r>
              <a:rPr lang="en-US" sz="1500" dirty="0" smtClean="0">
                <a:latin typeface="+mn-lt"/>
              </a:rPr>
              <a:t>Owners to </a:t>
            </a:r>
            <a:r>
              <a:rPr lang="en-US" sz="1500" dirty="0">
                <a:latin typeface="+mn-lt"/>
              </a:rPr>
              <a:t>understand and communicate their needs, define system features, and participate in validation. They are responsible for the Program Backlog.</a:t>
            </a:r>
          </a:p>
          <a:p>
            <a:pPr marL="435768" lvl="1" indent="0">
              <a:buNone/>
            </a:pPr>
            <a:r>
              <a:rPr lang="en-US" sz="1500" b="1" dirty="0">
                <a:latin typeface="+mn-lt"/>
              </a:rPr>
              <a:t>Release Train Engineer (RTE)</a:t>
            </a:r>
            <a:r>
              <a:rPr lang="en-US" sz="1500" dirty="0">
                <a:latin typeface="+mn-lt"/>
              </a:rPr>
              <a:t> – Is a servant leader and the chief Scrum Master for the train. The RTE facilitates optimizing the flow of value through the program using various mechanisms, such as the Program Kanban, Inspect &amp; Adapt (I&amp;A) workshop, and PI Planning.</a:t>
            </a:r>
          </a:p>
          <a:p>
            <a:pPr marL="435768" lvl="1" indent="0">
              <a:buNone/>
            </a:pPr>
            <a:r>
              <a:rPr lang="en-US" sz="1500" b="1" dirty="0">
                <a:latin typeface="+mn-lt"/>
              </a:rPr>
              <a:t>Business Owners</a:t>
            </a:r>
            <a:r>
              <a:rPr lang="en-US" sz="1500" dirty="0">
                <a:latin typeface="+mn-lt"/>
              </a:rPr>
              <a:t> – Are a small group of stakeholders who have the business and technical responsibility for fitness for use, governance, and return on investment (ROI) for a Solution developed by an ART. They are primary stakeholders in the ART and actively participate in ART events</a:t>
            </a:r>
          </a:p>
          <a:p>
            <a:endParaRPr lang="en-US" dirty="0"/>
          </a:p>
        </p:txBody>
      </p:sp>
      <p:sp>
        <p:nvSpPr>
          <p:cNvPr id="4" name="Slide Number Placeholder 3"/>
          <p:cNvSpPr>
            <a:spLocks noGrp="1"/>
          </p:cNvSpPr>
          <p:nvPr>
            <p:ph type="sldNum" sz="quarter" idx="2"/>
          </p:nvPr>
        </p:nvSpPr>
        <p:spPr/>
        <p:txBody>
          <a:bodyPr/>
          <a:lstStyle/>
          <a:p>
            <a:fld id="{86CB4B4D-7CA3-9044-876B-883B54F8677D}" type="slidenum">
              <a:rPr lang="en-US" smtClean="0"/>
              <a:t>23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6071" y="547090"/>
            <a:ext cx="2895600" cy="1005840"/>
          </a:xfrm>
          <a:prstGeom prst="rect">
            <a:avLst/>
          </a:prstGeom>
        </p:spPr>
      </p:pic>
    </p:spTree>
    <p:extLst>
      <p:ext uri="{BB962C8B-B14F-4D97-AF65-F5344CB8AC3E}">
        <p14:creationId xmlns:p14="http://schemas.microsoft.com/office/powerpoint/2010/main" val="144110798"/>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0" name="Picture 3" descr="Picture 3"/>
          <p:cNvPicPr>
            <a:picLocks noChangeAspect="1"/>
          </p:cNvPicPr>
          <p:nvPr/>
        </p:nvPicPr>
        <p:blipFill>
          <a:blip r:embed="rId2">
            <a:extLst/>
          </a:blip>
          <a:stretch>
            <a:fillRect/>
          </a:stretch>
        </p:blipFill>
        <p:spPr>
          <a:xfrm>
            <a:off x="535508" y="702038"/>
            <a:ext cx="11195627" cy="6013759"/>
          </a:xfrm>
          <a:prstGeom prst="rect">
            <a:avLst/>
          </a:prstGeom>
          <a:ln w="12700">
            <a:miter lim="400000"/>
          </a:ln>
        </p:spPr>
      </p:pic>
      <p:sp>
        <p:nvSpPr>
          <p:cNvPr id="281" name="TextBox 4"/>
          <p:cNvSpPr txBox="1"/>
          <p:nvPr/>
        </p:nvSpPr>
        <p:spPr>
          <a:xfrm>
            <a:off x="746449" y="93305"/>
            <a:ext cx="7625765" cy="46166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b="1"/>
            </a:lvl1pPr>
          </a:lstStyle>
          <a:p>
            <a:r>
              <a:rPr sz="2400" dirty="0">
                <a:solidFill>
                  <a:schemeClr val="accent1"/>
                </a:solidFill>
                <a:latin typeface="+mn-lt"/>
              </a:rPr>
              <a:t>Scaled Agile For Lean Enterprises</a:t>
            </a:r>
          </a:p>
        </p:txBody>
      </p:sp>
      <p:sp>
        <p:nvSpPr>
          <p:cNvPr id="2" name="Slide Number Placeholder 1"/>
          <p:cNvSpPr>
            <a:spLocks noGrp="1"/>
          </p:cNvSpPr>
          <p:nvPr>
            <p:ph type="sldNum" sz="quarter" idx="2"/>
          </p:nvPr>
        </p:nvSpPr>
        <p:spPr/>
        <p:txBody>
          <a:bodyPr/>
          <a:lstStyle/>
          <a:p>
            <a:fld id="{86CB4B4D-7CA3-9044-876B-883B54F8677D}" type="slidenum">
              <a:rPr lang="en-US" smtClean="0"/>
              <a:t>24</a:t>
            </a:fld>
            <a:endParaRPr lang="en-US" dirty="0"/>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itle"/>
          <p:cNvSpPr txBox="1">
            <a:spLocks noGrp="1"/>
          </p:cNvSpPr>
          <p:nvPr>
            <p:ph type="title"/>
          </p:nvPr>
        </p:nvSpPr>
        <p:spPr>
          <a:xfrm>
            <a:off x="553092" y="609600"/>
            <a:ext cx="8596669" cy="906860"/>
          </a:xfrm>
          <a:prstGeom prst="rect">
            <a:avLst/>
          </a:prstGeom>
        </p:spPr>
        <p:txBody>
          <a:bodyPr>
            <a:normAutofit fontScale="90000"/>
          </a:bodyPr>
          <a:lstStyle/>
          <a:p>
            <a:r>
              <a:rPr lang="en-US" sz="4000" b="1" dirty="0">
                <a:latin typeface="+mn-lt"/>
              </a:rPr>
              <a:t>Should a Project Manager learn Agile? </a:t>
            </a:r>
            <a:r>
              <a:rPr lang="en-US" b="1" i="1" dirty="0"/>
              <a:t/>
            </a:r>
            <a:br>
              <a:rPr lang="en-US" b="1" i="1" dirty="0"/>
            </a:br>
            <a:endParaRPr dirty="0"/>
          </a:p>
        </p:txBody>
      </p:sp>
      <p:sp>
        <p:nvSpPr>
          <p:cNvPr id="284" name="Text"/>
          <p:cNvSpPr txBox="1"/>
          <p:nvPr/>
        </p:nvSpPr>
        <p:spPr>
          <a:xfrm>
            <a:off x="5039167" y="4029855"/>
            <a:ext cx="127001" cy="3962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sz="1100"/>
            </a:pPr>
            <a:endParaRPr dirty="0"/>
          </a:p>
        </p:txBody>
      </p:sp>
      <p:sp>
        <p:nvSpPr>
          <p:cNvPr id="285" name="The impact of Agile on the role of many project managers is likely to be significant. On small, single-team Agile projects, you may not find someone called a “Project Manager” at all; however, there certainly is a need for someone to coach and mentor the team on Agile Project Management practices. There is also a need for project managers on larger and more complex enterprise-level projects but even at that level, some understanding of Agile is essential. This “raises the bar” for project managers significantly. It requires project managers to develop a fresh new perspective to see Agile and traditional, plan-driven project management approaches as complementary to each other rather than competitive and to learn how to blend the two approaches in whatever proportions are needed to fit any situation"/>
          <p:cNvSpPr txBox="1"/>
          <p:nvPr/>
        </p:nvSpPr>
        <p:spPr>
          <a:xfrm>
            <a:off x="553092" y="1516460"/>
            <a:ext cx="8596669" cy="418576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sz="1900">
                <a:uFill>
                  <a:solidFill>
                    <a:srgbClr val="000000"/>
                  </a:solidFill>
                </a:uFill>
                <a:latin typeface="+mn-lt"/>
                <a:ea typeface="+mn-ea"/>
                <a:cs typeface="+mn-cs"/>
                <a:sym typeface="Calibri"/>
              </a:defRPr>
            </a:pPr>
            <a:r>
              <a:rPr dirty="0"/>
              <a:t>The impact of Agile on the role of many project managers is likely to be significant. </a:t>
            </a:r>
            <a:endParaRPr lang="en-US" dirty="0"/>
          </a:p>
          <a:p>
            <a:pPr>
              <a:defRPr sz="1900">
                <a:uFill>
                  <a:solidFill>
                    <a:srgbClr val="000000"/>
                  </a:solidFill>
                </a:uFill>
                <a:latin typeface="+mn-lt"/>
                <a:ea typeface="+mn-ea"/>
                <a:cs typeface="+mn-cs"/>
                <a:sym typeface="Calibri"/>
              </a:defRPr>
            </a:pPr>
            <a:r>
              <a:rPr dirty="0"/>
              <a:t>On small, single-team Agile projects, you may not find someone called a “Project Manager”</a:t>
            </a:r>
            <a:r>
              <a:rPr lang="en-US" dirty="0"/>
              <a:t>. However:</a:t>
            </a:r>
          </a:p>
          <a:p>
            <a:pPr>
              <a:defRPr sz="1900">
                <a:uFill>
                  <a:solidFill>
                    <a:srgbClr val="000000"/>
                  </a:solidFill>
                </a:uFill>
                <a:latin typeface="+mn-lt"/>
                <a:ea typeface="+mn-ea"/>
                <a:cs typeface="+mn-cs"/>
                <a:sym typeface="Calibri"/>
              </a:defRPr>
            </a:pPr>
            <a:endParaRPr lang="en-US" dirty="0"/>
          </a:p>
          <a:p>
            <a:pPr marL="342900" indent="-342900">
              <a:buFont typeface="Wingdings" panose="05000000000000000000" pitchFamily="2" charset="2"/>
              <a:buChar char="ü"/>
              <a:defRPr sz="1900">
                <a:uFill>
                  <a:solidFill>
                    <a:srgbClr val="000000"/>
                  </a:solidFill>
                </a:uFill>
                <a:latin typeface="+mn-lt"/>
                <a:ea typeface="+mn-ea"/>
                <a:cs typeface="+mn-cs"/>
                <a:sym typeface="Calibri"/>
              </a:defRPr>
            </a:pPr>
            <a:r>
              <a:rPr lang="en-US" dirty="0"/>
              <a:t>T</a:t>
            </a:r>
            <a:r>
              <a:rPr dirty="0"/>
              <a:t>here certainly is a need for someone to coach and mentor the team on Agile Project Management practices. </a:t>
            </a:r>
            <a:endParaRPr lang="en-US" dirty="0"/>
          </a:p>
          <a:p>
            <a:pPr marL="342900" indent="-342900">
              <a:buFont typeface="Wingdings" panose="05000000000000000000" pitchFamily="2" charset="2"/>
              <a:buChar char="ü"/>
              <a:defRPr sz="1900">
                <a:uFill>
                  <a:solidFill>
                    <a:srgbClr val="000000"/>
                  </a:solidFill>
                </a:uFill>
                <a:latin typeface="+mn-lt"/>
                <a:ea typeface="+mn-ea"/>
                <a:cs typeface="+mn-cs"/>
                <a:sym typeface="Calibri"/>
              </a:defRPr>
            </a:pPr>
            <a:r>
              <a:rPr dirty="0"/>
              <a:t>There is also a need for project managers on larger and more complex enterprise-level projects but even at that level, some understanding of Agile is essential. </a:t>
            </a:r>
            <a:endParaRPr lang="en-US" dirty="0"/>
          </a:p>
          <a:p>
            <a:pPr>
              <a:defRPr sz="1900">
                <a:uFill>
                  <a:solidFill>
                    <a:srgbClr val="000000"/>
                  </a:solidFill>
                </a:uFill>
                <a:latin typeface="+mn-lt"/>
                <a:ea typeface="+mn-ea"/>
                <a:cs typeface="+mn-cs"/>
                <a:sym typeface="Calibri"/>
              </a:defRPr>
            </a:pPr>
            <a:endParaRPr lang="en-US" dirty="0"/>
          </a:p>
          <a:p>
            <a:pPr>
              <a:defRPr sz="1900">
                <a:uFill>
                  <a:solidFill>
                    <a:srgbClr val="000000"/>
                  </a:solidFill>
                </a:uFill>
                <a:latin typeface="+mn-lt"/>
                <a:ea typeface="+mn-ea"/>
                <a:cs typeface="+mn-cs"/>
                <a:sym typeface="Calibri"/>
              </a:defRPr>
            </a:pPr>
            <a:r>
              <a:rPr dirty="0"/>
              <a:t>This “raises the bar” for project managers significantly. It requires project managers to develop a fresh new perspective to see Agile and traditional, plan-driven project management approaches as complementary to each other rather than competitive and to learn how to blend the two approaches in whatever proportions are needed to fit any situation</a:t>
            </a:r>
          </a:p>
        </p:txBody>
      </p:sp>
      <p:sp>
        <p:nvSpPr>
          <p:cNvPr id="286" name="Why should project managers care to learn Agile? bulletins this"/>
          <p:cNvSpPr txBox="1"/>
          <p:nvPr/>
        </p:nvSpPr>
        <p:spPr>
          <a:xfrm>
            <a:off x="1987326" y="1516460"/>
            <a:ext cx="92396" cy="477054"/>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500" b="1" i="1">
                <a:uFill>
                  <a:solidFill>
                    <a:srgbClr val="000000"/>
                  </a:solidFill>
                </a:uFill>
                <a:latin typeface="+mn-lt"/>
                <a:ea typeface="+mn-ea"/>
                <a:cs typeface="+mn-cs"/>
                <a:sym typeface="Calibri"/>
              </a:defRPr>
            </a:lvl1pPr>
          </a:lstStyle>
          <a:p>
            <a:pPr>
              <a:defRPr b="0" i="0"/>
            </a:pPr>
            <a:endParaRPr b="1" i="1" dirty="0"/>
          </a:p>
        </p:txBody>
      </p:sp>
      <p:sp>
        <p:nvSpPr>
          <p:cNvPr id="2" name="Slide Number Placeholder 1"/>
          <p:cNvSpPr>
            <a:spLocks noGrp="1"/>
          </p:cNvSpPr>
          <p:nvPr>
            <p:ph type="sldNum" sz="quarter" idx="2"/>
          </p:nvPr>
        </p:nvSpPr>
        <p:spPr/>
        <p:txBody>
          <a:bodyPr/>
          <a:lstStyle/>
          <a:p>
            <a:fld id="{86CB4B4D-7CA3-9044-876B-883B54F8677D}" type="slidenum">
              <a:rPr lang="en-US" smtClean="0"/>
              <a:t>25</a:t>
            </a:fld>
            <a:endParaRPr lang="en-US" dirty="0"/>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Title 1"/>
          <p:cNvSpPr txBox="1">
            <a:spLocks noGrp="1"/>
          </p:cNvSpPr>
          <p:nvPr>
            <p:ph type="title"/>
          </p:nvPr>
        </p:nvSpPr>
        <p:spPr>
          <a:xfrm>
            <a:off x="745414" y="363196"/>
            <a:ext cx="8596670" cy="736030"/>
          </a:xfrm>
          <a:prstGeom prst="rect">
            <a:avLst/>
          </a:prstGeom>
        </p:spPr>
        <p:txBody>
          <a:bodyPr>
            <a:normAutofit/>
          </a:bodyPr>
          <a:lstStyle>
            <a:lvl1pPr>
              <a:defRPr sz="2400" b="1"/>
            </a:lvl1pPr>
          </a:lstStyle>
          <a:p>
            <a:r>
              <a:rPr lang="en-US" sz="3600" dirty="0">
                <a:latin typeface="+mn-lt"/>
              </a:rPr>
              <a:t>The PM role in a Lean and Agile world</a:t>
            </a:r>
            <a:endParaRPr sz="3600" dirty="0">
              <a:latin typeface="+mn-lt"/>
            </a:endParaRPr>
          </a:p>
        </p:txBody>
      </p:sp>
      <p:sp>
        <p:nvSpPr>
          <p:cNvPr id="289" name="Rectangle 3"/>
          <p:cNvSpPr txBox="1"/>
          <p:nvPr/>
        </p:nvSpPr>
        <p:spPr>
          <a:xfrm>
            <a:off x="894303" y="2740963"/>
            <a:ext cx="8676393" cy="1846659"/>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342900" lvl="4" indent="-342900">
              <a:buSzPct val="100000"/>
              <a:buFont typeface="+mj-lt"/>
              <a:buAutoNum type="arabicPeriod"/>
            </a:pPr>
            <a:r>
              <a:rPr dirty="0" smtClean="0"/>
              <a:t>The </a:t>
            </a:r>
            <a:r>
              <a:rPr dirty="0"/>
              <a:t>Scrum Master </a:t>
            </a:r>
            <a:r>
              <a:rPr sz="1000" dirty="0">
                <a:latin typeface="+mn-lt"/>
                <a:ea typeface="+mn-ea"/>
                <a:cs typeface="+mn-cs"/>
                <a:sym typeface="Calibri"/>
              </a:rPr>
              <a:t>(The </a:t>
            </a:r>
            <a:r>
              <a:rPr lang="en-US" sz="1000" b="1" i="1" dirty="0">
                <a:latin typeface="+mn-lt"/>
                <a:ea typeface="+mn-ea"/>
                <a:cs typeface="+mn-cs"/>
                <a:sym typeface="Calibri"/>
              </a:rPr>
              <a:t>Scrum Master</a:t>
            </a:r>
            <a:r>
              <a:rPr sz="1000" dirty="0">
                <a:latin typeface="+mn-lt"/>
                <a:ea typeface="+mn-ea"/>
                <a:cs typeface="+mn-cs"/>
                <a:sym typeface="Calibri"/>
              </a:rPr>
              <a:t> does anything possible to help the team perform at their highest level. This involves removing any impediments to progress, facilitating meetings, and doing things like working with the product owner to make sure the product backlog is in good shape and ready for the next sprint)</a:t>
            </a:r>
          </a:p>
          <a:p>
            <a:pPr marL="342900" lvl="4" indent="-342900">
              <a:buSzPct val="100000"/>
              <a:buFont typeface="+mj-lt"/>
              <a:buAutoNum type="arabicPeriod"/>
            </a:pPr>
            <a:r>
              <a:rPr dirty="0"/>
              <a:t>The product Owner </a:t>
            </a:r>
            <a:r>
              <a:rPr sz="1000" dirty="0">
                <a:latin typeface="+mn-lt"/>
                <a:ea typeface="+mn-ea"/>
                <a:cs typeface="+mn-cs"/>
                <a:sym typeface="Calibri"/>
              </a:rPr>
              <a:t>(The </a:t>
            </a:r>
            <a:r>
              <a:rPr sz="1000" b="1" i="1" dirty="0">
                <a:latin typeface="+mn-lt"/>
                <a:ea typeface="+mn-ea"/>
                <a:cs typeface="+mn-cs"/>
                <a:sym typeface="Calibri"/>
              </a:rPr>
              <a:t>Product Owner </a:t>
            </a:r>
            <a:r>
              <a:rPr sz="1000" dirty="0">
                <a:latin typeface="+mn-lt"/>
                <a:ea typeface="+mn-ea"/>
                <a:cs typeface="+mn-cs"/>
                <a:sym typeface="Calibri"/>
              </a:rPr>
              <a:t>is typically a project's key stakeholder. Part of the product owner responsibilities is to have a vision of what he or she wishes to build, and convey that vision to the scrum team. This is key to successfully starting any agile software development project. The agile product owner does this in part through the product backlog, which is a prioritized features list for the product)</a:t>
            </a:r>
          </a:p>
          <a:p>
            <a:pPr marL="342900" lvl="4" indent="-342900">
              <a:buSzPct val="100000"/>
              <a:buFont typeface="+mj-lt"/>
              <a:buAutoNum type="arabicPeriod"/>
            </a:pPr>
            <a:r>
              <a:rPr dirty="0"/>
              <a:t>The development team member (</a:t>
            </a:r>
            <a:r>
              <a:rPr sz="1000" dirty="0"/>
              <a:t>Responsible for the project’s creation and delivery. The team members will normally be comprised of developers, QA, and documentation. They are responsible for planning, design, development, testing, and project delivery)</a:t>
            </a:r>
          </a:p>
        </p:txBody>
      </p:sp>
      <p:sp>
        <p:nvSpPr>
          <p:cNvPr id="291" name="Rectangle 10"/>
          <p:cNvSpPr txBox="1"/>
          <p:nvPr/>
        </p:nvSpPr>
        <p:spPr>
          <a:xfrm>
            <a:off x="894303" y="1791630"/>
            <a:ext cx="8298892" cy="92333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buSzPct val="100000"/>
            </a:pPr>
            <a:r>
              <a:rPr dirty="0" smtClean="0"/>
              <a:t>The </a:t>
            </a:r>
            <a:r>
              <a:rPr dirty="0"/>
              <a:t>Scrum practice prescribes distributing the PM role among the Scrum team members</a:t>
            </a:r>
            <a:r>
              <a:rPr lang="en-US" dirty="0"/>
              <a:t>. However, there are varying opinions and experiences assigning any combination of the </a:t>
            </a:r>
            <a:r>
              <a:rPr lang="en-US" dirty="0" smtClean="0"/>
              <a:t>3 </a:t>
            </a:r>
            <a:r>
              <a:rPr lang="en-US" dirty="0"/>
              <a:t>roles to a PM</a:t>
            </a:r>
            <a:r>
              <a:rPr dirty="0"/>
              <a:t>. </a:t>
            </a:r>
          </a:p>
        </p:txBody>
      </p:sp>
      <p:sp>
        <p:nvSpPr>
          <p:cNvPr id="2" name="Rectangle 1"/>
          <p:cNvSpPr/>
          <p:nvPr/>
        </p:nvSpPr>
        <p:spPr>
          <a:xfrm>
            <a:off x="785814" y="1184045"/>
            <a:ext cx="8676393" cy="369332"/>
          </a:xfrm>
          <a:prstGeom prst="rect">
            <a:avLst/>
          </a:prstGeom>
        </p:spPr>
        <p:txBody>
          <a:bodyPr wrap="square">
            <a:spAutoFit/>
          </a:bodyPr>
          <a:lstStyle/>
          <a:p>
            <a:r>
              <a:rPr lang="en-US" b="1" dirty="0">
                <a:solidFill>
                  <a:schemeClr val="accent4"/>
                </a:solidFill>
              </a:rPr>
              <a:t>In the lean and agile world, the project manager does not have an official role</a:t>
            </a:r>
            <a:endParaRPr lang="en-US" dirty="0"/>
          </a:p>
        </p:txBody>
      </p:sp>
      <p:sp>
        <p:nvSpPr>
          <p:cNvPr id="3" name="Rectangle 2"/>
          <p:cNvSpPr/>
          <p:nvPr/>
        </p:nvSpPr>
        <p:spPr>
          <a:xfrm>
            <a:off x="894303" y="4595643"/>
            <a:ext cx="7981744" cy="923330"/>
          </a:xfrm>
          <a:prstGeom prst="rect">
            <a:avLst/>
          </a:prstGeom>
        </p:spPr>
        <p:txBody>
          <a:bodyPr wrap="square">
            <a:spAutoFit/>
          </a:bodyPr>
          <a:lstStyle/>
          <a:p>
            <a:pPr>
              <a:buSzPct val="100000"/>
            </a:pPr>
            <a:r>
              <a:rPr lang="en-US" dirty="0"/>
              <a:t>The Scaled Agile Framework (SAFe) practice lists the PM as a potential for the Release Train Engineer (RTE). Other agile practitioners describe the PM as a coach and facilitator</a:t>
            </a:r>
            <a:endParaRPr lang="en-US" dirty="0"/>
          </a:p>
        </p:txBody>
      </p:sp>
      <p:sp>
        <p:nvSpPr>
          <p:cNvPr id="4" name="Slide Number Placeholder 3"/>
          <p:cNvSpPr>
            <a:spLocks noGrp="1"/>
          </p:cNvSpPr>
          <p:nvPr>
            <p:ph type="sldNum" sz="quarter" idx="2"/>
          </p:nvPr>
        </p:nvSpPr>
        <p:spPr/>
        <p:txBody>
          <a:bodyPr/>
          <a:lstStyle/>
          <a:p>
            <a:fld id="{86CB4B4D-7CA3-9044-876B-883B54F8677D}" type="slidenum">
              <a:rPr lang="en-US" smtClean="0"/>
              <a:t>26</a:t>
            </a:fld>
            <a:endParaRPr lang="en-US" dirty="0"/>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Rectangle 2"/>
          <p:cNvSpPr txBox="1"/>
          <p:nvPr/>
        </p:nvSpPr>
        <p:spPr>
          <a:xfrm>
            <a:off x="428485" y="1174456"/>
            <a:ext cx="8828757" cy="5450851"/>
          </a:xfrm>
          <a:prstGeom prst="rect">
            <a:avLst/>
          </a:prstGeom>
          <a:noFill/>
          <a:ln w="19050" cap="rnd">
            <a:noFill/>
          </a:ln>
          <a:effectLst>
            <a:outerShdw blurRad="38100" dist="25400" dir="5400000" rotWithShape="0">
              <a:srgbClr val="000000">
                <a:alpha val="35000"/>
              </a:srgbClr>
            </a:outerShdw>
          </a:effectLst>
          <a:extLst>
            <a:ext uri="{C572A759-6A51-4108-AA02-DFA0A04FC94B}">
              <ma14:wrappingTextBoxFlag xmlns="" xmlns:ma14="http://schemas.microsoft.com/office/mac/drawingml/2011/main" val="1"/>
            </a:ext>
          </a:extLst>
        </p:spPr>
        <p:txBody>
          <a:bodyPr lIns="45719" rIns="45719">
            <a:spAutoFit/>
          </a:bodyPr>
          <a:lstStyle/>
          <a:p>
            <a:pPr marL="285750" marR="0" lvl="0" indent="-285750" algn="l" defTabSz="457200" rtl="0" eaLnBrk="1" fontAlgn="auto" latinLnBrk="0" hangingPunct="0">
              <a:lnSpc>
                <a:spcPct val="150000"/>
              </a:lnSpc>
              <a:spcBef>
                <a:spcPts val="0"/>
              </a:spcBef>
              <a:spcAft>
                <a:spcPts val="0"/>
              </a:spcAft>
              <a:buClrTx/>
              <a:buSzTx/>
              <a:buFont typeface="Wingdings" panose="05000000000000000000" pitchFamily="2" charset="2"/>
              <a:buChar char="q"/>
              <a:tabLst/>
              <a:defRPr/>
            </a:pPr>
            <a:r>
              <a:rPr kumimoji="0" sz="1800" b="1" i="0" u="none" strike="noStrike" kern="0" cap="none" spc="0" normalizeH="0" baseline="0" noProof="0" dirty="0">
                <a:ln>
                  <a:noFill/>
                </a:ln>
                <a:solidFill>
                  <a:schemeClr val="tx1"/>
                </a:solidFill>
                <a:effectLst/>
                <a:uLnTx/>
                <a:uFillTx/>
                <a:latin typeface="Trebuchet MS"/>
                <a:sym typeface="Trebuchet MS"/>
              </a:rPr>
              <a:t>Authority</a:t>
            </a:r>
            <a:r>
              <a:rPr kumimoji="0" sz="1800" b="0" i="0" u="none" strike="noStrike" kern="0" cap="none" spc="0" normalizeH="0" baseline="0" noProof="0" dirty="0">
                <a:ln>
                  <a:noFill/>
                </a:ln>
                <a:solidFill>
                  <a:schemeClr val="tx1"/>
                </a:solidFill>
                <a:effectLst/>
                <a:uLnTx/>
                <a:uFillTx/>
                <a:latin typeface="Trebuchet MS"/>
                <a:sym typeface="Trebuchet MS"/>
              </a:rPr>
              <a:t>:</a:t>
            </a:r>
            <a:r>
              <a:rPr kumimoji="0" sz="1800" b="0" i="0" u="none" strike="noStrike" kern="0" cap="none" spc="0" normalizeH="0" baseline="0" noProof="0" dirty="0">
                <a:ln>
                  <a:noFill/>
                </a:ln>
                <a:solidFill>
                  <a:schemeClr val="tx1"/>
                </a:solidFill>
                <a:effectLst/>
                <a:uLnTx/>
                <a:uFillTx/>
                <a:latin typeface="Calibri"/>
                <a:ea typeface="+mn-ea"/>
                <a:cs typeface="+mn-cs"/>
                <a:sym typeface="Calibri"/>
              </a:rPr>
              <a:t> The traditional project manager role moves from a command-and-control, hierarchical position to a servant-leader or facilitator position</a:t>
            </a:r>
          </a:p>
          <a:p>
            <a:pPr marL="285750" marR="0" lvl="0" indent="-285750" algn="l" defTabSz="457200" rtl="0" eaLnBrk="1" fontAlgn="auto" latinLnBrk="0" hangingPunct="0">
              <a:lnSpc>
                <a:spcPct val="150000"/>
              </a:lnSpc>
              <a:spcBef>
                <a:spcPts val="0"/>
              </a:spcBef>
              <a:spcAft>
                <a:spcPts val="0"/>
              </a:spcAft>
              <a:buClrTx/>
              <a:buSzTx/>
              <a:buFont typeface="Wingdings" panose="05000000000000000000" pitchFamily="2" charset="2"/>
              <a:buChar char="q"/>
              <a:tabLst/>
              <a:defRPr/>
            </a:pPr>
            <a:r>
              <a:rPr kumimoji="0" sz="1800" b="1" i="0" u="none" strike="noStrike" kern="0" cap="none" spc="0" normalizeH="0" baseline="0" noProof="0" dirty="0">
                <a:ln>
                  <a:noFill/>
                </a:ln>
                <a:solidFill>
                  <a:schemeClr val="tx1"/>
                </a:solidFill>
                <a:effectLst/>
                <a:uLnTx/>
                <a:uFillTx/>
                <a:latin typeface="Trebuchet MS"/>
                <a:sym typeface="Trebuchet MS"/>
              </a:rPr>
              <a:t>Requirements</a:t>
            </a:r>
            <a:r>
              <a:rPr kumimoji="0" sz="1800" b="0" i="0" u="none" strike="noStrike" kern="0" cap="none" spc="0" normalizeH="0" baseline="0" noProof="0" dirty="0">
                <a:ln>
                  <a:noFill/>
                </a:ln>
                <a:solidFill>
                  <a:schemeClr val="tx1"/>
                </a:solidFill>
                <a:effectLst/>
                <a:uLnTx/>
                <a:uFillTx/>
                <a:latin typeface="Trebuchet MS"/>
                <a:sym typeface="Trebuchet MS"/>
              </a:rPr>
              <a:t>:</a:t>
            </a:r>
            <a:r>
              <a:rPr kumimoji="0" sz="1800" b="0" i="0" u="none" strike="noStrike" kern="0" cap="none" spc="0" normalizeH="0" baseline="0" noProof="0" dirty="0">
                <a:ln>
                  <a:noFill/>
                </a:ln>
                <a:solidFill>
                  <a:schemeClr val="tx1"/>
                </a:solidFill>
                <a:effectLst/>
                <a:uLnTx/>
                <a:uFillTx/>
                <a:latin typeface="Calibri"/>
                <a:ea typeface="+mn-ea"/>
                <a:cs typeface="+mn-cs"/>
                <a:sym typeface="Calibri"/>
              </a:rPr>
              <a:t> The product owner assumes the responsibility for ensuring the requirements are defined</a:t>
            </a:r>
          </a:p>
          <a:p>
            <a:pPr marL="285750" marR="0" lvl="0" indent="-285750" algn="l" defTabSz="457200" rtl="0" eaLnBrk="1" fontAlgn="auto" latinLnBrk="0" hangingPunct="0">
              <a:lnSpc>
                <a:spcPct val="150000"/>
              </a:lnSpc>
              <a:spcBef>
                <a:spcPts val="0"/>
              </a:spcBef>
              <a:spcAft>
                <a:spcPts val="0"/>
              </a:spcAft>
              <a:buClrTx/>
              <a:buSzTx/>
              <a:buFont typeface="Wingdings" panose="05000000000000000000" pitchFamily="2" charset="2"/>
              <a:buChar char="q"/>
              <a:tabLst/>
              <a:defRPr/>
            </a:pPr>
            <a:r>
              <a:rPr kumimoji="0" sz="1800" b="1" i="0" u="none" strike="noStrike" kern="0" cap="none" spc="0" normalizeH="0" baseline="0" noProof="0" dirty="0">
                <a:ln>
                  <a:noFill/>
                </a:ln>
                <a:solidFill>
                  <a:schemeClr val="tx1"/>
                </a:solidFill>
                <a:effectLst/>
                <a:uLnTx/>
                <a:uFillTx/>
                <a:latin typeface="Trebuchet MS"/>
                <a:sym typeface="Trebuchet MS"/>
              </a:rPr>
              <a:t>Work Assignments</a:t>
            </a:r>
            <a:r>
              <a:rPr kumimoji="0" sz="1800" b="0" i="0" u="none" strike="noStrike" kern="0" cap="none" spc="0" normalizeH="0" baseline="0" noProof="0" dirty="0">
                <a:ln>
                  <a:noFill/>
                </a:ln>
                <a:solidFill>
                  <a:schemeClr val="tx1"/>
                </a:solidFill>
                <a:effectLst/>
                <a:uLnTx/>
                <a:uFillTx/>
                <a:latin typeface="Trebuchet MS"/>
                <a:sym typeface="Trebuchet MS"/>
              </a:rPr>
              <a:t>:</a:t>
            </a:r>
            <a:r>
              <a:rPr kumimoji="0" sz="1800" b="0" i="0" u="none" strike="noStrike" kern="0" cap="none" spc="0" normalizeH="0" baseline="0" noProof="0" dirty="0">
                <a:ln>
                  <a:noFill/>
                </a:ln>
                <a:solidFill>
                  <a:schemeClr val="tx1"/>
                </a:solidFill>
                <a:effectLst/>
                <a:uLnTx/>
                <a:uFillTx/>
                <a:latin typeface="Calibri"/>
                <a:ea typeface="+mn-ea"/>
                <a:cs typeface="+mn-cs"/>
                <a:sym typeface="Calibri"/>
              </a:rPr>
              <a:t> The team takes ownership and accountability for meeting the project and team goals</a:t>
            </a:r>
          </a:p>
          <a:p>
            <a:pPr marL="285750" marR="0" lvl="0" indent="-285750" algn="l" defTabSz="457200" rtl="0" eaLnBrk="1" fontAlgn="auto" latinLnBrk="0" hangingPunct="0">
              <a:lnSpc>
                <a:spcPct val="150000"/>
              </a:lnSpc>
              <a:spcBef>
                <a:spcPts val="0"/>
              </a:spcBef>
              <a:spcAft>
                <a:spcPts val="0"/>
              </a:spcAft>
              <a:buClrTx/>
              <a:buSzTx/>
              <a:buFont typeface="Wingdings" panose="05000000000000000000" pitchFamily="2" charset="2"/>
              <a:buChar char="q"/>
              <a:tabLst/>
              <a:defRPr/>
            </a:pPr>
            <a:r>
              <a:rPr kumimoji="0" sz="1800" b="1" i="0" u="none" strike="noStrike" kern="0" cap="none" spc="0" normalizeH="0" baseline="0" noProof="0" dirty="0">
                <a:ln>
                  <a:noFill/>
                </a:ln>
                <a:solidFill>
                  <a:schemeClr val="tx1"/>
                </a:solidFill>
                <a:effectLst/>
                <a:uLnTx/>
                <a:uFillTx/>
                <a:latin typeface="Trebuchet MS"/>
                <a:sym typeface="Trebuchet MS"/>
              </a:rPr>
              <a:t>Managing Stakeholder Expectations</a:t>
            </a:r>
            <a:r>
              <a:rPr kumimoji="0" sz="1800" b="0" i="0" u="none" strike="noStrike" kern="0" cap="none" spc="0" normalizeH="0" baseline="0" noProof="0" dirty="0">
                <a:ln>
                  <a:noFill/>
                </a:ln>
                <a:solidFill>
                  <a:schemeClr val="tx1"/>
                </a:solidFill>
                <a:effectLst/>
                <a:uLnTx/>
                <a:uFillTx/>
                <a:latin typeface="Trebuchet MS"/>
                <a:sym typeface="Trebuchet MS"/>
              </a:rPr>
              <a:t>:</a:t>
            </a:r>
            <a:r>
              <a:rPr kumimoji="0" sz="1800" b="0" i="0" u="none" strike="noStrike" kern="0" cap="none" spc="0" normalizeH="0" baseline="0" noProof="0" dirty="0">
                <a:ln>
                  <a:noFill/>
                </a:ln>
                <a:solidFill>
                  <a:schemeClr val="tx1"/>
                </a:solidFill>
                <a:effectLst/>
                <a:uLnTx/>
                <a:uFillTx/>
                <a:latin typeface="Calibri"/>
                <a:ea typeface="+mn-ea"/>
                <a:cs typeface="+mn-cs"/>
                <a:sym typeface="Calibri"/>
              </a:rPr>
              <a:t> Product owner provides direction and leadership to the team</a:t>
            </a:r>
          </a:p>
          <a:p>
            <a:pPr marL="285750" marR="0" lvl="0" indent="-285750" algn="l" defTabSz="457200" rtl="0" eaLnBrk="1" fontAlgn="auto" latinLnBrk="0" hangingPunct="0">
              <a:lnSpc>
                <a:spcPct val="150000"/>
              </a:lnSpc>
              <a:spcBef>
                <a:spcPts val="0"/>
              </a:spcBef>
              <a:spcAft>
                <a:spcPts val="0"/>
              </a:spcAft>
              <a:buClrTx/>
              <a:buSzTx/>
              <a:buFont typeface="Wingdings" panose="05000000000000000000" pitchFamily="2" charset="2"/>
              <a:buChar char="q"/>
              <a:tabLst/>
              <a:defRPr/>
            </a:pPr>
            <a:r>
              <a:rPr kumimoji="0" sz="1800" b="1" i="0" u="none" strike="noStrike" kern="0" cap="none" spc="0" normalizeH="0" baseline="0" noProof="0" dirty="0">
                <a:ln>
                  <a:noFill/>
                </a:ln>
                <a:solidFill>
                  <a:schemeClr val="tx1"/>
                </a:solidFill>
                <a:effectLst/>
                <a:uLnTx/>
                <a:uFillTx/>
                <a:latin typeface="Trebuchet MS"/>
                <a:sym typeface="Trebuchet MS"/>
              </a:rPr>
              <a:t>Leadership and Support</a:t>
            </a:r>
            <a:r>
              <a:rPr kumimoji="0" sz="1800" b="0" i="0" u="none" strike="noStrike" kern="0" cap="none" spc="0" normalizeH="0" baseline="0" noProof="0" dirty="0">
                <a:ln>
                  <a:noFill/>
                </a:ln>
                <a:solidFill>
                  <a:schemeClr val="tx1"/>
                </a:solidFill>
                <a:effectLst/>
                <a:uLnTx/>
                <a:uFillTx/>
                <a:latin typeface="Trebuchet MS"/>
                <a:sym typeface="Trebuchet MS"/>
              </a:rPr>
              <a:t>:</a:t>
            </a:r>
            <a:r>
              <a:rPr kumimoji="0" sz="1800" b="0" i="0" u="none" strike="noStrike" kern="0" cap="none" spc="0" normalizeH="0" baseline="0" noProof="0" dirty="0">
                <a:ln>
                  <a:noFill/>
                </a:ln>
                <a:solidFill>
                  <a:schemeClr val="tx1"/>
                </a:solidFill>
                <a:effectLst/>
                <a:uLnTx/>
                <a:uFillTx/>
                <a:latin typeface="Calibri"/>
                <a:ea typeface="+mn-ea"/>
                <a:cs typeface="+mn-cs"/>
                <a:sym typeface="Calibri"/>
              </a:rPr>
              <a:t> The Scrum Master serves the product owner and the team so that they are better able to do their jobs by assisting them, facilitating creativity and fostering empowerment</a:t>
            </a:r>
          </a:p>
          <a:p>
            <a:pPr marL="285750" marR="0" lvl="0" indent="-285750" algn="l" defTabSz="457200" rtl="0" eaLnBrk="1" fontAlgn="auto" latinLnBrk="0" hangingPunct="0">
              <a:lnSpc>
                <a:spcPct val="150000"/>
              </a:lnSpc>
              <a:spcBef>
                <a:spcPts val="0"/>
              </a:spcBef>
              <a:spcAft>
                <a:spcPts val="0"/>
              </a:spcAft>
              <a:buClrTx/>
              <a:buSzTx/>
              <a:buFont typeface="Wingdings" panose="05000000000000000000" pitchFamily="2" charset="2"/>
              <a:buChar char="q"/>
              <a:tabLst/>
              <a:defRPr/>
            </a:pPr>
            <a:r>
              <a:rPr kumimoji="0" sz="1800" b="1" i="0" u="none" strike="noStrike" kern="0" cap="none" spc="0" normalizeH="0" baseline="0" noProof="0" dirty="0">
                <a:ln>
                  <a:noFill/>
                </a:ln>
                <a:solidFill>
                  <a:schemeClr val="tx1"/>
                </a:solidFill>
                <a:effectLst/>
                <a:uLnTx/>
                <a:uFillTx/>
                <a:latin typeface="Trebuchet MS"/>
                <a:sym typeface="Trebuchet MS"/>
              </a:rPr>
              <a:t>Removes Impediments</a:t>
            </a:r>
            <a:r>
              <a:rPr kumimoji="0" sz="1800" b="0" i="0" u="none" strike="noStrike" kern="0" cap="none" spc="0" normalizeH="0" baseline="0" noProof="0" dirty="0">
                <a:ln>
                  <a:noFill/>
                </a:ln>
                <a:solidFill>
                  <a:schemeClr val="tx1"/>
                </a:solidFill>
                <a:effectLst/>
                <a:uLnTx/>
                <a:uFillTx/>
                <a:latin typeface="Trebuchet MS"/>
                <a:sym typeface="Trebuchet MS"/>
              </a:rPr>
              <a:t>:</a:t>
            </a:r>
            <a:r>
              <a:rPr kumimoji="0" sz="1800" b="0" i="0" u="none" strike="noStrike" kern="0" cap="none" spc="0" normalizeH="0" baseline="0" noProof="0" dirty="0">
                <a:ln>
                  <a:noFill/>
                </a:ln>
                <a:solidFill>
                  <a:schemeClr val="tx1"/>
                </a:solidFill>
                <a:effectLst/>
                <a:uLnTx/>
                <a:uFillTx/>
                <a:latin typeface="Calibri"/>
                <a:ea typeface="+mn-ea"/>
                <a:cs typeface="+mn-cs"/>
                <a:sym typeface="Calibri"/>
              </a:rPr>
              <a:t> The Scrum Master helps remove obstacles and support the team</a:t>
            </a:r>
          </a:p>
        </p:txBody>
      </p:sp>
      <p:sp>
        <p:nvSpPr>
          <p:cNvPr id="241" name="Title 1"/>
          <p:cNvSpPr txBox="1">
            <a:spLocks noGrp="1"/>
          </p:cNvSpPr>
          <p:nvPr>
            <p:ph type="title"/>
          </p:nvPr>
        </p:nvSpPr>
        <p:spPr>
          <a:xfrm>
            <a:off x="428485" y="365058"/>
            <a:ext cx="6776756" cy="724440"/>
          </a:xfrm>
          <a:prstGeom prst="rect">
            <a:avLst/>
          </a:prstGeom>
        </p:spPr>
        <p:txBody>
          <a:bodyPr>
            <a:normAutofit/>
          </a:bodyPr>
          <a:lstStyle>
            <a:lvl1pPr>
              <a:defRPr sz="2700" b="1">
                <a:solidFill>
                  <a:srgbClr val="000000"/>
                </a:solidFill>
              </a:defRPr>
            </a:lvl1pPr>
          </a:lstStyle>
          <a:p>
            <a:r>
              <a:rPr sz="3600" dirty="0">
                <a:solidFill>
                  <a:schemeClr val="accent1"/>
                </a:solidFill>
                <a:latin typeface="+mn-lt"/>
              </a:rPr>
              <a:t>Project Manager as a ScrumMaster</a:t>
            </a:r>
          </a:p>
        </p:txBody>
      </p:sp>
      <p:sp>
        <p:nvSpPr>
          <p:cNvPr id="2" name="Slide Number Placeholder 1"/>
          <p:cNvSpPr>
            <a:spLocks noGrp="1"/>
          </p:cNvSpPr>
          <p:nvPr>
            <p:ph type="sldNum" sz="quarter" idx="2"/>
          </p:nvPr>
        </p:nvSpPr>
        <p:spPr/>
        <p:txBody>
          <a:bodyPr/>
          <a:lstStyle/>
          <a:p>
            <a:fld id="{86CB4B4D-7CA3-9044-876B-883B54F8677D}" type="slidenum">
              <a:rPr lang="en-US" smtClean="0"/>
              <a:t>27</a:t>
            </a:fld>
            <a:endParaRPr lang="en-US" dirty="0"/>
          </a:p>
        </p:txBody>
      </p:sp>
    </p:spTree>
    <p:extLst>
      <p:ext uri="{BB962C8B-B14F-4D97-AF65-F5344CB8AC3E}">
        <p14:creationId xmlns:p14="http://schemas.microsoft.com/office/powerpoint/2010/main" val="3878622239"/>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Rectangle 4"/>
          <p:cNvSpPr txBox="1"/>
          <p:nvPr/>
        </p:nvSpPr>
        <p:spPr>
          <a:xfrm>
            <a:off x="1753195" y="4512374"/>
            <a:ext cx="5939735" cy="1754326"/>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marL="285750" indent="-285750">
              <a:buSzPct val="100000"/>
              <a:buFont typeface="Arial"/>
              <a:buChar char="•"/>
            </a:lvl1pPr>
          </a:lstStyle>
          <a:p>
            <a:pPr>
              <a:buFont typeface="Wingdings" panose="05000000000000000000" pitchFamily="2" charset="2"/>
              <a:buChar char="Ø"/>
            </a:pPr>
            <a:r>
              <a:rPr dirty="0"/>
              <a:t>The SAFe model represents enterprise agility and extends Scrum beyond the team execution level into the organization. The PM role is best characterized through enterprise agility and viewed through the lens of portfolio, program, and the execution teams that are aligned to ensure maximum customer value </a:t>
            </a:r>
          </a:p>
        </p:txBody>
      </p:sp>
      <p:sp>
        <p:nvSpPr>
          <p:cNvPr id="296" name="However, the knowledge and skills obtained through certification is transferable in the lean and agile organization. In a competitive business climate, all available brainpower must be present on deck to enable the organization to achieve enterprise agility and scale to meet customer, compliance, financial markets, internal opportunities, and competitive demands."/>
          <p:cNvSpPr txBox="1"/>
          <p:nvPr/>
        </p:nvSpPr>
        <p:spPr>
          <a:xfrm>
            <a:off x="4841668" y="1202664"/>
            <a:ext cx="4720159" cy="258532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a:solidFill>
                  <a:srgbClr val="37424A"/>
                </a:solidFill>
                <a:latin typeface="+mj-lt"/>
                <a:ea typeface="+mj-ea"/>
                <a:cs typeface="+mj-cs"/>
                <a:sym typeface="Helvetica"/>
              </a:defRPr>
            </a:lvl1pPr>
          </a:lstStyle>
          <a:p>
            <a:pPr marL="285750" indent="-285750">
              <a:buFont typeface="Wingdings" panose="05000000000000000000" pitchFamily="2" charset="2"/>
              <a:buChar char="Ø"/>
            </a:pPr>
            <a:r>
              <a:rPr lang="en-US" dirty="0">
                <a:solidFill>
                  <a:schemeClr val="tx1"/>
                </a:solidFill>
              </a:rPr>
              <a:t>The </a:t>
            </a:r>
            <a:r>
              <a:rPr dirty="0">
                <a:solidFill>
                  <a:schemeClr val="tx1"/>
                </a:solidFill>
              </a:rPr>
              <a:t>knowledge and skills obtained through certification is transferable in the lean and agile organization. In a competitive business climate, all available brainpower must be present on deck to enable the organization to achieve </a:t>
            </a:r>
            <a:r>
              <a:rPr b="1" dirty="0">
                <a:solidFill>
                  <a:srgbClr val="0070C0"/>
                </a:solidFill>
              </a:rPr>
              <a:t>enterprise</a:t>
            </a:r>
            <a:r>
              <a:rPr dirty="0">
                <a:solidFill>
                  <a:schemeClr val="tx1"/>
                </a:solidFill>
              </a:rPr>
              <a:t> agility and scale to meet customer, compliance, financial markets, internal opportunities, and competitive demands</a:t>
            </a:r>
          </a:p>
        </p:txBody>
      </p:sp>
      <p:sp>
        <p:nvSpPr>
          <p:cNvPr id="297" name="A project manager (PM) is a highly skilled knowledge worker who has received rigorous training and knowledge in the process of achieving a globally recognized certification"/>
          <p:cNvSpPr txBox="1"/>
          <p:nvPr/>
        </p:nvSpPr>
        <p:spPr>
          <a:xfrm>
            <a:off x="1167008" y="2144261"/>
            <a:ext cx="3577701" cy="203132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marL="285750" indent="-285750">
              <a:buSzPct val="100000"/>
              <a:buChar char="➢"/>
            </a:lvl1pPr>
          </a:lstStyle>
          <a:p>
            <a:pPr>
              <a:buFont typeface="Wingdings" panose="05000000000000000000" pitchFamily="2" charset="2"/>
              <a:buChar char="Ø"/>
            </a:pPr>
            <a:r>
              <a:rPr dirty="0"/>
              <a:t>A project manager (PM) is a highly skilled knowledge worker who has received rigorous training and knowledge in the process of achieving a globally recognized certification</a:t>
            </a:r>
            <a:endParaRPr lang="en-US" dirty="0"/>
          </a:p>
        </p:txBody>
      </p:sp>
      <p:pic>
        <p:nvPicPr>
          <p:cNvPr id="3" name="Picture 2">
            <a:extLst>
              <a:ext uri="{FF2B5EF4-FFF2-40B4-BE49-F238E27FC236}">
                <a16:creationId xmlns:a16="http://schemas.microsoft.com/office/drawing/2014/main" xmlns="" id="{FB0462CF-797D-4C6F-B574-F4A159929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760" y="565524"/>
            <a:ext cx="3470908" cy="1274280"/>
          </a:xfrm>
          <a:prstGeom prst="rect">
            <a:avLst/>
          </a:prstGeom>
        </p:spPr>
      </p:pic>
      <p:sp>
        <p:nvSpPr>
          <p:cNvPr id="5" name="TextBox 4">
            <a:extLst>
              <a:ext uri="{FF2B5EF4-FFF2-40B4-BE49-F238E27FC236}">
                <a16:creationId xmlns:a16="http://schemas.microsoft.com/office/drawing/2014/main" xmlns="" id="{EE04FAC8-9C95-4757-BDC5-A2204A7CED20}"/>
              </a:ext>
            </a:extLst>
          </p:cNvPr>
          <p:cNvSpPr txBox="1"/>
          <p:nvPr/>
        </p:nvSpPr>
        <p:spPr>
          <a:xfrm>
            <a:off x="750018" y="879500"/>
            <a:ext cx="1003177"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a:ln>
                  <a:noFill/>
                </a:ln>
                <a:solidFill>
                  <a:schemeClr val="accent1"/>
                </a:solidFill>
                <a:effectLst/>
                <a:uFillTx/>
                <a:latin typeface="+mn-lt"/>
                <a:ea typeface="Trebuchet MS"/>
                <a:cs typeface="Trebuchet MS"/>
                <a:sym typeface="Trebuchet MS"/>
              </a:rPr>
              <a:t>The</a:t>
            </a:r>
          </a:p>
        </p:txBody>
      </p:sp>
      <p:sp>
        <p:nvSpPr>
          <p:cNvPr id="2" name="Slide Number Placeholder 1"/>
          <p:cNvSpPr>
            <a:spLocks noGrp="1"/>
          </p:cNvSpPr>
          <p:nvPr>
            <p:ph type="sldNum" sz="quarter" idx="2"/>
          </p:nvPr>
        </p:nvSpPr>
        <p:spPr/>
        <p:txBody>
          <a:bodyPr/>
          <a:lstStyle/>
          <a:p>
            <a:fld id="{86CB4B4D-7CA3-9044-876B-883B54F8677D}" type="slidenum">
              <a:rPr lang="en-US" smtClean="0"/>
              <a:t>28</a:t>
            </a:fld>
            <a:endParaRPr lang="en-US" dirty="0"/>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Title 1"/>
          <p:cNvSpPr txBox="1">
            <a:spLocks noGrp="1"/>
          </p:cNvSpPr>
          <p:nvPr>
            <p:ph type="title"/>
          </p:nvPr>
        </p:nvSpPr>
        <p:spPr>
          <a:xfrm>
            <a:off x="613292" y="420403"/>
            <a:ext cx="6915918" cy="652465"/>
          </a:xfrm>
          <a:prstGeom prst="rect">
            <a:avLst/>
          </a:prstGeom>
        </p:spPr>
        <p:txBody>
          <a:bodyPr>
            <a:normAutofit/>
          </a:bodyPr>
          <a:lstStyle>
            <a:lvl1pPr>
              <a:defRPr sz="3200" b="1"/>
            </a:lvl1pPr>
          </a:lstStyle>
          <a:p>
            <a:r>
              <a:rPr lang="en-US" sz="3600" dirty="0">
                <a:latin typeface="+mn-lt"/>
              </a:rPr>
              <a:t>Agile Certified Professional</a:t>
            </a:r>
            <a:endParaRPr sz="3600" dirty="0">
              <a:latin typeface="+mn-lt"/>
            </a:endParaRPr>
          </a:p>
        </p:txBody>
      </p:sp>
      <p:sp>
        <p:nvSpPr>
          <p:cNvPr id="300" name="Rectangle 7"/>
          <p:cNvSpPr txBox="1"/>
          <p:nvPr/>
        </p:nvSpPr>
        <p:spPr>
          <a:xfrm>
            <a:off x="637360" y="3360132"/>
            <a:ext cx="8724753" cy="8915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rPr dirty="0"/>
              <a:t>The PMI Agile Certified Practitioner (PMI-ACP)® formally recognizes your knowledge of agile principles and your skill with agile techniques. It will make you shine even brighter to your employers, stakeholders and peers</a:t>
            </a:r>
          </a:p>
        </p:txBody>
      </p:sp>
      <p:sp>
        <p:nvSpPr>
          <p:cNvPr id="301" name="Rectangle 8"/>
          <p:cNvSpPr txBox="1"/>
          <p:nvPr/>
        </p:nvSpPr>
        <p:spPr>
          <a:xfrm>
            <a:off x="637361" y="4498783"/>
            <a:ext cx="8229801" cy="8915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rPr dirty="0"/>
              <a:t>The PMI-ACP spans many approaches to agile such as Scrum, Kanban, Lean, extreme programming (XP) and test-driven development (TDD.) It will increase your versatility, wherever your projects may take you.</a:t>
            </a:r>
          </a:p>
        </p:txBody>
      </p:sp>
      <p:graphicFrame>
        <p:nvGraphicFramePr>
          <p:cNvPr id="302" name="Table 9"/>
          <p:cNvGraphicFramePr/>
          <p:nvPr/>
        </p:nvGraphicFramePr>
        <p:xfrm>
          <a:off x="637360" y="1693044"/>
          <a:ext cx="7835900" cy="1362075"/>
        </p:xfrm>
        <a:graphic>
          <a:graphicData uri="http://schemas.openxmlformats.org/drawingml/2006/table">
            <a:tbl>
              <a:tblPr>
                <a:tableStyleId>{4C3C2611-4C71-4FC5-86AE-919BDF0F9419}</a:tableStyleId>
              </a:tblPr>
              <a:tblGrid>
                <a:gridCol w="3162852">
                  <a:extLst>
                    <a:ext uri="{9D8B030D-6E8A-4147-A177-3AD203B41FA5}">
                      <a16:colId xmlns:a16="http://schemas.microsoft.com/office/drawing/2014/main" xmlns="" val="20000"/>
                    </a:ext>
                  </a:extLst>
                </a:gridCol>
                <a:gridCol w="2209248">
                  <a:extLst>
                    <a:ext uri="{9D8B030D-6E8A-4147-A177-3AD203B41FA5}">
                      <a16:colId xmlns:a16="http://schemas.microsoft.com/office/drawing/2014/main" xmlns="" val="20001"/>
                    </a:ext>
                  </a:extLst>
                </a:gridCol>
                <a:gridCol w="990600">
                  <a:extLst>
                    <a:ext uri="{9D8B030D-6E8A-4147-A177-3AD203B41FA5}">
                      <a16:colId xmlns:a16="http://schemas.microsoft.com/office/drawing/2014/main" xmlns="" val="20002"/>
                    </a:ext>
                  </a:extLst>
                </a:gridCol>
                <a:gridCol w="1473200">
                  <a:extLst>
                    <a:ext uri="{9D8B030D-6E8A-4147-A177-3AD203B41FA5}">
                      <a16:colId xmlns:a16="http://schemas.microsoft.com/office/drawing/2014/main" xmlns="" val="20003"/>
                    </a:ext>
                  </a:extLst>
                </a:gridCol>
              </a:tblGrid>
              <a:tr h="295275">
                <a:tc>
                  <a:txBody>
                    <a:bodyPr/>
                    <a:lstStyle/>
                    <a:p>
                      <a:pPr algn="ctr">
                        <a:defRPr sz="1800"/>
                      </a:pPr>
                      <a:r>
                        <a:rPr dirty="0">
                          <a:latin typeface="+mn-lt"/>
                          <a:ea typeface="+mn-ea"/>
                          <a:cs typeface="+mn-cs"/>
                          <a:sym typeface="Calibri"/>
                        </a:rPr>
                        <a:t>General Project Experience</a:t>
                      </a:r>
                    </a:p>
                  </a:txBody>
                  <a:tcPr marL="9525" marR="9525" marT="9525" marB="9525" anchor="ctr" horzOverflow="overflow">
                    <a:solidFill>
                      <a:srgbClr val="F1A374"/>
                    </a:solidFill>
                  </a:tcPr>
                </a:tc>
                <a:tc>
                  <a:txBody>
                    <a:bodyPr/>
                    <a:lstStyle/>
                    <a:p>
                      <a:pPr algn="ctr">
                        <a:defRPr sz="1800"/>
                      </a:pPr>
                      <a:r>
                        <a:rPr dirty="0">
                          <a:latin typeface="+mn-lt"/>
                          <a:ea typeface="+mn-ea"/>
                          <a:cs typeface="+mn-cs"/>
                          <a:sym typeface="Calibri"/>
                        </a:rPr>
                        <a:t>Project Experience</a:t>
                      </a:r>
                    </a:p>
                  </a:txBody>
                  <a:tcPr marL="9525" marR="9525" marT="9525" marB="9525" anchor="ctr" horzOverflow="overflow">
                    <a:solidFill>
                      <a:srgbClr val="F1A374"/>
                    </a:solidFill>
                  </a:tcPr>
                </a:tc>
                <a:tc>
                  <a:txBody>
                    <a:bodyPr/>
                    <a:lstStyle/>
                    <a:p>
                      <a:pPr algn="ctr">
                        <a:defRPr sz="1800"/>
                      </a:pPr>
                      <a:r>
                        <a:rPr dirty="0">
                          <a:latin typeface="+mn-lt"/>
                          <a:ea typeface="+mn-ea"/>
                          <a:cs typeface="+mn-cs"/>
                          <a:sym typeface="Calibri"/>
                        </a:rPr>
                        <a:t>Training</a:t>
                      </a:r>
                    </a:p>
                  </a:txBody>
                  <a:tcPr marL="9525" marR="9525" marT="9525" marB="9525" anchor="ctr" horzOverflow="overflow">
                    <a:solidFill>
                      <a:srgbClr val="F1A374"/>
                    </a:solidFill>
                  </a:tcPr>
                </a:tc>
                <a:tc>
                  <a:txBody>
                    <a:bodyPr/>
                    <a:lstStyle/>
                    <a:p>
                      <a:pPr algn="ctr">
                        <a:defRPr sz="1800"/>
                      </a:pPr>
                      <a:r>
                        <a:rPr dirty="0">
                          <a:latin typeface="+mn-lt"/>
                          <a:ea typeface="+mn-ea"/>
                          <a:cs typeface="+mn-cs"/>
                          <a:sym typeface="Calibri"/>
                        </a:rPr>
                        <a:t>Examination</a:t>
                      </a:r>
                    </a:p>
                  </a:txBody>
                  <a:tcPr marL="9525" marR="9525" marT="9525" marB="9525" anchor="ctr" horzOverflow="overflow">
                    <a:solidFill>
                      <a:srgbClr val="F1A374"/>
                    </a:solidFill>
                  </a:tcPr>
                </a:tc>
                <a:extLst>
                  <a:ext uri="{0D108BD9-81ED-4DB2-BD59-A6C34878D82A}">
                    <a16:rowId xmlns:a16="http://schemas.microsoft.com/office/drawing/2014/main" xmlns="" val="10000"/>
                  </a:ext>
                </a:extLst>
              </a:tr>
              <a:tr h="1066800">
                <a:tc>
                  <a:txBody>
                    <a:bodyPr/>
                    <a:lstStyle/>
                    <a:p>
                      <a:pPr algn="ctr">
                        <a:defRPr sz="1800"/>
                      </a:pPr>
                      <a:r>
                        <a:rPr sz="1400" dirty="0">
                          <a:latin typeface="+mn-lt"/>
                          <a:ea typeface="+mn-ea"/>
                          <a:cs typeface="+mn-cs"/>
                          <a:sym typeface="Calibri"/>
                        </a:rPr>
                        <a:t>2,000 hours working on project teams within the last five years. The PMP certification satisfies this requirement</a:t>
                      </a:r>
                    </a:p>
                  </a:txBody>
                  <a:tcPr marL="9525" marR="9525" marT="9525" marB="9525" anchor="ctr" horzOverflow="overflow">
                    <a:solidFill>
                      <a:srgbClr val="EEF4E7"/>
                    </a:solidFill>
                  </a:tcPr>
                </a:tc>
                <a:tc>
                  <a:txBody>
                    <a:bodyPr/>
                    <a:lstStyle/>
                    <a:p>
                      <a:pPr algn="ctr">
                        <a:defRPr sz="1800"/>
                      </a:pPr>
                      <a:r>
                        <a:rPr sz="1400" dirty="0">
                          <a:latin typeface="+mn-lt"/>
                          <a:ea typeface="+mn-ea"/>
                          <a:cs typeface="+mn-cs"/>
                          <a:sym typeface="Calibri"/>
                        </a:rPr>
                        <a:t>1,500 hours working on agile projects within the last three years</a:t>
                      </a:r>
                    </a:p>
                  </a:txBody>
                  <a:tcPr marL="9525" marR="9525" marT="9525" marB="9525" anchor="ctr" horzOverflow="overflow">
                    <a:solidFill>
                      <a:srgbClr val="EEF4E7"/>
                    </a:solidFill>
                  </a:tcPr>
                </a:tc>
                <a:tc>
                  <a:txBody>
                    <a:bodyPr/>
                    <a:lstStyle/>
                    <a:p>
                      <a:pPr algn="ctr">
                        <a:defRPr sz="1800"/>
                      </a:pPr>
                      <a:r>
                        <a:rPr sz="1400" dirty="0">
                          <a:latin typeface="+mn-lt"/>
                          <a:ea typeface="+mn-ea"/>
                          <a:cs typeface="+mn-cs"/>
                          <a:sym typeface="Calibri"/>
                        </a:rPr>
                        <a:t>21 hours of training</a:t>
                      </a:r>
                    </a:p>
                  </a:txBody>
                  <a:tcPr marL="9525" marR="9525" marT="9525" marB="9525" anchor="ctr" horzOverflow="overflow">
                    <a:solidFill>
                      <a:srgbClr val="EEF4E7"/>
                    </a:solidFill>
                  </a:tcPr>
                </a:tc>
                <a:tc>
                  <a:txBody>
                    <a:bodyPr/>
                    <a:lstStyle/>
                    <a:p>
                      <a:pPr algn="ctr">
                        <a:defRPr sz="1800"/>
                      </a:pPr>
                      <a:r>
                        <a:rPr sz="1400" dirty="0">
                          <a:latin typeface="+mn-lt"/>
                          <a:ea typeface="+mn-ea"/>
                          <a:cs typeface="+mn-cs"/>
                          <a:sym typeface="Calibri"/>
                        </a:rPr>
                        <a:t>Pass a 
200-question
 test</a:t>
                      </a:r>
                    </a:p>
                  </a:txBody>
                  <a:tcPr marL="9525" marR="9525" marT="9525" marB="9525" anchor="ctr" horzOverflow="overflow">
                    <a:solidFill>
                      <a:srgbClr val="EEF4E7"/>
                    </a:solidFill>
                  </a:tcPr>
                </a:tc>
                <a:extLst>
                  <a:ext uri="{0D108BD9-81ED-4DB2-BD59-A6C34878D82A}">
                    <a16:rowId xmlns:a16="http://schemas.microsoft.com/office/drawing/2014/main" xmlns="" val="10001"/>
                  </a:ext>
                </a:extLst>
              </a:tr>
            </a:tbl>
          </a:graphicData>
        </a:graphic>
      </p:graphicFrame>
      <p:sp>
        <p:nvSpPr>
          <p:cNvPr id="303" name="TextBox 10"/>
          <p:cNvSpPr txBox="1"/>
          <p:nvPr/>
        </p:nvSpPr>
        <p:spPr>
          <a:xfrm>
            <a:off x="613292" y="1218039"/>
            <a:ext cx="7801762" cy="3581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b="1"/>
            </a:lvl1pPr>
          </a:lstStyle>
          <a:p>
            <a:r>
              <a:rPr dirty="0"/>
              <a:t>Become a PMI Agile Certified Professional (PMI-ACP):</a:t>
            </a:r>
          </a:p>
        </p:txBody>
      </p:sp>
      <p:sp>
        <p:nvSpPr>
          <p:cNvPr id="2" name="Slide Number Placeholder 1"/>
          <p:cNvSpPr>
            <a:spLocks noGrp="1"/>
          </p:cNvSpPr>
          <p:nvPr>
            <p:ph type="sldNum" sz="quarter" idx="2"/>
          </p:nvPr>
        </p:nvSpPr>
        <p:spPr/>
        <p:txBody>
          <a:bodyPr/>
          <a:lstStyle/>
          <a:p>
            <a:fld id="{86CB4B4D-7CA3-9044-876B-883B54F8677D}" type="slidenum">
              <a:rPr lang="en-US" smtClean="0"/>
              <a:t>29</a:t>
            </a:fld>
            <a:endParaRPr lang="en-US" dirty="0"/>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4232723-1D55-4251-B456-D07306DA8592}"/>
              </a:ext>
            </a:extLst>
          </p:cNvPr>
          <p:cNvSpPr/>
          <p:nvPr/>
        </p:nvSpPr>
        <p:spPr>
          <a:xfrm>
            <a:off x="645267" y="1231108"/>
            <a:ext cx="8654375" cy="923330"/>
          </a:xfrm>
          <a:prstGeom prst="rect">
            <a:avLst/>
          </a:prstGeom>
        </p:spPr>
        <p:txBody>
          <a:bodyPr wrap="square">
            <a:spAutoFit/>
          </a:bodyPr>
          <a:lstStyle/>
          <a:p>
            <a:pPr marL="285750" indent="-285750">
              <a:buFont typeface="Wingdings" panose="05000000000000000000" pitchFamily="2" charset="2"/>
              <a:buChar char="q"/>
            </a:pPr>
            <a:r>
              <a:rPr lang="en-US" dirty="0"/>
              <a:t>In the early 1990s, software development faced a crisis. Industry experts estimated that the time between a validated business need and an actual application in production was about three years</a:t>
            </a:r>
          </a:p>
        </p:txBody>
      </p:sp>
      <p:sp>
        <p:nvSpPr>
          <p:cNvPr id="3" name="Rectangle 2">
            <a:extLst>
              <a:ext uri="{FF2B5EF4-FFF2-40B4-BE49-F238E27FC236}">
                <a16:creationId xmlns:a16="http://schemas.microsoft.com/office/drawing/2014/main" xmlns="" id="{30569344-7B37-444B-ADFE-683F868189F8}"/>
              </a:ext>
            </a:extLst>
          </p:cNvPr>
          <p:cNvSpPr/>
          <p:nvPr/>
        </p:nvSpPr>
        <p:spPr>
          <a:xfrm>
            <a:off x="645267" y="2171182"/>
            <a:ext cx="8985116" cy="1200329"/>
          </a:xfrm>
          <a:prstGeom prst="rect">
            <a:avLst/>
          </a:prstGeom>
        </p:spPr>
        <p:txBody>
          <a:bodyPr wrap="square">
            <a:spAutoFit/>
          </a:bodyPr>
          <a:lstStyle/>
          <a:p>
            <a:pPr marL="285750" indent="-285750">
              <a:buFont typeface="Wingdings" panose="05000000000000000000" pitchFamily="2" charset="2"/>
              <a:buChar char="q"/>
            </a:pPr>
            <a:r>
              <a:rPr lang="en-US" dirty="0"/>
              <a:t>Within the space of three years, requirements, systems, and even entire businesses were likely to change. That meant that many projects ended up being cancelled partway through, and many of those that were completed didn't meet all the business's current needs, even if the project's original objectives were met</a:t>
            </a:r>
          </a:p>
        </p:txBody>
      </p:sp>
      <p:sp>
        <p:nvSpPr>
          <p:cNvPr id="4" name="Rectangle 3">
            <a:extLst>
              <a:ext uri="{FF2B5EF4-FFF2-40B4-BE49-F238E27FC236}">
                <a16:creationId xmlns:a16="http://schemas.microsoft.com/office/drawing/2014/main" xmlns="" id="{E5235793-D43D-4630-992D-F2C17119CC7D}"/>
              </a:ext>
            </a:extLst>
          </p:cNvPr>
          <p:cNvSpPr/>
          <p:nvPr/>
        </p:nvSpPr>
        <p:spPr>
          <a:xfrm>
            <a:off x="601492" y="3371511"/>
            <a:ext cx="9072665" cy="1200329"/>
          </a:xfrm>
          <a:prstGeom prst="rect">
            <a:avLst/>
          </a:prstGeom>
        </p:spPr>
        <p:txBody>
          <a:bodyPr wrap="square">
            <a:spAutoFit/>
          </a:bodyPr>
          <a:lstStyle/>
          <a:p>
            <a:pPr marL="285750" indent="-285750">
              <a:buFont typeface="Wingdings" panose="05000000000000000000" pitchFamily="2" charset="2"/>
              <a:buChar char="q"/>
            </a:pPr>
            <a:r>
              <a:rPr lang="en-US" dirty="0"/>
              <a:t>In certain industries, the lag was far greater than three years. In aerospace and defense, it could be 20 or more years before a complex system went into actual use. The Space Shuttle program, which operationally launched in 1982, used information and processing technologies from the 1960s</a:t>
            </a:r>
          </a:p>
        </p:txBody>
      </p:sp>
      <p:sp>
        <p:nvSpPr>
          <p:cNvPr id="5" name="Rectangle 4">
            <a:extLst>
              <a:ext uri="{FF2B5EF4-FFF2-40B4-BE49-F238E27FC236}">
                <a16:creationId xmlns:a16="http://schemas.microsoft.com/office/drawing/2014/main" xmlns="" id="{C4D5519A-92D8-4889-A233-217073F6D58D}"/>
              </a:ext>
            </a:extLst>
          </p:cNvPr>
          <p:cNvSpPr/>
          <p:nvPr/>
        </p:nvSpPr>
        <p:spPr>
          <a:xfrm>
            <a:off x="645267" y="4571840"/>
            <a:ext cx="9208852" cy="1477328"/>
          </a:xfrm>
          <a:prstGeom prst="rect">
            <a:avLst/>
          </a:prstGeom>
        </p:spPr>
        <p:txBody>
          <a:bodyPr wrap="square">
            <a:spAutoFit/>
          </a:bodyPr>
          <a:lstStyle/>
          <a:p>
            <a:pPr marL="285750" indent="-285750">
              <a:buFont typeface="Wingdings" panose="05000000000000000000" pitchFamily="2" charset="2"/>
              <a:buChar char="q"/>
            </a:pPr>
            <a:r>
              <a:rPr lang="en-US" dirty="0" smtClean="0"/>
              <a:t>In1990s, several technology leaders frustrated with </a:t>
            </a:r>
            <a:r>
              <a:rPr lang="en-US" dirty="0"/>
              <a:t>these long lead times and decisions made early in a project that couldn't be changed </a:t>
            </a:r>
            <a:r>
              <a:rPr lang="en-US" dirty="0" smtClean="0"/>
              <a:t>late, began informal talks about </a:t>
            </a:r>
            <a:r>
              <a:rPr lang="en-US" dirty="0"/>
              <a:t>ways to develop software more simply, without the process and documentation overhead of </a:t>
            </a:r>
            <a:r>
              <a:rPr lang="en-US" b="1" dirty="0">
                <a:solidFill>
                  <a:srgbClr val="0070C0"/>
                </a:solidFill>
              </a:rPr>
              <a:t>Waterfall</a:t>
            </a:r>
            <a:r>
              <a:rPr lang="en-US" dirty="0"/>
              <a:t> and other popular software engineering techniques of the time</a:t>
            </a:r>
          </a:p>
        </p:txBody>
      </p:sp>
      <p:sp>
        <p:nvSpPr>
          <p:cNvPr id="6" name="Rectangle 5">
            <a:extLst>
              <a:ext uri="{FF2B5EF4-FFF2-40B4-BE49-F238E27FC236}">
                <a16:creationId xmlns:a16="http://schemas.microsoft.com/office/drawing/2014/main" xmlns="" id="{E44A78E8-ABEC-46B9-B9B2-9E6ED023E888}"/>
              </a:ext>
            </a:extLst>
          </p:cNvPr>
          <p:cNvSpPr/>
          <p:nvPr/>
        </p:nvSpPr>
        <p:spPr>
          <a:xfrm>
            <a:off x="645267" y="416856"/>
            <a:ext cx="3537627" cy="646331"/>
          </a:xfrm>
          <a:prstGeom prst="rect">
            <a:avLst/>
          </a:prstGeom>
        </p:spPr>
        <p:txBody>
          <a:bodyPr wrap="square">
            <a:spAutoFit/>
          </a:bodyPr>
          <a:lstStyle/>
          <a:p>
            <a:r>
              <a:rPr lang="en-US" sz="3600" b="1" dirty="0">
                <a:solidFill>
                  <a:schemeClr val="accent1"/>
                </a:solidFill>
                <a:latin typeface="+mn-lt"/>
              </a:rPr>
              <a:t>Agile History</a:t>
            </a:r>
            <a:endParaRPr lang="en-US" sz="3600" dirty="0">
              <a:solidFill>
                <a:schemeClr val="accent1"/>
              </a:solidFill>
              <a:latin typeface="+mn-lt"/>
            </a:endParaRPr>
          </a:p>
        </p:txBody>
      </p:sp>
      <p:sp>
        <p:nvSpPr>
          <p:cNvPr id="7" name="Slide Number Placeholder 6"/>
          <p:cNvSpPr>
            <a:spLocks noGrp="1"/>
          </p:cNvSpPr>
          <p:nvPr>
            <p:ph type="sldNum" sz="quarter" idx="2"/>
          </p:nvPr>
        </p:nvSpPr>
        <p:spPr/>
        <p:txBody>
          <a:bodyPr/>
          <a:lstStyle/>
          <a:p>
            <a:fld id="{86CB4B4D-7CA3-9044-876B-883B54F8677D}" type="slidenum">
              <a:rPr lang="en-US" smtClean="0"/>
              <a:t>3</a:t>
            </a:fld>
            <a:endParaRPr lang="en-US" dirty="0"/>
          </a:p>
        </p:txBody>
      </p:sp>
    </p:spTree>
    <p:extLst>
      <p:ext uri="{BB962C8B-B14F-4D97-AF65-F5344CB8AC3E}">
        <p14:creationId xmlns:p14="http://schemas.microsoft.com/office/powerpoint/2010/main" val="1940349098"/>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596670" cy="785247"/>
          </a:xfrm>
        </p:spPr>
        <p:txBody>
          <a:bodyPr/>
          <a:lstStyle/>
          <a:p>
            <a:r>
              <a:rPr lang="en-US" dirty="0" smtClean="0">
                <a:latin typeface="+mn-lt"/>
              </a:rPr>
              <a:t>Recommended Reading</a:t>
            </a:r>
            <a:endParaRPr lang="en-US" dirty="0">
              <a:latin typeface="+mn-lt"/>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534" y="1534532"/>
            <a:ext cx="1553963" cy="2307820"/>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8538" y="1534532"/>
            <a:ext cx="1540088" cy="2307820"/>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35694" y="1534532"/>
            <a:ext cx="1730864" cy="2307820"/>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1313" y="1534532"/>
            <a:ext cx="1659610" cy="2288439"/>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29517" y="1534532"/>
            <a:ext cx="1494636" cy="2288439"/>
          </a:xfrm>
          <a:prstGeom prst="rect">
            <a:avLst/>
          </a:prstGeom>
        </p:spPr>
      </p:pic>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7534" y="4122721"/>
            <a:ext cx="1553963" cy="2347819"/>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78538" y="4122721"/>
            <a:ext cx="1546547" cy="2347819"/>
          </a:xfrm>
          <a:prstGeom prst="rect">
            <a:avLst/>
          </a:prstGeom>
        </p:spPr>
      </p:pic>
      <p:pic>
        <p:nvPicPr>
          <p:cNvPr id="20" name="Picture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35692" y="4122721"/>
            <a:ext cx="1730865" cy="2347819"/>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18417" y="3989264"/>
            <a:ext cx="1652506" cy="2481276"/>
          </a:xfrm>
          <a:prstGeom prst="rect">
            <a:avLst/>
          </a:prstGeom>
        </p:spPr>
      </p:pic>
      <p:sp>
        <p:nvSpPr>
          <p:cNvPr id="22" name="Slide Number Placeholder 21"/>
          <p:cNvSpPr>
            <a:spLocks noGrp="1"/>
          </p:cNvSpPr>
          <p:nvPr>
            <p:ph type="sldNum" sz="quarter" idx="2"/>
          </p:nvPr>
        </p:nvSpPr>
        <p:spPr/>
        <p:txBody>
          <a:bodyPr/>
          <a:lstStyle/>
          <a:p>
            <a:fld id="{86CB4B4D-7CA3-9044-876B-883B54F8677D}" type="slidenum">
              <a:rPr lang="en-US" smtClean="0"/>
              <a:t>30</a:t>
            </a:fld>
            <a:endParaRPr lang="en-US" dirty="0"/>
          </a:p>
        </p:txBody>
      </p:sp>
    </p:spTree>
    <p:extLst>
      <p:ext uri="{BB962C8B-B14F-4D97-AF65-F5344CB8AC3E}">
        <p14:creationId xmlns:p14="http://schemas.microsoft.com/office/powerpoint/2010/main" val="4010054009"/>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596670" cy="692258"/>
          </a:xfrm>
        </p:spPr>
        <p:txBody>
          <a:bodyPr/>
          <a:lstStyle/>
          <a:p>
            <a:r>
              <a:rPr lang="en-US" dirty="0" smtClean="0">
                <a:latin typeface="+mn-lt"/>
              </a:rPr>
              <a:t>Recommended Videos</a:t>
            </a:r>
            <a:endParaRPr lang="en-US" dirty="0">
              <a:latin typeface="+mn-lt"/>
            </a:endParaRPr>
          </a:p>
        </p:txBody>
      </p:sp>
      <p:sp>
        <p:nvSpPr>
          <p:cNvPr id="3" name="Text Placeholder 2"/>
          <p:cNvSpPr>
            <a:spLocks noGrp="1"/>
          </p:cNvSpPr>
          <p:nvPr>
            <p:ph type="body" sz="half" idx="1"/>
          </p:nvPr>
        </p:nvSpPr>
        <p:spPr>
          <a:xfrm>
            <a:off x="677333" y="1402598"/>
            <a:ext cx="8596670" cy="4107050"/>
          </a:xfrm>
        </p:spPr>
        <p:txBody>
          <a:bodyPr>
            <a:normAutofit/>
          </a:bodyPr>
          <a:lstStyle/>
          <a:p>
            <a:pPr>
              <a:buFont typeface="Wingdings" panose="05000000000000000000" pitchFamily="2" charset="2"/>
              <a:buChar char="q"/>
            </a:pPr>
            <a:r>
              <a:rPr lang="en-US" sz="1200" dirty="0" smtClean="0">
                <a:latin typeface="+mn-lt"/>
              </a:rPr>
              <a:t>Daniel </a:t>
            </a:r>
            <a:r>
              <a:rPr lang="en-US" sz="1200" dirty="0">
                <a:latin typeface="+mn-lt"/>
              </a:rPr>
              <a:t>Pink Drive - </a:t>
            </a:r>
            <a:r>
              <a:rPr lang="en-US" sz="1200" dirty="0">
                <a:latin typeface="+mn-lt"/>
                <a:hlinkClick r:id="rId2"/>
              </a:rPr>
              <a:t>https://www.youtube.com/watch?v=uwA97yWz9Uc</a:t>
            </a:r>
            <a:endParaRPr lang="en-US" sz="1200" dirty="0">
              <a:latin typeface="+mn-lt"/>
            </a:endParaRPr>
          </a:p>
          <a:p>
            <a:pPr>
              <a:buFont typeface="Wingdings" panose="05000000000000000000" pitchFamily="2" charset="2"/>
              <a:buChar char="q"/>
            </a:pPr>
            <a:r>
              <a:rPr lang="en-US" sz="1200" dirty="0">
                <a:latin typeface="+mn-lt"/>
              </a:rPr>
              <a:t>Nordstrom Innovation Lab - </a:t>
            </a:r>
            <a:r>
              <a:rPr lang="en-US" sz="1200" dirty="0">
                <a:latin typeface="+mn-lt"/>
                <a:hlinkClick r:id="rId3"/>
              </a:rPr>
              <a:t>https://www.youtube.com/watch?v=szr0ezLyQHY</a:t>
            </a:r>
            <a:endParaRPr lang="en-US" sz="1200" dirty="0">
              <a:latin typeface="+mn-lt"/>
            </a:endParaRPr>
          </a:p>
          <a:p>
            <a:pPr>
              <a:buFont typeface="Wingdings" panose="05000000000000000000" pitchFamily="2" charset="2"/>
              <a:buChar char="q"/>
            </a:pPr>
            <a:r>
              <a:rPr lang="en-US" sz="1200" dirty="0">
                <a:latin typeface="+mn-lt"/>
              </a:rPr>
              <a:t>Agile Product Owner in a Nutshell - </a:t>
            </a:r>
            <a:r>
              <a:rPr lang="en-US" sz="1200" dirty="0">
                <a:latin typeface="+mn-lt"/>
                <a:hlinkClick r:id="rId4"/>
              </a:rPr>
              <a:t>https://www.youtube.com/watch?v=502ILHjX9EE</a:t>
            </a:r>
            <a:endParaRPr lang="en-US" sz="1200" dirty="0">
              <a:latin typeface="+mn-lt"/>
            </a:endParaRPr>
          </a:p>
          <a:p>
            <a:pPr>
              <a:buFont typeface="Wingdings" panose="05000000000000000000" pitchFamily="2" charset="2"/>
              <a:buChar char="q"/>
            </a:pPr>
            <a:r>
              <a:rPr lang="en-US" sz="1200" dirty="0">
                <a:latin typeface="+mn-lt"/>
              </a:rPr>
              <a:t>John Kotter Our Iceberg is Melting Video - </a:t>
            </a:r>
            <a:r>
              <a:rPr lang="en-US" sz="1200" dirty="0">
                <a:latin typeface="+mn-lt"/>
                <a:hlinkClick r:id="rId5"/>
              </a:rPr>
              <a:t>https://www.youtube.com/watch?v=Gh2xc6vXQgk</a:t>
            </a:r>
            <a:r>
              <a:rPr lang="en-US" sz="1200" dirty="0">
                <a:latin typeface="+mn-lt"/>
              </a:rPr>
              <a:t> </a:t>
            </a:r>
          </a:p>
          <a:p>
            <a:pPr>
              <a:buFont typeface="Wingdings" panose="05000000000000000000" pitchFamily="2" charset="2"/>
              <a:buChar char="q"/>
            </a:pPr>
            <a:r>
              <a:rPr lang="en-US" sz="1200" dirty="0">
                <a:latin typeface="+mn-lt"/>
              </a:rPr>
              <a:t>Submarine Captain - David Marquet - </a:t>
            </a:r>
            <a:r>
              <a:rPr lang="en-US" sz="1200" dirty="0">
                <a:latin typeface="+mn-lt"/>
                <a:hlinkClick r:id="rId6"/>
              </a:rPr>
              <a:t>https://www.youtube.com/watch?v=OqmdLcyES_Q</a:t>
            </a:r>
            <a:endParaRPr lang="en-US" sz="1200" dirty="0">
              <a:latin typeface="+mn-lt"/>
            </a:endParaRPr>
          </a:p>
          <a:p>
            <a:pPr>
              <a:buFont typeface="Wingdings" panose="05000000000000000000" pitchFamily="2" charset="2"/>
              <a:buChar char="q"/>
            </a:pPr>
            <a:r>
              <a:rPr lang="en-US" sz="1200" dirty="0">
                <a:latin typeface="+mn-lt"/>
              </a:rPr>
              <a:t>Servant Leadership - </a:t>
            </a:r>
            <a:r>
              <a:rPr lang="en-US" sz="1200" u="sng" dirty="0">
                <a:latin typeface="+mn-lt"/>
                <a:hlinkClick r:id="rId7"/>
              </a:rPr>
              <a:t>https://www.youtube.com/watch?v=aKk0AaaFqtU</a:t>
            </a:r>
            <a:endParaRPr lang="en-US" sz="1200" dirty="0">
              <a:latin typeface="+mn-lt"/>
            </a:endParaRPr>
          </a:p>
          <a:p>
            <a:pPr>
              <a:buFont typeface="Wingdings" panose="05000000000000000000" pitchFamily="2" charset="2"/>
              <a:buChar char="q"/>
            </a:pPr>
            <a:r>
              <a:rPr lang="en-US" sz="1200" dirty="0">
                <a:latin typeface="+mn-lt"/>
              </a:rPr>
              <a:t>Spotify Engineering Culture Part 1 - </a:t>
            </a:r>
            <a:r>
              <a:rPr lang="en-US" sz="1200" dirty="0">
                <a:latin typeface="+mn-lt"/>
                <a:hlinkClick r:id="rId8"/>
              </a:rPr>
              <a:t>https://www.youtube.com/watch?v=4GK1NDTWbkY</a:t>
            </a:r>
            <a:endParaRPr lang="en-US" sz="1200" dirty="0">
              <a:latin typeface="+mn-lt"/>
            </a:endParaRPr>
          </a:p>
          <a:p>
            <a:pPr>
              <a:buFont typeface="Wingdings" panose="05000000000000000000" pitchFamily="2" charset="2"/>
              <a:buChar char="q"/>
            </a:pPr>
            <a:r>
              <a:rPr lang="en-US" sz="1200" dirty="0">
                <a:latin typeface="+mn-lt"/>
              </a:rPr>
              <a:t>Spotify Engineering Culture Part 2 - </a:t>
            </a:r>
            <a:r>
              <a:rPr lang="en-US" sz="1200" dirty="0">
                <a:latin typeface="+mn-lt"/>
                <a:hlinkClick r:id="rId9"/>
              </a:rPr>
              <a:t>https://www.youtube.com/watch?v=X3rGdmoTjDc</a:t>
            </a:r>
            <a:endParaRPr lang="en-US" sz="1200" dirty="0">
              <a:latin typeface="+mn-lt"/>
            </a:endParaRPr>
          </a:p>
          <a:p>
            <a:pPr>
              <a:buFont typeface="Wingdings" panose="05000000000000000000" pitchFamily="2" charset="2"/>
              <a:buChar char="q"/>
            </a:pPr>
            <a:r>
              <a:rPr lang="en-US" sz="1200" dirty="0">
                <a:latin typeface="+mn-lt"/>
              </a:rPr>
              <a:t>Radical Candor The Surprising Secret to Being a Good Boss  - </a:t>
            </a:r>
            <a:r>
              <a:rPr lang="en-US" sz="1200" dirty="0">
                <a:latin typeface="+mn-lt"/>
                <a:hlinkClick r:id="rId10"/>
              </a:rPr>
              <a:t>https://www.youtube.com/watch?v=4yODalLQ2lM</a:t>
            </a:r>
            <a:endParaRPr lang="en-US" sz="1200" dirty="0">
              <a:latin typeface="+mn-lt"/>
            </a:endParaRPr>
          </a:p>
          <a:p>
            <a:pPr>
              <a:buFont typeface="Wingdings" panose="05000000000000000000" pitchFamily="2" charset="2"/>
              <a:buChar char="q"/>
            </a:pPr>
            <a:r>
              <a:rPr lang="en-US" sz="1200" dirty="0">
                <a:latin typeface="+mn-lt"/>
              </a:rPr>
              <a:t>How Business Stakeholders Work With Agile Teams - </a:t>
            </a:r>
            <a:r>
              <a:rPr lang="en-US" sz="1200" dirty="0">
                <a:latin typeface="+mn-lt"/>
                <a:hlinkClick r:id="rId11"/>
              </a:rPr>
              <a:t>https://www.stickystories.co/whats-different-for-business-stakeholders-when-its-an-agile-approach/</a:t>
            </a:r>
            <a:endParaRPr lang="en-US" sz="1200" dirty="0">
              <a:latin typeface="+mn-lt"/>
            </a:endParaRPr>
          </a:p>
          <a:p>
            <a:pPr>
              <a:buFont typeface="Wingdings" panose="05000000000000000000" pitchFamily="2" charset="2"/>
              <a:buChar char="q"/>
            </a:pPr>
            <a:r>
              <a:rPr lang="en-US" sz="1200" dirty="0">
                <a:latin typeface="+mn-lt"/>
              </a:rPr>
              <a:t>The Backwards Brain Bicycle - Smarter Every Day 133 - </a:t>
            </a:r>
            <a:r>
              <a:rPr lang="en-US" sz="1200" dirty="0">
                <a:latin typeface="+mn-lt"/>
                <a:hlinkClick r:id="rId12"/>
              </a:rPr>
              <a:t>https://www.youtube.com/watch?v=MFzDaBzBlL0​</a:t>
            </a:r>
            <a:endParaRPr lang="en-US" sz="1200" dirty="0">
              <a:latin typeface="+mn-lt"/>
            </a:endParaRPr>
          </a:p>
          <a:p>
            <a:endParaRPr lang="en-US" dirty="0"/>
          </a:p>
        </p:txBody>
      </p:sp>
      <p:sp>
        <p:nvSpPr>
          <p:cNvPr id="4" name="Slide Number Placeholder 3"/>
          <p:cNvSpPr>
            <a:spLocks noGrp="1"/>
          </p:cNvSpPr>
          <p:nvPr>
            <p:ph type="sldNum" sz="quarter" idx="2"/>
          </p:nvPr>
        </p:nvSpPr>
        <p:spPr/>
        <p:txBody>
          <a:bodyPr/>
          <a:lstStyle/>
          <a:p>
            <a:fld id="{86CB4B4D-7CA3-9044-876B-883B54F8677D}" type="slidenum">
              <a:rPr lang="en-US" smtClean="0"/>
              <a:t>31</a:t>
            </a:fld>
            <a:endParaRPr lang="en-US" dirty="0"/>
          </a:p>
        </p:txBody>
      </p:sp>
    </p:spTree>
    <p:extLst>
      <p:ext uri="{BB962C8B-B14F-4D97-AF65-F5344CB8AC3E}">
        <p14:creationId xmlns:p14="http://schemas.microsoft.com/office/powerpoint/2010/main" val="3556038897"/>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9" name="Table 1"/>
          <p:cNvGraphicFramePr/>
          <p:nvPr>
            <p:extLst>
              <p:ext uri="{D42A27DB-BD31-4B8C-83A1-F6EECF244321}">
                <p14:modId xmlns:p14="http://schemas.microsoft.com/office/powerpoint/2010/main" val="2654725401"/>
              </p:ext>
            </p:extLst>
          </p:nvPr>
        </p:nvGraphicFramePr>
        <p:xfrm>
          <a:off x="584199" y="145915"/>
          <a:ext cx="8432801" cy="6044071"/>
        </p:xfrm>
        <a:graphic>
          <a:graphicData uri="http://schemas.openxmlformats.org/drawingml/2006/table">
            <a:tbl>
              <a:tblPr firstCol="1">
                <a:tableStyleId>{4C3C2611-4C71-4FC5-86AE-919BDF0F9419}</a:tableStyleId>
              </a:tblPr>
              <a:tblGrid>
                <a:gridCol w="1504285">
                  <a:extLst>
                    <a:ext uri="{9D8B030D-6E8A-4147-A177-3AD203B41FA5}">
                      <a16:colId xmlns:a16="http://schemas.microsoft.com/office/drawing/2014/main" xmlns="" val="20000"/>
                    </a:ext>
                  </a:extLst>
                </a:gridCol>
                <a:gridCol w="6928516">
                  <a:extLst>
                    <a:ext uri="{9D8B030D-6E8A-4147-A177-3AD203B41FA5}">
                      <a16:colId xmlns:a16="http://schemas.microsoft.com/office/drawing/2014/main" xmlns="" val="20001"/>
                    </a:ext>
                  </a:extLst>
                </a:gridCol>
              </a:tblGrid>
              <a:tr h="336946">
                <a:tc gridSpan="2">
                  <a:txBody>
                    <a:bodyPr/>
                    <a:lstStyle/>
                    <a:p>
                      <a:pPr algn="ctr">
                        <a:spcBef>
                          <a:spcPts val="600"/>
                        </a:spcBef>
                        <a:defRPr sz="1800" b="0">
                          <a:solidFill>
                            <a:srgbClr val="000000"/>
                          </a:solidFill>
                        </a:defRPr>
                      </a:pPr>
                      <a:r>
                        <a:rPr lang="en-US" sz="2400" b="1" dirty="0">
                          <a:solidFill>
                            <a:schemeClr val="accent1"/>
                          </a:solidFill>
                          <a:latin typeface="+mn-lt"/>
                          <a:ea typeface="Helvetica Neue"/>
                          <a:cs typeface="Helvetica Neue"/>
                          <a:sym typeface="Helvetica Neue"/>
                        </a:rPr>
                        <a:t>Glossary of Terms</a:t>
                      </a:r>
                      <a:endParaRPr sz="2400" b="1" dirty="0">
                        <a:solidFill>
                          <a:schemeClr val="accent1"/>
                        </a:solidFill>
                        <a:latin typeface="+mn-lt"/>
                        <a:ea typeface="Helvetica Neue"/>
                        <a:cs typeface="Helvetica Neue"/>
                        <a:sym typeface="Helvetica Neue"/>
                      </a:endParaRPr>
                    </a:p>
                  </a:txBody>
                  <a:tcPr marL="50800" marR="50800" marT="50800" marB="50800" anchor="ctr" horzOverflow="overflow">
                    <a:lnL/>
                    <a:lnR/>
                    <a:lnT/>
                    <a:lnB w="4445" cap="flat" cmpd="sng" algn="ctr">
                      <a:solidFill>
                        <a:srgbClr val="000000"/>
                      </a:solidFill>
                      <a:prstDash val="solid"/>
                      <a:miter lim="400000"/>
                      <a:headEnd type="none" w="med" len="med"/>
                      <a:tailEnd type="none" w="med" len="med"/>
                    </a:lnB>
                    <a:solidFill>
                      <a:srgbClr val="000000">
                        <a:alpha val="0"/>
                      </a:srgbClr>
                    </a:solidFill>
                  </a:tcPr>
                </a:tc>
                <a:tc hMerge="1">
                  <a:txBody>
                    <a:bodyPr/>
                    <a:lstStyle/>
                    <a:p>
                      <a:endParaRPr lang="en-US"/>
                    </a:p>
                  </a:txBody>
                  <a:tcPr/>
                </a:tc>
                <a:extLst>
                  <a:ext uri="{0D108BD9-81ED-4DB2-BD59-A6C34878D82A}">
                    <a16:rowId xmlns:a16="http://schemas.microsoft.com/office/drawing/2014/main" xmlns="" val="10000"/>
                  </a:ext>
                </a:extLst>
              </a:tr>
              <a:tr h="372974">
                <a:tc>
                  <a:txBody>
                    <a:bodyPr/>
                    <a:lstStyle/>
                    <a:p>
                      <a:pPr algn="l">
                        <a:defRPr sz="1800" b="0">
                          <a:solidFill>
                            <a:srgbClr val="000000"/>
                          </a:solidFill>
                        </a:defRPr>
                      </a:pPr>
                      <a:r>
                        <a:rPr sz="1100" b="1" dirty="0">
                          <a:latin typeface="+mn-lt"/>
                          <a:ea typeface="Helvetica Neue"/>
                          <a:cs typeface="Helvetica Neue"/>
                          <a:sym typeface="Helvetica Neue"/>
                        </a:rPr>
                        <a:t>Agile Manifesto</a:t>
                      </a: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a:solidFill>
                        <a:srgbClr val="000000"/>
                      </a:solidFill>
                      <a:miter lim="400000"/>
                    </a:lnT>
                    <a:lnB w="4445" cap="flat" cmpd="sng" algn="ctr">
                      <a:solidFill>
                        <a:srgbClr val="000000"/>
                      </a:solidFill>
                      <a:prstDash val="solid"/>
                      <a:miter lim="400000"/>
                      <a:headEnd type="none" w="med" len="med"/>
                      <a:tailEnd type="none" w="med" len="med"/>
                    </a:lnB>
                    <a:solidFill>
                      <a:srgbClr val="DCDCDC"/>
                    </a:solidFill>
                  </a:tcPr>
                </a:tc>
                <a:tc>
                  <a:txBody>
                    <a:bodyPr/>
                    <a:lstStyle/>
                    <a:p>
                      <a:pPr algn="l">
                        <a:defRPr sz="1100">
                          <a:solidFill>
                            <a:srgbClr val="222222"/>
                          </a:solidFill>
                          <a:latin typeface="Arial"/>
                          <a:ea typeface="Arial"/>
                          <a:cs typeface="Arial"/>
                          <a:sym typeface="Arial"/>
                        </a:defRPr>
                      </a:pPr>
                      <a:r>
                        <a:rPr b="0" dirty="0">
                          <a:solidFill>
                            <a:schemeClr val="tx1"/>
                          </a:solidFill>
                          <a:latin typeface="+mn-lt"/>
                        </a:rPr>
                        <a:t>Is a formal proclamation of </a:t>
                      </a:r>
                      <a:r>
                        <a:rPr lang="en-US" b="0" dirty="0" smtClean="0">
                          <a:solidFill>
                            <a:schemeClr val="tx1"/>
                          </a:solidFill>
                          <a:latin typeface="+mn-lt"/>
                        </a:rPr>
                        <a:t>4 </a:t>
                      </a:r>
                      <a:r>
                        <a:rPr b="0" dirty="0" smtClean="0">
                          <a:solidFill>
                            <a:schemeClr val="tx1"/>
                          </a:solidFill>
                          <a:latin typeface="+mn-lt"/>
                        </a:rPr>
                        <a:t>key </a:t>
                      </a:r>
                      <a:r>
                        <a:rPr b="0" dirty="0">
                          <a:solidFill>
                            <a:schemeClr val="tx1"/>
                          </a:solidFill>
                          <a:latin typeface="+mn-lt"/>
                        </a:rPr>
                        <a:t>values and 12 principles to guide an iterative and people-centric approach to software development.</a:t>
                      </a: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a:solidFill>
                        <a:srgbClr val="000000"/>
                      </a:solidFill>
                      <a:miter lim="400000"/>
                    </a:lnT>
                    <a:lnB w="4445" cap="flat" cmpd="sng" algn="ctr">
                      <a:solidFill>
                        <a:srgbClr val="000000"/>
                      </a:solidFill>
                      <a:prstDash val="solid"/>
                      <a:miter lim="400000"/>
                      <a:headEnd type="none" w="med" len="med"/>
                      <a:tailEnd type="none" w="med" len="med"/>
                    </a:lnB>
                    <a:noFill/>
                  </a:tcPr>
                </a:tc>
              </a:tr>
              <a:tr h="352442">
                <a:tc>
                  <a:txBody>
                    <a:bodyPr/>
                    <a:lstStyle/>
                    <a:p>
                      <a:pPr algn="l">
                        <a:defRPr sz="1800" b="0">
                          <a:solidFill>
                            <a:srgbClr val="000000"/>
                          </a:solidFill>
                        </a:defRPr>
                      </a:pPr>
                      <a:r>
                        <a:rPr lang="en-US" sz="1100" b="1" dirty="0">
                          <a:latin typeface="+mn-lt"/>
                          <a:ea typeface="Helvetica Neue"/>
                          <a:cs typeface="Helvetica Neue"/>
                          <a:sym typeface="Helvetica Neue"/>
                        </a:rPr>
                        <a:t>ART</a:t>
                      </a:r>
                      <a:endParaRPr sz="1100" b="1" dirty="0">
                        <a:latin typeface="+mn-lt"/>
                        <a:ea typeface="Helvetica Neue"/>
                        <a:cs typeface="Helvetica Neue"/>
                        <a:sym typeface="Helvetica Neue"/>
                      </a:endParaRP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solidFill>
                      <a:srgbClr val="DCDCDC"/>
                    </a:solidFill>
                  </a:tcPr>
                </a:tc>
                <a:tc>
                  <a:txBody>
                    <a:bodyPr/>
                    <a:lstStyle/>
                    <a:p>
                      <a:pPr algn="l">
                        <a:defRPr sz="1800"/>
                      </a:pPr>
                      <a:r>
                        <a:rPr lang="en-US" sz="1100" b="0" dirty="0">
                          <a:solidFill>
                            <a:schemeClr val="tx1"/>
                          </a:solidFill>
                          <a:latin typeface="+mn-lt"/>
                          <a:ea typeface="Helvetica Neue"/>
                          <a:cs typeface="Helvetica Neue"/>
                          <a:sym typeface="Helvetica Neue"/>
                        </a:rPr>
                        <a:t>Agile Release Train - I</a:t>
                      </a:r>
                      <a:r>
                        <a:rPr lang="en-US" sz="1100" dirty="0">
                          <a:latin typeface="+mn-lt"/>
                        </a:rPr>
                        <a:t>s a virtual organization (50 – 125 people) that plans, commits, and executes together</a:t>
                      </a:r>
                      <a:endParaRPr sz="1100" b="0" dirty="0">
                        <a:solidFill>
                          <a:schemeClr val="tx1"/>
                        </a:solidFill>
                        <a:latin typeface="+mn-lt"/>
                        <a:ea typeface="Helvetica Neue"/>
                        <a:cs typeface="Helvetica Neue"/>
                        <a:sym typeface="Helvetica Neue"/>
                      </a:endParaRP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noFill/>
                  </a:tcPr>
                </a:tc>
              </a:tr>
              <a:tr h="309966">
                <a:tc>
                  <a:txBody>
                    <a:bodyPr/>
                    <a:lstStyle/>
                    <a:p>
                      <a:pPr algn="l">
                        <a:defRPr sz="1800" b="0">
                          <a:solidFill>
                            <a:srgbClr val="000000"/>
                          </a:solidFill>
                        </a:defRPr>
                      </a:pPr>
                      <a:r>
                        <a:rPr lang="en-US" sz="1100" b="1" dirty="0" smtClean="0">
                          <a:latin typeface="+mn-lt"/>
                          <a:ea typeface="Helvetica Neue"/>
                          <a:cs typeface="Helvetica Neue"/>
                          <a:sym typeface="Helvetica Neue"/>
                        </a:rPr>
                        <a:t>BaaS</a:t>
                      </a:r>
                      <a:endParaRPr sz="1100" b="1" dirty="0">
                        <a:latin typeface="+mn-lt"/>
                        <a:ea typeface="Helvetica Neue"/>
                        <a:cs typeface="Helvetica Neue"/>
                        <a:sym typeface="Helvetica Neue"/>
                      </a:endParaRP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solidFill>
                      <a:srgbClr val="DCDCDC"/>
                    </a:solidFill>
                  </a:tcPr>
                </a:tc>
                <a:tc>
                  <a:txBody>
                    <a:bodyPr/>
                    <a:lstStyle/>
                    <a:p>
                      <a:pPr algn="l">
                        <a:defRPr sz="1800"/>
                      </a:pPr>
                      <a:r>
                        <a:rPr lang="en-US" sz="1100" b="0" dirty="0" smtClean="0">
                          <a:solidFill>
                            <a:schemeClr val="tx1"/>
                          </a:solidFill>
                          <a:latin typeface="+mn-lt"/>
                          <a:ea typeface="Helvetica Neue"/>
                          <a:cs typeface="Helvetica Neue"/>
                          <a:sym typeface="Helvetica Neue"/>
                        </a:rPr>
                        <a:t>Backend as a Service</a:t>
                      </a:r>
                      <a:endParaRPr sz="1100" b="0" dirty="0">
                        <a:solidFill>
                          <a:schemeClr val="tx1"/>
                        </a:solidFill>
                        <a:latin typeface="+mn-lt"/>
                        <a:ea typeface="Helvetica Neue"/>
                        <a:cs typeface="Helvetica Neue"/>
                        <a:sym typeface="Helvetica Neue"/>
                      </a:endParaRP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noFill/>
                  </a:tcPr>
                </a:tc>
              </a:tr>
              <a:tr h="0">
                <a:tc>
                  <a:txBody>
                    <a:bodyPr/>
                    <a:lstStyle/>
                    <a:p>
                      <a:pPr algn="l">
                        <a:defRPr sz="1800" b="0">
                          <a:solidFill>
                            <a:srgbClr val="000000"/>
                          </a:solidFill>
                        </a:defRPr>
                      </a:pPr>
                      <a:r>
                        <a:rPr sz="1100" b="1" dirty="0">
                          <a:latin typeface="+mn-lt"/>
                          <a:ea typeface="Helvetica Neue"/>
                          <a:cs typeface="Helvetica Neue"/>
                          <a:sym typeface="Helvetica Neue"/>
                        </a:rPr>
                        <a:t>Backlog</a:t>
                      </a: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a:solidFill>
                        <a:srgbClr val="000000"/>
                      </a:solidFill>
                      <a:miter lim="400000"/>
                    </a:lnB>
                    <a:solidFill>
                      <a:srgbClr val="DCDCDC"/>
                    </a:solidFill>
                  </a:tcPr>
                </a:tc>
                <a:tc>
                  <a:txBody>
                    <a:bodyPr/>
                    <a:lstStyle/>
                    <a:p>
                      <a:pPr algn="l">
                        <a:lnSpc>
                          <a:spcPct val="107000"/>
                        </a:lnSpc>
                        <a:defRPr sz="1800"/>
                      </a:pPr>
                      <a:r>
                        <a:rPr sz="1100" dirty="0">
                          <a:latin typeface="+mn-lt"/>
                        </a:rPr>
                        <a:t>A backlog is an ordered list of items representing everything that may be needed to deliver a specific outcome.  There are different types of backlogs depending on the type of item they contain and the approach being used</a:t>
                      </a: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cap="flat" cmpd="sng" algn="ctr">
                      <a:solidFill>
                        <a:srgbClr val="000000"/>
                      </a:solidFill>
                      <a:prstDash val="solid"/>
                      <a:miter lim="400000"/>
                      <a:headEnd type="none" w="med" len="med"/>
                      <a:tailEnd type="none" w="med" len="med"/>
                    </a:lnT>
                    <a:lnB w="4445">
                      <a:solidFill>
                        <a:srgbClr val="000000"/>
                      </a:solidFill>
                      <a:miter lim="400000"/>
                    </a:lnB>
                    <a:noFill/>
                  </a:tcPr>
                </a:tc>
                <a:extLst>
                  <a:ext uri="{0D108BD9-81ED-4DB2-BD59-A6C34878D82A}">
                    <a16:rowId xmlns:a16="http://schemas.microsoft.com/office/drawing/2014/main" xmlns="" val="10004"/>
                  </a:ext>
                </a:extLst>
              </a:tr>
              <a:tr h="372974">
                <a:tc>
                  <a:txBody>
                    <a:bodyPr/>
                    <a:lstStyle/>
                    <a:p>
                      <a:pPr algn="l">
                        <a:defRPr sz="1800" b="0">
                          <a:solidFill>
                            <a:srgbClr val="000000"/>
                          </a:solidFill>
                        </a:defRPr>
                      </a:pPr>
                      <a:r>
                        <a:rPr sz="1100" b="1" dirty="0">
                          <a:latin typeface="+mn-lt"/>
                          <a:ea typeface="Helvetica Neue"/>
                          <a:cs typeface="Helvetica Neue"/>
                          <a:sym typeface="Helvetica Neue"/>
                        </a:rPr>
                        <a:t>Business Agility</a:t>
                      </a:r>
                    </a:p>
                  </a:txBody>
                  <a:tcPr marL="50800" marR="50800" marT="50800" marB="50800" horzOverflow="overflow">
                    <a:lnL w="4445">
                      <a:solidFill>
                        <a:srgbClr val="000000"/>
                      </a:solidFill>
                      <a:miter lim="400000"/>
                    </a:lnL>
                    <a:lnR>
                      <a:solidFill>
                        <a:srgbClr val="000000"/>
                      </a:solidFill>
                      <a:miter lim="400000"/>
                    </a:lnR>
                    <a:lnT w="4445">
                      <a:solidFill>
                        <a:srgbClr val="000000"/>
                      </a:solidFill>
                      <a:miter lim="400000"/>
                    </a:lnT>
                    <a:lnB w="4445" cap="flat" cmpd="sng" algn="ctr">
                      <a:solidFill>
                        <a:srgbClr val="000000"/>
                      </a:solidFill>
                      <a:prstDash val="solid"/>
                      <a:miter lim="400000"/>
                      <a:headEnd type="none" w="med" len="med"/>
                      <a:tailEnd type="none" w="med" len="med"/>
                    </a:lnB>
                    <a:solidFill>
                      <a:srgbClr val="DCDCDC"/>
                    </a:solidFill>
                  </a:tcPr>
                </a:tc>
                <a:tc>
                  <a:txBody>
                    <a:bodyPr/>
                    <a:lstStyle/>
                    <a:p>
                      <a:pPr algn="l">
                        <a:lnSpc>
                          <a:spcPct val="107000"/>
                        </a:lnSpc>
                        <a:defRPr sz="1800"/>
                      </a:pPr>
                      <a:r>
                        <a:rPr sz="1100" dirty="0">
                          <a:latin typeface="+mn-lt"/>
                        </a:rPr>
                        <a:t>Business agility is the ability of an organization to sense changes internally or externally and respond accordingly in order to deliver value to its customers</a:t>
                      </a:r>
                    </a:p>
                  </a:txBody>
                  <a:tcPr marL="50800" marR="50800" marT="50800" marB="50800" horzOverflow="overflow">
                    <a:lnL>
                      <a:solidFill>
                        <a:srgbClr val="000000"/>
                      </a:solidFill>
                      <a:miter lim="400000"/>
                    </a:lnL>
                    <a:lnR w="4445">
                      <a:solidFill>
                        <a:srgbClr val="000000"/>
                      </a:solidFill>
                      <a:miter lim="400000"/>
                    </a:lnR>
                    <a:lnT w="4445">
                      <a:solidFill>
                        <a:srgbClr val="000000"/>
                      </a:solidFill>
                      <a:miter lim="400000"/>
                    </a:lnT>
                    <a:lnB w="4445" cap="flat" cmpd="sng" algn="ctr">
                      <a:solidFill>
                        <a:srgbClr val="000000"/>
                      </a:solidFill>
                      <a:prstDash val="solid"/>
                      <a:miter lim="400000"/>
                      <a:headEnd type="none" w="med" len="med"/>
                      <a:tailEnd type="none" w="med" len="med"/>
                    </a:lnB>
                    <a:noFill/>
                  </a:tcPr>
                </a:tc>
                <a:extLst>
                  <a:ext uri="{0D108BD9-81ED-4DB2-BD59-A6C34878D82A}">
                    <a16:rowId xmlns:a16="http://schemas.microsoft.com/office/drawing/2014/main" xmlns="" val="10005"/>
                  </a:ext>
                </a:extLst>
              </a:tr>
              <a:tr h="227666">
                <a:tc>
                  <a:txBody>
                    <a:bodyPr/>
                    <a:lstStyle/>
                    <a:p>
                      <a:pPr algn="l">
                        <a:defRPr sz="1800" b="0">
                          <a:solidFill>
                            <a:srgbClr val="000000"/>
                          </a:solidFill>
                        </a:defRPr>
                      </a:pPr>
                      <a:r>
                        <a:rPr lang="en-US" sz="1100" b="1" dirty="0">
                          <a:latin typeface="+mn-lt"/>
                          <a:ea typeface="Helvetica Neue"/>
                          <a:cs typeface="Helvetica Neue"/>
                          <a:sym typeface="Helvetica Neue"/>
                        </a:rPr>
                        <a:t>CoP (in SAFe)</a:t>
                      </a:r>
                      <a:endParaRPr sz="1100" b="1" dirty="0">
                        <a:latin typeface="+mn-lt"/>
                        <a:ea typeface="Helvetica Neue"/>
                        <a:cs typeface="Helvetica Neue"/>
                        <a:sym typeface="Helvetica Neue"/>
                      </a:endParaRP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a:solidFill>
                        <a:srgbClr val="000000"/>
                      </a:solidFill>
                      <a:miter lim="400000"/>
                    </a:lnT>
                    <a:lnB w="4445" cap="flat" cmpd="sng" algn="ctr">
                      <a:solidFill>
                        <a:srgbClr val="000000"/>
                      </a:solidFill>
                      <a:prstDash val="solid"/>
                      <a:miter lim="400000"/>
                      <a:headEnd type="none" w="med" len="med"/>
                      <a:tailEnd type="none" w="med" len="med"/>
                    </a:lnB>
                    <a:solidFill>
                      <a:srgbClr val="DCDCDC"/>
                    </a:solidFill>
                  </a:tcPr>
                </a:tc>
                <a:tc>
                  <a:txBody>
                    <a:bodyPr/>
                    <a:lstStyle/>
                    <a:p>
                      <a:pPr algn="l">
                        <a:defRPr sz="1800"/>
                      </a:pPr>
                      <a:r>
                        <a:rPr lang="en-US" sz="1100" b="0" dirty="0">
                          <a:solidFill>
                            <a:schemeClr val="tx1"/>
                          </a:solidFill>
                          <a:latin typeface="+mn-lt"/>
                        </a:rPr>
                        <a:t>Culture built on professional networking, personal relationships, shared knowledge, and common skills. Combined with voluntary participation, CoPs provide knowledge workers with opportunities to experience autonomy, mastery, and purpose beyond their daily tasks on an Agile Release Train (ART)</a:t>
                      </a:r>
                      <a:endParaRPr sz="1100" b="0" dirty="0">
                        <a:solidFill>
                          <a:schemeClr val="tx1"/>
                        </a:solidFill>
                        <a:latin typeface="+mn-lt"/>
                        <a:ea typeface="Helvetica Neue"/>
                        <a:cs typeface="Helvetica Neue"/>
                        <a:sym typeface="Helvetica Neue"/>
                      </a:endParaRP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a:solidFill>
                        <a:srgbClr val="000000"/>
                      </a:solidFill>
                      <a:miter lim="400000"/>
                    </a:lnT>
                    <a:lnB w="4445" cap="flat" cmpd="sng" algn="ctr">
                      <a:solidFill>
                        <a:srgbClr val="000000"/>
                      </a:solidFill>
                      <a:prstDash val="solid"/>
                      <a:miter lim="400000"/>
                      <a:headEnd type="none" w="med" len="med"/>
                      <a:tailEnd type="none" w="med" len="med"/>
                    </a:lnB>
                    <a:noFill/>
                  </a:tcPr>
                </a:tc>
              </a:tr>
              <a:tr h="227666">
                <a:tc>
                  <a:txBody>
                    <a:bodyPr/>
                    <a:lstStyle/>
                    <a:p>
                      <a:pPr algn="l">
                        <a:defRPr sz="1800" b="0">
                          <a:solidFill>
                            <a:srgbClr val="000000"/>
                          </a:solidFill>
                        </a:defRPr>
                      </a:pPr>
                      <a:r>
                        <a:rPr sz="1100" b="1" dirty="0">
                          <a:latin typeface="+mn-lt"/>
                          <a:ea typeface="Helvetica Neue"/>
                          <a:cs typeface="Helvetica Neue"/>
                          <a:sym typeface="Helvetica Neue"/>
                        </a:rPr>
                        <a:t>Cross Functional</a:t>
                      </a: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solidFill>
                      <a:srgbClr val="DCDCDC"/>
                    </a:solidFill>
                  </a:tcPr>
                </a:tc>
                <a:tc>
                  <a:txBody>
                    <a:bodyPr/>
                    <a:lstStyle/>
                    <a:p>
                      <a:pPr algn="l">
                        <a:defRPr sz="1800"/>
                      </a:pPr>
                      <a:r>
                        <a:rPr sz="1100" dirty="0">
                          <a:solidFill>
                            <a:srgbClr val="222222"/>
                          </a:solidFill>
                          <a:latin typeface="+mn-lt"/>
                          <a:ea typeface="Arial"/>
                          <a:cs typeface="Arial"/>
                          <a:sym typeface="Arial"/>
                        </a:rPr>
                        <a:t>Relating to a system whereby people from different areas of an organization work together as a team</a:t>
                      </a: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noFill/>
                  </a:tcPr>
                </a:tc>
              </a:tr>
              <a:tr h="227666">
                <a:tc>
                  <a:txBody>
                    <a:bodyPr/>
                    <a:lstStyle/>
                    <a:p>
                      <a:pPr algn="l">
                        <a:defRPr sz="1800" b="0">
                          <a:solidFill>
                            <a:srgbClr val="000000"/>
                          </a:solidFill>
                        </a:defRPr>
                      </a:pPr>
                      <a:r>
                        <a:rPr sz="1100" b="1" dirty="0">
                          <a:latin typeface="+mn-lt"/>
                          <a:ea typeface="Helvetica Neue"/>
                          <a:cs typeface="Helvetica Neue"/>
                          <a:sym typeface="Helvetica Neue"/>
                        </a:rPr>
                        <a:t>DoD</a:t>
                      </a: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solidFill>
                      <a:srgbClr val="DCDCDC"/>
                    </a:solidFill>
                  </a:tcPr>
                </a:tc>
                <a:tc>
                  <a:txBody>
                    <a:bodyPr/>
                    <a:lstStyle/>
                    <a:p>
                      <a:pPr algn="l">
                        <a:defRPr sz="1800"/>
                      </a:pPr>
                      <a:r>
                        <a:rPr sz="1100" b="0" dirty="0">
                          <a:solidFill>
                            <a:schemeClr val="tx1"/>
                          </a:solidFill>
                          <a:latin typeface="+mn-lt"/>
                          <a:ea typeface="Helvetica Neue"/>
                          <a:cs typeface="Helvetica Neue"/>
                          <a:sym typeface="Helvetica Neue"/>
                        </a:rPr>
                        <a:t>Definition of Done</a:t>
                      </a: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noFill/>
                  </a:tcPr>
                </a:tc>
              </a:tr>
              <a:tr h="227666">
                <a:tc>
                  <a:txBody>
                    <a:bodyPr/>
                    <a:lstStyle/>
                    <a:p>
                      <a:pPr algn="l">
                        <a:defRPr sz="1800" b="0">
                          <a:solidFill>
                            <a:srgbClr val="000000"/>
                          </a:solidFill>
                        </a:defRPr>
                      </a:pPr>
                      <a:r>
                        <a:rPr sz="1100" b="1" dirty="0">
                          <a:latin typeface="+mn-lt"/>
                          <a:ea typeface="Helvetica Neue"/>
                          <a:cs typeface="Helvetica Neue"/>
                          <a:sym typeface="Helvetica Neue"/>
                        </a:rPr>
                        <a:t>Enabler</a:t>
                      </a: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solidFill>
                      <a:srgbClr val="DCDCDC"/>
                    </a:solidFill>
                  </a:tcPr>
                </a:tc>
                <a:tc>
                  <a:txBody>
                    <a:bodyPr/>
                    <a:lstStyle/>
                    <a:p>
                      <a:pPr algn="l">
                        <a:defRPr sz="1800"/>
                      </a:pPr>
                      <a:r>
                        <a:rPr sz="1100" b="0" dirty="0">
                          <a:solidFill>
                            <a:schemeClr val="tx1"/>
                          </a:solidFill>
                          <a:latin typeface="+mn-lt"/>
                          <a:ea typeface="Helvetica Neue"/>
                          <a:cs typeface="Helvetica Neue"/>
                          <a:sym typeface="Helvetica Neue"/>
                        </a:rPr>
                        <a:t>Enablers support the activities needed to support efficient development and delivery of future business requirements</a:t>
                      </a: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noFill/>
                  </a:tcPr>
                </a:tc>
              </a:tr>
              <a:tr h="227666">
                <a:tc>
                  <a:txBody>
                    <a:bodyPr/>
                    <a:lstStyle/>
                    <a:p>
                      <a:pPr algn="l">
                        <a:defRPr sz="1800" b="0">
                          <a:solidFill>
                            <a:srgbClr val="000000"/>
                          </a:solidFill>
                        </a:defRPr>
                      </a:pPr>
                      <a:r>
                        <a:rPr sz="1100" b="1" dirty="0">
                          <a:latin typeface="+mn-lt"/>
                          <a:ea typeface="Helvetica Neue"/>
                          <a:cs typeface="Helvetica Neue"/>
                          <a:sym typeface="Helvetica Neue"/>
                        </a:rPr>
                        <a:t>Epic</a:t>
                      </a:r>
                    </a:p>
                  </a:txBody>
                  <a:tcPr marL="50800" marR="50800" marT="50800" marB="50800" horzOverflow="overflow">
                    <a:lnL w="4445">
                      <a:solidFill>
                        <a:srgbClr val="000000"/>
                      </a:solidFill>
                      <a:miter lim="400000"/>
                    </a:lnL>
                    <a:lnR>
                      <a:solidFill>
                        <a:srgbClr val="000000"/>
                      </a:solidFill>
                      <a:miter lim="400000"/>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solidFill>
                      <a:srgbClr val="DCDCDC"/>
                    </a:solidFill>
                  </a:tcPr>
                </a:tc>
                <a:tc>
                  <a:txBody>
                    <a:bodyPr/>
                    <a:lstStyle/>
                    <a:p>
                      <a:pPr algn="l">
                        <a:lnSpc>
                          <a:spcPct val="107000"/>
                        </a:lnSpc>
                        <a:defRPr sz="1800"/>
                      </a:pPr>
                      <a:r>
                        <a:rPr sz="1100" dirty="0">
                          <a:latin typeface="+mn-lt"/>
                        </a:rPr>
                        <a:t>An epic is a large user story</a:t>
                      </a:r>
                    </a:p>
                  </a:txBody>
                  <a:tcPr marL="50800" marR="50800" marT="50800" marB="50800" horzOverflow="overflow">
                    <a:lnL>
                      <a:solidFill>
                        <a:srgbClr val="000000"/>
                      </a:solidFill>
                      <a:miter lim="400000"/>
                    </a:lnL>
                    <a:lnR w="4445">
                      <a:solidFill>
                        <a:srgbClr val="000000"/>
                      </a:solidFill>
                      <a:miter lim="400000"/>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noFill/>
                  </a:tcPr>
                </a:tc>
                <a:extLst>
                  <a:ext uri="{0D108BD9-81ED-4DB2-BD59-A6C34878D82A}">
                    <a16:rowId xmlns:a16="http://schemas.microsoft.com/office/drawing/2014/main" xmlns="" val="10006"/>
                  </a:ext>
                </a:extLst>
              </a:tr>
              <a:tr h="372974">
                <a:tc>
                  <a:txBody>
                    <a:bodyPr/>
                    <a:lstStyle/>
                    <a:p>
                      <a:pPr algn="l">
                        <a:defRPr sz="1800" b="0">
                          <a:solidFill>
                            <a:srgbClr val="000000"/>
                          </a:solidFill>
                        </a:defRPr>
                      </a:pPr>
                      <a:r>
                        <a:rPr sz="1100" b="1" dirty="0">
                          <a:latin typeface="+mn-lt"/>
                          <a:ea typeface="Helvetica Neue"/>
                          <a:cs typeface="Helvetica Neue"/>
                          <a:sym typeface="Helvetica Neue"/>
                        </a:rPr>
                        <a:t>Extreme Programming</a:t>
                      </a: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a:solidFill>
                        <a:srgbClr val="000000"/>
                      </a:solidFill>
                      <a:miter lim="400000"/>
                    </a:lnT>
                    <a:lnB w="4445" cap="flat" cmpd="sng" algn="ctr">
                      <a:solidFill>
                        <a:srgbClr val="000000"/>
                      </a:solidFill>
                      <a:prstDash val="solid"/>
                      <a:miter lim="400000"/>
                      <a:headEnd type="none" w="med" len="med"/>
                      <a:tailEnd type="none" w="med" len="med"/>
                    </a:lnB>
                    <a:solidFill>
                      <a:srgbClr val="DCDCDC"/>
                    </a:solidFill>
                  </a:tcPr>
                </a:tc>
                <a:tc>
                  <a:txBody>
                    <a:bodyPr/>
                    <a:lstStyle/>
                    <a:p>
                      <a:pPr algn="l">
                        <a:lnSpc>
                          <a:spcPct val="107000"/>
                        </a:lnSpc>
                        <a:defRPr sz="1800"/>
                      </a:pPr>
                      <a:r>
                        <a:rPr sz="1100" dirty="0">
                          <a:latin typeface="+mn-lt"/>
                        </a:rPr>
                        <a:t>Extreme Programming (XP) is an agile software development framework that aims to produce higher quality software, and higher quality of life for the development team. XP is the most specific of the agile frameworks regarding appropriate engineering practices for software development</a:t>
                      </a: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a:solidFill>
                        <a:srgbClr val="000000"/>
                      </a:solidFill>
                      <a:miter lim="400000"/>
                    </a:lnT>
                    <a:lnB w="4445" cap="flat" cmpd="sng" algn="ctr">
                      <a:solidFill>
                        <a:srgbClr val="000000"/>
                      </a:solidFill>
                      <a:prstDash val="solid"/>
                      <a:miter lim="400000"/>
                      <a:headEnd type="none" w="med" len="med"/>
                      <a:tailEnd type="none" w="med" len="med"/>
                    </a:lnB>
                    <a:noFill/>
                  </a:tcPr>
                </a:tc>
              </a:tr>
              <a:tr h="310869">
                <a:tc>
                  <a:txBody>
                    <a:bodyPr/>
                    <a:lstStyle/>
                    <a:p>
                      <a:pPr algn="l">
                        <a:defRPr sz="1800" b="0">
                          <a:solidFill>
                            <a:srgbClr val="000000"/>
                          </a:solidFill>
                        </a:defRPr>
                      </a:pPr>
                      <a:r>
                        <a:rPr lang="en-US" sz="1100" b="1" dirty="0" smtClean="0">
                          <a:latin typeface="+mn-lt"/>
                          <a:ea typeface="Helvetica Neue"/>
                          <a:cs typeface="Helvetica Neue"/>
                          <a:sym typeface="Helvetica Neue"/>
                        </a:rPr>
                        <a:t>IaaS</a:t>
                      </a:r>
                      <a:endParaRPr sz="1100" b="1" dirty="0">
                        <a:latin typeface="+mn-lt"/>
                        <a:ea typeface="Helvetica Neue"/>
                        <a:cs typeface="Helvetica Neue"/>
                        <a:sym typeface="Helvetica Neue"/>
                      </a:endParaRP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solidFill>
                      <a:srgbClr val="DCDCDC"/>
                    </a:solidFill>
                  </a:tcPr>
                </a:tc>
                <a:tc>
                  <a:txBody>
                    <a:bodyPr/>
                    <a:lstStyle/>
                    <a:p>
                      <a:pPr algn="l">
                        <a:defRPr sz="1800"/>
                      </a:pPr>
                      <a:r>
                        <a:rPr lang="en-US" sz="1100" b="0" dirty="0" smtClean="0">
                          <a:solidFill>
                            <a:schemeClr val="tx1"/>
                          </a:solidFill>
                          <a:latin typeface="+mn-lt"/>
                          <a:ea typeface="Helvetica Neue"/>
                          <a:cs typeface="Helvetica Neue"/>
                          <a:sym typeface="Helvetica Neue"/>
                        </a:rPr>
                        <a:t>Infrastructure as </a:t>
                      </a:r>
                      <a:r>
                        <a:rPr lang="en-US" sz="1100" b="0" baseline="0" dirty="0" smtClean="0">
                          <a:solidFill>
                            <a:schemeClr val="tx1"/>
                          </a:solidFill>
                          <a:latin typeface="+mn-lt"/>
                          <a:ea typeface="Helvetica Neue"/>
                          <a:cs typeface="Helvetica Neue"/>
                          <a:sym typeface="Helvetica Neue"/>
                        </a:rPr>
                        <a:t>a Service</a:t>
                      </a:r>
                      <a:endParaRPr sz="1100" b="0" dirty="0">
                        <a:solidFill>
                          <a:schemeClr val="tx1"/>
                        </a:solidFill>
                        <a:latin typeface="+mn-lt"/>
                        <a:ea typeface="Helvetica Neue"/>
                        <a:cs typeface="Helvetica Neue"/>
                        <a:sym typeface="Helvetica Neue"/>
                      </a:endParaRP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noFill/>
                  </a:tcPr>
                </a:tc>
              </a:tr>
              <a:tr h="372974">
                <a:tc>
                  <a:txBody>
                    <a:bodyPr/>
                    <a:lstStyle/>
                    <a:p>
                      <a:pPr algn="l">
                        <a:defRPr sz="1800" b="0">
                          <a:solidFill>
                            <a:srgbClr val="000000"/>
                          </a:solidFill>
                        </a:defRPr>
                      </a:pPr>
                      <a:r>
                        <a:rPr sz="1100" b="1" dirty="0">
                          <a:latin typeface="+mn-lt"/>
                          <a:ea typeface="Helvetica Neue"/>
                          <a:cs typeface="Helvetica Neue"/>
                          <a:sym typeface="Helvetica Neue"/>
                        </a:rPr>
                        <a:t>Iteration</a:t>
                      </a: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a:solidFill>
                        <a:srgbClr val="000000"/>
                      </a:solidFill>
                      <a:miter lim="400000"/>
                    </a:lnB>
                    <a:solidFill>
                      <a:srgbClr val="DCDCDC"/>
                    </a:solidFill>
                  </a:tcPr>
                </a:tc>
                <a:tc>
                  <a:txBody>
                    <a:bodyPr/>
                    <a:lstStyle/>
                    <a:p>
                      <a:pPr algn="l">
                        <a:lnSpc>
                          <a:spcPct val="107000"/>
                        </a:lnSpc>
                        <a:defRPr sz="1800"/>
                      </a:pPr>
                      <a:r>
                        <a:rPr sz="1100" dirty="0">
                          <a:latin typeface="+mn-lt"/>
                        </a:rPr>
                        <a:t>An iteration is a timebox during which development takes place. The  duration may vary from project to project and is usually fixed</a:t>
                      </a: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cap="flat" cmpd="sng" algn="ctr">
                      <a:solidFill>
                        <a:srgbClr val="000000"/>
                      </a:solidFill>
                      <a:prstDash val="solid"/>
                      <a:miter lim="400000"/>
                      <a:headEnd type="none" w="med" len="med"/>
                      <a:tailEnd type="none" w="med" len="med"/>
                    </a:lnT>
                    <a:lnB w="4445">
                      <a:solidFill>
                        <a:srgbClr val="000000"/>
                      </a:solidFill>
                      <a:miter lim="400000"/>
                    </a:lnB>
                    <a:noFill/>
                  </a:tcPr>
                </a:tc>
                <a:extLst>
                  <a:ext uri="{0D108BD9-81ED-4DB2-BD59-A6C34878D82A}">
                    <a16:rowId xmlns:a16="http://schemas.microsoft.com/office/drawing/2014/main" xmlns="" val="10008"/>
                  </a:ext>
                </a:extLst>
              </a:tr>
              <a:tr h="372974">
                <a:tc>
                  <a:txBody>
                    <a:bodyPr/>
                    <a:lstStyle/>
                    <a:p>
                      <a:pPr algn="l">
                        <a:defRPr sz="1800" b="0">
                          <a:solidFill>
                            <a:srgbClr val="000000"/>
                          </a:solidFill>
                        </a:defRPr>
                      </a:pPr>
                      <a:r>
                        <a:rPr lang="en-US" sz="1100" b="1" dirty="0" smtClean="0">
                          <a:latin typeface="+mn-lt"/>
                          <a:ea typeface="Helvetica Neue"/>
                          <a:cs typeface="Helvetica Neue"/>
                          <a:sym typeface="Helvetica Neue"/>
                        </a:rPr>
                        <a:t>KPI</a:t>
                      </a:r>
                      <a:endParaRPr sz="1100" b="1" dirty="0">
                        <a:latin typeface="+mn-lt"/>
                        <a:ea typeface="Helvetica Neue"/>
                        <a:cs typeface="Helvetica Neue"/>
                        <a:sym typeface="Helvetica Neue"/>
                      </a:endParaRPr>
                    </a:p>
                  </a:txBody>
                  <a:tcPr marL="50800" marR="50800" marT="50800" marB="50800" horzOverflow="overflow">
                    <a:lnL w="4445">
                      <a:solidFill>
                        <a:srgbClr val="000000"/>
                      </a:solidFill>
                      <a:miter lim="400000"/>
                    </a:lnL>
                    <a:lnR>
                      <a:solidFill>
                        <a:srgbClr val="000000"/>
                      </a:solidFill>
                      <a:miter lim="400000"/>
                    </a:lnR>
                    <a:lnT w="4445">
                      <a:solidFill>
                        <a:srgbClr val="000000"/>
                      </a:solidFill>
                      <a:miter lim="400000"/>
                    </a:lnT>
                    <a:lnB w="4445">
                      <a:solidFill>
                        <a:srgbClr val="000000"/>
                      </a:solidFill>
                      <a:miter lim="400000"/>
                    </a:lnB>
                    <a:solidFill>
                      <a:srgbClr val="DCDCDC"/>
                    </a:solidFill>
                  </a:tcPr>
                </a:tc>
                <a:tc>
                  <a:txBody>
                    <a:bodyPr/>
                    <a:lstStyle/>
                    <a:p>
                      <a:pPr algn="l">
                        <a:lnSpc>
                          <a:spcPct val="107000"/>
                        </a:lnSpc>
                        <a:defRPr sz="1800"/>
                      </a:pPr>
                      <a:r>
                        <a:rPr lang="en-US" sz="1100" dirty="0" smtClean="0">
                          <a:latin typeface="+mn-lt"/>
                        </a:rPr>
                        <a:t>Key Performance Indicators – Example: </a:t>
                      </a:r>
                      <a:r>
                        <a:rPr lang="en-US" sz="1100" dirty="0" smtClean="0">
                          <a:latin typeface="+mn-lt"/>
                        </a:rPr>
                        <a:t>KPIs of a shoe factory, would be number of shoes </a:t>
                      </a:r>
                      <a:r>
                        <a:rPr lang="en-US" sz="1100" i="1" dirty="0" smtClean="0">
                          <a:latin typeface="+mn-lt"/>
                        </a:rPr>
                        <a:t>without defects</a:t>
                      </a:r>
                      <a:r>
                        <a:rPr lang="en-US" sz="1100" dirty="0" smtClean="0">
                          <a:latin typeface="+mn-lt"/>
                        </a:rPr>
                        <a:t> made in a period of time</a:t>
                      </a:r>
                      <a:endParaRPr sz="1100" dirty="0">
                        <a:latin typeface="+mn-lt"/>
                      </a:endParaRPr>
                    </a:p>
                  </a:txBody>
                  <a:tcPr marL="50800" marR="50800" marT="50800" marB="50800" horzOverflow="overflow">
                    <a:lnL>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extLst>
                  <a:ext uri="{0D108BD9-81ED-4DB2-BD59-A6C34878D82A}">
                    <a16:rowId xmlns:a16="http://schemas.microsoft.com/office/drawing/2014/main" xmlns="" val="10009"/>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US" smtClean="0"/>
              <a:t>32</a:t>
            </a:fld>
            <a:endParaRPr lang="en-US" dirty="0"/>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6166BCC5-3ED5-4DFC-88A0-EC487D6CE53C}"/>
              </a:ext>
            </a:extLst>
          </p:cNvPr>
          <p:cNvGraphicFramePr/>
          <p:nvPr>
            <p:extLst>
              <p:ext uri="{D42A27DB-BD31-4B8C-83A1-F6EECF244321}">
                <p14:modId xmlns:p14="http://schemas.microsoft.com/office/powerpoint/2010/main" val="2455220789"/>
              </p:ext>
            </p:extLst>
          </p:nvPr>
        </p:nvGraphicFramePr>
        <p:xfrm>
          <a:off x="536656" y="225058"/>
          <a:ext cx="8607560" cy="6512560"/>
        </p:xfrm>
        <a:graphic>
          <a:graphicData uri="http://schemas.openxmlformats.org/drawingml/2006/table">
            <a:tbl>
              <a:tblPr firstCol="1">
                <a:tableStyleId>{4C3C2611-4C71-4FC5-86AE-919BDF0F9419}</a:tableStyleId>
              </a:tblPr>
              <a:tblGrid>
                <a:gridCol w="1679044">
                  <a:extLst>
                    <a:ext uri="{9D8B030D-6E8A-4147-A177-3AD203B41FA5}">
                      <a16:colId xmlns:a16="http://schemas.microsoft.com/office/drawing/2014/main" xmlns="" val="20000"/>
                    </a:ext>
                  </a:extLst>
                </a:gridCol>
                <a:gridCol w="6928516">
                  <a:extLst>
                    <a:ext uri="{9D8B030D-6E8A-4147-A177-3AD203B41FA5}">
                      <a16:colId xmlns:a16="http://schemas.microsoft.com/office/drawing/2014/main" xmlns="" val="20001"/>
                    </a:ext>
                  </a:extLst>
                </a:gridCol>
              </a:tblGrid>
              <a:tr h="336946">
                <a:tc gridSpan="2">
                  <a:txBody>
                    <a:bodyPr/>
                    <a:lstStyle/>
                    <a:p>
                      <a:pPr algn="ctr">
                        <a:spcBef>
                          <a:spcPts val="600"/>
                        </a:spcBef>
                        <a:defRPr sz="1800" b="0">
                          <a:solidFill>
                            <a:srgbClr val="000000"/>
                          </a:solidFill>
                        </a:defRPr>
                      </a:pPr>
                      <a:r>
                        <a:rPr lang="en-US" sz="1800" b="1" i="0" u="none" strike="noStrike" cap="none" spc="0" baseline="0" dirty="0">
                          <a:ln>
                            <a:noFill/>
                          </a:ln>
                          <a:solidFill>
                            <a:schemeClr val="accent1"/>
                          </a:solidFill>
                          <a:uFillTx/>
                          <a:latin typeface="Trebuchet MS"/>
                          <a:ea typeface="Helvetica Neue"/>
                          <a:cs typeface="Helvetica Neue"/>
                          <a:sym typeface="Helvetica Neue"/>
                        </a:rPr>
                        <a:t>Glossary of Terms continued..</a:t>
                      </a:r>
                    </a:p>
                  </a:txBody>
                  <a:tcPr marL="50800" marR="50800" marT="50800" marB="50800" anchor="ctr" horzOverflow="overflow">
                    <a:lnL/>
                    <a:lnR/>
                    <a:lnT/>
                    <a:lnB w="4445" cap="flat" cmpd="sng" algn="ctr">
                      <a:solidFill>
                        <a:srgbClr val="000000"/>
                      </a:solidFill>
                      <a:prstDash val="solid"/>
                      <a:miter lim="400000"/>
                      <a:headEnd type="none" w="med" len="med"/>
                      <a:tailEnd type="none" w="med" len="med"/>
                    </a:lnB>
                    <a:solidFill>
                      <a:srgbClr val="000000">
                        <a:alpha val="0"/>
                      </a:srgbClr>
                    </a:solidFill>
                  </a:tcPr>
                </a:tc>
                <a:tc hMerge="1">
                  <a:txBody>
                    <a:bodyPr/>
                    <a:lstStyle/>
                    <a:p>
                      <a:endParaRPr lang="en-US"/>
                    </a:p>
                  </a:txBody>
                  <a:tcPr/>
                </a:tc>
                <a:extLst>
                  <a:ext uri="{0D108BD9-81ED-4DB2-BD59-A6C34878D82A}">
                    <a16:rowId xmlns:a16="http://schemas.microsoft.com/office/drawing/2014/main" xmlns="" val="10000"/>
                  </a:ext>
                </a:extLst>
              </a:tr>
              <a:tr h="227666">
                <a:tc>
                  <a:txBody>
                    <a:bodyPr/>
                    <a:lstStyle/>
                    <a:p>
                      <a:pPr algn="l">
                        <a:defRPr sz="1800" b="0">
                          <a:solidFill>
                            <a:srgbClr val="000000"/>
                          </a:solidFill>
                        </a:defRPr>
                      </a:pPr>
                      <a:r>
                        <a:rPr sz="1100" b="1" dirty="0">
                          <a:latin typeface="+mn-lt"/>
                          <a:ea typeface="Helvetica Neue"/>
                          <a:cs typeface="Helvetica Neue"/>
                          <a:sym typeface="Helvetica Neue"/>
                        </a:rPr>
                        <a:t>Mob Programming</a:t>
                      </a: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solidFill>
                      <a:srgbClr val="DCDCDC"/>
                    </a:solidFill>
                  </a:tcPr>
                </a:tc>
                <a:tc>
                  <a:txBody>
                    <a:bodyPr/>
                    <a:lstStyle/>
                    <a:p>
                      <a:pPr algn="l">
                        <a:lnSpc>
                          <a:spcPct val="107000"/>
                        </a:lnSpc>
                        <a:defRPr sz="1800"/>
                      </a:pPr>
                      <a:r>
                        <a:rPr sz="1100" dirty="0">
                          <a:latin typeface="+mn-lt"/>
                        </a:rPr>
                        <a:t> Mob Programming is a software development approach where the whole team  works on the same thing, at the same time, in the same space, and at the same computer</a:t>
                      </a: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a:solidFill>
                        <a:srgbClr val="000000"/>
                      </a:solidFill>
                      <a:miter lim="400000"/>
                    </a:lnT>
                    <a:lnB w="4445" cap="flat" cmpd="sng" algn="ctr">
                      <a:solidFill>
                        <a:srgbClr val="000000"/>
                      </a:solidFill>
                      <a:prstDash val="solid"/>
                      <a:miter lim="400000"/>
                      <a:headEnd type="none" w="med" len="med"/>
                      <a:tailEnd type="none" w="med" len="med"/>
                    </a:lnB>
                    <a:noFill/>
                  </a:tcPr>
                </a:tc>
              </a:tr>
              <a:tr h="227666">
                <a:tc>
                  <a:txBody>
                    <a:bodyPr/>
                    <a:lstStyle/>
                    <a:p>
                      <a:pPr algn="l">
                        <a:defRPr sz="1800" b="0">
                          <a:solidFill>
                            <a:srgbClr val="000000"/>
                          </a:solidFill>
                        </a:defRPr>
                      </a:pPr>
                      <a:r>
                        <a:rPr lang="en-US" sz="1100" b="1" dirty="0" smtClean="0">
                          <a:latin typeface="+mn-lt"/>
                          <a:ea typeface="Helvetica Neue"/>
                          <a:cs typeface="Helvetica Neue"/>
                          <a:sym typeface="Helvetica Neue"/>
                        </a:rPr>
                        <a:t>NFR</a:t>
                      </a:r>
                      <a:endParaRPr sz="1100" b="1" dirty="0">
                        <a:latin typeface="+mn-lt"/>
                        <a:ea typeface="Helvetica Neue"/>
                        <a:cs typeface="Helvetica Neue"/>
                        <a:sym typeface="Helvetica Neue"/>
                      </a:endParaRP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solidFill>
                      <a:srgbClr val="DCDCDC"/>
                    </a:solidFill>
                  </a:tcPr>
                </a:tc>
                <a:tc>
                  <a:txBody>
                    <a:bodyPr/>
                    <a:lstStyle/>
                    <a:p>
                      <a:pPr algn="l">
                        <a:defRPr sz="1800"/>
                      </a:pPr>
                      <a:r>
                        <a:rPr lang="en-US" sz="1100" b="0" dirty="0" smtClean="0">
                          <a:solidFill>
                            <a:schemeClr val="tx1"/>
                          </a:solidFill>
                          <a:latin typeface="+mn-lt"/>
                          <a:ea typeface="Helvetica Neue"/>
                          <a:cs typeface="Helvetica Neue"/>
                          <a:sym typeface="Helvetica Neue"/>
                        </a:rPr>
                        <a:t>Non-Functional Requirements</a:t>
                      </a:r>
                      <a:r>
                        <a:rPr lang="en-US" sz="1100" b="0" baseline="0" dirty="0" smtClean="0">
                          <a:solidFill>
                            <a:schemeClr val="tx1"/>
                          </a:solidFill>
                          <a:latin typeface="+mn-lt"/>
                          <a:ea typeface="Helvetica Neue"/>
                          <a:cs typeface="Helvetica Neue"/>
                          <a:sym typeface="Helvetica Neue"/>
                        </a:rPr>
                        <a:t> (security, reliability, performance, maintainability, scalability)</a:t>
                      </a:r>
                      <a:endParaRPr sz="1100" b="0" dirty="0">
                        <a:solidFill>
                          <a:schemeClr val="tx1"/>
                        </a:solidFill>
                        <a:latin typeface="+mn-lt"/>
                        <a:ea typeface="Helvetica Neue"/>
                        <a:cs typeface="Helvetica Neue"/>
                        <a:sym typeface="Helvetica Neue"/>
                      </a:endParaRP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noFill/>
                  </a:tcPr>
                </a:tc>
              </a:tr>
              <a:tr h="227666">
                <a:tc>
                  <a:txBody>
                    <a:bodyPr/>
                    <a:lstStyle/>
                    <a:p>
                      <a:pPr algn="l">
                        <a:defRPr sz="1800" b="0">
                          <a:solidFill>
                            <a:srgbClr val="000000"/>
                          </a:solidFill>
                        </a:defRPr>
                      </a:pPr>
                      <a:r>
                        <a:rPr lang="en-US" sz="1100" b="1" dirty="0" smtClean="0">
                          <a:latin typeface="+mn-lt"/>
                          <a:ea typeface="Helvetica Neue"/>
                          <a:cs typeface="Helvetica Neue"/>
                          <a:sym typeface="Helvetica Neue"/>
                        </a:rPr>
                        <a:t>PaaS</a:t>
                      </a:r>
                      <a:endParaRPr sz="1100" b="1" dirty="0">
                        <a:latin typeface="+mn-lt"/>
                        <a:ea typeface="Helvetica Neue"/>
                        <a:cs typeface="Helvetica Neue"/>
                        <a:sym typeface="Helvetica Neue"/>
                      </a:endParaRP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solidFill>
                      <a:srgbClr val="DCDCDC"/>
                    </a:solidFill>
                  </a:tcPr>
                </a:tc>
                <a:tc>
                  <a:txBody>
                    <a:bodyPr/>
                    <a:lstStyle/>
                    <a:p>
                      <a:pPr algn="l">
                        <a:defRPr sz="1800"/>
                      </a:pPr>
                      <a:r>
                        <a:rPr lang="en-US" sz="1100" b="0" dirty="0" smtClean="0">
                          <a:solidFill>
                            <a:schemeClr val="tx1"/>
                          </a:solidFill>
                          <a:latin typeface="+mn-lt"/>
                          <a:ea typeface="Helvetica Neue"/>
                          <a:cs typeface="Helvetica Neue"/>
                          <a:sym typeface="Helvetica Neue"/>
                        </a:rPr>
                        <a:t>Platform as a Service (Cloud)</a:t>
                      </a:r>
                      <a:endParaRPr sz="1100" b="0" dirty="0">
                        <a:solidFill>
                          <a:schemeClr val="tx1"/>
                        </a:solidFill>
                        <a:latin typeface="+mn-lt"/>
                        <a:ea typeface="Helvetica Neue"/>
                        <a:cs typeface="Helvetica Neue"/>
                        <a:sym typeface="Helvetica Neue"/>
                      </a:endParaRP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noFill/>
                  </a:tcPr>
                </a:tc>
              </a:tr>
              <a:tr h="227666">
                <a:tc>
                  <a:txBody>
                    <a:bodyPr/>
                    <a:lstStyle/>
                    <a:p>
                      <a:pPr algn="l">
                        <a:defRPr sz="1800" b="0">
                          <a:solidFill>
                            <a:srgbClr val="000000"/>
                          </a:solidFill>
                        </a:defRPr>
                      </a:pPr>
                      <a:r>
                        <a:rPr lang="en-US" sz="1100" b="1" dirty="0" smtClean="0">
                          <a:latin typeface="+mn-lt"/>
                          <a:ea typeface="Helvetica Neue"/>
                          <a:cs typeface="Helvetica Neue"/>
                          <a:sym typeface="Helvetica Neue"/>
                        </a:rPr>
                        <a:t>Pair Programming</a:t>
                      </a:r>
                      <a:endParaRPr sz="1100" b="1" dirty="0">
                        <a:latin typeface="+mn-lt"/>
                        <a:ea typeface="Helvetica Neue"/>
                        <a:cs typeface="Helvetica Neue"/>
                        <a:sym typeface="Helvetica Neue"/>
                      </a:endParaRP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solidFill>
                      <a:srgbClr val="DCDCD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sz="1800"/>
                      </a:pPr>
                      <a:r>
                        <a:rPr lang="en-US" sz="1100" b="0" dirty="0" smtClean="0">
                          <a:solidFill>
                            <a:srgbClr val="000000"/>
                          </a:solidFill>
                          <a:effectLst/>
                          <a:latin typeface="+mn-lt"/>
                        </a:rPr>
                        <a:t>Is an agile software development technique in which two </a:t>
                      </a:r>
                      <a:r>
                        <a:rPr lang="en-US" sz="1100" b="1" dirty="0" smtClean="0">
                          <a:solidFill>
                            <a:srgbClr val="000000"/>
                          </a:solidFill>
                          <a:effectLst/>
                          <a:latin typeface="+mn-lt"/>
                        </a:rPr>
                        <a:t>programmers</a:t>
                      </a:r>
                      <a:r>
                        <a:rPr lang="en-US" sz="1100" b="0" dirty="0" smtClean="0">
                          <a:solidFill>
                            <a:srgbClr val="000000"/>
                          </a:solidFill>
                          <a:effectLst/>
                          <a:latin typeface="+mn-lt"/>
                        </a:rPr>
                        <a:t> work together at one workstation. One, the driver, writes code while the other, the observer or navigator, reviews each line of code as it is typed in</a:t>
                      </a:r>
                      <a:endParaRPr lang="en-US" sz="1100" b="0" i="0" u="none" strike="noStrike" cap="none" spc="0" baseline="0" dirty="0">
                        <a:ln>
                          <a:noFill/>
                        </a:ln>
                        <a:solidFill>
                          <a:schemeClr val="tx1"/>
                        </a:solidFill>
                        <a:uFillTx/>
                        <a:latin typeface="+mn-lt"/>
                        <a:ea typeface="Helvetica Neue"/>
                        <a:cs typeface="Helvetica Neue"/>
                        <a:sym typeface="Helvetica Neue"/>
                      </a:endParaRP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noFill/>
                  </a:tcPr>
                </a:tc>
              </a:tr>
              <a:tr h="227666">
                <a:tc>
                  <a:txBody>
                    <a:bodyPr/>
                    <a:lstStyle/>
                    <a:p>
                      <a:pPr algn="l">
                        <a:defRPr sz="1800" b="0">
                          <a:solidFill>
                            <a:srgbClr val="000000"/>
                          </a:solidFill>
                        </a:defRPr>
                      </a:pPr>
                      <a:r>
                        <a:rPr lang="en-US" sz="1100" b="1" dirty="0">
                          <a:latin typeface="+mn-lt"/>
                          <a:ea typeface="Helvetica Neue"/>
                          <a:cs typeface="Helvetica Neue"/>
                          <a:sym typeface="Helvetica Neue"/>
                        </a:rPr>
                        <a:t>PI</a:t>
                      </a:r>
                      <a:endParaRPr sz="1100" b="1" dirty="0">
                        <a:latin typeface="+mn-lt"/>
                        <a:ea typeface="Helvetica Neue"/>
                        <a:cs typeface="Helvetica Neue"/>
                        <a:sym typeface="Helvetica Neue"/>
                      </a:endParaRP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solidFill>
                      <a:srgbClr val="DCDCD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sz="1800"/>
                      </a:pPr>
                      <a:r>
                        <a:rPr lang="en-US" sz="1100" b="0" i="0" u="none" strike="noStrike" cap="none" spc="0" baseline="0" dirty="0">
                          <a:ln>
                            <a:noFill/>
                          </a:ln>
                          <a:solidFill>
                            <a:schemeClr val="tx1"/>
                          </a:solidFill>
                          <a:uFillTx/>
                          <a:latin typeface="+mn-lt"/>
                          <a:ea typeface="Trebuchet MS"/>
                          <a:cs typeface="Trebuchet MS"/>
                          <a:sym typeface="Trebuchet MS"/>
                        </a:rPr>
                        <a:t>A routine, face-to-face event, with a standard agenda that includes a presentation of business context and vision followed by team planning breakouts—where the teams create their Iteration plans and objectives for the upcoming PI</a:t>
                      </a:r>
                      <a:endParaRPr lang="en-US" sz="1100" b="0" i="0" u="none" strike="noStrike" cap="none" spc="0" baseline="0" dirty="0">
                        <a:ln>
                          <a:noFill/>
                        </a:ln>
                        <a:solidFill>
                          <a:schemeClr val="tx1"/>
                        </a:solidFill>
                        <a:uFillTx/>
                        <a:latin typeface="+mn-lt"/>
                        <a:ea typeface="Helvetica Neue"/>
                        <a:cs typeface="Helvetica Neue"/>
                        <a:sym typeface="Helvetica Neue"/>
                      </a:endParaRP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noFill/>
                  </a:tcPr>
                </a:tc>
              </a:tr>
              <a:tr h="227666">
                <a:tc>
                  <a:txBody>
                    <a:bodyPr/>
                    <a:lstStyle/>
                    <a:p>
                      <a:pPr algn="l">
                        <a:defRPr sz="1800" b="0">
                          <a:solidFill>
                            <a:srgbClr val="000000"/>
                          </a:solidFill>
                        </a:defRPr>
                      </a:pPr>
                      <a:r>
                        <a:rPr sz="1100" b="1" dirty="0">
                          <a:latin typeface="+mn-lt"/>
                          <a:ea typeface="Helvetica Neue"/>
                          <a:cs typeface="Helvetica Neue"/>
                          <a:sym typeface="Helvetica Neue"/>
                        </a:rPr>
                        <a:t>Planning Poker</a:t>
                      </a: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solidFill>
                      <a:srgbClr val="DCDCDC"/>
                    </a:solidFill>
                  </a:tcPr>
                </a:tc>
                <a:tc>
                  <a:txBody>
                    <a:bodyPr/>
                    <a:lstStyle/>
                    <a:p>
                      <a:pPr algn="l">
                        <a:lnSpc>
                          <a:spcPct val="107000"/>
                        </a:lnSpc>
                        <a:defRPr sz="1800"/>
                      </a:pPr>
                      <a:r>
                        <a:rPr sz="1100" dirty="0">
                          <a:latin typeface="+mn-lt"/>
                        </a:rPr>
                        <a:t>An approach to estimation used by Agile teams. Each team member "plays" a card bearing a numerical value corresponding to a point estimation for a user story</a:t>
                      </a: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noFill/>
                  </a:tcPr>
                </a:tc>
              </a:tr>
              <a:tr h="227666">
                <a:tc>
                  <a:txBody>
                    <a:bodyPr/>
                    <a:lstStyle/>
                    <a:p>
                      <a:pPr algn="l">
                        <a:defRPr sz="1800" b="0">
                          <a:solidFill>
                            <a:srgbClr val="000000"/>
                          </a:solidFill>
                        </a:defRPr>
                      </a:pPr>
                      <a:r>
                        <a:rPr sz="1100" b="1" dirty="0">
                          <a:latin typeface="+mn-lt"/>
                          <a:ea typeface="Helvetica Neue"/>
                          <a:cs typeface="Helvetica Neue"/>
                          <a:sym typeface="Helvetica Neue"/>
                        </a:rPr>
                        <a:t>Refactoring</a:t>
                      </a: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solidFill>
                      <a:srgbClr val="DCDCDC"/>
                    </a:solidFill>
                  </a:tcPr>
                </a:tc>
                <a:tc>
                  <a:txBody>
                    <a:bodyPr/>
                    <a:lstStyle/>
                    <a:p>
                      <a:pPr algn="l">
                        <a:lnSpc>
                          <a:spcPct val="107000"/>
                        </a:lnSpc>
                        <a:defRPr sz="1800"/>
                      </a:pPr>
                      <a:r>
                        <a:rPr sz="1100" dirty="0">
                          <a:latin typeface="+mn-lt"/>
                        </a:rPr>
                        <a:t>Refactoring consists of improving the internal structure of an existing program's source code, while preserving its external behavior</a:t>
                      </a: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a:solidFill>
                        <a:srgbClr val="000000"/>
                      </a:solidFill>
                      <a:miter lim="400000"/>
                    </a:lnT>
                    <a:lnB w="4445" cap="flat" cmpd="sng" algn="ctr">
                      <a:solidFill>
                        <a:srgbClr val="000000"/>
                      </a:solidFill>
                      <a:prstDash val="solid"/>
                      <a:miter lim="400000"/>
                      <a:headEnd type="none" w="med" len="med"/>
                      <a:tailEnd type="none" w="med" len="med"/>
                    </a:lnB>
                    <a:noFill/>
                  </a:tcPr>
                </a:tc>
              </a:tr>
              <a:tr h="227666">
                <a:tc>
                  <a:txBody>
                    <a:bodyPr/>
                    <a:lstStyle/>
                    <a:p>
                      <a:pPr algn="l">
                        <a:defRPr sz="1800" b="0">
                          <a:solidFill>
                            <a:srgbClr val="000000"/>
                          </a:solidFill>
                        </a:defRPr>
                      </a:pPr>
                      <a:r>
                        <a:rPr sz="1100" b="1" dirty="0">
                          <a:latin typeface="+mn-lt"/>
                          <a:ea typeface="Helvetica Neue"/>
                          <a:cs typeface="Helvetica Neue"/>
                          <a:sym typeface="Helvetica Neue"/>
                        </a:rPr>
                        <a:t>Retrospective</a:t>
                      </a: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solidFill>
                      <a:srgbClr val="DCDCDC"/>
                    </a:solidFill>
                  </a:tcPr>
                </a:tc>
                <a:tc>
                  <a:txBody>
                    <a:bodyPr/>
                    <a:lstStyle/>
                    <a:p>
                      <a:pPr algn="l">
                        <a:lnSpc>
                          <a:spcPct val="107000"/>
                        </a:lnSpc>
                        <a:defRPr sz="1800"/>
                      </a:pPr>
                      <a:r>
                        <a:rPr sz="1100" dirty="0">
                          <a:latin typeface="+mn-lt"/>
                        </a:rPr>
                        <a:t>The team meets regularly to reflect on the most significant events that occurred since the previous such meeting, and identify opportunities  for improvement</a:t>
                      </a: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a:solidFill>
                        <a:srgbClr val="000000"/>
                      </a:solidFill>
                      <a:miter lim="400000"/>
                    </a:lnT>
                    <a:lnB w="4445" cap="flat" cmpd="sng" algn="ctr">
                      <a:solidFill>
                        <a:srgbClr val="000000"/>
                      </a:solidFill>
                      <a:prstDash val="solid"/>
                      <a:miter lim="400000"/>
                      <a:headEnd type="none" w="med" len="med"/>
                      <a:tailEnd type="none" w="med" len="med"/>
                    </a:lnB>
                    <a:noFill/>
                  </a:tcPr>
                </a:tc>
              </a:tr>
              <a:tr h="227666">
                <a:tc>
                  <a:txBody>
                    <a:bodyPr/>
                    <a:lstStyle/>
                    <a:p>
                      <a:pPr algn="l">
                        <a:defRPr sz="1800" b="0">
                          <a:solidFill>
                            <a:srgbClr val="000000"/>
                          </a:solidFill>
                        </a:defRPr>
                      </a:pPr>
                      <a:r>
                        <a:rPr lang="en-US" sz="1100" b="1" dirty="0">
                          <a:latin typeface="+mn-lt"/>
                          <a:ea typeface="Helvetica Neue"/>
                          <a:cs typeface="Helvetica Neue"/>
                          <a:sym typeface="Helvetica Neue"/>
                        </a:rPr>
                        <a:t>RTE</a:t>
                      </a:r>
                      <a:endParaRPr sz="1100" b="1" dirty="0">
                        <a:latin typeface="+mn-lt"/>
                        <a:ea typeface="Helvetica Neue"/>
                        <a:cs typeface="Helvetica Neue"/>
                        <a:sym typeface="Helvetica Neue"/>
                      </a:endParaRP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solidFill>
                      <a:srgbClr val="DCDCDC"/>
                    </a:solidFill>
                  </a:tcPr>
                </a:tc>
                <a:tc>
                  <a:txBody>
                    <a:bodyPr/>
                    <a:lstStyle/>
                    <a:p>
                      <a:pPr algn="l">
                        <a:defRPr sz="1800"/>
                      </a:pPr>
                      <a:r>
                        <a:rPr lang="en-US" sz="1100" b="0" dirty="0">
                          <a:solidFill>
                            <a:schemeClr val="tx1"/>
                          </a:solidFill>
                          <a:latin typeface="+mn-lt"/>
                          <a:ea typeface="Helvetica Neue"/>
                          <a:cs typeface="Helvetica Neue"/>
                          <a:sym typeface="Helvetica Neue"/>
                        </a:rPr>
                        <a:t>Release Train Engineer - </a:t>
                      </a:r>
                      <a:r>
                        <a:rPr lang="en-US" sz="1100" b="0" dirty="0">
                          <a:solidFill>
                            <a:schemeClr val="tx1"/>
                          </a:solidFill>
                          <a:latin typeface="+mn-lt"/>
                        </a:rPr>
                        <a:t>The RTE’s major responsibilities are to facilitate the ART events and processes and assist the teams in delivering value. RTEs communicate with stakeholders, escalate impediments, help manage risk, and drive relentless improvement</a:t>
                      </a:r>
                      <a:endParaRPr sz="1100" b="0" dirty="0">
                        <a:solidFill>
                          <a:schemeClr val="tx1"/>
                        </a:solidFill>
                        <a:latin typeface="+mn-lt"/>
                        <a:ea typeface="Helvetica Neue"/>
                        <a:cs typeface="Helvetica Neue"/>
                        <a:sym typeface="Helvetica Neue"/>
                      </a:endParaRP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noFill/>
                  </a:tcPr>
                </a:tc>
              </a:tr>
              <a:tr h="227666">
                <a:tc>
                  <a:txBody>
                    <a:bodyPr/>
                    <a:lstStyle/>
                    <a:p>
                      <a:pPr algn="l">
                        <a:defRPr sz="1800" b="0">
                          <a:solidFill>
                            <a:srgbClr val="000000"/>
                          </a:solidFill>
                        </a:defRPr>
                      </a:pPr>
                      <a:r>
                        <a:rPr sz="1100" b="1" dirty="0">
                          <a:latin typeface="+mn-lt"/>
                          <a:ea typeface="Helvetica Neue"/>
                          <a:cs typeface="Helvetica Neue"/>
                          <a:sym typeface="Helvetica Neue"/>
                        </a:rPr>
                        <a:t>Scrum Master</a:t>
                      </a: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solidFill>
                      <a:srgbClr val="DCDCDC"/>
                    </a:solidFill>
                  </a:tcPr>
                </a:tc>
                <a:tc>
                  <a:txBody>
                    <a:bodyPr/>
                    <a:lstStyle/>
                    <a:p>
                      <a:pPr algn="l">
                        <a:lnSpc>
                          <a:spcPct val="107000"/>
                        </a:lnSpc>
                        <a:defRPr sz="1800"/>
                      </a:pPr>
                      <a:r>
                        <a:rPr sz="1100" dirty="0">
                          <a:latin typeface="+mn-lt"/>
                        </a:rPr>
                        <a:t>The scrum master is responsible for ensuring the team lives agile values and principles and follows the practices that the team agreed they would use</a:t>
                      </a: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noFill/>
                  </a:tcPr>
                </a:tc>
              </a:tr>
              <a:tr h="227666">
                <a:tc>
                  <a:txBody>
                    <a:bodyPr/>
                    <a:lstStyle/>
                    <a:p>
                      <a:pPr algn="l">
                        <a:defRPr sz="1800" b="0">
                          <a:solidFill>
                            <a:srgbClr val="000000"/>
                          </a:solidFill>
                        </a:defRPr>
                      </a:pPr>
                      <a:r>
                        <a:rPr sz="1100" b="1" dirty="0">
                          <a:latin typeface="+mn-lt"/>
                          <a:ea typeface="Helvetica Neue"/>
                          <a:cs typeface="Helvetica Neue"/>
                          <a:sym typeface="Helvetica Neue"/>
                        </a:rPr>
                        <a:t>Scrum of Scrums</a:t>
                      </a: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solidFill>
                      <a:srgbClr val="DCDCDC"/>
                    </a:solidFill>
                  </a:tcPr>
                </a:tc>
                <a:tc>
                  <a:txBody>
                    <a:bodyPr/>
                    <a:lstStyle/>
                    <a:p>
                      <a:pPr algn="l">
                        <a:lnSpc>
                          <a:spcPct val="107000"/>
                        </a:lnSpc>
                        <a:defRPr sz="1800"/>
                      </a:pPr>
                      <a:r>
                        <a:rPr sz="1100" dirty="0">
                          <a:latin typeface="+mn-lt"/>
                        </a:rPr>
                        <a:t>A technique to scale Scrum up to large groups (over a dozen people), consisting of dividing the groups into Agile teams of 5-10</a:t>
                      </a: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noFill/>
                  </a:tcPr>
                </a:tc>
              </a:tr>
              <a:tr h="227666">
                <a:tc>
                  <a:txBody>
                    <a:bodyPr/>
                    <a:lstStyle/>
                    <a:p>
                      <a:pPr algn="l">
                        <a:defRPr sz="1800" b="0">
                          <a:solidFill>
                            <a:srgbClr val="000000"/>
                          </a:solidFill>
                        </a:defRPr>
                      </a:pPr>
                      <a:r>
                        <a:rPr lang="en-US" sz="1100" b="1" dirty="0" smtClean="0">
                          <a:latin typeface="+mn-lt"/>
                          <a:ea typeface="Helvetica Neue"/>
                          <a:cs typeface="Helvetica Neue"/>
                          <a:sym typeface="Helvetica Neue"/>
                        </a:rPr>
                        <a:t>Spike</a:t>
                      </a:r>
                      <a:endParaRPr sz="1100" b="1" dirty="0">
                        <a:latin typeface="+mn-lt"/>
                        <a:ea typeface="Helvetica Neue"/>
                        <a:cs typeface="Helvetica Neue"/>
                        <a:sym typeface="Helvetica Neue"/>
                      </a:endParaRP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solidFill>
                      <a:srgbClr val="DCDCDC"/>
                    </a:solidFill>
                  </a:tcPr>
                </a:tc>
                <a:tc>
                  <a:txBody>
                    <a:bodyPr/>
                    <a:lstStyle/>
                    <a:p>
                      <a:pPr algn="l">
                        <a:defRPr sz="1800"/>
                      </a:pPr>
                      <a:r>
                        <a:rPr lang="en-US" sz="1100" b="0" dirty="0" smtClean="0">
                          <a:solidFill>
                            <a:srgbClr val="000000"/>
                          </a:solidFill>
                          <a:effectLst/>
                          <a:latin typeface="+mn-lt"/>
                        </a:rPr>
                        <a:t>In </a:t>
                      </a:r>
                      <a:r>
                        <a:rPr lang="en-US" sz="1100" b="1" dirty="0" smtClean="0">
                          <a:solidFill>
                            <a:srgbClr val="000000"/>
                          </a:solidFill>
                          <a:effectLst/>
                          <a:latin typeface="+mn-lt"/>
                        </a:rPr>
                        <a:t>agile</a:t>
                      </a:r>
                      <a:r>
                        <a:rPr lang="en-US" sz="1100" b="0" dirty="0" smtClean="0">
                          <a:solidFill>
                            <a:srgbClr val="000000"/>
                          </a:solidFill>
                          <a:effectLst/>
                          <a:latin typeface="+mn-lt"/>
                        </a:rPr>
                        <a:t> software development, a </a:t>
                      </a:r>
                      <a:r>
                        <a:rPr lang="en-US" sz="1100" b="1" dirty="0" smtClean="0">
                          <a:solidFill>
                            <a:srgbClr val="000000"/>
                          </a:solidFill>
                          <a:effectLst/>
                          <a:latin typeface="+mn-lt"/>
                        </a:rPr>
                        <a:t>spike</a:t>
                      </a:r>
                      <a:r>
                        <a:rPr lang="en-US" sz="1100" b="0" dirty="0" smtClean="0">
                          <a:solidFill>
                            <a:srgbClr val="000000"/>
                          </a:solidFill>
                          <a:effectLst/>
                          <a:latin typeface="+mn-lt"/>
                        </a:rPr>
                        <a:t> is a story that cannot be estimated until a development team runs a time boxed investigation. The output of a </a:t>
                      </a:r>
                      <a:r>
                        <a:rPr lang="en-US" sz="1100" b="1" dirty="0" smtClean="0">
                          <a:solidFill>
                            <a:srgbClr val="000000"/>
                          </a:solidFill>
                          <a:effectLst/>
                          <a:latin typeface="+mn-lt"/>
                        </a:rPr>
                        <a:t>spike</a:t>
                      </a:r>
                      <a:r>
                        <a:rPr lang="en-US" sz="1100" b="0" dirty="0" smtClean="0">
                          <a:solidFill>
                            <a:srgbClr val="000000"/>
                          </a:solidFill>
                          <a:effectLst/>
                          <a:latin typeface="+mn-lt"/>
                        </a:rPr>
                        <a:t> is an estimate for the original story</a:t>
                      </a:r>
                      <a:endParaRPr sz="1100" b="0" dirty="0">
                        <a:solidFill>
                          <a:schemeClr val="tx1"/>
                        </a:solidFill>
                        <a:latin typeface="+mn-lt"/>
                        <a:ea typeface="Helvetica Neue"/>
                        <a:cs typeface="Helvetica Neue"/>
                        <a:sym typeface="Helvetica Neue"/>
                      </a:endParaRP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noFill/>
                  </a:tcPr>
                </a:tc>
              </a:tr>
              <a:tr h="227666">
                <a:tc>
                  <a:txBody>
                    <a:bodyPr/>
                    <a:lstStyle/>
                    <a:p>
                      <a:pPr algn="l">
                        <a:defRPr sz="1800" b="0">
                          <a:solidFill>
                            <a:srgbClr val="000000"/>
                          </a:solidFill>
                        </a:defRPr>
                      </a:pPr>
                      <a:r>
                        <a:rPr sz="1100" b="1" dirty="0">
                          <a:latin typeface="+mn-lt"/>
                          <a:ea typeface="Helvetica Neue"/>
                          <a:cs typeface="Helvetica Neue"/>
                          <a:sym typeface="Helvetica Neue"/>
                        </a:rPr>
                        <a:t>UI</a:t>
                      </a: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solidFill>
                      <a:srgbClr val="DCDCDC"/>
                    </a:solidFill>
                  </a:tcPr>
                </a:tc>
                <a:tc>
                  <a:txBody>
                    <a:bodyPr/>
                    <a:lstStyle/>
                    <a:p>
                      <a:pPr algn="l">
                        <a:lnSpc>
                          <a:spcPct val="107000"/>
                        </a:lnSpc>
                        <a:defRPr sz="1800"/>
                      </a:pPr>
                      <a:r>
                        <a:rPr sz="1100" dirty="0">
                          <a:latin typeface="+mn-lt"/>
                        </a:rPr>
                        <a:t>User interface (UI) is the series of screens, pages, and visual elements—like buttons and icons—that you use to interact with a device</a:t>
                      </a: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cap="flat" cmpd="sng" algn="ctr">
                      <a:solidFill>
                        <a:srgbClr val="000000"/>
                      </a:solidFill>
                      <a:prstDash val="solid"/>
                      <a:miter lim="400000"/>
                      <a:headEnd type="none" w="med" len="med"/>
                      <a:tailEnd type="none" w="med" len="med"/>
                    </a:lnT>
                    <a:lnB w="4445" cap="flat" cmpd="sng" algn="ctr">
                      <a:solidFill>
                        <a:srgbClr val="000000"/>
                      </a:solidFill>
                      <a:prstDash val="solid"/>
                      <a:miter lim="400000"/>
                      <a:headEnd type="none" w="med" len="med"/>
                      <a:tailEnd type="none" w="med" len="med"/>
                    </a:lnB>
                    <a:noFill/>
                  </a:tcPr>
                </a:tc>
              </a:tr>
              <a:tr h="227666">
                <a:tc>
                  <a:txBody>
                    <a:bodyPr/>
                    <a:lstStyle/>
                    <a:p>
                      <a:pPr algn="l">
                        <a:defRPr sz="1800" b="0">
                          <a:solidFill>
                            <a:srgbClr val="000000"/>
                          </a:solidFill>
                        </a:defRPr>
                      </a:pPr>
                      <a:r>
                        <a:rPr sz="1100" b="1" dirty="0">
                          <a:latin typeface="+mn-lt"/>
                          <a:ea typeface="Helvetica Neue"/>
                          <a:cs typeface="Helvetica Neue"/>
                          <a:sym typeface="Helvetica Neue"/>
                        </a:rPr>
                        <a:t>UX</a:t>
                      </a:r>
                    </a:p>
                  </a:txBody>
                  <a:tcPr marL="50800" marR="50800" marT="50800" marB="50800" horzOverflow="overflow">
                    <a:lnL w="4445">
                      <a:solidFill>
                        <a:srgbClr val="000000"/>
                      </a:solidFill>
                      <a:miter lim="400000"/>
                    </a:lnL>
                    <a:lnR w="9525" cap="flat" cmpd="sng" algn="ctr">
                      <a:solidFill>
                        <a:srgbClr val="000000"/>
                      </a:solidFill>
                      <a:prstDash val="solid"/>
                      <a:miter lim="400000"/>
                      <a:headEnd type="none" w="med" len="med"/>
                      <a:tailEnd type="none" w="med" len="med"/>
                    </a:lnR>
                    <a:lnT w="4445" cap="flat" cmpd="sng" algn="ctr">
                      <a:solidFill>
                        <a:srgbClr val="000000"/>
                      </a:solidFill>
                      <a:prstDash val="solid"/>
                      <a:miter lim="400000"/>
                      <a:headEnd type="none" w="med" len="med"/>
                      <a:tailEnd type="none" w="med" len="med"/>
                    </a:lnT>
                    <a:lnB w="4445">
                      <a:solidFill>
                        <a:srgbClr val="000000"/>
                      </a:solidFill>
                      <a:miter lim="400000"/>
                    </a:lnB>
                    <a:solidFill>
                      <a:srgbClr val="DCDCDC"/>
                    </a:solidFill>
                  </a:tcPr>
                </a:tc>
                <a:tc>
                  <a:txBody>
                    <a:bodyPr/>
                    <a:lstStyle/>
                    <a:p>
                      <a:pPr algn="l">
                        <a:lnSpc>
                          <a:spcPct val="107000"/>
                        </a:lnSpc>
                        <a:defRPr sz="1800"/>
                      </a:pPr>
                      <a:r>
                        <a:rPr sz="1100" dirty="0">
                          <a:latin typeface="+mn-lt"/>
                        </a:rPr>
                        <a:t>User experience (UX), is the internal experience that a person has as they interact with every aspect of a company’s products and services</a:t>
                      </a:r>
                    </a:p>
                  </a:txBody>
                  <a:tcPr marL="50800" marR="50800" marT="50800" marB="50800" horzOverflow="overflow">
                    <a:lnL w="9525" cap="flat" cmpd="sng" algn="ctr">
                      <a:solidFill>
                        <a:srgbClr val="000000"/>
                      </a:solidFill>
                      <a:prstDash val="solid"/>
                      <a:miter lim="400000"/>
                      <a:headEnd type="none" w="med" len="med"/>
                      <a:tailEnd type="none" w="med" len="med"/>
                    </a:lnL>
                    <a:lnR w="4445">
                      <a:solidFill>
                        <a:srgbClr val="000000"/>
                      </a:solidFill>
                      <a:miter lim="400000"/>
                    </a:lnR>
                    <a:lnT w="4445" cap="flat" cmpd="sng" algn="ctr">
                      <a:solidFill>
                        <a:srgbClr val="000000"/>
                      </a:solidFill>
                      <a:prstDash val="solid"/>
                      <a:miter lim="400000"/>
                      <a:headEnd type="none" w="med" len="med"/>
                      <a:tailEnd type="none" w="med" len="med"/>
                    </a:lnT>
                    <a:lnB w="4445">
                      <a:solidFill>
                        <a:srgbClr val="000000"/>
                      </a:solidFill>
                      <a:miter lim="400000"/>
                    </a:lnB>
                    <a:noFill/>
                  </a:tcPr>
                </a:tc>
              </a:tr>
            </a:tbl>
          </a:graphicData>
        </a:graphic>
      </p:graphicFrame>
      <p:sp>
        <p:nvSpPr>
          <p:cNvPr id="3" name="Slide Number Placeholder 2"/>
          <p:cNvSpPr>
            <a:spLocks noGrp="1"/>
          </p:cNvSpPr>
          <p:nvPr>
            <p:ph type="sldNum" sz="quarter" idx="2"/>
          </p:nvPr>
        </p:nvSpPr>
        <p:spPr/>
        <p:txBody>
          <a:bodyPr/>
          <a:lstStyle/>
          <a:p>
            <a:fld id="{86CB4B4D-7CA3-9044-876B-883B54F8677D}" type="slidenum">
              <a:rPr lang="en-US" smtClean="0"/>
              <a:t>33</a:t>
            </a:fld>
            <a:endParaRPr lang="en-US" dirty="0"/>
          </a:p>
        </p:txBody>
      </p:sp>
    </p:spTree>
    <p:extLst>
      <p:ext uri="{BB962C8B-B14F-4D97-AF65-F5344CB8AC3E}">
        <p14:creationId xmlns:p14="http://schemas.microsoft.com/office/powerpoint/2010/main" val="3907230925"/>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964" y="1209261"/>
            <a:ext cx="5276333" cy="3556210"/>
          </a:xfrm>
          <a:prstGeom prst="rect">
            <a:avLst/>
          </a:prstGeom>
        </p:spPr>
      </p:pic>
      <p:sp>
        <p:nvSpPr>
          <p:cNvPr id="3" name="Slide Number Placeholder 2"/>
          <p:cNvSpPr>
            <a:spLocks noGrp="1"/>
          </p:cNvSpPr>
          <p:nvPr>
            <p:ph type="sldNum" sz="quarter" idx="2"/>
          </p:nvPr>
        </p:nvSpPr>
        <p:spPr/>
        <p:txBody>
          <a:bodyPr/>
          <a:lstStyle/>
          <a:p>
            <a:fld id="{86CB4B4D-7CA3-9044-876B-883B54F8677D}" type="slidenum">
              <a:rPr lang="en-US" smtClean="0"/>
              <a:t>34</a:t>
            </a:fld>
            <a:endParaRPr lang="en-US" dirty="0"/>
          </a:p>
        </p:txBody>
      </p:sp>
    </p:spTree>
    <p:extLst>
      <p:ext uri="{BB962C8B-B14F-4D97-AF65-F5344CB8AC3E}">
        <p14:creationId xmlns:p14="http://schemas.microsoft.com/office/powerpoint/2010/main" val="1401263891"/>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itle 1"/>
          <p:cNvSpPr txBox="1">
            <a:spLocks noGrp="1"/>
          </p:cNvSpPr>
          <p:nvPr>
            <p:ph type="title"/>
          </p:nvPr>
        </p:nvSpPr>
        <p:spPr>
          <a:xfrm>
            <a:off x="686664" y="440322"/>
            <a:ext cx="8596670" cy="1320801"/>
          </a:xfrm>
          <a:prstGeom prst="rect">
            <a:avLst/>
          </a:prstGeom>
        </p:spPr>
        <p:txBody>
          <a:bodyPr/>
          <a:lstStyle/>
          <a:p>
            <a:r>
              <a:rPr b="1" dirty="0">
                <a:latin typeface="+mn-lt"/>
              </a:rPr>
              <a:t>Agile History</a:t>
            </a:r>
            <a:r>
              <a:rPr lang="en-US" b="1" dirty="0">
                <a:latin typeface="+mn-lt"/>
              </a:rPr>
              <a:t> Timeline</a:t>
            </a:r>
            <a:endParaRPr b="1" dirty="0">
              <a:latin typeface="+mn-lt"/>
            </a:endParaRPr>
          </a:p>
        </p:txBody>
      </p:sp>
      <p:pic>
        <p:nvPicPr>
          <p:cNvPr id="3" name="Picture 2">
            <a:extLst>
              <a:ext uri="{FF2B5EF4-FFF2-40B4-BE49-F238E27FC236}">
                <a16:creationId xmlns:a16="http://schemas.microsoft.com/office/drawing/2014/main" xmlns="" id="{F43CCBBE-8A2B-433A-89EB-67145728E8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556" y="1228562"/>
            <a:ext cx="8082964" cy="4761905"/>
          </a:xfrm>
          <a:prstGeom prst="rect">
            <a:avLst/>
          </a:prstGeom>
        </p:spPr>
      </p:pic>
      <p:sp>
        <p:nvSpPr>
          <p:cNvPr id="9" name="Rectangle 12">
            <a:extLst>
              <a:ext uri="{FF2B5EF4-FFF2-40B4-BE49-F238E27FC236}">
                <a16:creationId xmlns:a16="http://schemas.microsoft.com/office/drawing/2014/main" xmlns="" id="{F4F541D8-0F9A-4D6A-AF40-47B4391E3203}"/>
              </a:ext>
            </a:extLst>
          </p:cNvPr>
          <p:cNvSpPr txBox="1"/>
          <p:nvPr/>
        </p:nvSpPr>
        <p:spPr>
          <a:xfrm>
            <a:off x="6979086" y="2418148"/>
            <a:ext cx="2267457" cy="70788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000" b="1" i="1">
                <a:latin typeface="+mn-lt"/>
                <a:ea typeface="+mn-ea"/>
                <a:cs typeface="+mn-cs"/>
                <a:sym typeface="Calibri"/>
              </a:defRPr>
            </a:lvl1pPr>
          </a:lstStyle>
          <a:p>
            <a:r>
              <a:rPr dirty="0"/>
              <a:t>On February of 2001,  </a:t>
            </a:r>
            <a:r>
              <a:rPr lang="en-US" dirty="0" smtClean="0"/>
              <a:t>seventeen </a:t>
            </a:r>
            <a:r>
              <a:rPr dirty="0" smtClean="0"/>
              <a:t>people </a:t>
            </a:r>
            <a:r>
              <a:rPr dirty="0"/>
              <a:t>met to talk about Agile. What emerged was the Agile 'Software Development' Manifesto</a:t>
            </a:r>
          </a:p>
        </p:txBody>
      </p:sp>
      <p:sp>
        <p:nvSpPr>
          <p:cNvPr id="11" name="Rectangle 10">
            <a:extLst>
              <a:ext uri="{FF2B5EF4-FFF2-40B4-BE49-F238E27FC236}">
                <a16:creationId xmlns:a16="http://schemas.microsoft.com/office/drawing/2014/main" xmlns="" id="{4B5A9ADA-6AEB-4624-9A84-903E050C365C}"/>
              </a:ext>
            </a:extLst>
          </p:cNvPr>
          <p:cNvSpPr txBox="1"/>
          <p:nvPr/>
        </p:nvSpPr>
        <p:spPr>
          <a:xfrm>
            <a:off x="5529348" y="3068389"/>
            <a:ext cx="1511731" cy="472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800">
                <a:latin typeface="+mn-lt"/>
                <a:ea typeface="+mn-ea"/>
                <a:cs typeface="+mn-cs"/>
                <a:sym typeface="Calibri"/>
              </a:defRPr>
            </a:lvl1pPr>
          </a:lstStyle>
          <a:p>
            <a:r>
              <a:rPr dirty="0"/>
              <a:t>Dynamic Systems Development Method  (Agile delivery Framework)</a:t>
            </a:r>
          </a:p>
        </p:txBody>
      </p:sp>
      <p:sp>
        <p:nvSpPr>
          <p:cNvPr id="12" name="Rectangle 9">
            <a:extLst>
              <a:ext uri="{FF2B5EF4-FFF2-40B4-BE49-F238E27FC236}">
                <a16:creationId xmlns:a16="http://schemas.microsoft.com/office/drawing/2014/main" xmlns="" id="{44F3DC57-916C-4EB4-B015-6787E22967EF}"/>
              </a:ext>
            </a:extLst>
          </p:cNvPr>
          <p:cNvSpPr txBox="1"/>
          <p:nvPr/>
        </p:nvSpPr>
        <p:spPr>
          <a:xfrm>
            <a:off x="5529348" y="2653592"/>
            <a:ext cx="1385115" cy="472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800">
                <a:latin typeface="+mn-lt"/>
                <a:ea typeface="+mn-ea"/>
                <a:cs typeface="+mn-cs"/>
                <a:sym typeface="Calibri"/>
              </a:defRPr>
            </a:lvl1pPr>
          </a:lstStyle>
          <a:p>
            <a:r>
              <a:rPr dirty="0"/>
              <a:t>Feature Driven Development (Agile Modeling)</a:t>
            </a:r>
          </a:p>
        </p:txBody>
      </p:sp>
      <p:cxnSp>
        <p:nvCxnSpPr>
          <p:cNvPr id="4" name="Straight Arrow Connector 3"/>
          <p:cNvCxnSpPr/>
          <p:nvPr/>
        </p:nvCxnSpPr>
        <p:spPr>
          <a:xfrm>
            <a:off x="2882685" y="5866108"/>
            <a:ext cx="1449092" cy="0"/>
          </a:xfrm>
          <a:prstGeom prst="straightConnector1">
            <a:avLst/>
          </a:prstGeom>
          <a:noFill/>
          <a:ln w="19050" cap="rnd">
            <a:solidFill>
              <a:schemeClr val="accent1"/>
            </a:solidFill>
            <a:prstDash val="solid"/>
            <a:round/>
            <a:headEnd type="arrow"/>
            <a:tailEnd type="arrow"/>
          </a:ln>
          <a:effectLst/>
          <a:sp3d/>
        </p:spPr>
        <p:style>
          <a:lnRef idx="0">
            <a:scrgbClr r="0" g="0" b="0"/>
          </a:lnRef>
          <a:fillRef idx="0">
            <a:scrgbClr r="0" g="0" b="0"/>
          </a:fillRef>
          <a:effectRef idx="0">
            <a:scrgbClr r="0" g="0" b="0"/>
          </a:effectRef>
          <a:fontRef idx="none"/>
        </p:style>
      </p:cxnSp>
      <p:sp>
        <p:nvSpPr>
          <p:cNvPr id="8" name="TextBox 7"/>
          <p:cNvSpPr txBox="1"/>
          <p:nvPr/>
        </p:nvSpPr>
        <p:spPr>
          <a:xfrm>
            <a:off x="1588577" y="5750693"/>
            <a:ext cx="1294108"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900" b="1" i="0" u="none" strike="noStrike" cap="none" spc="0" normalizeH="0" baseline="0" dirty="0" smtClean="0">
                <a:ln>
                  <a:noFill/>
                </a:ln>
                <a:solidFill>
                  <a:srgbClr val="000000"/>
                </a:solidFill>
                <a:effectLst/>
                <a:uFillTx/>
                <a:latin typeface="+mn-lt"/>
                <a:ea typeface="Trebuchet MS"/>
                <a:cs typeface="Trebuchet MS"/>
                <a:sym typeface="Trebuchet MS"/>
              </a:rPr>
              <a:t>Hirotaka Takeuchi    1986</a:t>
            </a:r>
            <a:endParaRPr kumimoji="0" lang="en-US" sz="900" b="1" i="0" u="none" strike="noStrike" cap="none" spc="0" normalizeH="0" baseline="0" dirty="0">
              <a:ln>
                <a:noFill/>
              </a:ln>
              <a:solidFill>
                <a:srgbClr val="000000"/>
              </a:solidFill>
              <a:effectLst/>
              <a:uFillTx/>
              <a:latin typeface="+mn-lt"/>
              <a:ea typeface="Trebuchet MS"/>
              <a:cs typeface="Trebuchet MS"/>
              <a:sym typeface="Trebuchet MS"/>
            </a:endParaRPr>
          </a:p>
        </p:txBody>
      </p:sp>
      <p:sp>
        <p:nvSpPr>
          <p:cNvPr id="14" name="TextBox 13"/>
          <p:cNvSpPr txBox="1"/>
          <p:nvPr/>
        </p:nvSpPr>
        <p:spPr>
          <a:xfrm>
            <a:off x="4364119" y="5750693"/>
            <a:ext cx="2754452"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900" b="1" i="0" u="none" strike="noStrike" cap="none" spc="0" normalizeH="0" baseline="0" dirty="0" smtClean="0">
                <a:ln>
                  <a:noFill/>
                </a:ln>
                <a:solidFill>
                  <a:srgbClr val="000000"/>
                </a:solidFill>
                <a:effectLst/>
                <a:uFillTx/>
                <a:latin typeface="+mn-lt"/>
                <a:ea typeface="Trebuchet MS"/>
                <a:cs typeface="Trebuchet MS"/>
                <a:sym typeface="Trebuchet MS"/>
              </a:rPr>
              <a:t>1993  Jeff Sutherland, Jeff McKenna, John</a:t>
            </a:r>
            <a:r>
              <a:rPr kumimoji="0" lang="en-US" sz="900" b="1" i="0" u="none" strike="noStrike" cap="none" spc="0" normalizeH="0" dirty="0" smtClean="0">
                <a:ln>
                  <a:noFill/>
                </a:ln>
                <a:solidFill>
                  <a:srgbClr val="000000"/>
                </a:solidFill>
                <a:effectLst/>
                <a:uFillTx/>
                <a:latin typeface="+mn-lt"/>
                <a:ea typeface="Trebuchet MS"/>
                <a:cs typeface="Trebuchet MS"/>
                <a:sym typeface="Trebuchet MS"/>
              </a:rPr>
              <a:t> Scumniotales</a:t>
            </a:r>
            <a:endParaRPr kumimoji="0" lang="en-US" sz="900" b="1" i="0" u="none" strike="noStrike" cap="none" spc="0" normalizeH="0" baseline="0" dirty="0">
              <a:ln>
                <a:noFill/>
              </a:ln>
              <a:solidFill>
                <a:srgbClr val="000000"/>
              </a:solidFill>
              <a:effectLst/>
              <a:uFillTx/>
              <a:latin typeface="+mn-lt"/>
              <a:ea typeface="Trebuchet MS"/>
              <a:cs typeface="Trebuchet MS"/>
              <a:sym typeface="Trebuchet MS"/>
            </a:endParaRPr>
          </a:p>
        </p:txBody>
      </p:sp>
      <p:sp>
        <p:nvSpPr>
          <p:cNvPr id="13" name="Slide Number Placeholder 12"/>
          <p:cNvSpPr>
            <a:spLocks noGrp="1"/>
          </p:cNvSpPr>
          <p:nvPr>
            <p:ph type="sldNum" sz="quarter" idx="2"/>
          </p:nvPr>
        </p:nvSpPr>
        <p:spPr/>
        <p:txBody>
          <a:bodyPr/>
          <a:lstStyle/>
          <a:p>
            <a:fld id="{86CB4B4D-7CA3-9044-876B-883B54F8677D}" type="slidenum">
              <a:rPr lang="en-US" smtClean="0"/>
              <a:t>4</a:t>
            </a:fld>
            <a:endParaRPr lang="en-US" dirty="0"/>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itle 1"/>
          <p:cNvSpPr txBox="1">
            <a:spLocks noGrp="1"/>
          </p:cNvSpPr>
          <p:nvPr>
            <p:ph type="title"/>
          </p:nvPr>
        </p:nvSpPr>
        <p:spPr>
          <a:xfrm>
            <a:off x="1651283" y="325534"/>
            <a:ext cx="6663448" cy="519406"/>
          </a:xfrm>
          <a:prstGeom prst="rect">
            <a:avLst/>
          </a:prstGeom>
        </p:spPr>
        <p:txBody>
          <a:bodyPr>
            <a:noAutofit/>
          </a:bodyPr>
          <a:lstStyle>
            <a:lvl1pPr defTabSz="416052">
              <a:defRPr sz="2912">
                <a:solidFill>
                  <a:srgbClr val="222222"/>
                </a:solidFill>
                <a:latin typeface="+mn-lt"/>
                <a:ea typeface="+mn-ea"/>
                <a:cs typeface="+mn-cs"/>
                <a:sym typeface="Calibri"/>
              </a:defRPr>
            </a:lvl1pPr>
          </a:lstStyle>
          <a:p>
            <a:r>
              <a:rPr sz="3600" b="1" dirty="0">
                <a:solidFill>
                  <a:schemeClr val="accent1"/>
                </a:solidFill>
              </a:rPr>
              <a:t>Evolution of Project</a:t>
            </a:r>
            <a:r>
              <a:rPr lang="en-US" sz="3600" b="1" dirty="0">
                <a:solidFill>
                  <a:schemeClr val="accent1"/>
                </a:solidFill>
              </a:rPr>
              <a:t> Management</a:t>
            </a:r>
            <a:endParaRPr sz="3600" b="1" dirty="0">
              <a:solidFill>
                <a:schemeClr val="accent1"/>
              </a:solidFill>
            </a:endParaRPr>
          </a:p>
        </p:txBody>
      </p:sp>
      <p:graphicFrame>
        <p:nvGraphicFramePr>
          <p:cNvPr id="201" name="Table 2"/>
          <p:cNvGraphicFramePr/>
          <p:nvPr>
            <p:extLst>
              <p:ext uri="{D42A27DB-BD31-4B8C-83A1-F6EECF244321}">
                <p14:modId xmlns:p14="http://schemas.microsoft.com/office/powerpoint/2010/main" val="3196066228"/>
              </p:ext>
            </p:extLst>
          </p:nvPr>
        </p:nvGraphicFramePr>
        <p:xfrm>
          <a:off x="1337580" y="1023051"/>
          <a:ext cx="7290854" cy="5355920"/>
        </p:xfrm>
        <a:graphic>
          <a:graphicData uri="http://schemas.openxmlformats.org/drawingml/2006/table">
            <a:tbl>
              <a:tblPr>
                <a:tableStyleId>{4C3C2611-4C71-4FC5-86AE-919BDF0F9419}</a:tableStyleId>
              </a:tblPr>
              <a:tblGrid>
                <a:gridCol w="3645427">
                  <a:extLst>
                    <a:ext uri="{9D8B030D-6E8A-4147-A177-3AD203B41FA5}">
                      <a16:colId xmlns:a16="http://schemas.microsoft.com/office/drawing/2014/main" xmlns="" val="20000"/>
                    </a:ext>
                  </a:extLst>
                </a:gridCol>
                <a:gridCol w="3645427">
                  <a:extLst>
                    <a:ext uri="{9D8B030D-6E8A-4147-A177-3AD203B41FA5}">
                      <a16:colId xmlns:a16="http://schemas.microsoft.com/office/drawing/2014/main" xmlns="" val="20001"/>
                    </a:ext>
                  </a:extLst>
                </a:gridCol>
              </a:tblGrid>
              <a:tr h="288926">
                <a:tc gridSpan="2">
                  <a:txBody>
                    <a:bodyPr/>
                    <a:lstStyle/>
                    <a:p>
                      <a:pPr algn="ctr">
                        <a:defRPr sz="1800"/>
                      </a:pPr>
                      <a:r>
                        <a:rPr sz="1600" dirty="0">
                          <a:latin typeface="+mn-lt"/>
                          <a:ea typeface="+mn-ea"/>
                          <a:cs typeface="+mn-cs"/>
                          <a:sym typeface="Calibri"/>
                        </a:rPr>
                        <a:t>Simple Comparison</a:t>
                      </a:r>
                    </a:p>
                  </a:txBody>
                  <a:tcPr marL="16309" marR="16309" marT="16309" marB="16309" anchor="ctr" horzOverflow="overflow">
                    <a:lnL>
                      <a:solidFill>
                        <a:srgbClr val="000000"/>
                      </a:solidFill>
                    </a:lnL>
                    <a:lnR>
                      <a:solidFill>
                        <a:srgbClr val="000000"/>
                      </a:solidFill>
                    </a:lnR>
                    <a:lnT>
                      <a:solidFill>
                        <a:srgbClr val="000000"/>
                      </a:solidFill>
                    </a:lnT>
                    <a:lnB>
                      <a:solidFill>
                        <a:srgbClr val="000000"/>
                      </a:solidFill>
                    </a:lnB>
                    <a:solidFill>
                      <a:srgbClr val="00B050"/>
                    </a:solidFill>
                  </a:tcPr>
                </a:tc>
                <a:tc hMerge="1">
                  <a:txBody>
                    <a:bodyPr/>
                    <a:lstStyle/>
                    <a:p>
                      <a:endParaRPr lang="en-US"/>
                    </a:p>
                  </a:txBody>
                  <a:tcPr/>
                </a:tc>
                <a:extLst>
                  <a:ext uri="{0D108BD9-81ED-4DB2-BD59-A6C34878D82A}">
                    <a16:rowId xmlns:a16="http://schemas.microsoft.com/office/drawing/2014/main" xmlns="" val="10000"/>
                  </a:ext>
                </a:extLst>
              </a:tr>
              <a:tr h="288926">
                <a:tc>
                  <a:txBody>
                    <a:bodyPr/>
                    <a:lstStyle/>
                    <a:p>
                      <a:pPr algn="ctr">
                        <a:defRPr sz="1800"/>
                      </a:pPr>
                      <a:r>
                        <a:rPr sz="1600" dirty="0">
                          <a:latin typeface="+mn-lt"/>
                          <a:ea typeface="+mn-ea"/>
                          <a:cs typeface="+mn-cs"/>
                          <a:sym typeface="Calibri"/>
                        </a:rPr>
                        <a:t>Traditional Project Management</a:t>
                      </a:r>
                    </a:p>
                  </a:txBody>
                  <a:tcPr marL="16309" marR="16309" marT="16309" marB="16309" anchor="ctr" horzOverflow="overflow">
                    <a:lnL>
                      <a:solidFill>
                        <a:srgbClr val="000000"/>
                      </a:solidFill>
                    </a:lnL>
                    <a:lnR>
                      <a:solidFill>
                        <a:srgbClr val="000000"/>
                      </a:solidFill>
                    </a:lnR>
                    <a:lnT>
                      <a:solidFill>
                        <a:srgbClr val="000000"/>
                      </a:solidFill>
                    </a:lnT>
                    <a:lnB>
                      <a:solidFill>
                        <a:srgbClr val="000000"/>
                      </a:solidFill>
                    </a:lnB>
                    <a:solidFill>
                      <a:srgbClr val="C0E474"/>
                    </a:solidFill>
                  </a:tcPr>
                </a:tc>
                <a:tc>
                  <a:txBody>
                    <a:bodyPr/>
                    <a:lstStyle/>
                    <a:p>
                      <a:pPr algn="ctr">
                        <a:defRPr sz="1800"/>
                      </a:pPr>
                      <a:r>
                        <a:rPr sz="1600" dirty="0">
                          <a:latin typeface="+mn-lt"/>
                          <a:ea typeface="+mn-ea"/>
                          <a:cs typeface="+mn-cs"/>
                          <a:sym typeface="Calibri"/>
                        </a:rPr>
                        <a:t>Modern Project Management (Agile)</a:t>
                      </a:r>
                    </a:p>
                  </a:txBody>
                  <a:tcPr marL="16309" marR="16309" marT="16309" marB="16309" anchor="ctr" horzOverflow="overflow">
                    <a:lnL>
                      <a:solidFill>
                        <a:srgbClr val="000000"/>
                      </a:solidFill>
                    </a:lnL>
                    <a:lnR>
                      <a:solidFill>
                        <a:srgbClr val="000000"/>
                      </a:solidFill>
                    </a:lnR>
                    <a:lnT>
                      <a:solidFill>
                        <a:srgbClr val="000000"/>
                      </a:solidFill>
                    </a:lnT>
                    <a:lnB>
                      <a:solidFill>
                        <a:srgbClr val="000000"/>
                      </a:solidFill>
                    </a:lnB>
                    <a:solidFill>
                      <a:srgbClr val="C0E474"/>
                    </a:solidFill>
                  </a:tcPr>
                </a:tc>
                <a:extLst>
                  <a:ext uri="{0D108BD9-81ED-4DB2-BD59-A6C34878D82A}">
                    <a16:rowId xmlns:a16="http://schemas.microsoft.com/office/drawing/2014/main" xmlns="" val="10001"/>
                  </a:ext>
                </a:extLst>
              </a:tr>
              <a:tr h="1133097">
                <a:tc>
                  <a:txBody>
                    <a:bodyPr/>
                    <a:lstStyle/>
                    <a:p>
                      <a:pPr lvl="1" algn="l">
                        <a:defRPr sz="1100" b="1">
                          <a:latin typeface="+mn-lt"/>
                          <a:ea typeface="+mn-ea"/>
                          <a:cs typeface="+mn-cs"/>
                          <a:sym typeface="Calibri"/>
                        </a:defRPr>
                      </a:pPr>
                      <a:r>
                        <a:rPr dirty="0"/>
                        <a:t>Elements impacting execution of a project</a:t>
                      </a:r>
                      <a:r>
                        <a:rPr b="0" dirty="0"/>
                        <a:t>:</a:t>
                      </a:r>
                      <a:endParaRPr lang="en-US" b="0" dirty="0"/>
                    </a:p>
                    <a:p>
                      <a:pPr lvl="1" algn="l">
                        <a:defRPr sz="1100" b="1">
                          <a:latin typeface="+mn-lt"/>
                          <a:ea typeface="+mn-ea"/>
                          <a:cs typeface="+mn-cs"/>
                          <a:sym typeface="Calibri"/>
                        </a:defRPr>
                      </a:pPr>
                      <a:endParaRPr b="0" dirty="0"/>
                    </a:p>
                    <a:p>
                      <a:pPr marL="685800" lvl="1" indent="-228600" algn="l">
                        <a:buSzPct val="100000"/>
                        <a:buAutoNum type="alphaLcParenR"/>
                        <a:defRPr sz="1100">
                          <a:latin typeface="+mn-lt"/>
                          <a:ea typeface="+mn-ea"/>
                          <a:cs typeface="+mn-cs"/>
                          <a:sym typeface="Calibri"/>
                        </a:defRPr>
                      </a:pPr>
                      <a:r>
                        <a:rPr dirty="0"/>
                        <a:t>Planning</a:t>
                      </a:r>
                    </a:p>
                    <a:p>
                      <a:pPr marL="685800" lvl="1" indent="-228600" algn="l">
                        <a:buSzPct val="100000"/>
                        <a:buAutoNum type="alphaLcParenR"/>
                        <a:defRPr sz="1100">
                          <a:latin typeface="+mn-lt"/>
                          <a:ea typeface="+mn-ea"/>
                          <a:cs typeface="+mn-cs"/>
                          <a:sym typeface="Calibri"/>
                        </a:defRPr>
                      </a:pPr>
                      <a:r>
                        <a:rPr dirty="0"/>
                        <a:t>Control</a:t>
                      </a:r>
                    </a:p>
                  </a:txBody>
                  <a:tcPr marL="16309" marR="16309" marT="16309" marB="16309"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lvl="1" algn="l">
                        <a:defRPr sz="1100" b="1">
                          <a:latin typeface="+mn-lt"/>
                          <a:ea typeface="+mn-ea"/>
                          <a:cs typeface="+mn-cs"/>
                          <a:sym typeface="Calibri"/>
                        </a:defRPr>
                      </a:pPr>
                      <a:r>
                        <a:rPr dirty="0"/>
                        <a:t>Elements impacting execution of a project</a:t>
                      </a:r>
                      <a:r>
                        <a:rPr b="0" dirty="0"/>
                        <a:t>:</a:t>
                      </a:r>
                      <a:endParaRPr lang="en-US" b="0" dirty="0"/>
                    </a:p>
                    <a:p>
                      <a:pPr lvl="1" algn="l">
                        <a:defRPr sz="1100" b="1">
                          <a:latin typeface="+mn-lt"/>
                          <a:ea typeface="+mn-ea"/>
                          <a:cs typeface="+mn-cs"/>
                          <a:sym typeface="Calibri"/>
                        </a:defRPr>
                      </a:pPr>
                      <a:endParaRPr b="0" dirty="0"/>
                    </a:p>
                    <a:p>
                      <a:pPr marL="685800" lvl="1" indent="-228600" algn="l">
                        <a:buSzPct val="100000"/>
                        <a:buAutoNum type="alphaLcParenR"/>
                        <a:defRPr sz="1100">
                          <a:latin typeface="+mn-lt"/>
                          <a:ea typeface="+mn-ea"/>
                          <a:cs typeface="+mn-cs"/>
                          <a:sym typeface="Calibri"/>
                        </a:defRPr>
                      </a:pPr>
                      <a:r>
                        <a:rPr dirty="0"/>
                        <a:t>Competitive environment</a:t>
                      </a:r>
                    </a:p>
                    <a:p>
                      <a:pPr marL="685800" lvl="1" indent="-228600" algn="l">
                        <a:buSzPct val="100000"/>
                        <a:buAutoNum type="alphaLcParenR"/>
                        <a:defRPr sz="1100">
                          <a:latin typeface="+mn-lt"/>
                          <a:ea typeface="+mn-ea"/>
                          <a:cs typeface="+mn-cs"/>
                          <a:sym typeface="Calibri"/>
                        </a:defRPr>
                      </a:pPr>
                      <a:r>
                        <a:rPr dirty="0"/>
                        <a:t>Creativity and Innovation</a:t>
                      </a:r>
                    </a:p>
                    <a:p>
                      <a:pPr marL="685800" lvl="1" indent="-228600" algn="l">
                        <a:buSzPct val="100000"/>
                        <a:buAutoNum type="alphaLcParenR"/>
                        <a:defRPr sz="1100">
                          <a:latin typeface="+mn-lt"/>
                          <a:ea typeface="+mn-ea"/>
                          <a:cs typeface="+mn-cs"/>
                          <a:sym typeface="Calibri"/>
                        </a:defRPr>
                      </a:pPr>
                      <a:r>
                        <a:rPr dirty="0"/>
                        <a:t>Planning</a:t>
                      </a:r>
                    </a:p>
                    <a:p>
                      <a:pPr marL="685800" lvl="1" indent="-228600" algn="l">
                        <a:buSzPct val="100000"/>
                        <a:buAutoNum type="alphaLcParenR"/>
                        <a:defRPr sz="1100">
                          <a:latin typeface="+mn-lt"/>
                          <a:ea typeface="+mn-ea"/>
                          <a:cs typeface="+mn-cs"/>
                          <a:sym typeface="Calibri"/>
                        </a:defRPr>
                      </a:pPr>
                      <a:r>
                        <a:rPr dirty="0"/>
                        <a:t>Control</a:t>
                      </a:r>
                    </a:p>
                  </a:txBody>
                  <a:tcPr marL="16309" marR="16309" marT="16309" marB="16309" anchor="ctr" horzOverflow="overflow">
                    <a:lnL>
                      <a:solidFill>
                        <a:srgbClr val="000000"/>
                      </a:solidFill>
                    </a:lnL>
                    <a:lnR>
                      <a:solidFill>
                        <a:srgbClr val="000000"/>
                      </a:solidFill>
                    </a:lnR>
                    <a:lnT>
                      <a:solidFill>
                        <a:srgbClr val="000000"/>
                      </a:solidFill>
                    </a:lnT>
                    <a:lnB>
                      <a:solidFill>
                        <a:srgbClr val="000000"/>
                      </a:solidFill>
                    </a:lnB>
                    <a:noFill/>
                  </a:tcPr>
                </a:tc>
                <a:extLst>
                  <a:ext uri="{0D108BD9-81ED-4DB2-BD59-A6C34878D82A}">
                    <a16:rowId xmlns:a16="http://schemas.microsoft.com/office/drawing/2014/main" xmlns="" val="10002"/>
                  </a:ext>
                </a:extLst>
              </a:tr>
              <a:tr h="2136490">
                <a:tc>
                  <a:txBody>
                    <a:bodyPr/>
                    <a:lstStyle/>
                    <a:p>
                      <a:pPr lvl="1" algn="l">
                        <a:defRPr sz="1100" b="1">
                          <a:latin typeface="+mn-lt"/>
                          <a:ea typeface="+mn-ea"/>
                          <a:cs typeface="+mn-cs"/>
                          <a:sym typeface="Calibri"/>
                        </a:defRPr>
                      </a:pPr>
                      <a:r>
                        <a:rPr dirty="0"/>
                        <a:t>Project Success is measured by having</a:t>
                      </a:r>
                      <a:r>
                        <a:rPr b="0" dirty="0"/>
                        <a:t>:</a:t>
                      </a:r>
                      <a:endParaRPr lang="en-US" b="0" dirty="0"/>
                    </a:p>
                    <a:p>
                      <a:pPr lvl="1" algn="l">
                        <a:defRPr sz="1100" b="1">
                          <a:latin typeface="+mn-lt"/>
                          <a:ea typeface="+mn-ea"/>
                          <a:cs typeface="+mn-cs"/>
                          <a:sym typeface="Calibri"/>
                        </a:defRPr>
                      </a:pPr>
                      <a:endParaRPr b="0" dirty="0"/>
                    </a:p>
                    <a:p>
                      <a:pPr marL="685800" lvl="1" indent="-228600" algn="l">
                        <a:buSzPct val="100000"/>
                        <a:buAutoNum type="alphaLcParenR"/>
                        <a:defRPr sz="1100">
                          <a:latin typeface="+mn-lt"/>
                          <a:ea typeface="+mn-ea"/>
                          <a:cs typeface="+mn-cs"/>
                          <a:sym typeface="Calibri"/>
                        </a:defRPr>
                      </a:pPr>
                      <a:r>
                        <a:rPr dirty="0"/>
                        <a:t>Well defined requirements</a:t>
                      </a:r>
                    </a:p>
                    <a:p>
                      <a:pPr marL="685800" lvl="1" indent="-228600" algn="l">
                        <a:buSzPct val="100000"/>
                        <a:buAutoNum type="alphaLcParenR"/>
                        <a:defRPr sz="1100">
                          <a:latin typeface="+mn-lt"/>
                          <a:ea typeface="+mn-ea"/>
                          <a:cs typeface="+mn-cs"/>
                          <a:sym typeface="Calibri"/>
                        </a:defRPr>
                      </a:pPr>
                      <a:r>
                        <a:rPr dirty="0"/>
                        <a:t>Approved budget</a:t>
                      </a:r>
                    </a:p>
                    <a:p>
                      <a:pPr marL="685800" lvl="1" indent="-228600" algn="l">
                        <a:buSzPct val="100000"/>
                        <a:buAutoNum type="alphaLcParenR"/>
                        <a:defRPr sz="1100">
                          <a:latin typeface="+mn-lt"/>
                          <a:ea typeface="+mn-ea"/>
                          <a:cs typeface="+mn-cs"/>
                          <a:sym typeface="Calibri"/>
                        </a:defRPr>
                      </a:pPr>
                      <a:r>
                        <a:rPr dirty="0"/>
                        <a:t>On-Time Delivery</a:t>
                      </a:r>
                    </a:p>
                  </a:txBody>
                  <a:tcPr marL="16309" marR="16309" marT="16309" marB="16309"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lvl="1" algn="l">
                        <a:defRPr sz="1100" b="1">
                          <a:latin typeface="+mn-lt"/>
                          <a:ea typeface="+mn-ea"/>
                          <a:cs typeface="+mn-cs"/>
                          <a:sym typeface="Calibri"/>
                        </a:defRPr>
                      </a:pPr>
                      <a:r>
                        <a:rPr dirty="0"/>
                        <a:t>Project Success is measured by</a:t>
                      </a:r>
                      <a:r>
                        <a:rPr b="0" dirty="0"/>
                        <a:t>:</a:t>
                      </a:r>
                      <a:endParaRPr lang="en-US" b="0" dirty="0"/>
                    </a:p>
                    <a:p>
                      <a:pPr lvl="1" algn="l">
                        <a:defRPr sz="1100" b="1">
                          <a:latin typeface="+mn-lt"/>
                          <a:ea typeface="+mn-ea"/>
                          <a:cs typeface="+mn-cs"/>
                          <a:sym typeface="Calibri"/>
                        </a:defRPr>
                      </a:pPr>
                      <a:endParaRPr b="0" dirty="0"/>
                    </a:p>
                    <a:p>
                      <a:pPr marL="685800" lvl="1" indent="-228600" algn="l">
                        <a:buSzPct val="100000"/>
                        <a:buAutoNum type="alphaLcParenR"/>
                        <a:defRPr sz="1100">
                          <a:latin typeface="+mn-lt"/>
                          <a:ea typeface="+mn-ea"/>
                          <a:cs typeface="+mn-cs"/>
                          <a:sym typeface="Calibri"/>
                        </a:defRPr>
                      </a:pPr>
                      <a:r>
                        <a:rPr dirty="0"/>
                        <a:t>Delivery of Business Value (what does customer want)</a:t>
                      </a:r>
                    </a:p>
                    <a:p>
                      <a:pPr algn="l">
                        <a:defRPr sz="1100">
                          <a:latin typeface="+mn-lt"/>
                          <a:ea typeface="+mn-ea"/>
                          <a:cs typeface="+mn-cs"/>
                          <a:sym typeface="Calibri"/>
                        </a:defRPr>
                      </a:pPr>
                      <a:endParaRPr dirty="0"/>
                    </a:p>
                    <a:p>
                      <a:pPr lvl="1" algn="l">
                        <a:defRPr sz="1100">
                          <a:latin typeface="+mn-lt"/>
                          <a:ea typeface="+mn-ea"/>
                          <a:cs typeface="+mn-cs"/>
                          <a:sym typeface="Calibri"/>
                        </a:defRPr>
                      </a:pPr>
                      <a:r>
                        <a:rPr dirty="0"/>
                        <a:t>Less important are:</a:t>
                      </a:r>
                    </a:p>
                    <a:p>
                      <a:pPr marL="685800" lvl="1" indent="-228600" algn="l">
                        <a:buSzPct val="100000"/>
                        <a:buAutoNum type="alphaLcParenR"/>
                        <a:defRPr sz="1100">
                          <a:latin typeface="+mn-lt"/>
                          <a:ea typeface="+mn-ea"/>
                          <a:cs typeface="+mn-cs"/>
                          <a:sym typeface="Calibri"/>
                        </a:defRPr>
                      </a:pPr>
                      <a:r>
                        <a:rPr dirty="0"/>
                        <a:t>Having well defined requirements</a:t>
                      </a:r>
                    </a:p>
                    <a:p>
                      <a:pPr marL="685800" lvl="1" indent="-228600" algn="l">
                        <a:buSzPct val="100000"/>
                        <a:buAutoNum type="alphaLcParenR"/>
                        <a:defRPr sz="1100">
                          <a:latin typeface="+mn-lt"/>
                          <a:ea typeface="+mn-ea"/>
                          <a:cs typeface="+mn-cs"/>
                          <a:sym typeface="Calibri"/>
                        </a:defRPr>
                      </a:pPr>
                      <a:r>
                        <a:rPr dirty="0"/>
                        <a:t>Budget constraints</a:t>
                      </a:r>
                    </a:p>
                    <a:p>
                      <a:pPr marL="685800" lvl="1" indent="-228600" algn="l">
                        <a:buSzPct val="100000"/>
                        <a:buAutoNum type="alphaLcParenR"/>
                        <a:defRPr sz="1100">
                          <a:latin typeface="+mn-lt"/>
                          <a:ea typeface="+mn-ea"/>
                          <a:cs typeface="+mn-cs"/>
                          <a:sym typeface="Calibri"/>
                        </a:defRPr>
                      </a:pPr>
                      <a:r>
                        <a:rPr dirty="0"/>
                        <a:t>Set Schedule</a:t>
                      </a:r>
                    </a:p>
                    <a:p>
                      <a:pPr algn="l">
                        <a:defRPr sz="1100">
                          <a:latin typeface="+mn-lt"/>
                          <a:ea typeface="+mn-ea"/>
                          <a:cs typeface="+mn-cs"/>
                          <a:sym typeface="Calibri"/>
                        </a:defRPr>
                      </a:pPr>
                      <a:endParaRPr dirty="0"/>
                    </a:p>
                    <a:p>
                      <a:pPr marL="0" lvl="0" indent="0" algn="ctr">
                        <a:buFont typeface="Arial" panose="020B0604020202020204" pitchFamily="34" charset="0"/>
                        <a:buNone/>
                        <a:defRPr sz="1100">
                          <a:latin typeface="+mn-lt"/>
                          <a:ea typeface="+mn-ea"/>
                          <a:cs typeface="+mn-cs"/>
                          <a:sym typeface="Calibri"/>
                        </a:defRPr>
                      </a:pPr>
                      <a:r>
                        <a:rPr dirty="0"/>
                        <a:t>Today’s world has a much higher level of uncertainty which makes it difficult to always start a project with well-defined requirements</a:t>
                      </a:r>
                    </a:p>
                  </a:txBody>
                  <a:tcPr marL="16309" marR="16309" marT="16309" marB="16309" anchor="ctr" horzOverflow="overflow">
                    <a:lnL>
                      <a:solidFill>
                        <a:srgbClr val="000000"/>
                      </a:solidFill>
                    </a:lnL>
                    <a:lnR>
                      <a:solidFill>
                        <a:srgbClr val="000000"/>
                      </a:solidFill>
                    </a:lnR>
                    <a:lnT>
                      <a:solidFill>
                        <a:srgbClr val="000000"/>
                      </a:solidFill>
                    </a:lnT>
                    <a:lnB>
                      <a:solidFill>
                        <a:srgbClr val="000000"/>
                      </a:solidFill>
                    </a:lnB>
                    <a:noFill/>
                  </a:tcPr>
                </a:tc>
                <a:extLst>
                  <a:ext uri="{0D108BD9-81ED-4DB2-BD59-A6C34878D82A}">
                    <a16:rowId xmlns:a16="http://schemas.microsoft.com/office/drawing/2014/main" xmlns="" val="10003"/>
                  </a:ext>
                </a:extLst>
              </a:tr>
              <a:tr h="1433033">
                <a:tc>
                  <a:txBody>
                    <a:bodyPr/>
                    <a:lstStyle/>
                    <a:p>
                      <a:pPr lvl="1" algn="l">
                        <a:defRPr sz="1100" b="1">
                          <a:latin typeface="+mn-lt"/>
                          <a:ea typeface="+mn-ea"/>
                          <a:cs typeface="+mn-cs"/>
                          <a:sym typeface="Calibri"/>
                        </a:defRPr>
                      </a:pPr>
                      <a:r>
                        <a:rPr dirty="0"/>
                        <a:t>Requires a Project Manager</a:t>
                      </a:r>
                    </a:p>
                  </a:txBody>
                  <a:tcPr marL="16309" marR="16309" marT="16309" marB="16309" anchor="ctr"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lvl="1" algn="l">
                        <a:defRPr sz="1100" b="1">
                          <a:latin typeface="+mn-lt"/>
                          <a:ea typeface="+mn-ea"/>
                          <a:cs typeface="+mn-cs"/>
                          <a:sym typeface="Calibri"/>
                        </a:defRPr>
                      </a:pPr>
                      <a:r>
                        <a:rPr dirty="0"/>
                        <a:t>Project Manager Role is distributed among</a:t>
                      </a:r>
                      <a:r>
                        <a:rPr b="0" dirty="0"/>
                        <a:t>:</a:t>
                      </a:r>
                      <a:endParaRPr lang="en-US" b="0" dirty="0"/>
                    </a:p>
                    <a:p>
                      <a:pPr lvl="1" algn="l">
                        <a:defRPr sz="1100" b="1">
                          <a:latin typeface="+mn-lt"/>
                          <a:ea typeface="+mn-ea"/>
                          <a:cs typeface="+mn-cs"/>
                          <a:sym typeface="Calibri"/>
                        </a:defRPr>
                      </a:pPr>
                      <a:endParaRPr b="0" dirty="0"/>
                    </a:p>
                    <a:p>
                      <a:pPr marL="685800" lvl="1" indent="-228600" algn="l">
                        <a:buSzPct val="100000"/>
                        <a:buAutoNum type="alphaLcParenR"/>
                        <a:defRPr sz="1100">
                          <a:latin typeface="+mn-lt"/>
                          <a:ea typeface="+mn-ea"/>
                          <a:cs typeface="+mn-cs"/>
                          <a:sym typeface="Calibri"/>
                        </a:defRPr>
                      </a:pPr>
                      <a:r>
                        <a:rPr dirty="0"/>
                        <a:t>Product Owner</a:t>
                      </a:r>
                    </a:p>
                    <a:p>
                      <a:pPr marL="685800" lvl="1" indent="-228600" algn="l">
                        <a:buSzPct val="100000"/>
                        <a:buAutoNum type="alphaLcParenR"/>
                        <a:defRPr sz="1100">
                          <a:latin typeface="+mn-lt"/>
                          <a:ea typeface="+mn-ea"/>
                          <a:cs typeface="+mn-cs"/>
                          <a:sym typeface="Calibri"/>
                        </a:defRPr>
                      </a:pPr>
                      <a:r>
                        <a:rPr dirty="0"/>
                        <a:t>Scrum Master</a:t>
                      </a:r>
                    </a:p>
                    <a:p>
                      <a:pPr marL="685800" lvl="1" indent="-228600" algn="l">
                        <a:buSzPct val="100000"/>
                        <a:buAutoNum type="alphaLcParenR"/>
                        <a:defRPr sz="1100">
                          <a:latin typeface="+mn-lt"/>
                          <a:ea typeface="+mn-ea"/>
                          <a:cs typeface="+mn-cs"/>
                          <a:sym typeface="Calibri"/>
                        </a:defRPr>
                      </a:pPr>
                      <a:r>
                        <a:rPr dirty="0"/>
                        <a:t>Project Team</a:t>
                      </a:r>
                    </a:p>
                  </a:txBody>
                  <a:tcPr marL="16309" marR="16309" marT="16309" marB="16309" anchor="ctr" horzOverflow="overflow">
                    <a:lnL>
                      <a:solidFill>
                        <a:srgbClr val="000000"/>
                      </a:solidFill>
                    </a:lnL>
                    <a:lnR>
                      <a:solidFill>
                        <a:srgbClr val="000000"/>
                      </a:solidFill>
                    </a:lnR>
                    <a:lnT>
                      <a:solidFill>
                        <a:srgbClr val="000000"/>
                      </a:solidFill>
                    </a:lnT>
                    <a:lnB>
                      <a:solidFill>
                        <a:srgbClr val="000000"/>
                      </a:solidFill>
                    </a:lnB>
                    <a:noFill/>
                  </a:tcPr>
                </a:tc>
                <a:extLst>
                  <a:ext uri="{0D108BD9-81ED-4DB2-BD59-A6C34878D82A}">
                    <a16:rowId xmlns:a16="http://schemas.microsoft.com/office/drawing/2014/main" xmlns="" val="10004"/>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US" smtClean="0"/>
              <a:t>5</a:t>
            </a:fld>
            <a:endParaRPr lang="en-US" dirty="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itle 1"/>
          <p:cNvSpPr txBox="1">
            <a:spLocks noGrp="1"/>
          </p:cNvSpPr>
          <p:nvPr>
            <p:ph type="title"/>
          </p:nvPr>
        </p:nvSpPr>
        <p:spPr>
          <a:xfrm>
            <a:off x="677333" y="341152"/>
            <a:ext cx="8596670" cy="757808"/>
          </a:xfrm>
          <a:prstGeom prst="rect">
            <a:avLst/>
          </a:prstGeom>
        </p:spPr>
        <p:txBody>
          <a:bodyPr/>
          <a:lstStyle/>
          <a:p>
            <a:r>
              <a:rPr b="1" dirty="0">
                <a:latin typeface="+mn-lt"/>
              </a:rPr>
              <a:t>Understanding Agile</a:t>
            </a:r>
          </a:p>
        </p:txBody>
      </p:sp>
      <p:sp>
        <p:nvSpPr>
          <p:cNvPr id="204" name="Rectangle 7"/>
          <p:cNvSpPr txBox="1"/>
          <p:nvPr/>
        </p:nvSpPr>
        <p:spPr>
          <a:xfrm>
            <a:off x="677333" y="1098958"/>
            <a:ext cx="8671939" cy="16916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r>
              <a:rPr dirty="0"/>
              <a:t>Agile is a time boxed, iterative approach to software delivery that builds software incrementally from the start of the project, instead of trying to deliver it all at once near the end. It works by breaking projects down into little bits of user functionality called </a:t>
            </a:r>
            <a:r>
              <a:rPr i="1" u="sng" dirty="0"/>
              <a:t>User Stories</a:t>
            </a:r>
            <a:r>
              <a:rPr dirty="0"/>
              <a:t>, prioritizing them, and then continuously delivering them in short two week cycles called </a:t>
            </a:r>
            <a:r>
              <a:rPr i="1" u="sng" dirty="0"/>
              <a:t>Iteration</a:t>
            </a:r>
          </a:p>
        </p:txBody>
      </p:sp>
      <p:pic>
        <p:nvPicPr>
          <p:cNvPr id="205" name="Picture 10" descr="Picture 10"/>
          <p:cNvPicPr>
            <a:picLocks noChangeAspect="1"/>
          </p:cNvPicPr>
          <p:nvPr/>
        </p:nvPicPr>
        <p:blipFill>
          <a:blip r:embed="rId2">
            <a:extLst/>
          </a:blip>
          <a:stretch>
            <a:fillRect/>
          </a:stretch>
        </p:blipFill>
        <p:spPr>
          <a:xfrm>
            <a:off x="2213417" y="3127411"/>
            <a:ext cx="5524501" cy="2466976"/>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6</a:t>
            </a:fld>
            <a:endParaRPr lang="en-US" dirty="0"/>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itle 1"/>
          <p:cNvSpPr txBox="1">
            <a:spLocks noGrp="1"/>
          </p:cNvSpPr>
          <p:nvPr>
            <p:ph type="title"/>
          </p:nvPr>
        </p:nvSpPr>
        <p:spPr>
          <a:xfrm>
            <a:off x="671119" y="190151"/>
            <a:ext cx="8054592" cy="850709"/>
          </a:xfrm>
          <a:prstGeom prst="rect">
            <a:avLst/>
          </a:prstGeom>
        </p:spPr>
        <p:txBody>
          <a:bodyPr>
            <a:normAutofit/>
          </a:bodyPr>
          <a:lstStyle>
            <a:lvl1pPr>
              <a:defRPr sz="3200">
                <a:latin typeface="+mn-lt"/>
                <a:ea typeface="+mn-ea"/>
                <a:cs typeface="+mn-cs"/>
                <a:sym typeface="Calibri"/>
              </a:defRPr>
            </a:lvl1pPr>
          </a:lstStyle>
          <a:p>
            <a:r>
              <a:rPr sz="3600" b="1" dirty="0"/>
              <a:t>Scrum, Kanban &amp; XP Agile Methodologies</a:t>
            </a:r>
          </a:p>
        </p:txBody>
      </p:sp>
      <p:sp>
        <p:nvSpPr>
          <p:cNvPr id="208" name="Rectangle 2"/>
          <p:cNvSpPr txBox="1"/>
          <p:nvPr/>
        </p:nvSpPr>
        <p:spPr>
          <a:xfrm>
            <a:off x="5325085" y="1648865"/>
            <a:ext cx="4618140" cy="123110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solidFill>
                  <a:srgbClr val="00B050"/>
                </a:solidFill>
                <a:latin typeface="+mn-lt"/>
                <a:ea typeface="+mn-ea"/>
                <a:cs typeface="+mn-cs"/>
                <a:sym typeface="Calibri"/>
              </a:defRPr>
            </a:pPr>
            <a:r>
              <a:rPr dirty="0"/>
              <a:t>Scrum</a:t>
            </a:r>
            <a:r>
              <a:rPr sz="1400" b="0" dirty="0">
                <a:solidFill>
                  <a:srgbClr val="000000"/>
                </a:solidFill>
              </a:rPr>
              <a:t> is a tool used to organize work into small, manageable pieces that can be completed by a cross-functional team within a prescribed time period (called a sprint, generally 2-4 weeks long</a:t>
            </a:r>
            <a:r>
              <a:rPr sz="1400" b="0" dirty="0" smtClean="0">
                <a:solidFill>
                  <a:srgbClr val="000000"/>
                </a:solidFill>
              </a:rPr>
              <a:t>)</a:t>
            </a:r>
            <a:r>
              <a:rPr lang="en-US" sz="1400" b="0" dirty="0" smtClean="0">
                <a:solidFill>
                  <a:srgbClr val="000000"/>
                </a:solidFill>
              </a:rPr>
              <a:t> to</a:t>
            </a:r>
            <a:r>
              <a:rPr sz="1400" b="0" dirty="0" smtClean="0">
                <a:solidFill>
                  <a:srgbClr val="000000"/>
                </a:solidFill>
              </a:rPr>
              <a:t> </a:t>
            </a:r>
            <a:r>
              <a:rPr sz="1400" b="0" dirty="0">
                <a:solidFill>
                  <a:srgbClr val="000000"/>
                </a:solidFill>
              </a:rPr>
              <a:t>plan, organize, administer, and optimize this process. </a:t>
            </a:r>
          </a:p>
        </p:txBody>
      </p:sp>
      <p:sp>
        <p:nvSpPr>
          <p:cNvPr id="209" name="Rectangle 3"/>
          <p:cNvSpPr txBox="1"/>
          <p:nvPr/>
        </p:nvSpPr>
        <p:spPr>
          <a:xfrm>
            <a:off x="548471" y="4040643"/>
            <a:ext cx="4478632" cy="1723549"/>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defRPr b="1">
                <a:solidFill>
                  <a:srgbClr val="00B050"/>
                </a:solidFill>
                <a:latin typeface="+mn-lt"/>
                <a:ea typeface="+mn-ea"/>
                <a:cs typeface="+mn-cs"/>
                <a:sym typeface="Calibri"/>
              </a:defRPr>
            </a:pPr>
            <a:r>
              <a:rPr dirty="0"/>
              <a:t>Kanban</a:t>
            </a:r>
            <a:r>
              <a:rPr b="0" dirty="0">
                <a:solidFill>
                  <a:srgbClr val="000000"/>
                </a:solidFill>
              </a:rPr>
              <a:t> (</a:t>
            </a:r>
            <a:r>
              <a:rPr sz="1200" b="0" dirty="0">
                <a:solidFill>
                  <a:srgbClr val="000000"/>
                </a:solidFill>
              </a:rPr>
              <a:t>an industrial engineer at Toyota, developed </a:t>
            </a:r>
            <a:r>
              <a:rPr lang="en-US" sz="1200" b="0" dirty="0">
                <a:solidFill>
                  <a:srgbClr val="000000"/>
                </a:solidFill>
              </a:rPr>
              <a:t>Kanban</a:t>
            </a:r>
            <a:r>
              <a:rPr sz="1200" b="0" dirty="0">
                <a:solidFill>
                  <a:srgbClr val="000000"/>
                </a:solidFill>
              </a:rPr>
              <a:t> to improve manufacturing efficiency</a:t>
            </a:r>
            <a:r>
              <a:rPr b="0" dirty="0">
                <a:solidFill>
                  <a:srgbClr val="000000"/>
                </a:solidFill>
              </a:rPr>
              <a:t>) </a:t>
            </a:r>
            <a:r>
              <a:rPr sz="1400" b="0" dirty="0">
                <a:solidFill>
                  <a:srgbClr val="000000"/>
                </a:solidFill>
              </a:rPr>
              <a:t>is also a tool used to organize work for the sake of efficiency. Where Scrum limits the amount of time allowed to accomplish a particular amount of work (by means of sprints), Kanban limits the amount of work allowed in any one condition (only so many tasks can be ongoing, only so many can be on the to-do list.) </a:t>
            </a:r>
          </a:p>
        </p:txBody>
      </p:sp>
      <p:pic>
        <p:nvPicPr>
          <p:cNvPr id="210" name="Picture 5" descr="Picture 5"/>
          <p:cNvPicPr>
            <a:picLocks noChangeAspect="1"/>
          </p:cNvPicPr>
          <p:nvPr/>
        </p:nvPicPr>
        <p:blipFill>
          <a:blip r:embed="rId2">
            <a:extLst/>
          </a:blip>
          <a:stretch>
            <a:fillRect/>
          </a:stretch>
        </p:blipFill>
        <p:spPr>
          <a:xfrm>
            <a:off x="273530" y="1250939"/>
            <a:ext cx="4541547" cy="2222459"/>
          </a:xfrm>
          <a:prstGeom prst="rect">
            <a:avLst/>
          </a:prstGeom>
          <a:ln w="12700">
            <a:miter lim="400000"/>
          </a:ln>
        </p:spPr>
      </p:pic>
      <p:sp>
        <p:nvSpPr>
          <p:cNvPr id="211" name="Rectangle 6"/>
          <p:cNvSpPr txBox="1"/>
          <p:nvPr/>
        </p:nvSpPr>
        <p:spPr>
          <a:xfrm>
            <a:off x="5325085" y="3315789"/>
            <a:ext cx="4452285" cy="154125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nSpc>
                <a:spcPct val="107000"/>
              </a:lnSpc>
              <a:defRPr b="1">
                <a:solidFill>
                  <a:srgbClr val="00B050"/>
                </a:solidFill>
                <a:latin typeface="+mn-lt"/>
                <a:ea typeface="+mn-ea"/>
                <a:cs typeface="+mn-cs"/>
                <a:sym typeface="Calibri"/>
              </a:defRPr>
            </a:pPr>
            <a:r>
              <a:rPr dirty="0"/>
              <a:t>Extreme Programming (XP) </a:t>
            </a:r>
            <a:r>
              <a:rPr sz="1400" b="0" dirty="0">
                <a:solidFill>
                  <a:srgbClr val="000000"/>
                </a:solidFill>
              </a:rPr>
              <a:t>is an agile software development framework that aims to produce higher quality software, </a:t>
            </a:r>
            <a:r>
              <a:rPr lang="en-US" sz="1400" b="0" dirty="0" smtClean="0">
                <a:solidFill>
                  <a:srgbClr val="000000"/>
                </a:solidFill>
              </a:rPr>
              <a:t>while focusing on customer satisfaction by delivering what's needed when needed. Its guiding principles are: Communication, Simplicity, Feedback, Respect and Courage</a:t>
            </a:r>
            <a:endParaRPr sz="1400" b="0" dirty="0">
              <a:solidFill>
                <a:srgbClr val="000000"/>
              </a:solidFill>
            </a:endParaRPr>
          </a:p>
        </p:txBody>
      </p:sp>
      <p:sp>
        <p:nvSpPr>
          <p:cNvPr id="2" name="Slide Number Placeholder 1"/>
          <p:cNvSpPr>
            <a:spLocks noGrp="1"/>
          </p:cNvSpPr>
          <p:nvPr>
            <p:ph type="sldNum" sz="quarter" idx="2"/>
          </p:nvPr>
        </p:nvSpPr>
        <p:spPr/>
        <p:txBody>
          <a:bodyPr/>
          <a:lstStyle/>
          <a:p>
            <a:fld id="{86CB4B4D-7CA3-9044-876B-883B54F8677D}" type="slidenum">
              <a:rPr lang="en-US" smtClean="0"/>
              <a:t>7</a:t>
            </a:fld>
            <a:endParaRPr lang="en-US" dirty="0"/>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Difference between Scrum &amp; XP"/>
          <p:cNvSpPr txBox="1">
            <a:spLocks noGrp="1"/>
          </p:cNvSpPr>
          <p:nvPr>
            <p:ph type="title"/>
          </p:nvPr>
        </p:nvSpPr>
        <p:spPr>
          <a:xfrm>
            <a:off x="2936928" y="1099087"/>
            <a:ext cx="5633634" cy="878237"/>
          </a:xfrm>
          <a:prstGeom prst="rect">
            <a:avLst/>
          </a:prstGeom>
        </p:spPr>
        <p:txBody>
          <a:bodyPr>
            <a:normAutofit fontScale="90000"/>
          </a:bodyPr>
          <a:lstStyle/>
          <a:p>
            <a:r>
              <a:rPr b="1" dirty="0">
                <a:latin typeface="+mn-lt"/>
              </a:rPr>
              <a:t>Difference between Scrum &amp; XP</a:t>
            </a:r>
          </a:p>
        </p:txBody>
      </p:sp>
      <p:sp>
        <p:nvSpPr>
          <p:cNvPr id="214" name="1 Scrum teams typically work in iterations (called sprints) that are from two weeks to one month long. XP teams typically work in iterations that are one or two weeks long.…"/>
          <p:cNvSpPr txBox="1">
            <a:spLocks noGrp="1"/>
          </p:cNvSpPr>
          <p:nvPr>
            <p:ph type="body" sz="half" idx="1"/>
          </p:nvPr>
        </p:nvSpPr>
        <p:spPr>
          <a:xfrm>
            <a:off x="677333" y="2279624"/>
            <a:ext cx="8017216" cy="3772463"/>
          </a:xfrm>
          <a:prstGeom prst="rect">
            <a:avLst/>
          </a:prstGeom>
        </p:spPr>
        <p:txBody>
          <a:bodyPr>
            <a:normAutofit/>
          </a:bodyPr>
          <a:lstStyle/>
          <a:p>
            <a:pPr>
              <a:spcBef>
                <a:spcPts val="0"/>
              </a:spcBef>
              <a:buClrTx/>
              <a:buSzTx/>
              <a:buFont typeface="Wingdings" panose="05000000000000000000" pitchFamily="2" charset="2"/>
              <a:buChar char="q"/>
              <a:tabLst>
                <a:tab pos="139700" algn="l"/>
                <a:tab pos="457200" algn="l"/>
              </a:tabLst>
              <a:defRPr sz="1900">
                <a:solidFill>
                  <a:srgbClr val="4C4D52"/>
                </a:solidFill>
                <a:latin typeface="+mj-lt"/>
                <a:ea typeface="+mj-ea"/>
                <a:cs typeface="+mj-cs"/>
                <a:sym typeface="Helvetica"/>
              </a:defRPr>
            </a:pPr>
            <a:r>
              <a:rPr dirty="0">
                <a:solidFill>
                  <a:schemeClr val="tx1"/>
                </a:solidFill>
                <a:latin typeface="+mn-lt"/>
              </a:rPr>
              <a:t>Scrum teams typically work in iterations (called sprints) that are from two weeks to one month long. XP teams typically work in iterations that are one or two weeks long</a:t>
            </a:r>
          </a:p>
          <a:p>
            <a:pPr>
              <a:spcBef>
                <a:spcPts val="0"/>
              </a:spcBef>
              <a:buClrTx/>
              <a:buSzTx/>
              <a:buFont typeface="Wingdings" panose="05000000000000000000" pitchFamily="2" charset="2"/>
              <a:buChar char="q"/>
              <a:tabLst>
                <a:tab pos="139700" algn="l"/>
                <a:tab pos="457200" algn="l"/>
              </a:tabLst>
              <a:defRPr sz="1900">
                <a:solidFill>
                  <a:srgbClr val="4C4D52"/>
                </a:solidFill>
                <a:latin typeface="+mj-lt"/>
                <a:ea typeface="+mj-ea"/>
                <a:cs typeface="+mj-cs"/>
                <a:sym typeface="Helvetica"/>
              </a:defRPr>
            </a:pPr>
            <a:r>
              <a:rPr dirty="0">
                <a:solidFill>
                  <a:schemeClr val="tx1"/>
                </a:solidFill>
                <a:latin typeface="+mn-lt"/>
              </a:rPr>
              <a:t>Scrum teams do not allow changes into their sprints. XP teams welcome changes as long as work has not started</a:t>
            </a:r>
          </a:p>
          <a:p>
            <a:pPr>
              <a:spcBef>
                <a:spcPts val="0"/>
              </a:spcBef>
              <a:buClrTx/>
              <a:buSzTx/>
              <a:buFont typeface="Wingdings" panose="05000000000000000000" pitchFamily="2" charset="2"/>
              <a:buChar char="q"/>
              <a:tabLst>
                <a:tab pos="139700" algn="l"/>
                <a:tab pos="457200" algn="l"/>
              </a:tabLst>
              <a:defRPr sz="1900">
                <a:solidFill>
                  <a:srgbClr val="4C4D52"/>
                </a:solidFill>
                <a:latin typeface="+mj-lt"/>
                <a:ea typeface="+mj-ea"/>
                <a:cs typeface="+mj-cs"/>
                <a:sym typeface="Helvetica"/>
              </a:defRPr>
            </a:pPr>
            <a:r>
              <a:rPr dirty="0">
                <a:solidFill>
                  <a:schemeClr val="tx1"/>
                </a:solidFill>
                <a:latin typeface="+mn-lt"/>
              </a:rPr>
              <a:t>Extreme Programming teams work in a strict priority order. Scrum teams have flexibility to choose what prioritized features to work on</a:t>
            </a:r>
          </a:p>
          <a:p>
            <a:pPr>
              <a:spcBef>
                <a:spcPts val="0"/>
              </a:spcBef>
              <a:buClrTx/>
              <a:buSzTx/>
              <a:buFont typeface="Wingdings" panose="05000000000000000000" pitchFamily="2" charset="2"/>
              <a:buChar char="q"/>
              <a:tabLst>
                <a:tab pos="139700" algn="l"/>
                <a:tab pos="457200" algn="l"/>
              </a:tabLst>
              <a:defRPr sz="1900">
                <a:solidFill>
                  <a:srgbClr val="4C4D52"/>
                </a:solidFill>
                <a:latin typeface="+mj-lt"/>
                <a:ea typeface="+mj-ea"/>
                <a:cs typeface="+mj-cs"/>
                <a:sym typeface="Helvetica"/>
              </a:defRPr>
            </a:pPr>
            <a:r>
              <a:rPr dirty="0">
                <a:solidFill>
                  <a:schemeClr val="tx1"/>
                </a:solidFill>
                <a:latin typeface="+mn-lt"/>
              </a:rPr>
              <a:t>Scrum doesn’t prescribe any engineering practices. XP does (things like test-driven development, </a:t>
            </a:r>
            <a:r>
              <a:rPr dirty="0" smtClean="0">
                <a:solidFill>
                  <a:schemeClr val="tx1"/>
                </a:solidFill>
                <a:latin typeface="+mn-lt"/>
              </a:rPr>
              <a:t>focus </a:t>
            </a:r>
            <a:r>
              <a:rPr dirty="0">
                <a:solidFill>
                  <a:schemeClr val="tx1"/>
                </a:solidFill>
                <a:latin typeface="+mn-lt"/>
              </a:rPr>
              <a:t>on automated testing, pair programming, simple design, refactoring, and so on)</a:t>
            </a:r>
          </a:p>
        </p:txBody>
      </p:sp>
      <p:sp>
        <p:nvSpPr>
          <p:cNvPr id="2" name="Slide Number Placeholder 1"/>
          <p:cNvSpPr>
            <a:spLocks noGrp="1"/>
          </p:cNvSpPr>
          <p:nvPr>
            <p:ph type="sldNum" sz="quarter" idx="2"/>
          </p:nvPr>
        </p:nvSpPr>
        <p:spPr/>
        <p:txBody>
          <a:bodyPr/>
          <a:lstStyle/>
          <a:p>
            <a:fld id="{86CB4B4D-7CA3-9044-876B-883B54F8677D}" type="slidenum">
              <a:rPr lang="en-US" smtClean="0"/>
              <a:t>8</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691" y="682829"/>
            <a:ext cx="1973580" cy="1478280"/>
          </a:xfrm>
          <a:prstGeom prst="rect">
            <a:avLst/>
          </a:prstGeom>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itle 1"/>
          <p:cNvSpPr txBox="1">
            <a:spLocks noGrp="1"/>
          </p:cNvSpPr>
          <p:nvPr>
            <p:ph type="title"/>
          </p:nvPr>
        </p:nvSpPr>
        <p:spPr>
          <a:xfrm>
            <a:off x="1814396" y="351383"/>
            <a:ext cx="5868275" cy="506137"/>
          </a:xfrm>
          <a:prstGeom prst="rect">
            <a:avLst/>
          </a:prstGeom>
        </p:spPr>
        <p:txBody>
          <a:bodyPr>
            <a:noAutofit/>
          </a:bodyPr>
          <a:lstStyle>
            <a:lvl1pPr algn="ctr" defTabSz="416052">
              <a:defRPr sz="2912" b="1">
                <a:solidFill>
                  <a:srgbClr val="92D050"/>
                </a:solidFill>
                <a:latin typeface="+mn-lt"/>
                <a:ea typeface="+mn-ea"/>
                <a:cs typeface="+mn-cs"/>
                <a:sym typeface="Calibri"/>
              </a:defRPr>
            </a:lvl1pPr>
          </a:lstStyle>
          <a:p>
            <a:r>
              <a:rPr sz="3600" dirty="0"/>
              <a:t>Agile Manifesto</a:t>
            </a:r>
          </a:p>
        </p:txBody>
      </p:sp>
      <p:sp>
        <p:nvSpPr>
          <p:cNvPr id="218" name="Rectangle 2"/>
          <p:cNvSpPr txBox="1"/>
          <p:nvPr/>
        </p:nvSpPr>
        <p:spPr>
          <a:xfrm>
            <a:off x="2661901" y="5123979"/>
            <a:ext cx="5020770" cy="131074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ctr">
              <a:lnSpc>
                <a:spcPct val="107000"/>
              </a:lnSpc>
              <a:defRPr b="1">
                <a:solidFill>
                  <a:srgbClr val="92D050"/>
                </a:solidFill>
                <a:latin typeface="Arial"/>
                <a:ea typeface="Arial"/>
                <a:cs typeface="Arial"/>
                <a:sym typeface="Arial"/>
              </a:defRPr>
            </a:pPr>
            <a:r>
              <a:rPr dirty="0"/>
              <a:t>The Four Values of The Agile Manifesto</a:t>
            </a:r>
            <a:endParaRPr sz="1600" dirty="0">
              <a:latin typeface="+mn-lt"/>
              <a:ea typeface="+mn-ea"/>
              <a:cs typeface="+mn-cs"/>
              <a:sym typeface="Calibri"/>
            </a:endParaRPr>
          </a:p>
          <a:p>
            <a:pPr marL="285750" indent="-285750" algn="ctr">
              <a:lnSpc>
                <a:spcPct val="107000"/>
              </a:lnSpc>
              <a:buFont typeface="Courier New" panose="02070309020205020404" pitchFamily="49" charset="0"/>
              <a:buChar char="o"/>
              <a:tabLst>
                <a:tab pos="457200" algn="l"/>
              </a:tabLst>
              <a:defRPr sz="1400">
                <a:solidFill>
                  <a:srgbClr val="222222"/>
                </a:solidFill>
                <a:latin typeface="+mn-lt"/>
                <a:ea typeface="+mn-ea"/>
                <a:cs typeface="+mn-cs"/>
                <a:sym typeface="Calibri"/>
              </a:defRPr>
            </a:pPr>
            <a:r>
              <a:rPr dirty="0"/>
              <a:t>Individuals and Interactions Over Processes and Tools</a:t>
            </a:r>
          </a:p>
          <a:p>
            <a:pPr marL="285750" indent="-285750" algn="ctr">
              <a:lnSpc>
                <a:spcPct val="107000"/>
              </a:lnSpc>
              <a:buFont typeface="Courier New" panose="02070309020205020404" pitchFamily="49" charset="0"/>
              <a:buChar char="o"/>
              <a:tabLst>
                <a:tab pos="457200" algn="l"/>
              </a:tabLst>
              <a:defRPr sz="1400">
                <a:solidFill>
                  <a:srgbClr val="222222"/>
                </a:solidFill>
                <a:latin typeface="+mn-lt"/>
                <a:ea typeface="+mn-ea"/>
                <a:cs typeface="+mn-cs"/>
                <a:sym typeface="Calibri"/>
              </a:defRPr>
            </a:pPr>
            <a:r>
              <a:rPr dirty="0"/>
              <a:t>Working Software Over Comprehensive Documentation</a:t>
            </a:r>
          </a:p>
          <a:p>
            <a:pPr marL="285750" indent="-285750" algn="ctr">
              <a:lnSpc>
                <a:spcPct val="107000"/>
              </a:lnSpc>
              <a:buFont typeface="Courier New" panose="02070309020205020404" pitchFamily="49" charset="0"/>
              <a:buChar char="o"/>
              <a:tabLst>
                <a:tab pos="457200" algn="l"/>
              </a:tabLst>
              <a:defRPr sz="1400">
                <a:solidFill>
                  <a:srgbClr val="222222"/>
                </a:solidFill>
                <a:latin typeface="+mn-lt"/>
                <a:ea typeface="+mn-ea"/>
                <a:cs typeface="+mn-cs"/>
                <a:sym typeface="Calibri"/>
              </a:defRPr>
            </a:pPr>
            <a:r>
              <a:rPr dirty="0"/>
              <a:t>Customer Collaboration Over Contract Negotiation </a:t>
            </a:r>
            <a:endParaRPr lang="en-US" dirty="0" smtClean="0"/>
          </a:p>
          <a:p>
            <a:pPr marL="285750" indent="-285750" algn="ctr">
              <a:lnSpc>
                <a:spcPct val="107000"/>
              </a:lnSpc>
              <a:buFont typeface="Courier New" panose="02070309020205020404" pitchFamily="49" charset="0"/>
              <a:buChar char="o"/>
              <a:tabLst>
                <a:tab pos="457200" algn="l"/>
              </a:tabLst>
              <a:defRPr sz="1400">
                <a:solidFill>
                  <a:srgbClr val="222222"/>
                </a:solidFill>
                <a:latin typeface="+mn-lt"/>
                <a:ea typeface="+mn-ea"/>
                <a:cs typeface="+mn-cs"/>
                <a:sym typeface="Calibri"/>
              </a:defRPr>
            </a:pPr>
            <a:r>
              <a:rPr lang="en-US" dirty="0" smtClean="0"/>
              <a:t>Responding to change over following a Plan</a:t>
            </a:r>
            <a:endParaRPr dirty="0"/>
          </a:p>
        </p:txBody>
      </p:sp>
      <p:sp>
        <p:nvSpPr>
          <p:cNvPr id="2" name="Oval 1">
            <a:extLst>
              <a:ext uri="{FF2B5EF4-FFF2-40B4-BE49-F238E27FC236}">
                <a16:creationId xmlns:a16="http://schemas.microsoft.com/office/drawing/2014/main" xmlns="" id="{D0B98BEF-8007-4800-BECE-DA970931A74E}"/>
              </a:ext>
            </a:extLst>
          </p:cNvPr>
          <p:cNvSpPr/>
          <p:nvPr/>
        </p:nvSpPr>
        <p:spPr>
          <a:xfrm>
            <a:off x="873363" y="995404"/>
            <a:ext cx="1603508" cy="779023"/>
          </a:xfrm>
          <a:prstGeom prst="ellipse">
            <a:avLst/>
          </a:prstGeom>
          <a:solidFill>
            <a:schemeClr val="accent1">
              <a:lumMod val="40000"/>
              <a:lumOff val="60000"/>
            </a:schemeClr>
          </a:solidFill>
          <a:ln w="19050" cap="rnd">
            <a:solidFill>
              <a:schemeClr val="accent1"/>
            </a:solidFill>
            <a:prstDash val="solid"/>
            <a:round/>
          </a:ln>
          <a:effectLst>
            <a:outerShdw blurRad="38100" dist="254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sz="1000" dirty="0" smtClean="0">
                <a:latin typeface="+mn-lt"/>
              </a:rPr>
              <a:t>1. Customer </a:t>
            </a:r>
            <a:r>
              <a:rPr lang="en-US" sz="1000" dirty="0">
                <a:latin typeface="+mn-lt"/>
              </a:rPr>
              <a:t>Satisfaction through continuous delivery</a:t>
            </a:r>
          </a:p>
        </p:txBody>
      </p:sp>
      <p:sp>
        <p:nvSpPr>
          <p:cNvPr id="7" name="Oval 6">
            <a:extLst>
              <a:ext uri="{FF2B5EF4-FFF2-40B4-BE49-F238E27FC236}">
                <a16:creationId xmlns:a16="http://schemas.microsoft.com/office/drawing/2014/main" xmlns="" id="{0A6696C3-F915-45CE-A341-C84F242A49C4}"/>
              </a:ext>
            </a:extLst>
          </p:cNvPr>
          <p:cNvSpPr/>
          <p:nvPr/>
        </p:nvSpPr>
        <p:spPr>
          <a:xfrm>
            <a:off x="2067865" y="1871222"/>
            <a:ext cx="1603508" cy="779023"/>
          </a:xfrm>
          <a:prstGeom prst="ellipse">
            <a:avLst/>
          </a:prstGeom>
          <a:solidFill>
            <a:schemeClr val="accent1">
              <a:lumMod val="40000"/>
              <a:lumOff val="60000"/>
            </a:schemeClr>
          </a:solidFill>
          <a:ln w="19050" cap="rnd">
            <a:solidFill>
              <a:schemeClr val="accent1"/>
            </a:solidFill>
            <a:prstDash val="solid"/>
            <a:round/>
          </a:ln>
          <a:effectLst>
            <a:outerShdw blurRad="38100" dist="254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lvl="0" algn="ctr">
              <a:defRPr>
                <a:latin typeface="+mn-lt"/>
                <a:ea typeface="+mn-ea"/>
                <a:cs typeface="+mn-cs"/>
                <a:sym typeface="Calibri"/>
              </a:defRPr>
            </a:pPr>
            <a:r>
              <a:rPr lang="en-US" sz="1000" dirty="0" smtClean="0">
                <a:sym typeface="Calibri"/>
              </a:rPr>
              <a:t>2. Welcome </a:t>
            </a:r>
            <a:r>
              <a:rPr lang="en-US" sz="1000" dirty="0">
                <a:sym typeface="Calibri"/>
              </a:rPr>
              <a:t>changing</a:t>
            </a:r>
            <a:endParaRPr lang="en-US" dirty="0">
              <a:latin typeface="+mn-lt"/>
              <a:sym typeface="Calibri"/>
            </a:endParaRPr>
          </a:p>
          <a:p>
            <a:pPr algn="ctr">
              <a:defRPr>
                <a:latin typeface="+mn-lt"/>
                <a:ea typeface="+mn-ea"/>
                <a:cs typeface="+mn-cs"/>
                <a:sym typeface="Calibri"/>
              </a:defRPr>
            </a:pPr>
            <a:r>
              <a:rPr lang="en-US" sz="1000" dirty="0">
                <a:sym typeface="Calibri"/>
              </a:rPr>
              <a:t>requirements</a:t>
            </a:r>
          </a:p>
        </p:txBody>
      </p:sp>
      <p:sp>
        <p:nvSpPr>
          <p:cNvPr id="8" name="Oval 7">
            <a:extLst>
              <a:ext uri="{FF2B5EF4-FFF2-40B4-BE49-F238E27FC236}">
                <a16:creationId xmlns:a16="http://schemas.microsoft.com/office/drawing/2014/main" xmlns="" id="{028EA4FD-5B77-4F69-9453-C30EC3C780E4}"/>
              </a:ext>
            </a:extLst>
          </p:cNvPr>
          <p:cNvSpPr/>
          <p:nvPr/>
        </p:nvSpPr>
        <p:spPr>
          <a:xfrm>
            <a:off x="533560" y="2705551"/>
            <a:ext cx="1603508" cy="562627"/>
          </a:xfrm>
          <a:prstGeom prst="ellipse">
            <a:avLst/>
          </a:prstGeom>
          <a:solidFill>
            <a:schemeClr val="accent1">
              <a:lumMod val="40000"/>
              <a:lumOff val="60000"/>
            </a:schemeClr>
          </a:solidFill>
          <a:ln w="19050" cap="rnd">
            <a:solidFill>
              <a:schemeClr val="accent1"/>
            </a:solidFill>
            <a:prstDash val="solid"/>
            <a:round/>
          </a:ln>
          <a:effectLst>
            <a:outerShdw blurRad="38100" dist="254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defRPr>
                <a:latin typeface="+mn-lt"/>
                <a:ea typeface="+mn-ea"/>
                <a:cs typeface="+mn-cs"/>
                <a:sym typeface="Calibri"/>
              </a:defRPr>
            </a:pPr>
            <a:r>
              <a:rPr lang="en-US" sz="1000" dirty="0" smtClean="0">
                <a:sym typeface="Calibri"/>
              </a:rPr>
              <a:t>3. Deliver </a:t>
            </a:r>
            <a:r>
              <a:rPr lang="en-US" sz="1000" dirty="0">
                <a:sym typeface="Calibri"/>
              </a:rPr>
              <a:t>working software frequently</a:t>
            </a:r>
          </a:p>
        </p:txBody>
      </p:sp>
      <p:sp>
        <p:nvSpPr>
          <p:cNvPr id="11" name="Oval 10">
            <a:extLst>
              <a:ext uri="{FF2B5EF4-FFF2-40B4-BE49-F238E27FC236}">
                <a16:creationId xmlns:a16="http://schemas.microsoft.com/office/drawing/2014/main" xmlns="" id="{5835A52B-B345-4BF9-8E74-667ED8A20DCC}"/>
              </a:ext>
            </a:extLst>
          </p:cNvPr>
          <p:cNvSpPr/>
          <p:nvPr/>
        </p:nvSpPr>
        <p:spPr>
          <a:xfrm>
            <a:off x="5341656" y="3406038"/>
            <a:ext cx="1576678" cy="995419"/>
          </a:xfrm>
          <a:prstGeom prst="ellipse">
            <a:avLst/>
          </a:prstGeom>
          <a:solidFill>
            <a:schemeClr val="accent1">
              <a:lumMod val="40000"/>
              <a:lumOff val="60000"/>
            </a:schemeClr>
          </a:solidFill>
          <a:ln w="19050" cap="rnd">
            <a:solidFill>
              <a:schemeClr val="accent1"/>
            </a:solidFill>
            <a:prstDash val="solid"/>
            <a:round/>
          </a:ln>
          <a:effectLst>
            <a:outerShdw blurRad="38100" dist="254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defRPr>
                <a:latin typeface="+mn-lt"/>
                <a:ea typeface="+mn-ea"/>
                <a:cs typeface="+mn-cs"/>
                <a:sym typeface="Calibri"/>
              </a:defRPr>
            </a:pPr>
            <a:r>
              <a:rPr lang="en-US" sz="1000" dirty="0" smtClean="0">
                <a:sym typeface="Calibri"/>
              </a:rPr>
              <a:t>9. Technical </a:t>
            </a:r>
            <a:r>
              <a:rPr lang="en-US" sz="1000" dirty="0">
                <a:sym typeface="Calibri"/>
              </a:rPr>
              <a:t>excellence and good design enhances agility</a:t>
            </a:r>
          </a:p>
        </p:txBody>
      </p:sp>
      <p:sp>
        <p:nvSpPr>
          <p:cNvPr id="12" name="Oval 11">
            <a:extLst>
              <a:ext uri="{FF2B5EF4-FFF2-40B4-BE49-F238E27FC236}">
                <a16:creationId xmlns:a16="http://schemas.microsoft.com/office/drawing/2014/main" xmlns="" id="{AF08C9B4-B260-472B-BB1C-16C20037F9A9}"/>
              </a:ext>
            </a:extLst>
          </p:cNvPr>
          <p:cNvSpPr/>
          <p:nvPr/>
        </p:nvSpPr>
        <p:spPr>
          <a:xfrm>
            <a:off x="3568778" y="2542047"/>
            <a:ext cx="1603508" cy="779023"/>
          </a:xfrm>
          <a:prstGeom prst="ellipse">
            <a:avLst/>
          </a:prstGeom>
          <a:solidFill>
            <a:schemeClr val="accent1">
              <a:lumMod val="40000"/>
              <a:lumOff val="60000"/>
            </a:schemeClr>
          </a:solidFill>
          <a:ln w="19050" cap="rnd">
            <a:solidFill>
              <a:schemeClr val="accent1"/>
            </a:solidFill>
            <a:prstDash val="solid"/>
            <a:round/>
          </a:ln>
          <a:effectLst>
            <a:outerShdw blurRad="38100" dist="254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sz="1000" dirty="0" smtClean="0">
                <a:latin typeface="+mn-lt"/>
              </a:rPr>
              <a:t>5. Build </a:t>
            </a:r>
            <a:r>
              <a:rPr lang="en-US" sz="1000" dirty="0">
                <a:latin typeface="+mn-lt"/>
              </a:rPr>
              <a:t>projects around motivated individuals</a:t>
            </a:r>
          </a:p>
        </p:txBody>
      </p:sp>
      <p:sp>
        <p:nvSpPr>
          <p:cNvPr id="13" name="Oval 12">
            <a:extLst>
              <a:ext uri="{FF2B5EF4-FFF2-40B4-BE49-F238E27FC236}">
                <a16:creationId xmlns:a16="http://schemas.microsoft.com/office/drawing/2014/main" xmlns="" id="{41191013-13FB-4E41-AAAE-9A14AB2C9522}"/>
              </a:ext>
            </a:extLst>
          </p:cNvPr>
          <p:cNvSpPr/>
          <p:nvPr/>
        </p:nvSpPr>
        <p:spPr>
          <a:xfrm>
            <a:off x="1335314" y="3633941"/>
            <a:ext cx="1603508" cy="995419"/>
          </a:xfrm>
          <a:prstGeom prst="ellipse">
            <a:avLst/>
          </a:prstGeom>
          <a:solidFill>
            <a:schemeClr val="accent1">
              <a:lumMod val="40000"/>
              <a:lumOff val="60000"/>
            </a:schemeClr>
          </a:solidFill>
          <a:ln w="19050" cap="rnd">
            <a:solidFill>
              <a:schemeClr val="accent1"/>
            </a:solidFill>
            <a:prstDash val="solid"/>
            <a:round/>
          </a:ln>
          <a:effectLst>
            <a:outerShdw blurRad="38100" dist="254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defRPr>
                <a:latin typeface="+mn-lt"/>
                <a:ea typeface="+mn-ea"/>
                <a:cs typeface="+mn-cs"/>
                <a:sym typeface="Calibri"/>
              </a:defRPr>
            </a:pPr>
            <a:r>
              <a:rPr lang="en-US" sz="1000" dirty="0" smtClean="0">
                <a:sym typeface="Calibri"/>
              </a:rPr>
              <a:t>4. Collaboration </a:t>
            </a:r>
            <a:r>
              <a:rPr lang="en-US" sz="1000" dirty="0">
                <a:sym typeface="Calibri"/>
              </a:rPr>
              <a:t>between business members and developers</a:t>
            </a:r>
          </a:p>
        </p:txBody>
      </p:sp>
      <p:sp>
        <p:nvSpPr>
          <p:cNvPr id="14" name="Oval 13">
            <a:extLst>
              <a:ext uri="{FF2B5EF4-FFF2-40B4-BE49-F238E27FC236}">
                <a16:creationId xmlns:a16="http://schemas.microsoft.com/office/drawing/2014/main" xmlns="" id="{AAB19195-E84F-4842-A332-08557E8080D2}"/>
              </a:ext>
            </a:extLst>
          </p:cNvPr>
          <p:cNvSpPr/>
          <p:nvPr/>
        </p:nvSpPr>
        <p:spPr>
          <a:xfrm>
            <a:off x="6725987" y="1120703"/>
            <a:ext cx="1603508" cy="562627"/>
          </a:xfrm>
          <a:prstGeom prst="ellipse">
            <a:avLst/>
          </a:prstGeom>
          <a:solidFill>
            <a:schemeClr val="accent1">
              <a:lumMod val="40000"/>
              <a:lumOff val="60000"/>
            </a:schemeClr>
          </a:solidFill>
          <a:ln w="19050" cap="rnd">
            <a:solidFill>
              <a:schemeClr val="accent1"/>
            </a:solidFill>
            <a:prstDash val="solid"/>
            <a:round/>
          </a:ln>
          <a:effectLst>
            <a:outerShdw blurRad="38100" dist="254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defRPr>
                <a:latin typeface="+mn-lt"/>
                <a:ea typeface="+mn-ea"/>
                <a:cs typeface="+mn-cs"/>
                <a:sym typeface="Calibri"/>
              </a:defRPr>
            </a:pPr>
            <a:r>
              <a:rPr lang="en-US" sz="1000" dirty="0" smtClean="0">
                <a:sym typeface="Calibri"/>
              </a:rPr>
              <a:t>10. Promote </a:t>
            </a:r>
            <a:r>
              <a:rPr lang="en-US" sz="1000" dirty="0">
                <a:sym typeface="Calibri"/>
              </a:rPr>
              <a:t>Simplicity</a:t>
            </a:r>
          </a:p>
        </p:txBody>
      </p:sp>
      <p:sp>
        <p:nvSpPr>
          <p:cNvPr id="15" name="Oval 14">
            <a:extLst>
              <a:ext uri="{FF2B5EF4-FFF2-40B4-BE49-F238E27FC236}">
                <a16:creationId xmlns:a16="http://schemas.microsoft.com/office/drawing/2014/main" xmlns="" id="{BF4173DE-AE5D-424A-9E95-F92E7F9D2674}"/>
              </a:ext>
            </a:extLst>
          </p:cNvPr>
          <p:cNvSpPr/>
          <p:nvPr/>
        </p:nvSpPr>
        <p:spPr>
          <a:xfrm>
            <a:off x="3307164" y="3742140"/>
            <a:ext cx="1603508" cy="779023"/>
          </a:xfrm>
          <a:prstGeom prst="ellipse">
            <a:avLst/>
          </a:prstGeom>
          <a:solidFill>
            <a:schemeClr val="accent1">
              <a:lumMod val="40000"/>
              <a:lumOff val="60000"/>
            </a:schemeClr>
          </a:solidFill>
          <a:ln w="19050" cap="rnd">
            <a:solidFill>
              <a:schemeClr val="accent1"/>
            </a:solidFill>
            <a:prstDash val="solid"/>
            <a:round/>
          </a:ln>
          <a:effectLst>
            <a:outerShdw blurRad="38100" dist="254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defRPr>
                <a:latin typeface="+mn-lt"/>
                <a:ea typeface="+mn-ea"/>
                <a:cs typeface="+mn-cs"/>
                <a:sym typeface="Calibri"/>
              </a:defRPr>
            </a:pPr>
            <a:r>
              <a:rPr lang="en-US" sz="1000" dirty="0" smtClean="0">
                <a:sym typeface="Calibri"/>
              </a:rPr>
              <a:t>6. Efficiency </a:t>
            </a:r>
            <a:r>
              <a:rPr lang="en-US" sz="1000" dirty="0">
                <a:sym typeface="Calibri"/>
              </a:rPr>
              <a:t>through face-to-face conversation</a:t>
            </a:r>
          </a:p>
        </p:txBody>
      </p:sp>
      <p:sp>
        <p:nvSpPr>
          <p:cNvPr id="18" name="Oval 17">
            <a:extLst>
              <a:ext uri="{FF2B5EF4-FFF2-40B4-BE49-F238E27FC236}">
                <a16:creationId xmlns:a16="http://schemas.microsoft.com/office/drawing/2014/main" xmlns="" id="{20F99508-9B90-42B8-A8C3-19D654D8B100}"/>
              </a:ext>
            </a:extLst>
          </p:cNvPr>
          <p:cNvSpPr/>
          <p:nvPr/>
        </p:nvSpPr>
        <p:spPr>
          <a:xfrm>
            <a:off x="7410045" y="2260734"/>
            <a:ext cx="1603508" cy="562627"/>
          </a:xfrm>
          <a:prstGeom prst="ellipse">
            <a:avLst/>
          </a:prstGeom>
          <a:solidFill>
            <a:schemeClr val="accent1">
              <a:lumMod val="40000"/>
              <a:lumOff val="60000"/>
            </a:schemeClr>
          </a:solidFill>
          <a:ln w="19050" cap="rnd">
            <a:solidFill>
              <a:schemeClr val="accent1"/>
            </a:solidFill>
            <a:prstDash val="solid"/>
            <a:round/>
          </a:ln>
          <a:effectLst>
            <a:outerShdw blurRad="38100" dist="254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defRPr>
                <a:latin typeface="+mn-lt"/>
                <a:ea typeface="+mn-ea"/>
                <a:cs typeface="+mn-cs"/>
                <a:sym typeface="Calibri"/>
              </a:defRPr>
            </a:pPr>
            <a:r>
              <a:rPr lang="en-US" sz="1000" dirty="0" smtClean="0">
                <a:sym typeface="Calibri"/>
              </a:rPr>
              <a:t>11. Self-organizing </a:t>
            </a:r>
            <a:r>
              <a:rPr lang="en-US" sz="1000" dirty="0">
                <a:sym typeface="Calibri"/>
              </a:rPr>
              <a:t>teams</a:t>
            </a:r>
          </a:p>
        </p:txBody>
      </p:sp>
      <p:sp>
        <p:nvSpPr>
          <p:cNvPr id="19" name="Oval 18">
            <a:extLst>
              <a:ext uri="{FF2B5EF4-FFF2-40B4-BE49-F238E27FC236}">
                <a16:creationId xmlns:a16="http://schemas.microsoft.com/office/drawing/2014/main" xmlns="" id="{A2954493-72E6-4899-BE36-0D08323797E1}"/>
              </a:ext>
            </a:extLst>
          </p:cNvPr>
          <p:cNvSpPr/>
          <p:nvPr/>
        </p:nvSpPr>
        <p:spPr>
          <a:xfrm>
            <a:off x="7202999" y="3166297"/>
            <a:ext cx="1603508" cy="562627"/>
          </a:xfrm>
          <a:prstGeom prst="ellipse">
            <a:avLst/>
          </a:prstGeom>
          <a:solidFill>
            <a:schemeClr val="accent1">
              <a:lumMod val="40000"/>
              <a:lumOff val="60000"/>
            </a:schemeClr>
          </a:solidFill>
          <a:ln w="19050" cap="rnd">
            <a:solidFill>
              <a:schemeClr val="accent1"/>
            </a:solidFill>
            <a:prstDash val="solid"/>
            <a:round/>
          </a:ln>
          <a:effectLst>
            <a:outerShdw blurRad="38100" dist="254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defRPr>
                <a:latin typeface="+mn-lt"/>
                <a:ea typeface="+mn-ea"/>
                <a:cs typeface="+mn-cs"/>
                <a:sym typeface="Calibri"/>
              </a:defRPr>
            </a:pPr>
            <a:r>
              <a:rPr lang="en-US" sz="1000" dirty="0" smtClean="0">
                <a:sym typeface="Calibri"/>
              </a:rPr>
              <a:t>12. Self-improving </a:t>
            </a:r>
            <a:r>
              <a:rPr lang="en-US" sz="1000" dirty="0">
                <a:sym typeface="Calibri"/>
              </a:rPr>
              <a:t>team philosophy</a:t>
            </a:r>
          </a:p>
        </p:txBody>
      </p:sp>
      <p:sp>
        <p:nvSpPr>
          <p:cNvPr id="3" name="Slide Number Placeholder 2"/>
          <p:cNvSpPr>
            <a:spLocks noGrp="1"/>
          </p:cNvSpPr>
          <p:nvPr>
            <p:ph type="sldNum" sz="quarter" idx="2"/>
          </p:nvPr>
        </p:nvSpPr>
        <p:spPr/>
        <p:txBody>
          <a:bodyPr/>
          <a:lstStyle/>
          <a:p>
            <a:fld id="{86CB4B4D-7CA3-9044-876B-883B54F8677D}" type="slidenum">
              <a:rPr lang="en-US" smtClean="0"/>
              <a:t>9</a:t>
            </a:fld>
            <a:endParaRPr lang="en-US" dirty="0"/>
          </a:p>
        </p:txBody>
      </p:sp>
      <p:sp>
        <p:nvSpPr>
          <p:cNvPr id="20" name="Oval 19">
            <a:extLst>
              <a:ext uri="{FF2B5EF4-FFF2-40B4-BE49-F238E27FC236}">
                <a16:creationId xmlns:a16="http://schemas.microsoft.com/office/drawing/2014/main" xmlns="" id="{3098A136-075A-4935-8AC1-4E9328BE3BAE}"/>
              </a:ext>
            </a:extLst>
          </p:cNvPr>
          <p:cNvSpPr/>
          <p:nvPr/>
        </p:nvSpPr>
        <p:spPr>
          <a:xfrm>
            <a:off x="4017118" y="1185620"/>
            <a:ext cx="1603508" cy="995419"/>
          </a:xfrm>
          <a:prstGeom prst="ellipse">
            <a:avLst/>
          </a:prstGeom>
          <a:solidFill>
            <a:schemeClr val="accent1">
              <a:lumMod val="40000"/>
              <a:lumOff val="60000"/>
            </a:schemeClr>
          </a:solidFill>
          <a:ln w="19050" cap="rnd">
            <a:solidFill>
              <a:schemeClr val="accent1"/>
            </a:solidFill>
            <a:prstDash val="solid"/>
            <a:round/>
          </a:ln>
          <a:effectLst>
            <a:outerShdw blurRad="38100" dist="254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sz="1000" dirty="0" smtClean="0">
                <a:latin typeface="+mn-lt"/>
              </a:rPr>
              <a:t>7. Working software is the primary measure of progress</a:t>
            </a:r>
            <a:endParaRPr lang="en-US" sz="1000" dirty="0">
              <a:latin typeface="+mn-lt"/>
            </a:endParaRPr>
          </a:p>
        </p:txBody>
      </p:sp>
      <p:sp>
        <p:nvSpPr>
          <p:cNvPr id="21" name="Oval 20">
            <a:extLst>
              <a:ext uri="{FF2B5EF4-FFF2-40B4-BE49-F238E27FC236}">
                <a16:creationId xmlns:a16="http://schemas.microsoft.com/office/drawing/2014/main" xmlns="" id="{41191013-13FB-4E41-AAAE-9A14AB2C9522}"/>
              </a:ext>
            </a:extLst>
          </p:cNvPr>
          <p:cNvSpPr/>
          <p:nvPr/>
        </p:nvSpPr>
        <p:spPr>
          <a:xfrm>
            <a:off x="5504388" y="1936183"/>
            <a:ext cx="1603508" cy="995419"/>
          </a:xfrm>
          <a:prstGeom prst="ellipse">
            <a:avLst/>
          </a:prstGeom>
          <a:solidFill>
            <a:schemeClr val="accent1">
              <a:lumMod val="40000"/>
              <a:lumOff val="60000"/>
            </a:schemeClr>
          </a:solidFill>
          <a:ln w="19050" cap="rnd">
            <a:solidFill>
              <a:schemeClr val="accent1"/>
            </a:solidFill>
            <a:prstDash val="solid"/>
            <a:round/>
          </a:ln>
          <a:effectLst>
            <a:outerShdw blurRad="38100" dist="254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defRPr>
                <a:latin typeface="+mn-lt"/>
                <a:ea typeface="+mn-ea"/>
                <a:cs typeface="+mn-cs"/>
                <a:sym typeface="Calibri"/>
              </a:defRPr>
            </a:pPr>
            <a:r>
              <a:rPr lang="en-US" sz="1000" dirty="0" smtClean="0">
                <a:sym typeface="Calibri"/>
              </a:rPr>
              <a:t>8. Agile processes promote sustainable development</a:t>
            </a:r>
            <a:endParaRPr lang="en-US" sz="1000" dirty="0">
              <a:sym typeface="Calibri"/>
            </a:endParaRP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Helvetica"/>
        <a:ea typeface="Helvetica"/>
        <a:cs typeface="Helvetica"/>
      </a:majorFont>
      <a:minorFont>
        <a:latin typeface="Calibri"/>
        <a:ea typeface="Calibri"/>
        <a:cs typeface="Calibri"/>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35000"/>
              </a:srgbClr>
            </a:outerShdw>
          </a:effectLst>
        </a:effectStyle>
        <a:effectStyle>
          <a:effectLst>
            <a:outerShdw blurRad="38100" dist="25400" dir="5400000" rotWithShape="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blurRad="38100" dist="254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Helvetica"/>
        <a:ea typeface="Helvetica"/>
        <a:cs typeface="Helvetica"/>
      </a:majorFont>
      <a:minorFont>
        <a:latin typeface="Calibri"/>
        <a:ea typeface="Calibri"/>
        <a:cs typeface="Calibri"/>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35000"/>
              </a:srgbClr>
            </a:outerShdw>
          </a:effectLst>
        </a:effectStyle>
        <a:effectStyle>
          <a:effectLst>
            <a:outerShdw blurRad="38100" dist="25400" dir="5400000" rotWithShape="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blurRad="38100" dist="254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7291</TotalTime>
  <Words>4015</Words>
  <Application>Microsoft Office PowerPoint</Application>
  <PresentationFormat>Custom</PresentationFormat>
  <Paragraphs>369</Paragraphs>
  <Slides>34</Slides>
  <Notes>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Facet</vt:lpstr>
      <vt:lpstr>Introduction to Agile</vt:lpstr>
      <vt:lpstr>PowerPoint Presentation</vt:lpstr>
      <vt:lpstr>PowerPoint Presentation</vt:lpstr>
      <vt:lpstr>Agile History Timeline</vt:lpstr>
      <vt:lpstr>Evolution of Project Management</vt:lpstr>
      <vt:lpstr>Understanding Agile</vt:lpstr>
      <vt:lpstr>Scrum, Kanban &amp; XP Agile Methodologies</vt:lpstr>
      <vt:lpstr>Difference between Scrum &amp; XP</vt:lpstr>
      <vt:lpstr>Agile Manifesto</vt:lpstr>
      <vt:lpstr>What is Modern Agile?</vt:lpstr>
      <vt:lpstr>PowerPoint Presentation</vt:lpstr>
      <vt:lpstr>Real world example of how to apply modern Agile guiding principles</vt:lpstr>
      <vt:lpstr>Project Schedule / Cost Estimation Techniques</vt:lpstr>
      <vt:lpstr>How to estimate project schedule in Agile?</vt:lpstr>
      <vt:lpstr>How to estimate project cost in Agile?</vt:lpstr>
      <vt:lpstr>What is DevOps?</vt:lpstr>
      <vt:lpstr>Does Agile work for infrastructure projects? </vt:lpstr>
      <vt:lpstr>What is Scaling Framework?</vt:lpstr>
      <vt:lpstr>SAFe: Agile Software Development</vt:lpstr>
      <vt:lpstr>SAFe: Lean Software Development Principles</vt:lpstr>
      <vt:lpstr>SAFe: What is Systems Thinking</vt:lpstr>
      <vt:lpstr>What is SAFe?</vt:lpstr>
      <vt:lpstr>Agile Release Train (ART)</vt:lpstr>
      <vt:lpstr>PowerPoint Presentation</vt:lpstr>
      <vt:lpstr>Should a Project Manager learn Agile?  </vt:lpstr>
      <vt:lpstr>The PM role in a Lean and Agile world</vt:lpstr>
      <vt:lpstr>Project Manager as a ScrumMaster</vt:lpstr>
      <vt:lpstr>PowerPoint Presentation</vt:lpstr>
      <vt:lpstr>Agile Certified Professional</vt:lpstr>
      <vt:lpstr>Recommended Reading</vt:lpstr>
      <vt:lpstr>Recommended Videos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Agile</dc:title>
  <dc:creator>Raffi Avedian</dc:creator>
  <cp:lastModifiedBy>Raffi Avedian</cp:lastModifiedBy>
  <cp:revision>136</cp:revision>
  <dcterms:modified xsi:type="dcterms:W3CDTF">2018-02-22T18:52:02Z</dcterms:modified>
</cp:coreProperties>
</file>