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0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4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2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8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2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3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2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9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96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5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26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6F3F-C0AA-4075-A3C1-B87BD8205F02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4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F88BFB-37ED-01D5-BA61-ADA09D78C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9" y="352332"/>
            <a:ext cx="2289607" cy="1403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2D32A4-CEB1-0F4D-92C6-4C8A5AC0E4AB}"/>
              </a:ext>
            </a:extLst>
          </p:cNvPr>
          <p:cNvSpPr txBox="1"/>
          <p:nvPr/>
        </p:nvSpPr>
        <p:spPr>
          <a:xfrm>
            <a:off x="2983591" y="523083"/>
            <a:ext cx="667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Sinhgad</a:t>
            </a:r>
            <a:r>
              <a:rPr lang="en-US" sz="2800" b="1" dirty="0"/>
              <a:t> Institute of</a:t>
            </a:r>
          </a:p>
          <a:p>
            <a:pPr algn="ctr"/>
            <a:r>
              <a:rPr lang="en-US" sz="2800" b="1" dirty="0" err="1"/>
              <a:t>Management,Vadgaon</a:t>
            </a:r>
            <a:r>
              <a:rPr lang="en-US" sz="2800" b="1" dirty="0"/>
              <a:t>(</a:t>
            </a:r>
            <a:r>
              <a:rPr lang="en-US" sz="2800" b="1" dirty="0" err="1"/>
              <a:t>Budruk</a:t>
            </a:r>
            <a:r>
              <a:rPr lang="en-US" sz="2800" b="1" dirty="0"/>
              <a:t>),Pune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1D3F0-66A3-74E2-BF53-357573D1EC22}"/>
              </a:ext>
            </a:extLst>
          </p:cNvPr>
          <p:cNvSpPr txBox="1"/>
          <p:nvPr/>
        </p:nvSpPr>
        <p:spPr>
          <a:xfrm>
            <a:off x="2131646" y="1845621"/>
            <a:ext cx="728209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Project Name:</a:t>
            </a:r>
            <a:r>
              <a:rPr lang="en-US" sz="2800" dirty="0"/>
              <a:t> </a:t>
            </a:r>
            <a:r>
              <a:rPr lang="en-US" sz="2800" dirty="0" err="1"/>
              <a:t>GrainsMart</a:t>
            </a:r>
            <a:endParaRPr lang="en-US" sz="28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r>
              <a:rPr lang="en-US" sz="2000" b="1" dirty="0"/>
              <a:t>Presented by: </a:t>
            </a:r>
            <a:r>
              <a:rPr lang="en-US" sz="2000" dirty="0"/>
              <a:t>Shubham Giramkar</a:t>
            </a:r>
          </a:p>
          <a:p>
            <a:endParaRPr lang="en-US" sz="2000" b="1" dirty="0"/>
          </a:p>
          <a:p>
            <a:r>
              <a:rPr lang="en-US" sz="2000" b="1" dirty="0"/>
              <a:t>Roll No:</a:t>
            </a:r>
            <a:r>
              <a:rPr lang="en-US" sz="2000" dirty="0"/>
              <a:t>22318</a:t>
            </a:r>
          </a:p>
          <a:p>
            <a:endParaRPr lang="en-US" sz="2000" b="1" dirty="0"/>
          </a:p>
          <a:p>
            <a:r>
              <a:rPr lang="en-US" sz="2000" b="1" dirty="0"/>
              <a:t>Under </a:t>
            </a:r>
            <a:r>
              <a:rPr lang="en-US" sz="2000" b="1" dirty="0" err="1"/>
              <a:t>Guidance:</a:t>
            </a:r>
            <a:r>
              <a:rPr lang="en-US" sz="2000" dirty="0" err="1"/>
              <a:t>Dr</a:t>
            </a:r>
            <a:r>
              <a:rPr lang="en-US" sz="2000" dirty="0"/>
              <a:t>. Milind </a:t>
            </a:r>
            <a:r>
              <a:rPr lang="en-US" sz="2000" dirty="0" err="1"/>
              <a:t>Godase</a:t>
            </a:r>
            <a:r>
              <a:rPr lang="en-US" sz="2000" dirty="0"/>
              <a:t>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00543-1A89-D2B0-313E-D1FC59ABE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2" y="2353963"/>
            <a:ext cx="2536702" cy="174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6798B5-95BE-6338-F949-6C69C49201E0}"/>
              </a:ext>
            </a:extLst>
          </p:cNvPr>
          <p:cNvSpPr txBox="1"/>
          <p:nvPr/>
        </p:nvSpPr>
        <p:spPr>
          <a:xfrm>
            <a:off x="0" y="3258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923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 Relationship Diagram (ERD):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AA2CC-E1F2-56AF-525C-609CB583F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4" y="984408"/>
            <a:ext cx="9382125" cy="52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3594AE-F443-1C35-C740-15303347C8BA}"/>
              </a:ext>
            </a:extLst>
          </p:cNvPr>
          <p:cNvSpPr txBox="1"/>
          <p:nvPr/>
        </p:nvSpPr>
        <p:spPr>
          <a:xfrm>
            <a:off x="304800" y="2496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923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Diagram: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6FFCB-9115-6488-F007-DD1C3F518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375920"/>
            <a:ext cx="7467600" cy="62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A59E14-46D7-812B-36D7-C7011F124EFA}"/>
              </a:ext>
            </a:extLst>
          </p:cNvPr>
          <p:cNvSpPr txBox="1"/>
          <p:nvPr/>
        </p:nvSpPr>
        <p:spPr>
          <a:xfrm>
            <a:off x="203200" y="125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Diagrams: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2FE3B-A015-A2EF-1879-4B66ADD530A3}"/>
              </a:ext>
            </a:extLst>
          </p:cNvPr>
          <p:cNvSpPr txBox="1"/>
          <p:nvPr/>
        </p:nvSpPr>
        <p:spPr>
          <a:xfrm>
            <a:off x="2976880" y="22444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 FOR CUSTOMER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85F35-EAA3-AD83-0AF1-DD824951F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2" y="853440"/>
            <a:ext cx="5730875" cy="5425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0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7A7E5-CE1C-BA1B-C57C-304B5C1EE67E}"/>
              </a:ext>
            </a:extLst>
          </p:cNvPr>
          <p:cNvSpPr txBox="1"/>
          <p:nvPr/>
        </p:nvSpPr>
        <p:spPr>
          <a:xfrm>
            <a:off x="91440" y="9236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 FOR FARMER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19EF9-8397-5849-3A88-CC3BFE8C6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270" y="264159"/>
            <a:ext cx="5585460" cy="6096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228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B580D-7F1C-1C0E-9AC7-7A19A5E637DC}"/>
              </a:ext>
            </a:extLst>
          </p:cNvPr>
          <p:cNvSpPr txBox="1"/>
          <p:nvPr/>
        </p:nvSpPr>
        <p:spPr>
          <a:xfrm>
            <a:off x="101600" y="0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 FOR ORDER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13D68-AC94-8F19-9D4A-C18C72DAF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80" y="374077"/>
            <a:ext cx="6035040" cy="61080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875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D22011-D909-B208-ED21-A11158CA2899}"/>
              </a:ext>
            </a:extLst>
          </p:cNvPr>
          <p:cNvSpPr txBox="1"/>
          <p:nvPr/>
        </p:nvSpPr>
        <p:spPr>
          <a:xfrm>
            <a:off x="71120" y="25492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 FOR PAYMENT AND DELIVERY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206D0-08B2-286B-D3E6-0EA8C0F97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0" y="731520"/>
            <a:ext cx="5882640" cy="558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846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9B16E1-CF9B-EBFB-99C1-02C651C37E4D}"/>
              </a:ext>
            </a:extLst>
          </p:cNvPr>
          <p:cNvSpPr txBox="1"/>
          <p:nvPr/>
        </p:nvSpPr>
        <p:spPr>
          <a:xfrm>
            <a:off x="0" y="21428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 FOR GRAINS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149AE-568A-CF23-CB6A-1315FCC45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910" y="234315"/>
            <a:ext cx="6012180" cy="6389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832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966240-4531-0753-3AB3-228A25B897B2}"/>
              </a:ext>
            </a:extLst>
          </p:cNvPr>
          <p:cNvSpPr txBox="1"/>
          <p:nvPr/>
        </p:nvSpPr>
        <p:spPr>
          <a:xfrm>
            <a:off x="-71120" y="135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923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6D7A9-5AFF-C030-8F3B-8760FFBBEAD6}"/>
              </a:ext>
            </a:extLst>
          </p:cNvPr>
          <p:cNvSpPr txBox="1"/>
          <p:nvPr/>
        </p:nvSpPr>
        <p:spPr>
          <a:xfrm>
            <a:off x="2415540" y="130629"/>
            <a:ext cx="613156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FOR CUSTOMER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AF408-DB89-A73D-BF60-3A76768A7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0" y="910590"/>
            <a:ext cx="7926070" cy="5561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207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5F4BD-C5FE-A6BA-9824-67F43FD4B58A}"/>
              </a:ext>
            </a:extLst>
          </p:cNvPr>
          <p:cNvSpPr txBox="1"/>
          <p:nvPr/>
        </p:nvSpPr>
        <p:spPr>
          <a:xfrm>
            <a:off x="497840" y="34636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FOR FARMER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DE025-4606-AE06-48EA-C5B0093ED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640080"/>
            <a:ext cx="9479280" cy="57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09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A1D35-E431-85BB-67E5-6067D0087414}"/>
              </a:ext>
            </a:extLst>
          </p:cNvPr>
          <p:cNvSpPr txBox="1"/>
          <p:nvPr/>
        </p:nvSpPr>
        <p:spPr>
          <a:xfrm>
            <a:off x="274320" y="20412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FOR ORDER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CDB13-C646-1A08-4D7A-2D4E38344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796607"/>
            <a:ext cx="8564880" cy="52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0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1AF7A5-5A28-4EA5-5482-2271307DD404}"/>
              </a:ext>
            </a:extLst>
          </p:cNvPr>
          <p:cNvSpPr txBox="1"/>
          <p:nvPr/>
        </p:nvSpPr>
        <p:spPr>
          <a:xfrm>
            <a:off x="1136342" y="523783"/>
            <a:ext cx="7670307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3200" b="1" dirty="0"/>
              <a:t>INTRODUCTION</a:t>
            </a:r>
          </a:p>
          <a:p>
            <a:endParaRPr lang="en-US" sz="3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”</a:t>
            </a:r>
            <a:r>
              <a:rPr lang="en-US" sz="2200" b="1" dirty="0" err="1"/>
              <a:t>GrainsMart</a:t>
            </a:r>
            <a:r>
              <a:rPr lang="en-US" sz="2200" dirty="0"/>
              <a:t>” has been developed for provide platform for </a:t>
            </a:r>
            <a:r>
              <a:rPr lang="en-US" sz="2200" b="1" dirty="0"/>
              <a:t>farmers to sell </a:t>
            </a:r>
            <a:r>
              <a:rPr lang="en-US" sz="2200" dirty="0"/>
              <a:t>their grains </a:t>
            </a:r>
            <a:r>
              <a:rPr lang="en-US" sz="2200" b="1" dirty="0"/>
              <a:t>directly to customer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Customer can order grains directly from farmers.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This Software allows to customers for buy a grains from their regular seller as well as new seller farmer.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It also allows for customer to order grains in best price from farmers.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This System is designed for to simplify market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2914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01269E-822E-BD17-CF50-C7E5376CD527}"/>
              </a:ext>
            </a:extLst>
          </p:cNvPr>
          <p:cNvSpPr txBox="1"/>
          <p:nvPr/>
        </p:nvSpPr>
        <p:spPr>
          <a:xfrm>
            <a:off x="121920" y="25492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FOR PAYMENT AND DELIVERY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A6DA9-A35B-5AFF-32C1-085058F1C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2721"/>
            <a:ext cx="8615679" cy="653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33FFAE-9802-0480-CDFD-4395266D5064}"/>
              </a:ext>
            </a:extLst>
          </p:cNvPr>
          <p:cNvSpPr txBox="1"/>
          <p:nvPr/>
        </p:nvSpPr>
        <p:spPr>
          <a:xfrm>
            <a:off x="-345440" y="277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3255" indent="-22923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FOR GRAINS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C2CF5-22EA-A42B-91C7-F7C57A878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5" y="426402"/>
            <a:ext cx="5731510" cy="60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50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911C4B-15A2-D52C-8ABF-66749206CA83}"/>
              </a:ext>
            </a:extLst>
          </p:cNvPr>
          <p:cNvSpPr txBox="1"/>
          <p:nvPr/>
        </p:nvSpPr>
        <p:spPr>
          <a:xfrm>
            <a:off x="243840" y="26745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Diagram:</a:t>
            </a:r>
            <a:endParaRPr lang="en-IN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8774B-7E81-8762-788A-D73D724870E3}"/>
              </a:ext>
            </a:extLst>
          </p:cNvPr>
          <p:cNvSpPr txBox="1"/>
          <p:nvPr/>
        </p:nvSpPr>
        <p:spPr>
          <a:xfrm>
            <a:off x="2926080" y="324264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OF CUSTOMER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A2CF9-AFB1-E13E-33D5-55FB55DE8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98340"/>
            <a:ext cx="10546079" cy="567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41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3D7D3C-D28D-2BD8-70CF-F11CBDAF753B}"/>
              </a:ext>
            </a:extLst>
          </p:cNvPr>
          <p:cNvSpPr txBox="1"/>
          <p:nvPr/>
        </p:nvSpPr>
        <p:spPr>
          <a:xfrm>
            <a:off x="71120" y="15332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OF FARMER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E8DCD-CADF-C435-343F-F679D8603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664210"/>
            <a:ext cx="10393680" cy="55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8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CFD723-8C1C-B04C-8E77-E59A4DC08847}"/>
              </a:ext>
            </a:extLst>
          </p:cNvPr>
          <p:cNvSpPr txBox="1"/>
          <p:nvPr/>
        </p:nvSpPr>
        <p:spPr>
          <a:xfrm>
            <a:off x="254000" y="33620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OF ORDER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9BEC7-ADE1-7891-FBCC-FB8A7F7A6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710278"/>
            <a:ext cx="10800080" cy="56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1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5787F9-D51E-C94D-621D-CA81D77C054B}"/>
              </a:ext>
            </a:extLst>
          </p:cNvPr>
          <p:cNvSpPr txBox="1"/>
          <p:nvPr/>
        </p:nvSpPr>
        <p:spPr>
          <a:xfrm>
            <a:off x="203200" y="30572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FOR PAYMENT AND DELIVERY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ED11B-B8D0-5B34-1EC6-488A92612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768698"/>
            <a:ext cx="1091184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07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A6EB9C-8632-1F4A-CDFB-E0301DEC0891}"/>
              </a:ext>
            </a:extLst>
          </p:cNvPr>
          <p:cNvSpPr txBox="1"/>
          <p:nvPr/>
        </p:nvSpPr>
        <p:spPr>
          <a:xfrm>
            <a:off x="203200" y="15332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FOR GRAINS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83724-C748-8391-704A-F5A730CDF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1" y="529273"/>
            <a:ext cx="10342880" cy="57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0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56049B-014C-48DA-B4AB-969B813CEDF8}"/>
              </a:ext>
            </a:extLst>
          </p:cNvPr>
          <p:cNvSpPr txBox="1"/>
          <p:nvPr/>
        </p:nvSpPr>
        <p:spPr>
          <a:xfrm>
            <a:off x="233680" y="9473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Diagram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E47C8-D9F3-E2C9-E45B-8E654DB0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84" y="175260"/>
            <a:ext cx="6525895" cy="65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3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B2AA7-6379-8793-1CE1-37F0F59B19DA}"/>
              </a:ext>
            </a:extLst>
          </p:cNvPr>
          <p:cNvSpPr txBox="1"/>
          <p:nvPr/>
        </p:nvSpPr>
        <p:spPr>
          <a:xfrm>
            <a:off x="416560" y="1760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Design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87FED6-79A3-EA04-67ED-18AB3DA62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20690"/>
              </p:ext>
            </p:extLst>
          </p:nvPr>
        </p:nvGraphicFramePr>
        <p:xfrm>
          <a:off x="2642552" y="3696430"/>
          <a:ext cx="5607369" cy="2623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556">
                  <a:extLst>
                    <a:ext uri="{9D8B030D-6E8A-4147-A177-3AD203B41FA5}">
                      <a16:colId xmlns:a16="http://schemas.microsoft.com/office/drawing/2014/main" val="324073880"/>
                    </a:ext>
                  </a:extLst>
                </a:gridCol>
                <a:gridCol w="1244792">
                  <a:extLst>
                    <a:ext uri="{9D8B030D-6E8A-4147-A177-3AD203B41FA5}">
                      <a16:colId xmlns:a16="http://schemas.microsoft.com/office/drawing/2014/main" val="1441978094"/>
                    </a:ext>
                  </a:extLst>
                </a:gridCol>
                <a:gridCol w="1114739">
                  <a:extLst>
                    <a:ext uri="{9D8B030D-6E8A-4147-A177-3AD203B41FA5}">
                      <a16:colId xmlns:a16="http://schemas.microsoft.com/office/drawing/2014/main" val="2068728349"/>
                    </a:ext>
                  </a:extLst>
                </a:gridCol>
                <a:gridCol w="1529282">
                  <a:extLst>
                    <a:ext uri="{9D8B030D-6E8A-4147-A177-3AD203B41FA5}">
                      <a16:colId xmlns:a16="http://schemas.microsoft.com/office/drawing/2014/main" val="3944591078"/>
                    </a:ext>
                  </a:extLst>
                </a:gridCol>
              </a:tblGrid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Field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Datatype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Constraints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8002514"/>
                  </a:ext>
                </a:extLst>
              </a:tr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273354"/>
                  </a:ext>
                </a:extLst>
              </a:tr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C_username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0280"/>
                  </a:ext>
                </a:extLst>
              </a:tr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C_password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varchar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276936"/>
                  </a:ext>
                </a:extLst>
              </a:tr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363705"/>
                  </a:ext>
                </a:extLst>
              </a:tr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C_email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7849534"/>
                  </a:ext>
                </a:extLst>
              </a:tr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C_MobileNo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890194"/>
                  </a:ext>
                </a:extLst>
              </a:tr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Not null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4486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EB1D2D-8173-CB55-7272-7F24B85EB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15049"/>
              </p:ext>
            </p:extLst>
          </p:nvPr>
        </p:nvGraphicFramePr>
        <p:xfrm>
          <a:off x="2230436" y="545346"/>
          <a:ext cx="6639243" cy="2502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2468">
                  <a:extLst>
                    <a:ext uri="{9D8B030D-6E8A-4147-A177-3AD203B41FA5}">
                      <a16:colId xmlns:a16="http://schemas.microsoft.com/office/drawing/2014/main" val="571915895"/>
                    </a:ext>
                  </a:extLst>
                </a:gridCol>
                <a:gridCol w="1524891">
                  <a:extLst>
                    <a:ext uri="{9D8B030D-6E8A-4147-A177-3AD203B41FA5}">
                      <a16:colId xmlns:a16="http://schemas.microsoft.com/office/drawing/2014/main" val="3105841955"/>
                    </a:ext>
                  </a:extLst>
                </a:gridCol>
                <a:gridCol w="1272953">
                  <a:extLst>
                    <a:ext uri="{9D8B030D-6E8A-4147-A177-3AD203B41FA5}">
                      <a16:colId xmlns:a16="http://schemas.microsoft.com/office/drawing/2014/main" val="3446103048"/>
                    </a:ext>
                  </a:extLst>
                </a:gridCol>
                <a:gridCol w="1878931">
                  <a:extLst>
                    <a:ext uri="{9D8B030D-6E8A-4147-A177-3AD203B41FA5}">
                      <a16:colId xmlns:a16="http://schemas.microsoft.com/office/drawing/2014/main" val="1873855747"/>
                    </a:ext>
                  </a:extLst>
                </a:gridCol>
              </a:tblGrid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Field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Datatype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Constraints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036686"/>
                  </a:ext>
                </a:extLst>
              </a:tr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f_id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5353340"/>
                  </a:ext>
                </a:extLst>
              </a:tr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f_username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947473"/>
                  </a:ext>
                </a:extLst>
              </a:tr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f_password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930196"/>
                  </a:ext>
                </a:extLst>
              </a:tr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863734"/>
                  </a:ext>
                </a:extLst>
              </a:tr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f_email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001315"/>
                  </a:ext>
                </a:extLst>
              </a:tr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f_MobileNo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685615"/>
                  </a:ext>
                </a:extLst>
              </a:tr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Not null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15390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8992202-69B3-FAEE-E663-CF0CB6C28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2500"/>
            <a:ext cx="21696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 Customer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9033D-1FA7-130C-3AD5-DEE4245D65F5}"/>
              </a:ext>
            </a:extLst>
          </p:cNvPr>
          <p:cNvSpPr txBox="1"/>
          <p:nvPr/>
        </p:nvSpPr>
        <p:spPr>
          <a:xfrm>
            <a:off x="81280" y="369643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 NAME:</a:t>
            </a:r>
            <a:r>
              <a:rPr kumimoji="0" lang="en-US" altLang="en-US" sz="1600" b="0" i="0" u="none" strike="noStrike" cap="none" normalizeH="0" baseline="0" dirty="0" bmk="_Hlk126249339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Farmer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53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D6E872-D152-DDA8-CA54-040E49719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71227"/>
              </p:ext>
            </p:extLst>
          </p:nvPr>
        </p:nvGraphicFramePr>
        <p:xfrm>
          <a:off x="2407920" y="353502"/>
          <a:ext cx="6471919" cy="2399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4525">
                  <a:extLst>
                    <a:ext uri="{9D8B030D-6E8A-4147-A177-3AD203B41FA5}">
                      <a16:colId xmlns:a16="http://schemas.microsoft.com/office/drawing/2014/main" val="195432536"/>
                    </a:ext>
                  </a:extLst>
                </a:gridCol>
                <a:gridCol w="1241825">
                  <a:extLst>
                    <a:ext uri="{9D8B030D-6E8A-4147-A177-3AD203B41FA5}">
                      <a16:colId xmlns:a16="http://schemas.microsoft.com/office/drawing/2014/main" val="1223518031"/>
                    </a:ext>
                  </a:extLst>
                </a:gridCol>
                <a:gridCol w="1236673">
                  <a:extLst>
                    <a:ext uri="{9D8B030D-6E8A-4147-A177-3AD203B41FA5}">
                      <a16:colId xmlns:a16="http://schemas.microsoft.com/office/drawing/2014/main" val="3941480000"/>
                    </a:ext>
                  </a:extLst>
                </a:gridCol>
                <a:gridCol w="1648896">
                  <a:extLst>
                    <a:ext uri="{9D8B030D-6E8A-4147-A177-3AD203B41FA5}">
                      <a16:colId xmlns:a16="http://schemas.microsoft.com/office/drawing/2014/main" val="3510340263"/>
                    </a:ext>
                  </a:extLst>
                </a:gridCol>
              </a:tblGrid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Field 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Datatype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Constraints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896111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Order_id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339686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Grains_id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Foreign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102851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Foreign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6295820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Foreign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924543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Order_quantity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059410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Total_bill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822898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Order_Date_time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--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8103008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Delivery_address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Not null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95886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F4E71C6-5109-F099-E722-B2D4ED074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" y="233879"/>
            <a:ext cx="192559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 Orders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149E61-C7F3-E3E5-ED3E-55D6820C295D}"/>
              </a:ext>
            </a:extLst>
          </p:cNvPr>
          <p:cNvSpPr txBox="1"/>
          <p:nvPr/>
        </p:nvSpPr>
        <p:spPr>
          <a:xfrm>
            <a:off x="1269508" y="630315"/>
            <a:ext cx="69689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EXISTING SYSTEM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 Existing system is </a:t>
            </a:r>
            <a:r>
              <a:rPr lang="en-US" sz="2200" b="1" dirty="0"/>
              <a:t>manual</a:t>
            </a:r>
            <a:r>
              <a:rPr lang="en-US" sz="2200" dirty="0"/>
              <a:t> and </a:t>
            </a:r>
            <a:r>
              <a:rPr lang="en-US" sz="2200" b="1" dirty="0"/>
              <a:t>offline</a:t>
            </a:r>
            <a:r>
              <a:rPr lang="en-US" sz="2200" dirty="0"/>
              <a:t> system.</a:t>
            </a:r>
          </a:p>
          <a:p>
            <a:r>
              <a:rPr lang="en-US" sz="2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 customers and farmers are </a:t>
            </a:r>
            <a:r>
              <a:rPr lang="en-US" sz="2200" b="1" dirty="0"/>
              <a:t>goes to the market</a:t>
            </a:r>
            <a:r>
              <a:rPr lang="en-US" sz="2200" dirty="0"/>
              <a:t> and sells and orders the grains.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 complete process depends on the </a:t>
            </a:r>
            <a:r>
              <a:rPr lang="en-US" sz="2200" b="1" dirty="0"/>
              <a:t>physical interaction</a:t>
            </a:r>
            <a:r>
              <a:rPr lang="en-US" sz="2200" dirty="0"/>
              <a:t>.</a:t>
            </a:r>
            <a:endParaRPr lang="en-IN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19D6C-76DD-A403-DCFB-8053EF175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70" y="1200369"/>
            <a:ext cx="3690153" cy="28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14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18624B-3ED6-D1E8-5982-30CECBE4C7D5}"/>
              </a:ext>
            </a:extLst>
          </p:cNvPr>
          <p:cNvSpPr txBox="1"/>
          <p:nvPr/>
        </p:nvSpPr>
        <p:spPr>
          <a:xfrm>
            <a:off x="345440" y="16585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 NAME:</a:t>
            </a:r>
            <a:r>
              <a:rPr kumimoji="0" lang="en-US" altLang="en-US" sz="1600" b="0" i="0" u="none" strike="noStrike" cap="none" normalizeH="0" baseline="0" dirty="0" bmk="_Hlk126250283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Grains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02A595-A727-12F2-72ED-6390E0CD3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78427"/>
              </p:ext>
            </p:extLst>
          </p:nvPr>
        </p:nvGraphicFramePr>
        <p:xfrm>
          <a:off x="2286000" y="504408"/>
          <a:ext cx="6675121" cy="2039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8137">
                  <a:extLst>
                    <a:ext uri="{9D8B030D-6E8A-4147-A177-3AD203B41FA5}">
                      <a16:colId xmlns:a16="http://schemas.microsoft.com/office/drawing/2014/main" val="292731813"/>
                    </a:ext>
                  </a:extLst>
                </a:gridCol>
                <a:gridCol w="1280815">
                  <a:extLst>
                    <a:ext uri="{9D8B030D-6E8A-4147-A177-3AD203B41FA5}">
                      <a16:colId xmlns:a16="http://schemas.microsoft.com/office/drawing/2014/main" val="3159233770"/>
                    </a:ext>
                  </a:extLst>
                </a:gridCol>
                <a:gridCol w="1275501">
                  <a:extLst>
                    <a:ext uri="{9D8B030D-6E8A-4147-A177-3AD203B41FA5}">
                      <a16:colId xmlns:a16="http://schemas.microsoft.com/office/drawing/2014/main" val="2000191563"/>
                    </a:ext>
                  </a:extLst>
                </a:gridCol>
                <a:gridCol w="1700668">
                  <a:extLst>
                    <a:ext uri="{9D8B030D-6E8A-4147-A177-3AD203B41FA5}">
                      <a16:colId xmlns:a16="http://schemas.microsoft.com/office/drawing/2014/main" val="2249619077"/>
                    </a:ext>
                  </a:extLst>
                </a:gridCol>
              </a:tblGrid>
              <a:tr h="339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Field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Datatype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Size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Constraints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410785"/>
                  </a:ext>
                </a:extLst>
              </a:tr>
              <a:tr h="339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Grain_id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075889"/>
                  </a:ext>
                </a:extLst>
              </a:tr>
              <a:tr h="339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Grain_Name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35359"/>
                  </a:ext>
                </a:extLst>
              </a:tr>
              <a:tr h="339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Grain_Variety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307936"/>
                  </a:ext>
                </a:extLst>
              </a:tr>
              <a:tr h="339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Grain_price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891040"/>
                  </a:ext>
                </a:extLst>
              </a:tr>
              <a:tr h="339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Total_Stock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Not null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0123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EA28FE-9C02-B164-9D57-89E8D860FB18}"/>
              </a:ext>
            </a:extLst>
          </p:cNvPr>
          <p:cNvSpPr txBox="1"/>
          <p:nvPr/>
        </p:nvSpPr>
        <p:spPr>
          <a:xfrm>
            <a:off x="233680" y="30904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 Payments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4F964A-40DF-06BC-CBB2-4F4AC797B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86474"/>
              </p:ext>
            </p:extLst>
          </p:nvPr>
        </p:nvGraphicFramePr>
        <p:xfrm>
          <a:off x="2905760" y="3700176"/>
          <a:ext cx="5181600" cy="1847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7092">
                  <a:extLst>
                    <a:ext uri="{9D8B030D-6E8A-4147-A177-3AD203B41FA5}">
                      <a16:colId xmlns:a16="http://schemas.microsoft.com/office/drawing/2014/main" val="3374157880"/>
                    </a:ext>
                  </a:extLst>
                </a:gridCol>
                <a:gridCol w="994240">
                  <a:extLst>
                    <a:ext uri="{9D8B030D-6E8A-4147-A177-3AD203B41FA5}">
                      <a16:colId xmlns:a16="http://schemas.microsoft.com/office/drawing/2014/main" val="2993000905"/>
                    </a:ext>
                  </a:extLst>
                </a:gridCol>
                <a:gridCol w="990115">
                  <a:extLst>
                    <a:ext uri="{9D8B030D-6E8A-4147-A177-3AD203B41FA5}">
                      <a16:colId xmlns:a16="http://schemas.microsoft.com/office/drawing/2014/main" val="1189839375"/>
                    </a:ext>
                  </a:extLst>
                </a:gridCol>
                <a:gridCol w="1320153">
                  <a:extLst>
                    <a:ext uri="{9D8B030D-6E8A-4147-A177-3AD203B41FA5}">
                      <a16:colId xmlns:a16="http://schemas.microsoft.com/office/drawing/2014/main" val="2450375293"/>
                    </a:ext>
                  </a:extLst>
                </a:gridCol>
              </a:tblGrid>
              <a:tr h="46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Field 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Datatype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Constraints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8795901"/>
                  </a:ext>
                </a:extLst>
              </a:tr>
              <a:tr h="46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Payment_id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759249"/>
                  </a:ext>
                </a:extLst>
              </a:tr>
              <a:tr h="46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Foreign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833882"/>
                  </a:ext>
                </a:extLst>
              </a:tr>
              <a:tr h="46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Foreign key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4874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279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140E29-137F-7E27-BDBB-FD5D30DDC6DF}"/>
              </a:ext>
            </a:extLst>
          </p:cNvPr>
          <p:cNvSpPr txBox="1"/>
          <p:nvPr/>
        </p:nvSpPr>
        <p:spPr>
          <a:xfrm>
            <a:off x="741680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Dictionary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7D4699-B3E1-DB53-0896-374CEF6CF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86982"/>
              </p:ext>
            </p:extLst>
          </p:nvPr>
        </p:nvGraphicFramePr>
        <p:xfrm>
          <a:off x="426720" y="952691"/>
          <a:ext cx="10962641" cy="5329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140">
                  <a:extLst>
                    <a:ext uri="{9D8B030D-6E8A-4147-A177-3AD203B41FA5}">
                      <a16:colId xmlns:a16="http://schemas.microsoft.com/office/drawing/2014/main" val="1064381584"/>
                    </a:ext>
                  </a:extLst>
                </a:gridCol>
                <a:gridCol w="1268629">
                  <a:extLst>
                    <a:ext uri="{9D8B030D-6E8A-4147-A177-3AD203B41FA5}">
                      <a16:colId xmlns:a16="http://schemas.microsoft.com/office/drawing/2014/main" val="2564488870"/>
                    </a:ext>
                  </a:extLst>
                </a:gridCol>
                <a:gridCol w="804165">
                  <a:extLst>
                    <a:ext uri="{9D8B030D-6E8A-4147-A177-3AD203B41FA5}">
                      <a16:colId xmlns:a16="http://schemas.microsoft.com/office/drawing/2014/main" val="1691386422"/>
                    </a:ext>
                  </a:extLst>
                </a:gridCol>
                <a:gridCol w="1513968">
                  <a:extLst>
                    <a:ext uri="{9D8B030D-6E8A-4147-A177-3AD203B41FA5}">
                      <a16:colId xmlns:a16="http://schemas.microsoft.com/office/drawing/2014/main" val="3675719478"/>
                    </a:ext>
                  </a:extLst>
                </a:gridCol>
                <a:gridCol w="2601217">
                  <a:extLst>
                    <a:ext uri="{9D8B030D-6E8A-4147-A177-3AD203B41FA5}">
                      <a16:colId xmlns:a16="http://schemas.microsoft.com/office/drawing/2014/main" val="2850705204"/>
                    </a:ext>
                  </a:extLst>
                </a:gridCol>
                <a:gridCol w="2867522">
                  <a:extLst>
                    <a:ext uri="{9D8B030D-6E8A-4147-A177-3AD203B41FA5}">
                      <a16:colId xmlns:a16="http://schemas.microsoft.com/office/drawing/2014/main" val="3071538191"/>
                    </a:ext>
                  </a:extLst>
                </a:gridCol>
              </a:tblGrid>
              <a:tr h="160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Field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Datatype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Constraints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Table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1441347149"/>
                  </a:ext>
                </a:extLst>
              </a:tr>
              <a:tr h="160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Farmer 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Farmer,Orders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2832449841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f_username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 Represent Farmer Username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Farmer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3261835956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f_password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Not null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Farmer login password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Farmer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357783304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 Represent Farmer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Farmer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1045332186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f_email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Farmer email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Farmer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3771609269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f_MobileNo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Farmer MobileNo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Farmer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3513272355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Farmer 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Farmer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1246774505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Customer 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Customer,Orders,Payments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2595102924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C_username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 Represent Customer Username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3120799115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C_password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Customer password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2894607426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 Represent Customer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3332370551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C_email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Customer email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176867687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C_MobileNo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Customer MobileNo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2087511355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Customer 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Customer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88960624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5774C62-71AD-21D6-DB79-A87268241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1693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91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819BC1-8CD7-BCF8-CA52-E3ACD5AC8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45097"/>
              </p:ext>
            </p:extLst>
          </p:nvPr>
        </p:nvGraphicFramePr>
        <p:xfrm>
          <a:off x="416560" y="843280"/>
          <a:ext cx="10210801" cy="3954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343">
                  <a:extLst>
                    <a:ext uri="{9D8B030D-6E8A-4147-A177-3AD203B41FA5}">
                      <a16:colId xmlns:a16="http://schemas.microsoft.com/office/drawing/2014/main" val="1346918645"/>
                    </a:ext>
                  </a:extLst>
                </a:gridCol>
                <a:gridCol w="1181625">
                  <a:extLst>
                    <a:ext uri="{9D8B030D-6E8A-4147-A177-3AD203B41FA5}">
                      <a16:colId xmlns:a16="http://schemas.microsoft.com/office/drawing/2014/main" val="1049604458"/>
                    </a:ext>
                  </a:extLst>
                </a:gridCol>
                <a:gridCol w="749013">
                  <a:extLst>
                    <a:ext uri="{9D8B030D-6E8A-4147-A177-3AD203B41FA5}">
                      <a16:colId xmlns:a16="http://schemas.microsoft.com/office/drawing/2014/main" val="1412349259"/>
                    </a:ext>
                  </a:extLst>
                </a:gridCol>
                <a:gridCol w="1410137">
                  <a:extLst>
                    <a:ext uri="{9D8B030D-6E8A-4147-A177-3AD203B41FA5}">
                      <a16:colId xmlns:a16="http://schemas.microsoft.com/office/drawing/2014/main" val="1424029898"/>
                    </a:ext>
                  </a:extLst>
                </a:gridCol>
                <a:gridCol w="2422820">
                  <a:extLst>
                    <a:ext uri="{9D8B030D-6E8A-4147-A177-3AD203B41FA5}">
                      <a16:colId xmlns:a16="http://schemas.microsoft.com/office/drawing/2014/main" val="1109135309"/>
                    </a:ext>
                  </a:extLst>
                </a:gridCol>
                <a:gridCol w="2670863">
                  <a:extLst>
                    <a:ext uri="{9D8B030D-6E8A-4147-A177-3AD203B41FA5}">
                      <a16:colId xmlns:a16="http://schemas.microsoft.com/office/drawing/2014/main" val="3504282330"/>
                    </a:ext>
                  </a:extLst>
                </a:gridCol>
              </a:tblGrid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Order 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Orders,Payments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048780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Order_quantity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Order Quantity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861975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Total_bill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Total Bill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063930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Order_Date_time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--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Order Date&amp;Time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058450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Delivery_address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Delivery 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403860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Grain 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Grains,Orders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825558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Grain_Name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Grain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716183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Grain_Variety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Grain Variety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412813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Grain_price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Grain price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44047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Total_Stock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Total Stock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1893098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Payment_id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Payment 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Payments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00796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00A55A6-43AE-ABBE-B804-FD7D0AB3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452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882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A772AE-C7CF-8CF7-7E5A-6AA15DE5A491}"/>
              </a:ext>
            </a:extLst>
          </p:cNvPr>
          <p:cNvSpPr txBox="1"/>
          <p:nvPr/>
        </p:nvSpPr>
        <p:spPr>
          <a:xfrm>
            <a:off x="1384917" y="2875002"/>
            <a:ext cx="67470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74916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86B81-FE9B-2B7A-6058-711A43395992}"/>
              </a:ext>
            </a:extLst>
          </p:cNvPr>
          <p:cNvSpPr txBox="1"/>
          <p:nvPr/>
        </p:nvSpPr>
        <p:spPr>
          <a:xfrm>
            <a:off x="1020931" y="366623"/>
            <a:ext cx="783010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SYSTEM REQUIREMENT</a:t>
            </a:r>
            <a:endParaRPr lang="en-US" sz="2800" b="1" dirty="0"/>
          </a:p>
          <a:p>
            <a:pPr algn="ctr"/>
            <a:endParaRPr lang="en-US" sz="3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/>
              <a:t>	Hardware Requirements: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200" b="1" dirty="0"/>
          </a:p>
          <a:p>
            <a:r>
              <a:rPr lang="en-IN" sz="2200" dirty="0"/>
              <a:t>                     PROCESSOR: AMD RYZEN 3</a:t>
            </a:r>
          </a:p>
          <a:p>
            <a:r>
              <a:rPr lang="en-IN" sz="2200" dirty="0"/>
              <a:t>                     RAM: 1GB+ DDR </a:t>
            </a:r>
          </a:p>
          <a:p>
            <a:r>
              <a:rPr lang="en-IN" sz="2200" dirty="0"/>
              <a:t>                     HDD: 40GB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b="1" dirty="0"/>
              <a:t>Software Requirements:</a:t>
            </a:r>
          </a:p>
          <a:p>
            <a:endParaRPr lang="en-IN" sz="2200" b="1" dirty="0"/>
          </a:p>
          <a:p>
            <a:r>
              <a:rPr lang="en-IN" sz="2200" dirty="0"/>
              <a:t>          OPERATING SYSTEM: Windows/MacOS/Linux </a:t>
            </a:r>
          </a:p>
          <a:p>
            <a:r>
              <a:rPr lang="en-IN" sz="2200" dirty="0"/>
              <a:t>          WEB BROWSER: Mozilla Firefox, Google Chrome etc.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200" b="1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605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E8F8E6-1CDF-29D0-C8AB-95B1C741C614}"/>
              </a:ext>
            </a:extLst>
          </p:cNvPr>
          <p:cNvSpPr txBox="1"/>
          <p:nvPr/>
        </p:nvSpPr>
        <p:spPr>
          <a:xfrm>
            <a:off x="1482571" y="497150"/>
            <a:ext cx="7359588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OBJECTIVES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main </a:t>
            </a:r>
            <a:r>
              <a:rPr lang="en-US" sz="2200" b="1" dirty="0"/>
              <a:t>objective</a:t>
            </a:r>
            <a:r>
              <a:rPr lang="en-US" sz="2200" dirty="0"/>
              <a:t> of this project is to </a:t>
            </a:r>
            <a:r>
              <a:rPr lang="en-US" sz="2200" b="1" dirty="0"/>
              <a:t>make a platform for farmers</a:t>
            </a:r>
            <a:r>
              <a:rPr lang="en-US" sz="2200" dirty="0"/>
              <a:t> to sell their grains in digital market.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To make a website for </a:t>
            </a:r>
            <a:r>
              <a:rPr lang="en-US" sz="2200" b="1" dirty="0"/>
              <a:t>customers</a:t>
            </a:r>
            <a:r>
              <a:rPr lang="en-US" sz="2200" dirty="0"/>
              <a:t> for </a:t>
            </a:r>
            <a:r>
              <a:rPr lang="en-US" sz="2200" b="1" dirty="0"/>
              <a:t>order</a:t>
            </a:r>
            <a:r>
              <a:rPr lang="en-US" sz="2200" dirty="0"/>
              <a:t> grains </a:t>
            </a:r>
            <a:r>
              <a:rPr lang="en-US" sz="2200" b="1" dirty="0"/>
              <a:t>directly from farmers</a:t>
            </a:r>
            <a:r>
              <a:rPr lang="en-US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Purpose of the project is to build an website to </a:t>
            </a:r>
            <a:r>
              <a:rPr lang="en-US" sz="2200" b="1" dirty="0"/>
              <a:t>reduce</a:t>
            </a:r>
            <a:r>
              <a:rPr lang="en-US" sz="2200" dirty="0"/>
              <a:t> the </a:t>
            </a:r>
            <a:r>
              <a:rPr lang="en-US" sz="2200" b="1" dirty="0"/>
              <a:t>manual and offline work</a:t>
            </a:r>
            <a:r>
              <a:rPr lang="en-US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algn="ctr"/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6D756-AD92-E37B-D9D5-D880BF285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63" y="1265777"/>
            <a:ext cx="3471168" cy="201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7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890A42-D7C6-93CF-6DD0-0539B814F864}"/>
              </a:ext>
            </a:extLst>
          </p:cNvPr>
          <p:cNvSpPr txBox="1"/>
          <p:nvPr/>
        </p:nvSpPr>
        <p:spPr>
          <a:xfrm>
            <a:off x="1553592" y="603682"/>
            <a:ext cx="745724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SCOPE</a:t>
            </a:r>
          </a:p>
          <a:p>
            <a:pPr algn="ctr"/>
            <a:endParaRPr lang="en-US" sz="3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This application is built in such way that it should </a:t>
            </a:r>
            <a:r>
              <a:rPr lang="en-US" sz="2200" b="1" dirty="0"/>
              <a:t>suits</a:t>
            </a:r>
            <a:r>
              <a:rPr lang="en-US" sz="2200" dirty="0"/>
              <a:t> for all types of customers and farmers in future.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</a:t>
            </a:r>
            <a:r>
              <a:rPr lang="en-US" sz="2200" dirty="0" err="1"/>
              <a:t>GrainsMart</a:t>
            </a:r>
            <a:r>
              <a:rPr lang="en-US" sz="2200" dirty="0"/>
              <a:t> provides </a:t>
            </a:r>
            <a:r>
              <a:rPr lang="en-US" sz="2200" dirty="0" err="1"/>
              <a:t>garin</a:t>
            </a:r>
            <a:r>
              <a:rPr lang="en-US" sz="2200" dirty="0"/>
              <a:t> prices directly from farmers to order </a:t>
            </a:r>
            <a:r>
              <a:rPr lang="en-US" sz="2200" dirty="0" err="1"/>
              <a:t>garins</a:t>
            </a:r>
            <a:r>
              <a:rPr lang="en-US" sz="2200" dirty="0"/>
              <a:t> so customer can order different qualities of grains with </a:t>
            </a:r>
            <a:r>
              <a:rPr lang="en-US" sz="2200" b="1" dirty="0"/>
              <a:t>proper</a:t>
            </a:r>
            <a:r>
              <a:rPr lang="en-US" sz="2200" dirty="0"/>
              <a:t> </a:t>
            </a:r>
            <a:r>
              <a:rPr lang="en-US" sz="2200" b="1" dirty="0"/>
              <a:t>cost</a:t>
            </a:r>
            <a:r>
              <a:rPr lang="en-US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4899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BAEEA-0CDD-EC65-0636-6E98D6A5B2B6}"/>
              </a:ext>
            </a:extLst>
          </p:cNvPr>
          <p:cNvSpPr txBox="1"/>
          <p:nvPr/>
        </p:nvSpPr>
        <p:spPr>
          <a:xfrm>
            <a:off x="834501" y="550416"/>
            <a:ext cx="816745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TECHNOLOGY DETAILS</a:t>
            </a:r>
          </a:p>
          <a:p>
            <a:pPr algn="ctr"/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Front End:</a:t>
            </a:r>
          </a:p>
          <a:p>
            <a:r>
              <a:rPr lang="en-US" sz="2400" b="1" dirty="0"/>
              <a:t>    </a:t>
            </a:r>
            <a:r>
              <a:rPr lang="en-US" sz="2000" dirty="0"/>
              <a:t>Html</a:t>
            </a:r>
          </a:p>
          <a:p>
            <a:r>
              <a:rPr lang="en-US" sz="2000" dirty="0"/>
              <a:t>     CSS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Javascript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Sever Side Language:</a:t>
            </a:r>
          </a:p>
          <a:p>
            <a:r>
              <a:rPr lang="en-IN" sz="2400" b="1" dirty="0"/>
              <a:t>    </a:t>
            </a:r>
            <a:r>
              <a:rPr lang="en-IN" sz="2000" dirty="0" err="1"/>
              <a:t>jsp</a:t>
            </a:r>
            <a:r>
              <a:rPr lang="en-IN" sz="2000" dirty="0"/>
              <a:t> and servlet.</a:t>
            </a:r>
          </a:p>
          <a:p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Database:</a:t>
            </a:r>
          </a:p>
          <a:p>
            <a:r>
              <a:rPr lang="en-IN" sz="2400" b="1" dirty="0"/>
              <a:t>    </a:t>
            </a:r>
            <a:r>
              <a:rPr lang="en-IN" sz="20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27489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D58A8-2DCF-89CB-5227-0BBA9AC401BA}"/>
              </a:ext>
            </a:extLst>
          </p:cNvPr>
          <p:cNvSpPr txBox="1"/>
          <p:nvPr/>
        </p:nvSpPr>
        <p:spPr>
          <a:xfrm>
            <a:off x="967667" y="0"/>
            <a:ext cx="76969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MODULES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/>
              <a:t>Farmer Module:</a:t>
            </a:r>
          </a:p>
          <a:p>
            <a:r>
              <a:rPr lang="en-IN" sz="2000" b="1" dirty="0"/>
              <a:t>      </a:t>
            </a:r>
            <a:r>
              <a:rPr lang="en-IN" dirty="0"/>
              <a:t>1.Farmers Login/Register</a:t>
            </a:r>
          </a:p>
          <a:p>
            <a:r>
              <a:rPr lang="en-IN" dirty="0"/>
              <a:t>      2. Sell Grains</a:t>
            </a:r>
          </a:p>
          <a:p>
            <a:r>
              <a:rPr lang="en-IN" sz="2200" b="1" dirty="0"/>
              <a:t>     </a:t>
            </a:r>
            <a:r>
              <a:rPr lang="en-IN" dirty="0"/>
              <a:t>3</a:t>
            </a:r>
            <a:r>
              <a:rPr lang="en-IN" sz="2200" dirty="0"/>
              <a:t>.</a:t>
            </a:r>
            <a:r>
              <a:rPr lang="en-IN" dirty="0"/>
              <a:t>Update Stock and price module</a:t>
            </a:r>
          </a:p>
          <a:p>
            <a:r>
              <a:rPr lang="en-IN" dirty="0"/>
              <a:t>      4.Customers History Module</a:t>
            </a:r>
          </a:p>
          <a:p>
            <a:r>
              <a:rPr lang="en-IN" dirty="0"/>
              <a:t>      5.Transactions Module</a:t>
            </a:r>
          </a:p>
          <a:p>
            <a:r>
              <a:rPr lang="en-IN" dirty="0"/>
              <a:t>      6.Profile Module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/>
              <a:t>Customer Module:</a:t>
            </a:r>
          </a:p>
          <a:p>
            <a:r>
              <a:rPr lang="en-IN" dirty="0"/>
              <a:t>      1.Customer Login/Register</a:t>
            </a:r>
          </a:p>
          <a:p>
            <a:r>
              <a:rPr lang="en-IN" sz="2200" b="1" dirty="0"/>
              <a:t>     </a:t>
            </a:r>
            <a:r>
              <a:rPr lang="en-IN" dirty="0"/>
              <a:t>2.Select Grains</a:t>
            </a:r>
          </a:p>
          <a:p>
            <a:r>
              <a:rPr lang="en-IN" dirty="0"/>
              <a:t>      3.select Farmer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/>
              <a:t>Order Module:</a:t>
            </a:r>
          </a:p>
          <a:p>
            <a:r>
              <a:rPr lang="en-IN" dirty="0"/>
              <a:t>      1.Generate Bill</a:t>
            </a:r>
          </a:p>
          <a:p>
            <a:r>
              <a:rPr lang="en-IN" dirty="0"/>
              <a:t>      2.Cancel Order</a:t>
            </a:r>
          </a:p>
          <a:p>
            <a:r>
              <a:rPr lang="en-IN" dirty="0"/>
              <a:t>      3.History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/>
              <a:t>Payment and Delivery Module</a:t>
            </a:r>
            <a:endParaRPr lang="en-IN" sz="2200" dirty="0"/>
          </a:p>
          <a:p>
            <a:r>
              <a:rPr lang="en-IN" sz="2200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4093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C1E4B8-9C7A-927E-9EF3-6673AB2C95BA}"/>
              </a:ext>
            </a:extLst>
          </p:cNvPr>
          <p:cNvSpPr txBox="1"/>
          <p:nvPr/>
        </p:nvSpPr>
        <p:spPr>
          <a:xfrm>
            <a:off x="4183380" y="2268081"/>
            <a:ext cx="55778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UML DIAGRAMS</a:t>
            </a:r>
            <a:endParaRPr lang="en-IN" sz="3500" b="1" dirty="0"/>
          </a:p>
        </p:txBody>
      </p:sp>
    </p:spTree>
    <p:extLst>
      <p:ext uri="{BB962C8B-B14F-4D97-AF65-F5344CB8AC3E}">
        <p14:creationId xmlns:p14="http://schemas.microsoft.com/office/powerpoint/2010/main" val="3807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445</TotalTime>
  <Words>1050</Words>
  <Application>Microsoft Office PowerPoint</Application>
  <PresentationFormat>Widescreen</PresentationFormat>
  <Paragraphs>438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Giramkar</dc:creator>
  <cp:lastModifiedBy>Shubham Giramkar</cp:lastModifiedBy>
  <cp:revision>19</cp:revision>
  <dcterms:created xsi:type="dcterms:W3CDTF">2022-12-12T11:57:50Z</dcterms:created>
  <dcterms:modified xsi:type="dcterms:W3CDTF">2023-03-16T08:54:46Z</dcterms:modified>
</cp:coreProperties>
</file>