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373" r:id="rId2"/>
    <p:sldId id="374" r:id="rId3"/>
    <p:sldId id="375" r:id="rId4"/>
    <p:sldId id="349" r:id="rId5"/>
    <p:sldId id="379" r:id="rId6"/>
    <p:sldId id="380" r:id="rId7"/>
    <p:sldId id="409" r:id="rId8"/>
    <p:sldId id="410" r:id="rId9"/>
    <p:sldId id="411" r:id="rId10"/>
    <p:sldId id="412" r:id="rId11"/>
    <p:sldId id="413" r:id="rId12"/>
    <p:sldId id="415" r:id="rId13"/>
    <p:sldId id="414" r:id="rId14"/>
    <p:sldId id="416" r:id="rId15"/>
    <p:sldId id="417" r:id="rId16"/>
    <p:sldId id="418" r:id="rId17"/>
    <p:sldId id="419" r:id="rId18"/>
    <p:sldId id="420" r:id="rId19"/>
    <p:sldId id="421" r:id="rId20"/>
    <p:sldId id="422" r:id="rId21"/>
    <p:sldId id="424" r:id="rId22"/>
    <p:sldId id="425" r:id="rId23"/>
    <p:sldId id="426" r:id="rId24"/>
    <p:sldId id="450" r:id="rId25"/>
    <p:sldId id="427" r:id="rId26"/>
    <p:sldId id="428" r:id="rId27"/>
    <p:sldId id="429" r:id="rId28"/>
    <p:sldId id="430" r:id="rId29"/>
    <p:sldId id="431" r:id="rId30"/>
    <p:sldId id="432" r:id="rId31"/>
    <p:sldId id="433" r:id="rId32"/>
    <p:sldId id="434" r:id="rId33"/>
    <p:sldId id="435" r:id="rId34"/>
    <p:sldId id="436" r:id="rId35"/>
    <p:sldId id="437" r:id="rId36"/>
    <p:sldId id="438" r:id="rId37"/>
    <p:sldId id="439" r:id="rId38"/>
    <p:sldId id="440" r:id="rId39"/>
    <p:sldId id="441" r:id="rId40"/>
    <p:sldId id="442" r:id="rId41"/>
    <p:sldId id="443" r:id="rId42"/>
    <p:sldId id="444" r:id="rId43"/>
    <p:sldId id="445" r:id="rId44"/>
    <p:sldId id="446" r:id="rId45"/>
    <p:sldId id="448" r:id="rId46"/>
    <p:sldId id="451" r:id="rId47"/>
    <p:sldId id="447" r:id="rId48"/>
    <p:sldId id="449" r:id="rId49"/>
    <p:sldId id="452" r:id="rId50"/>
    <p:sldId id="453" r:id="rId51"/>
    <p:sldId id="454" r:id="rId52"/>
    <p:sldId id="455" r:id="rId5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21" autoAdjust="0"/>
    <p:restoredTop sz="94660"/>
  </p:normalViewPr>
  <p:slideViewPr>
    <p:cSldViewPr snapToGrid="0">
      <p:cViewPr varScale="1">
        <p:scale>
          <a:sx n="68" d="100"/>
          <a:sy n="68" d="100"/>
        </p:scale>
        <p:origin x="11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0A9ED0E1-7F0C-43E0-AAF9-0AEBE8FD327F}" type="datetimeFigureOut">
              <a:rPr lang="en-US" smtClean="0"/>
              <a:pPr/>
              <a:t>20-Feb-20</a:t>
            </a:fld>
            <a:endParaRPr lang="en-US" dirty="0"/>
          </a:p>
        </p:txBody>
      </p:sp>
      <p:sp>
        <p:nvSpPr>
          <p:cNvPr id="4" name="Slide Image Placeholder 3"/>
          <p:cNvSpPr>
            <a:spLocks noGrp="1" noRot="1" noChangeAspect="1"/>
          </p:cNvSpPr>
          <p:nvPr>
            <p:ph type="sldImg" idx="2"/>
          </p:nvPr>
        </p:nvSpPr>
        <p:spPr>
          <a:xfrm>
            <a:off x="1397000" y="1154113"/>
            <a:ext cx="4156075" cy="31178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445000"/>
            <a:ext cx="5559425" cy="36369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355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3550"/>
          </a:xfrm>
          <a:prstGeom prst="rect">
            <a:avLst/>
          </a:prstGeom>
        </p:spPr>
        <p:txBody>
          <a:bodyPr vert="horz" lIns="91440" tIns="45720" rIns="91440" bIns="45720" rtlCol="0" anchor="b"/>
          <a:lstStyle>
            <a:lvl1pPr algn="r">
              <a:defRPr sz="1200"/>
            </a:lvl1pPr>
          </a:lstStyle>
          <a:p>
            <a:fld id="{E8F61F55-CCD6-4189-B532-9BA254010A54}" type="slidenum">
              <a:rPr lang="en-US" smtClean="0"/>
              <a:pPr/>
              <a:t>‹#›</a:t>
            </a:fld>
            <a:endParaRPr lang="en-US" dirty="0"/>
          </a:p>
        </p:txBody>
      </p:sp>
    </p:spTree>
    <p:extLst>
      <p:ext uri="{BB962C8B-B14F-4D97-AF65-F5344CB8AC3E}">
        <p14:creationId xmlns:p14="http://schemas.microsoft.com/office/powerpoint/2010/main" val="3256307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72F124F-DBA1-4266-8EDD-F08E2D6F918F}" type="datetimeFigureOut">
              <a:rPr lang="en-US" smtClean="0"/>
              <a:pPr/>
              <a:t>20-Feb-20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369613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2F124F-DBA1-4266-8EDD-F08E2D6F918F}" type="datetimeFigureOut">
              <a:rPr lang="en-US" smtClean="0"/>
              <a:pPr/>
              <a:t>20-Feb-20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124685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2F124F-DBA1-4266-8EDD-F08E2D6F918F}" type="datetimeFigureOut">
              <a:rPr lang="en-US" smtClean="0"/>
              <a:pPr/>
              <a:t>20-Feb-20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210253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2F124F-DBA1-4266-8EDD-F08E2D6F918F}" type="datetimeFigureOut">
              <a:rPr lang="en-US" smtClean="0"/>
              <a:pPr/>
              <a:t>20-Feb-20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399033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F124F-DBA1-4266-8EDD-F08E2D6F918F}" type="datetimeFigureOut">
              <a:rPr lang="en-US" smtClean="0"/>
              <a:pPr/>
              <a:t>20-Feb-20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101064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20676"/>
            <a:ext cx="7886700" cy="1325563"/>
          </a:xfr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2F124F-DBA1-4266-8EDD-F08E2D6F918F}" type="datetimeFigureOut">
              <a:rPr lang="en-US" smtClean="0"/>
              <a:pPr/>
              <a:t>20-Feb-20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214975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2F124F-DBA1-4266-8EDD-F08E2D6F918F}" type="datetimeFigureOut">
              <a:rPr lang="en-US" smtClean="0"/>
              <a:pPr/>
              <a:t>20-Feb-20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51611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2F124F-DBA1-4266-8EDD-F08E2D6F918F}" type="datetimeFigureOut">
              <a:rPr lang="en-US" smtClean="0"/>
              <a:pPr/>
              <a:t>20-Feb-20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226266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F124F-DBA1-4266-8EDD-F08E2D6F918F}" type="datetimeFigureOut">
              <a:rPr lang="en-US" smtClean="0"/>
              <a:pPr/>
              <a:t>20-Feb-20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276746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2F124F-DBA1-4266-8EDD-F08E2D6F918F}" type="datetimeFigureOut">
              <a:rPr lang="en-US" smtClean="0"/>
              <a:pPr/>
              <a:t>20-Feb-20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218507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2F124F-DBA1-4266-8EDD-F08E2D6F918F}" type="datetimeFigureOut">
              <a:rPr lang="en-US" smtClean="0"/>
              <a:pPr/>
              <a:t>20-Feb-20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47094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2F124F-DBA1-4266-8EDD-F08E2D6F918F}" type="datetimeFigureOut">
              <a:rPr lang="en-US" smtClean="0"/>
              <a:pPr/>
              <a:t>20-Feb-20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74A1BB-29C2-472F-99EF-674AA855D6D5}" type="slidenum">
              <a:rPr lang="en-US" smtClean="0"/>
              <a:pPr/>
              <a:t>‹#›</a:t>
            </a:fld>
            <a:endParaRPr lang="en-US"/>
          </a:p>
        </p:txBody>
      </p:sp>
    </p:spTree>
    <p:extLst>
      <p:ext uri="{BB962C8B-B14F-4D97-AF65-F5344CB8AC3E}">
        <p14:creationId xmlns:p14="http://schemas.microsoft.com/office/powerpoint/2010/main" val="283190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arget="../media/hdphoto2.wdp" Type="http://schemas.microsoft.com/office/2007/relationships/hdphoto"/><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arget="../media/hdphoto3.wdp" Type="http://schemas.microsoft.com/office/2007/relationships/hdphoto"/><Relationship Id="rId2" Target="../media/image6.jpeg" Type="http://schemas.openxmlformats.org/officeDocument/2006/relationships/imag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arget="../media/hdphoto4.wdp" Type="http://schemas.microsoft.com/office/2007/relationships/hdphoto"/><Relationship Id="rId2" Target="../media/image7.jpeg" Type="http://schemas.openxmlformats.org/officeDocument/2006/relationships/imag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3" Target="../media/hdphoto5.wdp" Type="http://schemas.microsoft.com/office/2007/relationships/hdphoto"/><Relationship Id="rId2" Target="../media/image8.jpeg" Type="http://schemas.openxmlformats.org/officeDocument/2006/relationships/image"/><Relationship Id="rId1" Target="../slideLayouts/slideLayout2.xml" Type="http://schemas.openxmlformats.org/officeDocument/2006/relationships/slideLayout"/></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arget="../media/hdphoto6.wdp" Type="http://schemas.microsoft.com/office/2007/relationships/hdphoto"/><Relationship Id="rId2" Target="../media/image9.jpeg" Type="http://schemas.openxmlformats.org/officeDocument/2006/relationships/image"/><Relationship Id="rId1" Target="../slideLayouts/slideLayout2.xml" Type="http://schemas.openxmlformats.org/officeDocument/2006/relationships/slideLayout"/></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arget="../media/image18.jpeg" Type="http://schemas.openxmlformats.org/officeDocument/2006/relationships/image"/><Relationship Id="rId1" Target="../slideLayouts/slideLayout2.xml" Type="http://schemas.openxmlformats.org/officeDocument/2006/relationships/slideLayout"/></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arget="../media/image19.jpeg" Type="http://schemas.openxmlformats.org/officeDocument/2006/relationships/image"/><Relationship Id="rId1" Target="../slideLayouts/slideLayout2.xml" Type="http://schemas.openxmlformats.org/officeDocument/2006/relationships/slideLayout"/></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arget="../media/hdphoto1.wdp" Type="http://schemas.microsoft.com/office/2007/relationships/hdphoto"/><Relationship Id="rId2" Target="../media/image4.jpe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962CE7-0343-44E1-8F5D-88FDE7836564}"/>
              </a:ext>
            </a:extLst>
          </p:cNvPr>
          <p:cNvSpPr txBox="1"/>
          <p:nvPr/>
        </p:nvSpPr>
        <p:spPr>
          <a:xfrm>
            <a:off x="0" y="1441237"/>
            <a:ext cx="687019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School of Computing and Information Technology</a:t>
            </a:r>
          </a:p>
        </p:txBody>
      </p:sp>
      <p:sp>
        <p:nvSpPr>
          <p:cNvPr id="5" name="TextBox 4">
            <a:extLst>
              <a:ext uri="{FF2B5EF4-FFF2-40B4-BE49-F238E27FC236}">
                <a16:creationId xmlns:a16="http://schemas.microsoft.com/office/drawing/2014/main" id="{548BA721-64C0-453C-83EB-D9DE7969FF34}"/>
              </a:ext>
            </a:extLst>
          </p:cNvPr>
          <p:cNvSpPr txBox="1"/>
          <p:nvPr/>
        </p:nvSpPr>
        <p:spPr>
          <a:xfrm>
            <a:off x="673608" y="1925248"/>
            <a:ext cx="428701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sng" strike="noStrike" kern="1200" cap="none" spc="0" normalizeH="0" baseline="0" noProof="0" dirty="0">
                <a:ln w="0"/>
                <a:solidFill>
                  <a:prstClr val="black"/>
                </a:solidFill>
                <a:effectLst/>
                <a:uLnTx/>
                <a:uFillTx/>
                <a:latin typeface="Calibri"/>
                <a:ea typeface="+mn-ea"/>
                <a:cs typeface="+mn-cs"/>
              </a:rPr>
              <a:t>Course</a:t>
            </a:r>
            <a:r>
              <a:rPr kumimoji="0" lang="en-IN" sz="2800" b="1" i="0" u="sng"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rPr>
              <a:t> </a:t>
            </a:r>
            <a:r>
              <a:rPr kumimoji="0" lang="en-IN" sz="2800" b="1" i="0" u="sng" strike="noStrike" kern="1200" cap="none" spc="0" normalizeH="0" baseline="0" noProof="0" dirty="0">
                <a:ln w="0"/>
                <a:solidFill>
                  <a:prstClr val="black"/>
                </a:solidFill>
                <a:effectLst/>
                <a:uLnTx/>
                <a:uFillTx/>
                <a:latin typeface="Calibri"/>
                <a:ea typeface="+mn-ea"/>
                <a:cs typeface="+mn-cs"/>
              </a:rPr>
              <a:t>Delivery</a:t>
            </a:r>
          </a:p>
        </p:txBody>
      </p:sp>
      <p:sp>
        <p:nvSpPr>
          <p:cNvPr id="6" name="TextBox 5">
            <a:extLst>
              <a:ext uri="{FF2B5EF4-FFF2-40B4-BE49-F238E27FC236}">
                <a16:creationId xmlns:a16="http://schemas.microsoft.com/office/drawing/2014/main" id="{0E2D457C-E18E-4EDD-AD2A-600B86F49707}"/>
              </a:ext>
            </a:extLst>
          </p:cNvPr>
          <p:cNvSpPr txBox="1"/>
          <p:nvPr/>
        </p:nvSpPr>
        <p:spPr>
          <a:xfrm>
            <a:off x="140678" y="3055594"/>
            <a:ext cx="568334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dirty="0">
                <a:ln w="0"/>
                <a:solidFill>
                  <a:prstClr val="black"/>
                </a:solidFill>
                <a:latin typeface="Calibri"/>
              </a:rPr>
              <a:t>VIRTUALIZATION AND CLOUD COMPUTING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1" dirty="0">
              <a:ln w="0"/>
              <a:solidFill>
                <a:prstClr val="black"/>
              </a:solidFill>
              <a:latin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(BTCS15F6200)</a:t>
            </a:r>
            <a:r>
              <a:rPr kumimoji="0" lang="en-IN" sz="1800" b="1" i="0" u="none" strike="noStrike" kern="1200" cap="none" spc="0" normalizeH="0" baseline="0" noProof="0" dirty="0">
                <a:ln w="0"/>
                <a:solidFill>
                  <a:srgbClr val="92D050"/>
                </a:solidFill>
                <a:effectLst>
                  <a:outerShdw blurRad="38100" dist="19050" dir="2700000" algn="tl" rotWithShape="0">
                    <a:prstClr val="black">
                      <a:alpha val="40000"/>
                    </a:prstClr>
                  </a:outerShdw>
                </a:effectLst>
                <a:uLnTx/>
                <a:uFillTx/>
                <a:latin typeface="Calibri"/>
                <a:ea typeface="+mn-ea"/>
                <a:cs typeface="+mn-cs"/>
              </a:rPr>
              <a:t> </a:t>
            </a:r>
            <a:r>
              <a:rPr kumimoji="0" lang="en-IN" sz="2000" b="1" i="0" u="none" strike="noStrike" kern="1200" cap="none" spc="0" normalizeH="0" baseline="0" noProof="0" dirty="0">
                <a:ln w="0"/>
                <a:solidFill>
                  <a:srgbClr val="92D050"/>
                </a:solidFill>
                <a:effectLst>
                  <a:outerShdw blurRad="38100" dist="19050" dir="2700000" algn="tl" rotWithShape="0">
                    <a:prstClr val="black">
                      <a:alpha val="40000"/>
                    </a:prstClr>
                  </a:outerShdw>
                </a:effectLst>
                <a:uLnTx/>
                <a:uFillTx/>
                <a:latin typeface="Calibri"/>
                <a:ea typeface="+mn-ea"/>
                <a:cs typeface="+mn-cs"/>
              </a:rPr>
              <a:t>             </a:t>
            </a:r>
          </a:p>
        </p:txBody>
      </p:sp>
      <p:sp>
        <p:nvSpPr>
          <p:cNvPr id="7" name="Rectangle 6">
            <a:extLst>
              <a:ext uri="{FF2B5EF4-FFF2-40B4-BE49-F238E27FC236}">
                <a16:creationId xmlns:a16="http://schemas.microsoft.com/office/drawing/2014/main" id="{298360E0-D98D-4B6E-BF78-714B9F2453D6}"/>
              </a:ext>
            </a:extLst>
          </p:cNvPr>
          <p:cNvSpPr/>
          <p:nvPr/>
        </p:nvSpPr>
        <p:spPr>
          <a:xfrm>
            <a:off x="531114" y="4606089"/>
            <a:ext cx="4572000" cy="1938992"/>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 By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w="0"/>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Prof. Kiran 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Assistant Professor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 kiranm@reva.edu.in</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9DF97A72-6BC5-4D26-BE16-EAF25C6B5CBD}"/>
              </a:ext>
            </a:extLst>
          </p:cNvPr>
          <p:cNvSpPr txBox="1"/>
          <p:nvPr/>
        </p:nvSpPr>
        <p:spPr>
          <a:xfrm>
            <a:off x="1484905" y="2501888"/>
            <a:ext cx="27916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B.Tech - VI Semester</a:t>
            </a:r>
            <a:r>
              <a:rPr kumimoji="0" lang="en-IN" sz="1800" b="1" i="0" u="none" strike="noStrike" kern="1200" cap="none" spc="0" normalizeH="0" baseline="0" noProof="0" dirty="0">
                <a:ln w="0"/>
                <a:solidFill>
                  <a:srgbClr val="92D050"/>
                </a:solidFill>
                <a:effectLst>
                  <a:outerShdw blurRad="38100" dist="19050" dir="2700000" algn="tl" rotWithShape="0">
                    <a:prstClr val="black">
                      <a:alpha val="40000"/>
                    </a:prstClr>
                  </a:outerShdw>
                </a:effectLst>
                <a:uLnTx/>
                <a:uFillTx/>
                <a:latin typeface="Calibri"/>
                <a:ea typeface="+mn-ea"/>
                <a:cs typeface="+mn-cs"/>
              </a:rPr>
              <a:t> </a:t>
            </a:r>
            <a:r>
              <a:rPr kumimoji="0" lang="en-IN" sz="2000" b="1" i="0" u="none" strike="noStrike" kern="1200" cap="none" spc="0" normalizeH="0" baseline="0" noProof="0" dirty="0">
                <a:ln w="0"/>
                <a:solidFill>
                  <a:srgbClr val="92D050"/>
                </a:solidFill>
                <a:effectLst>
                  <a:outerShdw blurRad="38100" dist="19050" dir="2700000" algn="tl" rotWithShape="0">
                    <a:prstClr val="black">
                      <a:alpha val="40000"/>
                    </a:prstClr>
                  </a:outerShdw>
                </a:effectLst>
                <a:uLnTx/>
                <a:uFillTx/>
                <a:latin typeface="Calibri"/>
                <a:ea typeface="+mn-ea"/>
                <a:cs typeface="+mn-cs"/>
              </a:rPr>
              <a:t>             </a:t>
            </a:r>
          </a:p>
        </p:txBody>
      </p:sp>
    </p:spTree>
    <p:extLst>
      <p:ext uri="{BB962C8B-B14F-4D97-AF65-F5344CB8AC3E}">
        <p14:creationId xmlns:p14="http://schemas.microsoft.com/office/powerpoint/2010/main" val="1524768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97570"/>
          </a:xfrm>
        </p:spPr>
        <p:txBody>
          <a:bodyPr>
            <a:normAutofit/>
          </a:bodyPr>
          <a:lstStyle/>
          <a:p>
            <a:pPr algn="just">
              <a:lnSpc>
                <a:spcPct val="100000"/>
              </a:lnSpc>
            </a:pPr>
            <a:r>
              <a:rPr lang="en-US" sz="2000" dirty="0"/>
              <a:t>The core </a:t>
            </a:r>
            <a:r>
              <a:rPr lang="en-US" sz="2000" b="1" dirty="0"/>
              <a:t>Tier 1</a:t>
            </a:r>
            <a:r>
              <a:rPr lang="en-US" sz="2000" dirty="0"/>
              <a:t> is made of </a:t>
            </a:r>
            <a:r>
              <a:rPr lang="en-US" sz="2000" b="1" dirty="0"/>
              <a:t>large-scale</a:t>
            </a:r>
            <a:r>
              <a:rPr lang="en-US" sz="2000" dirty="0"/>
              <a:t>, </a:t>
            </a:r>
            <a:r>
              <a:rPr lang="en-US" sz="2000" b="1" dirty="0"/>
              <a:t>international cloud providers</a:t>
            </a:r>
            <a:r>
              <a:rPr lang="en-US" sz="2000" dirty="0"/>
              <a:t> that oversee </a:t>
            </a:r>
            <a:r>
              <a:rPr lang="en-US" sz="2000" b="1" dirty="0"/>
              <a:t>massive interconnected global networks</a:t>
            </a:r>
            <a:r>
              <a:rPr lang="en-US" sz="2000" dirty="0"/>
              <a:t>, which are connected to </a:t>
            </a:r>
            <a:r>
              <a:rPr lang="en-US" sz="2000" b="1" dirty="0"/>
              <a:t>Tier 2’s large regional providers</a:t>
            </a:r>
            <a:r>
              <a:rPr lang="en-US" sz="2000" dirty="0"/>
              <a:t>.</a:t>
            </a:r>
          </a:p>
          <a:p>
            <a:pPr algn="just">
              <a:lnSpc>
                <a:spcPct val="100000"/>
              </a:lnSpc>
            </a:pPr>
            <a:r>
              <a:rPr lang="en-US" sz="2000" dirty="0"/>
              <a:t>The </a:t>
            </a:r>
            <a:r>
              <a:rPr lang="en-US" sz="2000" b="1" dirty="0"/>
              <a:t>interconnected ISPs</a:t>
            </a:r>
            <a:r>
              <a:rPr lang="en-US" sz="2000" dirty="0"/>
              <a:t> of </a:t>
            </a:r>
            <a:r>
              <a:rPr lang="en-US" sz="2000" b="1" dirty="0"/>
              <a:t>Tier 2</a:t>
            </a:r>
            <a:r>
              <a:rPr lang="en-US" sz="2000" dirty="0"/>
              <a:t> connect with </a:t>
            </a:r>
            <a:r>
              <a:rPr lang="en-US" sz="2000" b="1" dirty="0"/>
              <a:t>Tier 1 providers</a:t>
            </a:r>
            <a:r>
              <a:rPr lang="en-US" sz="2000" dirty="0"/>
              <a:t>, as well as the </a:t>
            </a:r>
            <a:r>
              <a:rPr lang="en-US" sz="2000" b="1" dirty="0"/>
              <a:t>local ISPs of Tier 3</a:t>
            </a:r>
            <a:r>
              <a:rPr lang="en-US" sz="2000" dirty="0"/>
              <a:t>.</a:t>
            </a:r>
          </a:p>
          <a:p>
            <a:pPr algn="just">
              <a:lnSpc>
                <a:spcPct val="100000"/>
              </a:lnSpc>
            </a:pPr>
            <a:r>
              <a:rPr lang="en-US" sz="2000" dirty="0"/>
              <a:t>Cloud consumers and cloud providers can connect </a:t>
            </a:r>
            <a:r>
              <a:rPr lang="en-US" sz="2000" b="1" dirty="0"/>
              <a:t>directly using a Tier 1 provider</a:t>
            </a:r>
            <a:r>
              <a:rPr lang="en-US" sz="2000" dirty="0"/>
              <a:t>, since any operational ISP can </a:t>
            </a:r>
            <a:r>
              <a:rPr lang="en-US" sz="2000" b="1" dirty="0"/>
              <a:t>enable Internet connection</a:t>
            </a:r>
            <a:r>
              <a:rPr lang="en-US" sz="2000" dirty="0"/>
              <a:t>.</a:t>
            </a:r>
          </a:p>
          <a:p>
            <a:pPr marL="0" indent="0" algn="just">
              <a:lnSpc>
                <a:spcPct val="100000"/>
              </a:lnSpc>
              <a:buNone/>
            </a:pPr>
            <a:endParaRPr lang="en-US" sz="1000" dirty="0"/>
          </a:p>
          <a:p>
            <a:pPr algn="just">
              <a:lnSpc>
                <a:spcPct val="100000"/>
              </a:lnSpc>
            </a:pPr>
            <a:r>
              <a:rPr lang="en-US" sz="2000" b="1" dirty="0"/>
              <a:t>Two fundamental components</a:t>
            </a:r>
            <a:r>
              <a:rPr lang="en-US" sz="2000" dirty="0"/>
              <a:t> used to construct the </a:t>
            </a:r>
            <a:r>
              <a:rPr lang="en-US" sz="2000" b="1" dirty="0"/>
              <a:t>internetworking architecture</a:t>
            </a:r>
            <a:r>
              <a:rPr lang="en-US" sz="2000" dirty="0"/>
              <a:t> are:</a:t>
            </a:r>
          </a:p>
          <a:p>
            <a:pPr marL="463550" indent="-295275" algn="just">
              <a:lnSpc>
                <a:spcPct val="100000"/>
              </a:lnSpc>
              <a:buFont typeface="Wingdings" panose="05000000000000000000" pitchFamily="2" charset="2"/>
              <a:buChar char="§"/>
            </a:pPr>
            <a:r>
              <a:rPr lang="en-US" sz="2000" b="1" dirty="0"/>
              <a:t>Connectionless Packet Switching (Datagram Networks)</a:t>
            </a:r>
          </a:p>
          <a:p>
            <a:pPr marL="463550" indent="-295275" algn="just">
              <a:lnSpc>
                <a:spcPct val="100000"/>
              </a:lnSpc>
              <a:buFont typeface="Wingdings" panose="05000000000000000000" pitchFamily="2" charset="2"/>
              <a:buChar char="§"/>
            </a:pPr>
            <a:r>
              <a:rPr lang="en-US" sz="2000" b="1" dirty="0"/>
              <a:t>Router-Based Interconnectivity</a:t>
            </a:r>
          </a:p>
        </p:txBody>
      </p:sp>
    </p:spTree>
    <p:extLst>
      <p:ext uri="{BB962C8B-B14F-4D97-AF65-F5344CB8AC3E}">
        <p14:creationId xmlns:p14="http://schemas.microsoft.com/office/powerpoint/2010/main" val="266792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7"/>
            <a:ext cx="8205861" cy="4766383"/>
          </a:xfrm>
        </p:spPr>
        <p:txBody>
          <a:bodyPr>
            <a:normAutofit lnSpcReduction="10000"/>
          </a:bodyPr>
          <a:lstStyle/>
          <a:p>
            <a:pPr marL="0" indent="0" algn="just">
              <a:lnSpc>
                <a:spcPct val="100000"/>
              </a:lnSpc>
              <a:buNone/>
            </a:pPr>
            <a:r>
              <a:rPr lang="en-US" sz="2200" b="1" dirty="0"/>
              <a:t>Connectionless Packet Switching (Datagram Networks):</a:t>
            </a:r>
          </a:p>
          <a:p>
            <a:pPr marL="168275" indent="-168275" algn="just">
              <a:lnSpc>
                <a:spcPct val="100000"/>
              </a:lnSpc>
            </a:pPr>
            <a:r>
              <a:rPr lang="en-US" sz="2000" dirty="0"/>
              <a:t>End-to-End (</a:t>
            </a:r>
            <a:r>
              <a:rPr lang="en-US" sz="2000" b="1" dirty="0"/>
              <a:t>sender-receiver pair</a:t>
            </a:r>
            <a:r>
              <a:rPr lang="en-US" sz="2000" dirty="0"/>
              <a:t>) data flows are divided into packets of a limited size that are received and processed through </a:t>
            </a:r>
            <a:r>
              <a:rPr lang="en-US" sz="2000" b="1" dirty="0"/>
              <a:t>network switches</a:t>
            </a:r>
            <a:r>
              <a:rPr lang="en-US" sz="2000" dirty="0"/>
              <a:t> and </a:t>
            </a:r>
            <a:r>
              <a:rPr lang="en-US" sz="2000" b="1" dirty="0"/>
              <a:t>routers</a:t>
            </a:r>
            <a:r>
              <a:rPr lang="en-US" sz="2000" dirty="0"/>
              <a:t>, then queued and forwarded from one intermediary node to the next.</a:t>
            </a:r>
          </a:p>
          <a:p>
            <a:pPr marL="168275" indent="-168275" algn="just">
              <a:lnSpc>
                <a:spcPct val="100000"/>
              </a:lnSpc>
            </a:pPr>
            <a:r>
              <a:rPr lang="en-US" sz="2000" dirty="0"/>
              <a:t>Each packet carries the necessary location information, such as the </a:t>
            </a:r>
            <a:r>
              <a:rPr lang="en-US" sz="2000" b="1" dirty="0"/>
              <a:t>Internet Protocol</a:t>
            </a:r>
            <a:r>
              <a:rPr lang="en-US" sz="2000" dirty="0"/>
              <a:t> (</a:t>
            </a:r>
            <a:r>
              <a:rPr lang="en-US" sz="2000" b="1" dirty="0"/>
              <a:t>IP</a:t>
            </a:r>
            <a:r>
              <a:rPr lang="en-US" sz="2000" dirty="0"/>
              <a:t>) or </a:t>
            </a:r>
            <a:r>
              <a:rPr lang="en-US" sz="2000" b="1" dirty="0"/>
              <a:t>Media Access Control</a:t>
            </a:r>
            <a:r>
              <a:rPr lang="en-US" sz="2000" dirty="0"/>
              <a:t> (</a:t>
            </a:r>
            <a:r>
              <a:rPr lang="en-US" sz="2000" b="1" dirty="0"/>
              <a:t>MAC</a:t>
            </a:r>
            <a:r>
              <a:rPr lang="en-US" sz="2000" dirty="0"/>
              <a:t>) address, to be processed and routed at every source, intermediary, and destination node.</a:t>
            </a:r>
          </a:p>
          <a:p>
            <a:pPr marL="0" indent="0" algn="just">
              <a:lnSpc>
                <a:spcPct val="100000"/>
              </a:lnSpc>
              <a:buNone/>
            </a:pPr>
            <a:endParaRPr lang="en-US" sz="1000" b="1" dirty="0"/>
          </a:p>
          <a:p>
            <a:pPr marL="0" indent="0" algn="just">
              <a:lnSpc>
                <a:spcPct val="100000"/>
              </a:lnSpc>
              <a:buNone/>
            </a:pPr>
            <a:r>
              <a:rPr lang="en-US" sz="2200" b="1" dirty="0"/>
              <a:t>Router-Based Interconnectivity:</a:t>
            </a:r>
          </a:p>
          <a:p>
            <a:pPr marL="168275" indent="-168275" algn="just">
              <a:lnSpc>
                <a:spcPct val="100000"/>
              </a:lnSpc>
            </a:pPr>
            <a:r>
              <a:rPr lang="en-US" sz="2000" dirty="0"/>
              <a:t>A </a:t>
            </a:r>
            <a:r>
              <a:rPr lang="en-US" sz="2000" i="1" dirty="0"/>
              <a:t>router</a:t>
            </a:r>
            <a:r>
              <a:rPr lang="en-US" sz="2000" dirty="0"/>
              <a:t> is a device that is connected to </a:t>
            </a:r>
            <a:r>
              <a:rPr lang="en-US" sz="2000" b="1" dirty="0"/>
              <a:t>multiple networks</a:t>
            </a:r>
            <a:r>
              <a:rPr lang="en-US" sz="2000" dirty="0"/>
              <a:t> through which it </a:t>
            </a:r>
            <a:r>
              <a:rPr lang="en-US" sz="2000" b="1" dirty="0"/>
              <a:t>forwards packets</a:t>
            </a:r>
            <a:r>
              <a:rPr lang="en-US" sz="2000" dirty="0"/>
              <a:t>.</a:t>
            </a:r>
          </a:p>
          <a:p>
            <a:pPr marL="168275" indent="-168275" algn="just">
              <a:lnSpc>
                <a:spcPct val="100000"/>
              </a:lnSpc>
            </a:pPr>
            <a:r>
              <a:rPr lang="en-US" sz="2000" dirty="0"/>
              <a:t>Routers manage </a:t>
            </a:r>
            <a:r>
              <a:rPr lang="en-US" sz="2000" b="1" dirty="0"/>
              <a:t>network traffic</a:t>
            </a:r>
            <a:r>
              <a:rPr lang="en-US" sz="2000" dirty="0"/>
              <a:t> and maintains the </a:t>
            </a:r>
            <a:r>
              <a:rPr lang="en-US" sz="2000" b="1" dirty="0"/>
              <a:t>network topology information</a:t>
            </a:r>
            <a:r>
              <a:rPr lang="en-US" sz="2000" dirty="0"/>
              <a:t> that </a:t>
            </a:r>
            <a:r>
              <a:rPr lang="en-US" sz="2000" b="1" dirty="0"/>
              <a:t>locates the next node</a:t>
            </a:r>
            <a:r>
              <a:rPr lang="en-US" sz="2000" dirty="0"/>
              <a:t> on the communication path between the source and destination nodes.</a:t>
            </a:r>
          </a:p>
        </p:txBody>
      </p:sp>
    </p:spTree>
    <p:extLst>
      <p:ext uri="{BB962C8B-B14F-4D97-AF65-F5344CB8AC3E}">
        <p14:creationId xmlns:p14="http://schemas.microsoft.com/office/powerpoint/2010/main" val="186909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pic>
        <p:nvPicPr>
          <p:cNvPr id="6" name="Picture 5">
            <a:extLst>
              <a:ext uri="{FF2B5EF4-FFF2-40B4-BE49-F238E27FC236}">
                <a16:creationId xmlns:a16="http://schemas.microsoft.com/office/drawing/2014/main" id="{97FB7C9D-16C1-4700-86B1-C3940F448E8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731986" y="1179804"/>
            <a:ext cx="5626143" cy="5607856"/>
          </a:xfrm>
          <a:prstGeom prst="rect">
            <a:avLst/>
          </a:prstGeom>
        </p:spPr>
      </p:pic>
      <p:sp>
        <p:nvSpPr>
          <p:cNvPr id="7" name="Rectangle 6">
            <a:extLst>
              <a:ext uri="{FF2B5EF4-FFF2-40B4-BE49-F238E27FC236}">
                <a16:creationId xmlns:a16="http://schemas.microsoft.com/office/drawing/2014/main" id="{C2812FAC-FFDE-4CF7-BCDB-4071DF1545A2}"/>
              </a:ext>
            </a:extLst>
          </p:cNvPr>
          <p:cNvSpPr/>
          <p:nvPr/>
        </p:nvSpPr>
        <p:spPr>
          <a:xfrm>
            <a:off x="6358129" y="3526466"/>
            <a:ext cx="2569993" cy="1200329"/>
          </a:xfrm>
          <a:prstGeom prst="rect">
            <a:avLst/>
          </a:prstGeom>
        </p:spPr>
        <p:txBody>
          <a:bodyPr wrap="square">
            <a:spAutoFit/>
          </a:bodyPr>
          <a:lstStyle/>
          <a:p>
            <a:pPr algn="just"/>
            <a:r>
              <a:rPr lang="en-US" dirty="0"/>
              <a:t>Packets traveling through the Internet are directed by a router that arranges them into a message.</a:t>
            </a:r>
          </a:p>
        </p:txBody>
      </p:sp>
    </p:spTree>
    <p:extLst>
      <p:ext uri="{BB962C8B-B14F-4D97-AF65-F5344CB8AC3E}">
        <p14:creationId xmlns:p14="http://schemas.microsoft.com/office/powerpoint/2010/main" val="31915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21871"/>
            <a:ext cx="8205861" cy="4766383"/>
          </a:xfrm>
        </p:spPr>
        <p:txBody>
          <a:bodyPr>
            <a:noAutofit/>
          </a:bodyPr>
          <a:lstStyle/>
          <a:p>
            <a:pPr marL="168275" indent="-168275" algn="just">
              <a:lnSpc>
                <a:spcPct val="100000"/>
              </a:lnSpc>
            </a:pPr>
            <a:r>
              <a:rPr lang="en-US" sz="2000" dirty="0"/>
              <a:t>The </a:t>
            </a:r>
            <a:r>
              <a:rPr lang="en-US" sz="2000" b="1" dirty="0"/>
              <a:t>communication path</a:t>
            </a:r>
            <a:r>
              <a:rPr lang="en-US" sz="2000" dirty="0"/>
              <a:t> that connects a cloud consumer with its cloud provider may involve </a:t>
            </a:r>
            <a:r>
              <a:rPr lang="en-US" sz="2000" b="1" dirty="0"/>
              <a:t>multiple ISP networks</a:t>
            </a:r>
            <a:r>
              <a:rPr lang="en-US" sz="2000" dirty="0"/>
              <a:t>.</a:t>
            </a:r>
          </a:p>
          <a:p>
            <a:pPr marL="168275" indent="-168275" algn="just">
              <a:lnSpc>
                <a:spcPct val="100000"/>
              </a:lnSpc>
            </a:pPr>
            <a:r>
              <a:rPr lang="en-US" sz="2000" dirty="0"/>
              <a:t>This applies to ISPs that implement the </a:t>
            </a:r>
            <a:r>
              <a:rPr lang="en-US" sz="2000" b="1" dirty="0"/>
              <a:t>Internet’s internetworking layer</a:t>
            </a:r>
            <a:r>
              <a:rPr lang="en-US" sz="2000" dirty="0"/>
              <a:t> and interact with other network technologies, as follows:</a:t>
            </a:r>
          </a:p>
          <a:p>
            <a:pPr marL="0" indent="0" algn="just">
              <a:lnSpc>
                <a:spcPct val="100000"/>
              </a:lnSpc>
              <a:buNone/>
            </a:pPr>
            <a:endParaRPr lang="en-US" sz="1000" b="1" dirty="0"/>
          </a:p>
          <a:p>
            <a:pPr marL="0" indent="0" algn="just">
              <a:lnSpc>
                <a:spcPct val="100000"/>
              </a:lnSpc>
              <a:buNone/>
            </a:pPr>
            <a:r>
              <a:rPr lang="en-US" sz="2000" b="1" dirty="0"/>
              <a:t>Physical Network:</a:t>
            </a:r>
          </a:p>
          <a:p>
            <a:pPr marL="168275" indent="-168275" algn="just">
              <a:lnSpc>
                <a:spcPct val="100000"/>
              </a:lnSpc>
            </a:pPr>
            <a:r>
              <a:rPr lang="en-US" sz="2000" dirty="0"/>
              <a:t>IP packets are transmitted through underlying physical networks that connect adjacent nodes, such as Ethernet, ATM network and so on.</a:t>
            </a:r>
          </a:p>
          <a:p>
            <a:pPr marL="168275" indent="-168275" algn="just">
              <a:lnSpc>
                <a:spcPct val="100000"/>
              </a:lnSpc>
            </a:pPr>
            <a:r>
              <a:rPr lang="en-US" sz="2000" dirty="0"/>
              <a:t>Physical networks comprise a </a:t>
            </a:r>
            <a:r>
              <a:rPr lang="en-US" sz="2000" b="1" dirty="0"/>
              <a:t>data link layer</a:t>
            </a:r>
            <a:r>
              <a:rPr lang="en-US" sz="2000" dirty="0"/>
              <a:t> that controls data transfer between neighboring nodes, and a physical layer that transmits data bits through both wired and wireless media.</a:t>
            </a:r>
          </a:p>
        </p:txBody>
      </p:sp>
    </p:spTree>
    <p:extLst>
      <p:ext uri="{BB962C8B-B14F-4D97-AF65-F5344CB8AC3E}">
        <p14:creationId xmlns:p14="http://schemas.microsoft.com/office/powerpoint/2010/main" val="132975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7"/>
            <a:ext cx="8205861" cy="4766383"/>
          </a:xfrm>
        </p:spPr>
        <p:txBody>
          <a:bodyPr>
            <a:normAutofit/>
          </a:bodyPr>
          <a:lstStyle/>
          <a:p>
            <a:pPr marL="0" indent="0" algn="just">
              <a:lnSpc>
                <a:spcPct val="100000"/>
              </a:lnSpc>
              <a:buNone/>
            </a:pPr>
            <a:r>
              <a:rPr lang="en-US" sz="2000" b="1" dirty="0"/>
              <a:t>Transport Layer Protocol:</a:t>
            </a:r>
          </a:p>
          <a:p>
            <a:pPr marL="168275" indent="-168275" algn="just">
              <a:lnSpc>
                <a:spcPct val="100000"/>
              </a:lnSpc>
            </a:pPr>
            <a:r>
              <a:rPr lang="en-US" sz="2000" dirty="0"/>
              <a:t>IP Transport layer protocols, such as the </a:t>
            </a:r>
            <a:r>
              <a:rPr lang="en-US" sz="2000" b="1" dirty="0"/>
              <a:t>Transmission Control Protocol</a:t>
            </a:r>
            <a:r>
              <a:rPr lang="en-US" sz="2000" dirty="0"/>
              <a:t> (</a:t>
            </a:r>
            <a:r>
              <a:rPr lang="en-US" sz="2000" b="1" dirty="0"/>
              <a:t>TCP</a:t>
            </a:r>
            <a:r>
              <a:rPr lang="en-US" sz="2000" dirty="0"/>
              <a:t>) and </a:t>
            </a:r>
            <a:r>
              <a:rPr lang="en-US" sz="2000" b="1" dirty="0"/>
              <a:t>User Datagram Protocol</a:t>
            </a:r>
            <a:r>
              <a:rPr lang="en-US" sz="2000" dirty="0"/>
              <a:t> (</a:t>
            </a:r>
            <a:r>
              <a:rPr lang="en-US" sz="2000" b="1" dirty="0"/>
              <a:t>UDP</a:t>
            </a:r>
            <a:r>
              <a:rPr lang="en-US" sz="2000" dirty="0"/>
              <a:t>), use the IP to provide standardized, end-to-end communication support that facilitates the navigation of data packets across the Internet.</a:t>
            </a:r>
          </a:p>
          <a:p>
            <a:pPr marL="0" indent="0" algn="just">
              <a:lnSpc>
                <a:spcPct val="100000"/>
              </a:lnSpc>
              <a:buNone/>
            </a:pPr>
            <a:endParaRPr lang="en-US" sz="1000" b="1" dirty="0"/>
          </a:p>
          <a:p>
            <a:pPr marL="0" indent="0" algn="just">
              <a:lnSpc>
                <a:spcPct val="100000"/>
              </a:lnSpc>
              <a:buNone/>
            </a:pPr>
            <a:r>
              <a:rPr lang="en-US" sz="2000" b="1" dirty="0"/>
              <a:t>Application Layer Protocol:</a:t>
            </a:r>
            <a:endParaRPr lang="en-US" sz="2000" dirty="0"/>
          </a:p>
          <a:p>
            <a:pPr marL="168275" indent="-168275" algn="just">
              <a:lnSpc>
                <a:spcPct val="100000"/>
              </a:lnSpc>
            </a:pPr>
            <a:r>
              <a:rPr lang="en-US" sz="2000" dirty="0"/>
              <a:t>Protocols such as HTTP, SMTP for e-mail, BitTorrent for P2P, use </a:t>
            </a:r>
            <a:r>
              <a:rPr lang="en-US" sz="2000" b="1" dirty="0"/>
              <a:t>transport layer protocols</a:t>
            </a:r>
            <a:r>
              <a:rPr lang="en-US" sz="2000" dirty="0"/>
              <a:t> to standardize and enable specific data packet transferring methods over the Internet.</a:t>
            </a:r>
          </a:p>
          <a:p>
            <a:pPr marL="168275" indent="-168275" algn="just">
              <a:lnSpc>
                <a:spcPct val="100000"/>
              </a:lnSpc>
            </a:pPr>
            <a:r>
              <a:rPr lang="en-US" sz="2000" dirty="0"/>
              <a:t>Many other protocols also fulfill </a:t>
            </a:r>
            <a:r>
              <a:rPr lang="en-US" sz="2000" b="1" dirty="0"/>
              <a:t>application-centric requirements</a:t>
            </a:r>
            <a:r>
              <a:rPr lang="en-US" sz="2000" dirty="0"/>
              <a:t> and use either </a:t>
            </a:r>
            <a:r>
              <a:rPr lang="en-US" sz="2000" b="1" dirty="0"/>
              <a:t>TCP/IP </a:t>
            </a:r>
            <a:r>
              <a:rPr lang="en-US" sz="2000" dirty="0"/>
              <a:t>or </a:t>
            </a:r>
            <a:r>
              <a:rPr lang="en-US" sz="2000" b="1" dirty="0"/>
              <a:t>UDP</a:t>
            </a:r>
            <a:r>
              <a:rPr lang="en-US" sz="2000" dirty="0"/>
              <a:t> as their primary method of data transferring across the </a:t>
            </a:r>
            <a:r>
              <a:rPr lang="en-US" sz="2000" b="1" dirty="0"/>
              <a:t>Internet</a:t>
            </a:r>
            <a:r>
              <a:rPr lang="en-US" sz="2000" dirty="0"/>
              <a:t> and </a:t>
            </a:r>
            <a:r>
              <a:rPr lang="en-US" sz="2000" b="1" dirty="0"/>
              <a:t>LANs</a:t>
            </a:r>
            <a:r>
              <a:rPr lang="en-US" sz="2000" dirty="0"/>
              <a:t>.</a:t>
            </a:r>
          </a:p>
        </p:txBody>
      </p:sp>
    </p:spTree>
    <p:extLst>
      <p:ext uri="{BB962C8B-B14F-4D97-AF65-F5344CB8AC3E}">
        <p14:creationId xmlns:p14="http://schemas.microsoft.com/office/powerpoint/2010/main" val="95011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pic>
        <p:nvPicPr>
          <p:cNvPr id="7" name="Picture 6">
            <a:extLst>
              <a:ext uri="{FF2B5EF4-FFF2-40B4-BE49-F238E27FC236}">
                <a16:creationId xmlns:a16="http://schemas.microsoft.com/office/drawing/2014/main" id="{0C3DC64A-C4B1-43D7-BF38-4A097A044E8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707455" y="1643035"/>
            <a:ext cx="7729089" cy="3937690"/>
          </a:xfrm>
          <a:prstGeom prst="rect">
            <a:avLst/>
          </a:prstGeom>
        </p:spPr>
      </p:pic>
      <p:sp>
        <p:nvSpPr>
          <p:cNvPr id="8" name="Rectangle 7">
            <a:extLst>
              <a:ext uri="{FF2B5EF4-FFF2-40B4-BE49-F238E27FC236}">
                <a16:creationId xmlns:a16="http://schemas.microsoft.com/office/drawing/2014/main" id="{444666CA-9317-431B-91F2-3796EC48A3CE}"/>
              </a:ext>
            </a:extLst>
          </p:cNvPr>
          <p:cNvSpPr/>
          <p:nvPr/>
        </p:nvSpPr>
        <p:spPr>
          <a:xfrm>
            <a:off x="1389183" y="5734496"/>
            <a:ext cx="6365632" cy="369332"/>
          </a:xfrm>
          <a:prstGeom prst="rect">
            <a:avLst/>
          </a:prstGeom>
        </p:spPr>
        <p:txBody>
          <a:bodyPr wrap="square">
            <a:spAutoFit/>
          </a:bodyPr>
          <a:lstStyle/>
          <a:p>
            <a:r>
              <a:rPr lang="en-US" dirty="0"/>
              <a:t>A generic view of the Internet reference model and protocol stack</a:t>
            </a:r>
          </a:p>
        </p:txBody>
      </p:sp>
    </p:spTree>
    <p:extLst>
      <p:ext uri="{BB962C8B-B14F-4D97-AF65-F5344CB8AC3E}">
        <p14:creationId xmlns:p14="http://schemas.microsoft.com/office/powerpoint/2010/main" val="3113162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7"/>
            <a:ext cx="8205861" cy="4766383"/>
          </a:xfrm>
        </p:spPr>
        <p:txBody>
          <a:bodyPr>
            <a:normAutofit/>
          </a:bodyPr>
          <a:lstStyle/>
          <a:p>
            <a:pPr marL="0" indent="0" algn="just">
              <a:lnSpc>
                <a:spcPct val="100000"/>
              </a:lnSpc>
              <a:buNone/>
            </a:pPr>
            <a:r>
              <a:rPr lang="en-US" sz="2200" b="1" dirty="0"/>
              <a:t>Technical and Business Considerations:</a:t>
            </a:r>
          </a:p>
          <a:p>
            <a:pPr marL="0" indent="0" algn="just">
              <a:lnSpc>
                <a:spcPct val="100000"/>
              </a:lnSpc>
              <a:buNone/>
            </a:pPr>
            <a:endParaRPr lang="en-US" sz="1000" b="1" dirty="0"/>
          </a:p>
          <a:p>
            <a:pPr marL="0" indent="0" algn="just">
              <a:lnSpc>
                <a:spcPct val="100000"/>
              </a:lnSpc>
              <a:buNone/>
            </a:pPr>
            <a:r>
              <a:rPr lang="en-US" sz="2000" b="1" dirty="0"/>
              <a:t>Connectivity Issues:</a:t>
            </a:r>
          </a:p>
          <a:p>
            <a:pPr algn="just">
              <a:lnSpc>
                <a:spcPct val="100000"/>
              </a:lnSpc>
            </a:pPr>
            <a:r>
              <a:rPr lang="en-US" sz="2000" dirty="0"/>
              <a:t>In traditional, on-premise deployment models, enterprise applications and various IT solutions are commonly </a:t>
            </a:r>
            <a:r>
              <a:rPr lang="en-US" sz="2000" b="1" dirty="0"/>
              <a:t>hosted on centralized servers</a:t>
            </a:r>
            <a:r>
              <a:rPr lang="en-US" sz="2000" dirty="0"/>
              <a:t> and </a:t>
            </a:r>
            <a:r>
              <a:rPr lang="en-US" sz="2000" b="1" dirty="0"/>
              <a:t>storage devices</a:t>
            </a:r>
            <a:r>
              <a:rPr lang="en-US" sz="2000" dirty="0"/>
              <a:t> residing in the </a:t>
            </a:r>
            <a:r>
              <a:rPr lang="en-US" sz="2000" b="1" dirty="0"/>
              <a:t>organization’s own data center</a:t>
            </a:r>
            <a:r>
              <a:rPr lang="en-US" sz="2000" dirty="0"/>
              <a:t>.</a:t>
            </a:r>
          </a:p>
          <a:p>
            <a:pPr algn="just"/>
            <a:r>
              <a:rPr lang="en-US" sz="2000" dirty="0"/>
              <a:t>End-user devices, such as smartphones and laptops, </a:t>
            </a:r>
            <a:r>
              <a:rPr lang="en-US" sz="2000" b="1" dirty="0"/>
              <a:t>access the data center </a:t>
            </a:r>
            <a:r>
              <a:rPr lang="en-US" sz="2000" dirty="0"/>
              <a:t>through the corporate network, which provides uninterrupted Internet connectivity.</a:t>
            </a:r>
          </a:p>
          <a:p>
            <a:pPr algn="just"/>
            <a:r>
              <a:rPr lang="en-US" sz="2000" dirty="0"/>
              <a:t>TCP/IP facilitates both Internet access and on-premise data exchange over LANs.</a:t>
            </a:r>
          </a:p>
        </p:txBody>
      </p:sp>
    </p:spTree>
    <p:extLst>
      <p:ext uri="{BB962C8B-B14F-4D97-AF65-F5344CB8AC3E}">
        <p14:creationId xmlns:p14="http://schemas.microsoft.com/office/powerpoint/2010/main" val="2548322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pic>
        <p:nvPicPr>
          <p:cNvPr id="7" name="Picture 6">
            <a:extLst>
              <a:ext uri="{FF2B5EF4-FFF2-40B4-BE49-F238E27FC236}">
                <a16:creationId xmlns:a16="http://schemas.microsoft.com/office/drawing/2014/main" id="{CB6FE62B-2B6B-485A-BDAB-DABBC9C5717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28650" y="1673497"/>
            <a:ext cx="8015577" cy="3511006"/>
          </a:xfrm>
          <a:prstGeom prst="rect">
            <a:avLst/>
          </a:prstGeom>
        </p:spPr>
      </p:pic>
      <p:sp>
        <p:nvSpPr>
          <p:cNvPr id="8" name="Rectangle 7">
            <a:extLst>
              <a:ext uri="{FF2B5EF4-FFF2-40B4-BE49-F238E27FC236}">
                <a16:creationId xmlns:a16="http://schemas.microsoft.com/office/drawing/2014/main" id="{30817CAA-162D-4F2B-B2D8-2645DCEF2F57}"/>
              </a:ext>
            </a:extLst>
          </p:cNvPr>
          <p:cNvSpPr/>
          <p:nvPr/>
        </p:nvSpPr>
        <p:spPr>
          <a:xfrm>
            <a:off x="1411420" y="5410940"/>
            <a:ext cx="6450036" cy="923330"/>
          </a:xfrm>
          <a:prstGeom prst="rect">
            <a:avLst/>
          </a:prstGeom>
        </p:spPr>
        <p:txBody>
          <a:bodyPr wrap="square">
            <a:spAutoFit/>
          </a:bodyPr>
          <a:lstStyle/>
          <a:p>
            <a:pPr algn="ctr"/>
            <a:r>
              <a:rPr lang="en-US" b="1" dirty="0"/>
              <a:t>The internetworking architecture of a private cloud.</a:t>
            </a:r>
          </a:p>
          <a:p>
            <a:pPr algn="ctr"/>
            <a:r>
              <a:rPr lang="en-US" dirty="0"/>
              <a:t>The physical IT resources that constitute the cloud are located and managed within the organization.</a:t>
            </a:r>
          </a:p>
        </p:txBody>
      </p:sp>
    </p:spTree>
    <p:extLst>
      <p:ext uri="{BB962C8B-B14F-4D97-AF65-F5344CB8AC3E}">
        <p14:creationId xmlns:p14="http://schemas.microsoft.com/office/powerpoint/2010/main" val="425783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pic>
        <p:nvPicPr>
          <p:cNvPr id="4" name="Picture 3">
            <a:extLst>
              <a:ext uri="{FF2B5EF4-FFF2-40B4-BE49-F238E27FC236}">
                <a16:creationId xmlns:a16="http://schemas.microsoft.com/office/drawing/2014/main" id="{67C5566B-D19D-4F5B-ADD7-B46B205C039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784278" y="1122602"/>
            <a:ext cx="5785333" cy="4612796"/>
          </a:xfrm>
          <a:prstGeom prst="rect">
            <a:avLst/>
          </a:prstGeom>
        </p:spPr>
      </p:pic>
      <p:sp>
        <p:nvSpPr>
          <p:cNvPr id="5" name="Rectangle 4">
            <a:extLst>
              <a:ext uri="{FF2B5EF4-FFF2-40B4-BE49-F238E27FC236}">
                <a16:creationId xmlns:a16="http://schemas.microsoft.com/office/drawing/2014/main" id="{21BA56C9-66B8-418E-90C5-26D83E13902C}"/>
              </a:ext>
            </a:extLst>
          </p:cNvPr>
          <p:cNvSpPr/>
          <p:nvPr/>
        </p:nvSpPr>
        <p:spPr>
          <a:xfrm>
            <a:off x="784278" y="5795890"/>
            <a:ext cx="7867353" cy="923330"/>
          </a:xfrm>
          <a:prstGeom prst="rect">
            <a:avLst/>
          </a:prstGeom>
        </p:spPr>
        <p:txBody>
          <a:bodyPr wrap="square">
            <a:spAutoFit/>
          </a:bodyPr>
          <a:lstStyle/>
          <a:p>
            <a:pPr algn="ctr"/>
            <a:r>
              <a:rPr lang="en-US" b="1" dirty="0"/>
              <a:t>The internetworking architecture of an Internet-based cloud deployment model.</a:t>
            </a:r>
          </a:p>
          <a:p>
            <a:pPr algn="ctr"/>
            <a:r>
              <a:rPr lang="en-US" dirty="0"/>
              <a:t>The Internet is the connecting agent between non-proximate cloud consumers, roaming end-users, and the cloud provider’s own network.</a:t>
            </a:r>
          </a:p>
        </p:txBody>
      </p:sp>
    </p:spTree>
    <p:extLst>
      <p:ext uri="{BB962C8B-B14F-4D97-AF65-F5344CB8AC3E}">
        <p14:creationId xmlns:p14="http://schemas.microsoft.com/office/powerpoint/2010/main" val="106876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graphicFrame>
        <p:nvGraphicFramePr>
          <p:cNvPr id="6" name="object 20">
            <a:extLst>
              <a:ext uri="{FF2B5EF4-FFF2-40B4-BE49-F238E27FC236}">
                <a16:creationId xmlns:a16="http://schemas.microsoft.com/office/drawing/2014/main" id="{0D199F8A-8DD4-4DA0-8405-F78172E0838A}"/>
              </a:ext>
            </a:extLst>
          </p:cNvPr>
          <p:cNvGraphicFramePr>
            <a:graphicFrameLocks noGrp="1"/>
          </p:cNvGraphicFramePr>
          <p:nvPr>
            <p:extLst>
              <p:ext uri="{D42A27DB-BD31-4B8C-83A1-F6EECF244321}">
                <p14:modId xmlns:p14="http://schemas.microsoft.com/office/powerpoint/2010/main" val="2471508005"/>
              </p:ext>
            </p:extLst>
          </p:nvPr>
        </p:nvGraphicFramePr>
        <p:xfrm>
          <a:off x="760022" y="1520825"/>
          <a:ext cx="8186566" cy="4742815"/>
        </p:xfrm>
        <a:graphic>
          <a:graphicData uri="http://schemas.openxmlformats.org/drawingml/2006/table">
            <a:tbl>
              <a:tblPr firstRow="1" bandRow="1">
                <a:tableStyleId>{2D5ABB26-0587-4C30-8999-92F81FD0307C}</a:tableStyleId>
              </a:tblPr>
              <a:tblGrid>
                <a:gridCol w="4093283">
                  <a:extLst>
                    <a:ext uri="{9D8B030D-6E8A-4147-A177-3AD203B41FA5}">
                      <a16:colId xmlns:a16="http://schemas.microsoft.com/office/drawing/2014/main" val="20000"/>
                    </a:ext>
                  </a:extLst>
                </a:gridCol>
                <a:gridCol w="4093283">
                  <a:extLst>
                    <a:ext uri="{9D8B030D-6E8A-4147-A177-3AD203B41FA5}">
                      <a16:colId xmlns:a16="http://schemas.microsoft.com/office/drawing/2014/main" val="20001"/>
                    </a:ext>
                  </a:extLst>
                </a:gridCol>
              </a:tblGrid>
              <a:tr h="250190">
                <a:tc>
                  <a:txBody>
                    <a:bodyPr/>
                    <a:lstStyle/>
                    <a:p>
                      <a:pPr>
                        <a:lnSpc>
                          <a:spcPct val="100000"/>
                        </a:lnSpc>
                      </a:pPr>
                      <a:endParaRPr sz="1500" dirty="0">
                        <a:latin typeface="Times New Roman"/>
                        <a:cs typeface="Times New Roman"/>
                      </a:endParaRPr>
                    </a:p>
                  </a:txBody>
                  <a:tcPr marL="0" marR="0" marT="0" marB="0"/>
                </a:tc>
                <a:tc>
                  <a:txBody>
                    <a:bodyPr/>
                    <a:lstStyle/>
                    <a:p>
                      <a:pPr>
                        <a:lnSpc>
                          <a:spcPct val="100000"/>
                        </a:lnSpc>
                      </a:pPr>
                      <a:endParaRPr sz="1500" dirty="0">
                        <a:latin typeface="Times New Roman"/>
                        <a:cs typeface="Times New Roman"/>
                      </a:endParaRPr>
                    </a:p>
                  </a:txBody>
                  <a:tcPr marL="0" marR="0" marT="0" marB="0"/>
                </a:tc>
                <a:extLst>
                  <a:ext uri="{0D108BD9-81ED-4DB2-BD59-A6C34878D82A}">
                    <a16:rowId xmlns:a16="http://schemas.microsoft.com/office/drawing/2014/main" val="10000"/>
                  </a:ext>
                </a:extLst>
              </a:tr>
              <a:tr h="491490">
                <a:tc>
                  <a:txBody>
                    <a:bodyPr/>
                    <a:lstStyle/>
                    <a:p>
                      <a:pPr marL="91440">
                        <a:lnSpc>
                          <a:spcPct val="100000"/>
                        </a:lnSpc>
                        <a:spcBef>
                          <a:spcPts val="800"/>
                        </a:spcBef>
                      </a:pPr>
                      <a:r>
                        <a:rPr sz="2000" b="1" spc="-5" dirty="0">
                          <a:solidFill>
                            <a:srgbClr val="FFFFFF"/>
                          </a:solidFill>
                          <a:latin typeface="+mn-lt"/>
                          <a:cs typeface="Georgia"/>
                        </a:rPr>
                        <a:t>On-Premise </a:t>
                      </a:r>
                      <a:r>
                        <a:rPr sz="2000" b="1" dirty="0">
                          <a:solidFill>
                            <a:srgbClr val="FFFFFF"/>
                          </a:solidFill>
                          <a:latin typeface="+mn-lt"/>
                          <a:cs typeface="Georgia"/>
                        </a:rPr>
                        <a:t>IT</a:t>
                      </a:r>
                      <a:r>
                        <a:rPr sz="2000" b="1" spc="5" dirty="0">
                          <a:solidFill>
                            <a:srgbClr val="FFFFFF"/>
                          </a:solidFill>
                          <a:latin typeface="+mn-lt"/>
                          <a:cs typeface="Georgia"/>
                        </a:rPr>
                        <a:t> </a:t>
                      </a:r>
                      <a:r>
                        <a:rPr sz="2000" b="1" spc="-5" dirty="0">
                          <a:solidFill>
                            <a:srgbClr val="FFFFFF"/>
                          </a:solidFill>
                          <a:latin typeface="+mn-lt"/>
                          <a:cs typeface="Georgia"/>
                        </a:rPr>
                        <a:t>Resources</a:t>
                      </a:r>
                      <a:endParaRPr sz="2000" dirty="0">
                        <a:latin typeface="+mn-lt"/>
                        <a:cs typeface="Georgia"/>
                      </a:endParaRPr>
                    </a:p>
                  </a:txBody>
                  <a:tcPr marL="0" marR="0" marT="101600" marB="0">
                    <a:solidFill>
                      <a:srgbClr val="D16248"/>
                    </a:solidFill>
                  </a:tcPr>
                </a:tc>
                <a:tc>
                  <a:txBody>
                    <a:bodyPr/>
                    <a:lstStyle/>
                    <a:p>
                      <a:pPr marL="92075" algn="ctr">
                        <a:lnSpc>
                          <a:spcPct val="100000"/>
                        </a:lnSpc>
                        <a:spcBef>
                          <a:spcPts val="800"/>
                        </a:spcBef>
                      </a:pPr>
                      <a:r>
                        <a:rPr sz="2000" b="1" spc="-5" dirty="0">
                          <a:solidFill>
                            <a:srgbClr val="FFFFFF"/>
                          </a:solidFill>
                          <a:latin typeface="+mn-lt"/>
                          <a:cs typeface="Georgia"/>
                        </a:rPr>
                        <a:t>Cloud-Based </a:t>
                      </a:r>
                      <a:r>
                        <a:rPr sz="2000" b="1" dirty="0">
                          <a:solidFill>
                            <a:srgbClr val="FFFFFF"/>
                          </a:solidFill>
                          <a:latin typeface="+mn-lt"/>
                          <a:cs typeface="Georgia"/>
                        </a:rPr>
                        <a:t>IT</a:t>
                      </a:r>
                      <a:r>
                        <a:rPr sz="2000" b="1" spc="0" dirty="0">
                          <a:solidFill>
                            <a:srgbClr val="FFFFFF"/>
                          </a:solidFill>
                          <a:latin typeface="+mn-lt"/>
                          <a:cs typeface="Georgia"/>
                        </a:rPr>
                        <a:t> </a:t>
                      </a:r>
                      <a:r>
                        <a:rPr sz="2000" b="1" spc="-5" dirty="0">
                          <a:solidFill>
                            <a:srgbClr val="FFFFFF"/>
                          </a:solidFill>
                          <a:latin typeface="+mn-lt"/>
                          <a:cs typeface="Georgia"/>
                        </a:rPr>
                        <a:t>Resources</a:t>
                      </a:r>
                      <a:endParaRPr sz="2000" dirty="0">
                        <a:latin typeface="+mn-lt"/>
                        <a:cs typeface="Georgia"/>
                      </a:endParaRPr>
                    </a:p>
                  </a:txBody>
                  <a:tcPr marL="0" marR="0" marT="101600" marB="0">
                    <a:solidFill>
                      <a:srgbClr val="D16248"/>
                    </a:solidFill>
                  </a:tcPr>
                </a:tc>
                <a:extLst>
                  <a:ext uri="{0D108BD9-81ED-4DB2-BD59-A6C34878D82A}">
                    <a16:rowId xmlns:a16="http://schemas.microsoft.com/office/drawing/2014/main" val="10001"/>
                  </a:ext>
                </a:extLst>
              </a:tr>
              <a:tr h="1212850">
                <a:tc>
                  <a:txBody>
                    <a:bodyPr/>
                    <a:lstStyle/>
                    <a:p>
                      <a:pPr marL="91440" marR="795655" algn="just">
                        <a:lnSpc>
                          <a:spcPct val="100000"/>
                        </a:lnSpc>
                        <a:spcBef>
                          <a:spcPts val="1480"/>
                        </a:spcBef>
                      </a:pPr>
                      <a:r>
                        <a:rPr sz="1800" spc="-5" dirty="0">
                          <a:latin typeface="+mn-lt"/>
                          <a:cs typeface="Georgia"/>
                        </a:rPr>
                        <a:t>internal end-user devices </a:t>
                      </a:r>
                      <a:r>
                        <a:rPr sz="1800" dirty="0">
                          <a:latin typeface="+mn-lt"/>
                          <a:cs typeface="Georgia"/>
                        </a:rPr>
                        <a:t>access</a:t>
                      </a:r>
                      <a:r>
                        <a:rPr lang="en-US" sz="1800" dirty="0">
                          <a:latin typeface="+mn-lt"/>
                          <a:cs typeface="Georgia"/>
                        </a:rPr>
                        <a:t> </a:t>
                      </a:r>
                      <a:r>
                        <a:rPr sz="1800" spc="-5" dirty="0">
                          <a:latin typeface="+mn-lt"/>
                          <a:cs typeface="Georgia"/>
                        </a:rPr>
                        <a:t>corporate IT services through the  </a:t>
                      </a:r>
                      <a:r>
                        <a:rPr sz="1800" b="1" spc="-5" dirty="0">
                          <a:latin typeface="+mn-lt"/>
                          <a:cs typeface="Georgia"/>
                        </a:rPr>
                        <a:t>corporate</a:t>
                      </a:r>
                      <a:r>
                        <a:rPr sz="1800" b="1" spc="0" dirty="0">
                          <a:latin typeface="+mn-lt"/>
                          <a:cs typeface="Georgia"/>
                        </a:rPr>
                        <a:t> </a:t>
                      </a:r>
                      <a:r>
                        <a:rPr sz="1800" spc="-5" dirty="0">
                          <a:latin typeface="+mn-lt"/>
                          <a:cs typeface="Georgia"/>
                        </a:rPr>
                        <a:t>network</a:t>
                      </a:r>
                      <a:endParaRPr sz="1800" dirty="0">
                        <a:latin typeface="+mn-lt"/>
                        <a:cs typeface="Georgia"/>
                      </a:endParaRPr>
                    </a:p>
                  </a:txBody>
                  <a:tcPr marL="0" marR="0" marT="187960" marB="0">
                    <a:solidFill>
                      <a:srgbClr val="EDD2CF"/>
                    </a:solidFill>
                  </a:tcPr>
                </a:tc>
                <a:tc>
                  <a:txBody>
                    <a:bodyPr/>
                    <a:lstStyle/>
                    <a:p>
                      <a:pPr marL="92075" marR="866775" algn="just">
                        <a:lnSpc>
                          <a:spcPct val="100000"/>
                        </a:lnSpc>
                        <a:spcBef>
                          <a:spcPts val="1480"/>
                        </a:spcBef>
                      </a:pPr>
                      <a:r>
                        <a:rPr sz="1800" spc="-5" dirty="0">
                          <a:latin typeface="+mn-lt"/>
                          <a:cs typeface="Georgia"/>
                        </a:rPr>
                        <a:t>internal end-user devices </a:t>
                      </a:r>
                      <a:r>
                        <a:rPr sz="1800" dirty="0">
                          <a:latin typeface="+mn-lt"/>
                          <a:cs typeface="Georgia"/>
                        </a:rPr>
                        <a:t>access  </a:t>
                      </a:r>
                      <a:r>
                        <a:rPr sz="1800" spc="-5" dirty="0">
                          <a:latin typeface="+mn-lt"/>
                          <a:cs typeface="Georgia"/>
                        </a:rPr>
                        <a:t>corporate IT services through </a:t>
                      </a:r>
                      <a:r>
                        <a:rPr sz="1800" dirty="0">
                          <a:latin typeface="+mn-lt"/>
                          <a:cs typeface="Georgia"/>
                        </a:rPr>
                        <a:t>an  </a:t>
                      </a:r>
                      <a:r>
                        <a:rPr sz="1800" b="1" dirty="0">
                          <a:latin typeface="+mn-lt"/>
                          <a:cs typeface="Georgia"/>
                        </a:rPr>
                        <a:t>Internet</a:t>
                      </a:r>
                      <a:r>
                        <a:rPr sz="1800" b="1" spc="-35" dirty="0">
                          <a:latin typeface="+mn-lt"/>
                          <a:cs typeface="Georgia"/>
                        </a:rPr>
                        <a:t> </a:t>
                      </a:r>
                      <a:r>
                        <a:rPr sz="1800" spc="-5" dirty="0">
                          <a:latin typeface="+mn-lt"/>
                          <a:cs typeface="Georgia"/>
                        </a:rPr>
                        <a:t>connection</a:t>
                      </a:r>
                      <a:endParaRPr sz="1800" dirty="0">
                        <a:latin typeface="+mn-lt"/>
                        <a:cs typeface="Georgia"/>
                      </a:endParaRPr>
                    </a:p>
                  </a:txBody>
                  <a:tcPr marL="0" marR="0" marT="187960" marB="0">
                    <a:solidFill>
                      <a:srgbClr val="EDD2CF"/>
                    </a:solidFill>
                  </a:tcPr>
                </a:tc>
                <a:extLst>
                  <a:ext uri="{0D108BD9-81ED-4DB2-BD59-A6C34878D82A}">
                    <a16:rowId xmlns:a16="http://schemas.microsoft.com/office/drawing/2014/main" val="10002"/>
                  </a:ext>
                </a:extLst>
              </a:tr>
              <a:tr h="1576070">
                <a:tc>
                  <a:txBody>
                    <a:bodyPr/>
                    <a:lstStyle/>
                    <a:p>
                      <a:pPr>
                        <a:lnSpc>
                          <a:spcPct val="100000"/>
                        </a:lnSpc>
                        <a:spcBef>
                          <a:spcPts val="50"/>
                        </a:spcBef>
                      </a:pPr>
                      <a:endParaRPr sz="1800" dirty="0">
                        <a:latin typeface="+mn-lt"/>
                        <a:cs typeface="Times New Roman"/>
                      </a:endParaRPr>
                    </a:p>
                    <a:p>
                      <a:pPr marL="91440" marR="191770" algn="just">
                        <a:lnSpc>
                          <a:spcPct val="100000"/>
                        </a:lnSpc>
                      </a:pPr>
                      <a:r>
                        <a:rPr sz="1800" spc="-5" dirty="0">
                          <a:latin typeface="+mn-lt"/>
                          <a:cs typeface="Georgia"/>
                        </a:rPr>
                        <a:t>internal users access corporate IT  services through the </a:t>
                      </a:r>
                      <a:r>
                        <a:rPr sz="1800" b="1" spc="-5" dirty="0">
                          <a:latin typeface="+mn-lt"/>
                          <a:cs typeface="Georgia"/>
                        </a:rPr>
                        <a:t>corporate Internet  connection</a:t>
                      </a:r>
                      <a:r>
                        <a:rPr sz="1800" spc="-5" dirty="0">
                          <a:latin typeface="+mn-lt"/>
                          <a:cs typeface="Georgia"/>
                        </a:rPr>
                        <a:t> while </a:t>
                      </a:r>
                      <a:r>
                        <a:rPr sz="1800" dirty="0">
                          <a:latin typeface="+mn-lt"/>
                          <a:cs typeface="Georgia"/>
                        </a:rPr>
                        <a:t>roaming in </a:t>
                      </a:r>
                      <a:r>
                        <a:rPr sz="1800" spc="-5" dirty="0">
                          <a:latin typeface="+mn-lt"/>
                          <a:cs typeface="Georgia"/>
                        </a:rPr>
                        <a:t>external  networks</a:t>
                      </a:r>
                      <a:endParaRPr sz="1800" dirty="0">
                        <a:latin typeface="+mn-lt"/>
                        <a:cs typeface="Georgia"/>
                      </a:endParaRPr>
                    </a:p>
                  </a:txBody>
                  <a:tcPr marL="0" marR="0" marT="6350" marB="0">
                    <a:solidFill>
                      <a:srgbClr val="F7EAE9"/>
                    </a:solidFill>
                  </a:tcPr>
                </a:tc>
                <a:tc>
                  <a:txBody>
                    <a:bodyPr/>
                    <a:lstStyle/>
                    <a:p>
                      <a:pPr>
                        <a:lnSpc>
                          <a:spcPct val="100000"/>
                        </a:lnSpc>
                        <a:spcBef>
                          <a:spcPts val="50"/>
                        </a:spcBef>
                      </a:pPr>
                      <a:endParaRPr sz="1800" dirty="0">
                        <a:latin typeface="+mn-lt"/>
                        <a:cs typeface="Times New Roman"/>
                      </a:endParaRPr>
                    </a:p>
                    <a:p>
                      <a:pPr marL="92075" algn="just">
                        <a:lnSpc>
                          <a:spcPct val="100000"/>
                        </a:lnSpc>
                      </a:pPr>
                      <a:r>
                        <a:rPr sz="1800" spc="-5" dirty="0">
                          <a:latin typeface="+mn-lt"/>
                          <a:cs typeface="Georgia"/>
                        </a:rPr>
                        <a:t>internal users access corporate</a:t>
                      </a:r>
                      <a:r>
                        <a:rPr sz="1800" spc="0" dirty="0">
                          <a:latin typeface="+mn-lt"/>
                          <a:cs typeface="Georgia"/>
                        </a:rPr>
                        <a:t> </a:t>
                      </a:r>
                      <a:r>
                        <a:rPr sz="1800" spc="-5" dirty="0">
                          <a:latin typeface="+mn-lt"/>
                          <a:cs typeface="Georgia"/>
                        </a:rPr>
                        <a:t>IT</a:t>
                      </a:r>
                      <a:endParaRPr sz="1800" dirty="0">
                        <a:latin typeface="+mn-lt"/>
                        <a:cs typeface="Georgia"/>
                      </a:endParaRPr>
                    </a:p>
                    <a:p>
                      <a:pPr marL="92075" algn="just">
                        <a:lnSpc>
                          <a:spcPct val="100000"/>
                        </a:lnSpc>
                      </a:pPr>
                      <a:r>
                        <a:rPr sz="1800" spc="-5" dirty="0">
                          <a:latin typeface="+mn-lt"/>
                          <a:cs typeface="Georgia"/>
                        </a:rPr>
                        <a:t>services while roaming </a:t>
                      </a:r>
                      <a:r>
                        <a:rPr sz="1800" dirty="0">
                          <a:latin typeface="+mn-lt"/>
                          <a:cs typeface="Georgia"/>
                        </a:rPr>
                        <a:t>in</a:t>
                      </a:r>
                      <a:r>
                        <a:rPr sz="1800" spc="15" dirty="0">
                          <a:latin typeface="+mn-lt"/>
                          <a:cs typeface="Georgia"/>
                        </a:rPr>
                        <a:t> </a:t>
                      </a:r>
                      <a:r>
                        <a:rPr sz="1800" spc="-5" dirty="0">
                          <a:latin typeface="+mn-lt"/>
                          <a:cs typeface="Georgia"/>
                        </a:rPr>
                        <a:t>external</a:t>
                      </a:r>
                      <a:endParaRPr sz="1800" dirty="0">
                        <a:latin typeface="+mn-lt"/>
                        <a:cs typeface="Georgia"/>
                      </a:endParaRPr>
                    </a:p>
                    <a:p>
                      <a:pPr marL="92075" marR="294640" algn="just">
                        <a:lnSpc>
                          <a:spcPct val="100000"/>
                        </a:lnSpc>
                      </a:pPr>
                      <a:r>
                        <a:rPr sz="1800" spc="-5" dirty="0">
                          <a:latin typeface="+mn-lt"/>
                          <a:cs typeface="Georgia"/>
                        </a:rPr>
                        <a:t>networks through the </a:t>
                      </a:r>
                      <a:r>
                        <a:rPr sz="1800" b="1" spc="-5" dirty="0">
                          <a:latin typeface="+mn-lt"/>
                          <a:cs typeface="Georgia"/>
                        </a:rPr>
                        <a:t>cloud provider’s  Internet</a:t>
                      </a:r>
                      <a:r>
                        <a:rPr sz="1800" b="1" spc="-10" dirty="0">
                          <a:latin typeface="+mn-lt"/>
                          <a:cs typeface="Georgia"/>
                        </a:rPr>
                        <a:t> </a:t>
                      </a:r>
                      <a:r>
                        <a:rPr sz="1800" b="1" spc="-5" dirty="0">
                          <a:latin typeface="+mn-lt"/>
                          <a:cs typeface="Georgia"/>
                        </a:rPr>
                        <a:t>connection</a:t>
                      </a:r>
                      <a:endParaRPr sz="1800" b="1" dirty="0">
                        <a:latin typeface="+mn-lt"/>
                        <a:cs typeface="Georgia"/>
                      </a:endParaRPr>
                    </a:p>
                  </a:txBody>
                  <a:tcPr marL="0" marR="0" marT="6350" marB="0">
                    <a:solidFill>
                      <a:srgbClr val="F7EAE9"/>
                    </a:solidFill>
                  </a:tcPr>
                </a:tc>
                <a:extLst>
                  <a:ext uri="{0D108BD9-81ED-4DB2-BD59-A6C34878D82A}">
                    <a16:rowId xmlns:a16="http://schemas.microsoft.com/office/drawing/2014/main" val="10003"/>
                  </a:ext>
                </a:extLst>
              </a:tr>
              <a:tr h="1212215">
                <a:tc>
                  <a:txBody>
                    <a:bodyPr/>
                    <a:lstStyle/>
                    <a:p>
                      <a:pPr marL="91440" marR="736600" algn="just">
                        <a:lnSpc>
                          <a:spcPct val="100000"/>
                        </a:lnSpc>
                        <a:spcBef>
                          <a:spcPts val="1485"/>
                        </a:spcBef>
                      </a:pPr>
                      <a:r>
                        <a:rPr sz="1800" spc="-5" dirty="0">
                          <a:latin typeface="+mn-lt"/>
                          <a:cs typeface="Georgia"/>
                        </a:rPr>
                        <a:t>external users access corporate IT  services through the </a:t>
                      </a:r>
                      <a:r>
                        <a:rPr sz="1800" b="1" spc="-5" dirty="0">
                          <a:latin typeface="+mn-lt"/>
                          <a:cs typeface="Georgia"/>
                        </a:rPr>
                        <a:t>corporate  </a:t>
                      </a:r>
                      <a:r>
                        <a:rPr sz="1800" b="1" dirty="0">
                          <a:latin typeface="+mn-lt"/>
                          <a:cs typeface="Georgia"/>
                        </a:rPr>
                        <a:t>Internet</a:t>
                      </a:r>
                      <a:r>
                        <a:rPr sz="1800" b="1" spc="-25" dirty="0">
                          <a:latin typeface="+mn-lt"/>
                          <a:cs typeface="Georgia"/>
                        </a:rPr>
                        <a:t> </a:t>
                      </a:r>
                      <a:r>
                        <a:rPr sz="1800" b="1" spc="-5" dirty="0">
                          <a:latin typeface="+mn-lt"/>
                          <a:cs typeface="Georgia"/>
                        </a:rPr>
                        <a:t>connection</a:t>
                      </a:r>
                      <a:endParaRPr sz="1800" dirty="0">
                        <a:latin typeface="+mn-lt"/>
                        <a:cs typeface="Georgia"/>
                      </a:endParaRPr>
                    </a:p>
                  </a:txBody>
                  <a:tcPr marL="0" marR="0" marT="188595" marB="0">
                    <a:solidFill>
                      <a:srgbClr val="EDD2CF"/>
                    </a:solidFill>
                  </a:tcPr>
                </a:tc>
                <a:tc>
                  <a:txBody>
                    <a:bodyPr/>
                    <a:lstStyle/>
                    <a:p>
                      <a:pPr marL="92075" marR="136525" algn="just">
                        <a:lnSpc>
                          <a:spcPct val="100000"/>
                        </a:lnSpc>
                        <a:spcBef>
                          <a:spcPts val="1485"/>
                        </a:spcBef>
                      </a:pPr>
                      <a:r>
                        <a:rPr sz="1800" spc="-5" dirty="0">
                          <a:latin typeface="+mn-lt"/>
                          <a:cs typeface="Georgia"/>
                        </a:rPr>
                        <a:t>external users access corporate IT  services through the </a:t>
                      </a:r>
                      <a:r>
                        <a:rPr sz="1800" b="1" spc="-5" dirty="0">
                          <a:latin typeface="+mn-lt"/>
                          <a:cs typeface="Georgia"/>
                        </a:rPr>
                        <a:t>cloud provider’s  </a:t>
                      </a:r>
                      <a:r>
                        <a:rPr sz="1800" b="1" dirty="0">
                          <a:latin typeface="+mn-lt"/>
                          <a:cs typeface="Georgia"/>
                        </a:rPr>
                        <a:t>Internet</a:t>
                      </a:r>
                      <a:r>
                        <a:rPr sz="1800" b="1" spc="-25" dirty="0">
                          <a:latin typeface="+mn-lt"/>
                          <a:cs typeface="Georgia"/>
                        </a:rPr>
                        <a:t> </a:t>
                      </a:r>
                      <a:r>
                        <a:rPr sz="1800" b="1" spc="-5" dirty="0">
                          <a:latin typeface="+mn-lt"/>
                          <a:cs typeface="Georgia"/>
                        </a:rPr>
                        <a:t>connection</a:t>
                      </a:r>
                      <a:endParaRPr sz="1800" dirty="0">
                        <a:latin typeface="+mn-lt"/>
                        <a:cs typeface="Georgia"/>
                      </a:endParaRPr>
                    </a:p>
                  </a:txBody>
                  <a:tcPr marL="0" marR="0" marT="188595" marB="0">
                    <a:solidFill>
                      <a:srgbClr val="EDD2CF"/>
                    </a:solidFill>
                  </a:tcPr>
                </a:tc>
                <a:extLst>
                  <a:ext uri="{0D108BD9-81ED-4DB2-BD59-A6C34878D82A}">
                    <a16:rowId xmlns:a16="http://schemas.microsoft.com/office/drawing/2014/main" val="10004"/>
                  </a:ext>
                </a:extLst>
              </a:tr>
            </a:tbl>
          </a:graphicData>
        </a:graphic>
      </p:graphicFrame>
      <p:sp>
        <p:nvSpPr>
          <p:cNvPr id="7" name="Rectangle 6">
            <a:extLst>
              <a:ext uri="{FF2B5EF4-FFF2-40B4-BE49-F238E27FC236}">
                <a16:creationId xmlns:a16="http://schemas.microsoft.com/office/drawing/2014/main" id="{4ED605C7-57B7-411B-A4FA-12E18AE8741D}"/>
              </a:ext>
            </a:extLst>
          </p:cNvPr>
          <p:cNvSpPr/>
          <p:nvPr/>
        </p:nvSpPr>
        <p:spPr>
          <a:xfrm>
            <a:off x="1473541" y="1293955"/>
            <a:ext cx="6249621" cy="369332"/>
          </a:xfrm>
          <a:prstGeom prst="rect">
            <a:avLst/>
          </a:prstGeom>
        </p:spPr>
        <p:txBody>
          <a:bodyPr wrap="square">
            <a:spAutoFit/>
          </a:bodyPr>
          <a:lstStyle/>
          <a:p>
            <a:r>
              <a:rPr lang="en-US" dirty="0"/>
              <a:t>A comparison of on-premise and cloud-based internetworking.</a:t>
            </a:r>
          </a:p>
        </p:txBody>
      </p:sp>
    </p:spTree>
    <p:extLst>
      <p:ext uri="{BB962C8B-B14F-4D97-AF65-F5344CB8AC3E}">
        <p14:creationId xmlns:p14="http://schemas.microsoft.com/office/powerpoint/2010/main" val="319826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pPr algn="just"/>
            <a:r>
              <a:rPr lang="en-US" sz="3200" b="1" dirty="0">
                <a:latin typeface="+mn-lt"/>
              </a:rPr>
              <a:t>Contents</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p:txBody>
          <a:bodyPr>
            <a:normAutofit/>
          </a:bodyPr>
          <a:lstStyle/>
          <a:p>
            <a:pPr algn="just">
              <a:lnSpc>
                <a:spcPct val="150000"/>
              </a:lnSpc>
            </a:pPr>
            <a:r>
              <a:rPr lang="en-US" sz="2200" b="1" dirty="0"/>
              <a:t>Syllabus</a:t>
            </a:r>
          </a:p>
          <a:p>
            <a:pPr algn="just">
              <a:lnSpc>
                <a:spcPct val="150000"/>
              </a:lnSpc>
            </a:pPr>
            <a:r>
              <a:rPr lang="en-US" sz="2200" b="1" dirty="0"/>
              <a:t>Unit - 2: </a:t>
            </a:r>
          </a:p>
          <a:p>
            <a:pPr marL="511175" indent="-342900" algn="just">
              <a:lnSpc>
                <a:spcPct val="150000"/>
              </a:lnSpc>
              <a:buFont typeface="Wingdings" panose="05000000000000000000" pitchFamily="2" charset="2"/>
              <a:buChar char="§"/>
            </a:pPr>
            <a:r>
              <a:rPr lang="en-US" sz="2200" b="1" dirty="0"/>
              <a:t>Cloud Computing Technologies</a:t>
            </a:r>
          </a:p>
          <a:p>
            <a:pPr marL="511175" indent="-342900" algn="just">
              <a:lnSpc>
                <a:spcPct val="150000"/>
              </a:lnSpc>
              <a:buFont typeface="Wingdings" panose="05000000000000000000" pitchFamily="2" charset="2"/>
              <a:buChar char="§"/>
            </a:pPr>
            <a:r>
              <a:rPr lang="en-US" sz="2200" b="1" dirty="0"/>
              <a:t>Cloud Infrastructure Mechanisms</a:t>
            </a:r>
          </a:p>
        </p:txBody>
      </p:sp>
    </p:spTree>
    <p:extLst>
      <p:ext uri="{BB962C8B-B14F-4D97-AF65-F5344CB8AC3E}">
        <p14:creationId xmlns:p14="http://schemas.microsoft.com/office/powerpoint/2010/main" val="227166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423395"/>
            <a:ext cx="8205861" cy="5238295"/>
          </a:xfrm>
        </p:spPr>
        <p:txBody>
          <a:bodyPr>
            <a:noAutofit/>
          </a:bodyPr>
          <a:lstStyle/>
          <a:p>
            <a:pPr marL="0" indent="0" algn="just">
              <a:lnSpc>
                <a:spcPct val="100000"/>
              </a:lnSpc>
              <a:buNone/>
            </a:pPr>
            <a:r>
              <a:rPr lang="en-US" sz="2000" b="1" dirty="0"/>
              <a:t>Network Bandwidth and Latency Issues:</a:t>
            </a:r>
          </a:p>
          <a:p>
            <a:pPr algn="just">
              <a:lnSpc>
                <a:spcPct val="100000"/>
              </a:lnSpc>
            </a:pPr>
            <a:r>
              <a:rPr lang="en-US" sz="2000" i="1" dirty="0"/>
              <a:t>Latency</a:t>
            </a:r>
            <a:r>
              <a:rPr lang="en-US" sz="2000" dirty="0"/>
              <a:t> is the amount of time it takes a packet to travel from one data node to another.</a:t>
            </a:r>
          </a:p>
          <a:p>
            <a:pPr algn="just">
              <a:lnSpc>
                <a:spcPct val="100000"/>
              </a:lnSpc>
            </a:pPr>
            <a:r>
              <a:rPr lang="en-US" sz="2000" dirty="0"/>
              <a:t>Latency increases with every intermediary node on the data packet’s path.</a:t>
            </a:r>
          </a:p>
          <a:p>
            <a:pPr algn="just">
              <a:lnSpc>
                <a:spcPct val="100000"/>
              </a:lnSpc>
            </a:pPr>
            <a:r>
              <a:rPr lang="en-US" sz="2000" dirty="0"/>
              <a:t>IT solutions need to be assessed against business requirements that are affected by </a:t>
            </a:r>
            <a:r>
              <a:rPr lang="en-US" sz="2000" b="1" dirty="0"/>
              <a:t>network bandwidth</a:t>
            </a:r>
            <a:r>
              <a:rPr lang="en-US" sz="2000" dirty="0"/>
              <a:t> and </a:t>
            </a:r>
            <a:r>
              <a:rPr lang="en-US" sz="2000" b="1" dirty="0"/>
              <a:t>latency</a:t>
            </a:r>
            <a:r>
              <a:rPr lang="en-US" sz="2000" dirty="0"/>
              <a:t>, which are inherent to cloud interconnection.</a:t>
            </a:r>
          </a:p>
          <a:p>
            <a:pPr marL="0" indent="0" algn="just">
              <a:lnSpc>
                <a:spcPct val="100000"/>
              </a:lnSpc>
              <a:buNone/>
            </a:pPr>
            <a:endParaRPr lang="en-US" sz="100" b="1" dirty="0"/>
          </a:p>
          <a:p>
            <a:pPr marL="0" indent="0" algn="just">
              <a:lnSpc>
                <a:spcPct val="100000"/>
              </a:lnSpc>
              <a:buNone/>
            </a:pPr>
            <a:r>
              <a:rPr lang="en-US" sz="2000" b="1" dirty="0"/>
              <a:t>Cloud Carrier and Cloud Provider Selection:</a:t>
            </a:r>
          </a:p>
          <a:p>
            <a:pPr algn="just">
              <a:lnSpc>
                <a:spcPct val="100000"/>
              </a:lnSpc>
            </a:pPr>
            <a:r>
              <a:rPr lang="en-US" sz="2000" dirty="0"/>
              <a:t>The </a:t>
            </a:r>
            <a:r>
              <a:rPr lang="en-US" sz="2000" b="1" dirty="0"/>
              <a:t>service levels of Internet connections</a:t>
            </a:r>
            <a:r>
              <a:rPr lang="en-US" sz="2000" dirty="0"/>
              <a:t> between cloud consumers and cloud providers are determined by their </a:t>
            </a:r>
            <a:r>
              <a:rPr lang="en-US" sz="2000" b="1" dirty="0"/>
              <a:t>ISPs</a:t>
            </a:r>
            <a:r>
              <a:rPr lang="en-US" sz="2000" dirty="0"/>
              <a:t>, which are usually different and therefore include multiple ISP networks in their paths.</a:t>
            </a:r>
          </a:p>
          <a:p>
            <a:pPr algn="just">
              <a:lnSpc>
                <a:spcPct val="100000"/>
              </a:lnSpc>
            </a:pPr>
            <a:r>
              <a:rPr lang="en-US" sz="2000" b="1" dirty="0"/>
              <a:t>QoS</a:t>
            </a:r>
            <a:r>
              <a:rPr lang="en-US" sz="2000" dirty="0"/>
              <a:t> management across multiple ISPs is difficult to achieve in practice, requiring </a:t>
            </a:r>
            <a:r>
              <a:rPr lang="en-US" sz="2000" b="1" dirty="0"/>
              <a:t>collaboration of the cloud carriers</a:t>
            </a:r>
            <a:r>
              <a:rPr lang="en-US" sz="2000" dirty="0"/>
              <a:t> on both sides to ensure that their </a:t>
            </a:r>
            <a:r>
              <a:rPr lang="en-US" sz="2000" b="1" dirty="0"/>
              <a:t>end-to-end service levels</a:t>
            </a:r>
            <a:r>
              <a:rPr lang="en-US" sz="2000" dirty="0"/>
              <a:t> are sufficient for business requirements.</a:t>
            </a:r>
          </a:p>
        </p:txBody>
      </p:sp>
    </p:spTree>
    <p:extLst>
      <p:ext uri="{BB962C8B-B14F-4D97-AF65-F5344CB8AC3E}">
        <p14:creationId xmlns:p14="http://schemas.microsoft.com/office/powerpoint/2010/main" val="3962001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97570"/>
          </a:xfrm>
        </p:spPr>
        <p:txBody>
          <a:bodyPr>
            <a:normAutofit/>
          </a:bodyPr>
          <a:lstStyle/>
          <a:p>
            <a:pPr marL="0" indent="0" algn="just">
              <a:lnSpc>
                <a:spcPct val="100000"/>
              </a:lnSpc>
              <a:buNone/>
            </a:pPr>
            <a:r>
              <a:rPr lang="en-US" sz="2600" b="1" dirty="0"/>
              <a:t>Data Center Technology:</a:t>
            </a:r>
          </a:p>
          <a:p>
            <a:pPr algn="just">
              <a:lnSpc>
                <a:spcPct val="100000"/>
              </a:lnSpc>
            </a:pPr>
            <a:r>
              <a:rPr lang="en-US" sz="2000" dirty="0"/>
              <a:t>Grouping IT resources in </a:t>
            </a:r>
            <a:r>
              <a:rPr lang="en-US" sz="2000" b="1" dirty="0"/>
              <a:t>close proximity</a:t>
            </a:r>
            <a:r>
              <a:rPr lang="en-US" sz="2000" dirty="0"/>
              <a:t> with one another, rather than having them geographically dispersed, allows for </a:t>
            </a:r>
            <a:r>
              <a:rPr lang="en-US" sz="2000" b="1" dirty="0"/>
              <a:t>power sharing</a:t>
            </a:r>
            <a:r>
              <a:rPr lang="en-US" sz="2000" dirty="0"/>
              <a:t>, </a:t>
            </a:r>
            <a:r>
              <a:rPr lang="en-US" sz="2000" b="1" dirty="0"/>
              <a:t>higher efficiency</a:t>
            </a:r>
            <a:r>
              <a:rPr lang="en-US" sz="2000" dirty="0"/>
              <a:t> in shared IT </a:t>
            </a:r>
            <a:r>
              <a:rPr lang="en-US" sz="2000" b="1" dirty="0"/>
              <a:t>resource usage</a:t>
            </a:r>
            <a:r>
              <a:rPr lang="en-US" sz="2000" dirty="0"/>
              <a:t>, and </a:t>
            </a:r>
            <a:r>
              <a:rPr lang="en-US" sz="2000" b="1" dirty="0"/>
              <a:t>improved accessibility</a:t>
            </a:r>
            <a:r>
              <a:rPr lang="en-US" sz="2000" dirty="0"/>
              <a:t> for IT personnel.</a:t>
            </a:r>
          </a:p>
          <a:p>
            <a:pPr marL="463550" indent="-463550" algn="just">
              <a:lnSpc>
                <a:spcPct val="100000"/>
              </a:lnSpc>
              <a:buNone/>
            </a:pPr>
            <a:r>
              <a:rPr lang="en-US" sz="2000" dirty="0"/>
              <a:t>    – These are the advantages that naturally popularized the </a:t>
            </a:r>
            <a:r>
              <a:rPr lang="en-US" sz="2000" b="1" dirty="0"/>
              <a:t>data center</a:t>
            </a:r>
            <a:r>
              <a:rPr lang="en-US" sz="2000" dirty="0"/>
              <a:t> concept.</a:t>
            </a:r>
          </a:p>
          <a:p>
            <a:pPr algn="just">
              <a:lnSpc>
                <a:spcPct val="100000"/>
              </a:lnSpc>
            </a:pPr>
            <a:r>
              <a:rPr lang="en-US" sz="2000" dirty="0"/>
              <a:t>Modern data centers exist as </a:t>
            </a:r>
            <a:r>
              <a:rPr lang="en-US" sz="2000" b="1" dirty="0"/>
              <a:t>specialized IT infrastructure</a:t>
            </a:r>
            <a:r>
              <a:rPr lang="en-US" sz="2000" dirty="0"/>
              <a:t> used to house centralized IT resources, such as </a:t>
            </a:r>
            <a:r>
              <a:rPr lang="en-US" sz="2000" b="1" dirty="0"/>
              <a:t>servers</a:t>
            </a:r>
            <a:r>
              <a:rPr lang="en-US" sz="2000" dirty="0"/>
              <a:t>, </a:t>
            </a:r>
            <a:r>
              <a:rPr lang="en-US" sz="2000" b="1" dirty="0"/>
              <a:t>databases</a:t>
            </a:r>
            <a:r>
              <a:rPr lang="en-US" sz="2000" dirty="0"/>
              <a:t>, </a:t>
            </a:r>
            <a:r>
              <a:rPr lang="en-US" sz="2000" b="1" dirty="0"/>
              <a:t>networking</a:t>
            </a:r>
            <a:r>
              <a:rPr lang="en-US" sz="2000" dirty="0"/>
              <a:t> and </a:t>
            </a:r>
            <a:r>
              <a:rPr lang="en-US" sz="2000" b="1" dirty="0"/>
              <a:t>telecommunication devices</a:t>
            </a:r>
            <a:r>
              <a:rPr lang="en-US" sz="2000" dirty="0"/>
              <a:t>, and </a:t>
            </a:r>
            <a:r>
              <a:rPr lang="en-US" sz="2000" b="1" dirty="0"/>
              <a:t>software systems</a:t>
            </a:r>
            <a:r>
              <a:rPr lang="en-US" sz="2000" dirty="0"/>
              <a:t>.</a:t>
            </a:r>
          </a:p>
        </p:txBody>
      </p:sp>
    </p:spTree>
    <p:extLst>
      <p:ext uri="{BB962C8B-B14F-4D97-AF65-F5344CB8AC3E}">
        <p14:creationId xmlns:p14="http://schemas.microsoft.com/office/powerpoint/2010/main" val="1047782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97570"/>
          </a:xfrm>
        </p:spPr>
        <p:txBody>
          <a:bodyPr>
            <a:normAutofit/>
          </a:bodyPr>
          <a:lstStyle/>
          <a:p>
            <a:pPr algn="just">
              <a:lnSpc>
                <a:spcPct val="100000"/>
              </a:lnSpc>
            </a:pPr>
            <a:r>
              <a:rPr lang="en-US" sz="2000" dirty="0"/>
              <a:t>Data centers are typically comprised of the following </a:t>
            </a:r>
            <a:r>
              <a:rPr lang="en-US" sz="2000" b="1" dirty="0"/>
              <a:t>technologies</a:t>
            </a:r>
            <a:r>
              <a:rPr lang="en-US" sz="2000" dirty="0"/>
              <a:t> and </a:t>
            </a:r>
            <a:r>
              <a:rPr lang="en-US" sz="2000" b="1" dirty="0"/>
              <a:t>components</a:t>
            </a:r>
            <a:r>
              <a:rPr lang="en-US" sz="2000" dirty="0"/>
              <a:t>:</a:t>
            </a:r>
          </a:p>
          <a:p>
            <a:pPr marL="0" indent="0" algn="just">
              <a:lnSpc>
                <a:spcPct val="100000"/>
              </a:lnSpc>
              <a:buNone/>
            </a:pPr>
            <a:endParaRPr lang="en-US" sz="1000" dirty="0"/>
          </a:p>
          <a:p>
            <a:pPr marL="0" indent="0" algn="just">
              <a:lnSpc>
                <a:spcPct val="100000"/>
              </a:lnSpc>
              <a:buNone/>
            </a:pPr>
            <a:r>
              <a:rPr lang="en-US" sz="2200" b="1" dirty="0"/>
              <a:t>Virtualization:</a:t>
            </a:r>
          </a:p>
          <a:p>
            <a:pPr algn="just">
              <a:lnSpc>
                <a:spcPct val="100000"/>
              </a:lnSpc>
            </a:pPr>
            <a:r>
              <a:rPr lang="en-US" sz="2000" dirty="0"/>
              <a:t>Data centers consist of both </a:t>
            </a:r>
            <a:r>
              <a:rPr lang="en-US" sz="2000" b="1" dirty="0"/>
              <a:t>physical</a:t>
            </a:r>
            <a:r>
              <a:rPr lang="en-US" sz="2000" dirty="0"/>
              <a:t> and </a:t>
            </a:r>
            <a:r>
              <a:rPr lang="en-US" sz="2000" b="1" dirty="0"/>
              <a:t>virtualized</a:t>
            </a:r>
            <a:r>
              <a:rPr lang="en-US" sz="2000" dirty="0"/>
              <a:t> IT resources.</a:t>
            </a:r>
          </a:p>
          <a:p>
            <a:pPr algn="just">
              <a:lnSpc>
                <a:spcPct val="100000"/>
              </a:lnSpc>
            </a:pPr>
            <a:r>
              <a:rPr lang="en-US" sz="2000" dirty="0"/>
              <a:t>The physical IT resource layer refers to the </a:t>
            </a:r>
            <a:r>
              <a:rPr lang="en-US" sz="2000" b="1" dirty="0"/>
              <a:t>facility infrastructure</a:t>
            </a:r>
            <a:r>
              <a:rPr lang="en-US" sz="2000" dirty="0"/>
              <a:t> that houses </a:t>
            </a:r>
            <a:r>
              <a:rPr lang="en-US" sz="2000" b="1" dirty="0"/>
              <a:t>computing/networking systems</a:t>
            </a:r>
            <a:r>
              <a:rPr lang="en-US" sz="2000" dirty="0"/>
              <a:t> and </a:t>
            </a:r>
            <a:r>
              <a:rPr lang="en-US" sz="2000" b="1" dirty="0"/>
              <a:t>equipment</a:t>
            </a:r>
            <a:r>
              <a:rPr lang="en-US" sz="2000" dirty="0"/>
              <a:t>, together with </a:t>
            </a:r>
            <a:r>
              <a:rPr lang="en-US" sz="2000" b="1" dirty="0"/>
              <a:t>hardware systems</a:t>
            </a:r>
            <a:r>
              <a:rPr lang="en-US" sz="2000" dirty="0"/>
              <a:t> and their </a:t>
            </a:r>
            <a:r>
              <a:rPr lang="en-US" sz="2000" b="1" dirty="0"/>
              <a:t>operating systems</a:t>
            </a:r>
            <a:r>
              <a:rPr lang="en-US" sz="2000" dirty="0"/>
              <a:t>.</a:t>
            </a:r>
          </a:p>
          <a:p>
            <a:pPr algn="just">
              <a:lnSpc>
                <a:spcPct val="100000"/>
              </a:lnSpc>
            </a:pPr>
            <a:r>
              <a:rPr lang="en-US" sz="2000" dirty="0"/>
              <a:t>The </a:t>
            </a:r>
            <a:r>
              <a:rPr lang="en-US" sz="2000" b="1" dirty="0"/>
              <a:t>resource abstraction</a:t>
            </a:r>
            <a:r>
              <a:rPr lang="en-US" sz="2000" dirty="0"/>
              <a:t> and </a:t>
            </a:r>
            <a:r>
              <a:rPr lang="en-US" sz="2000" b="1" dirty="0"/>
              <a:t>control</a:t>
            </a:r>
            <a:r>
              <a:rPr lang="en-US" sz="2000" dirty="0"/>
              <a:t> of the </a:t>
            </a:r>
            <a:r>
              <a:rPr lang="en-US" sz="2000" b="1" dirty="0"/>
              <a:t>virtualization layer</a:t>
            </a:r>
            <a:r>
              <a:rPr lang="en-US" sz="2000" dirty="0"/>
              <a:t> is comprised of </a:t>
            </a:r>
            <a:r>
              <a:rPr lang="en-US" sz="2000" b="1" dirty="0"/>
              <a:t>operational</a:t>
            </a:r>
            <a:r>
              <a:rPr lang="en-US" sz="2000" dirty="0"/>
              <a:t> and </a:t>
            </a:r>
            <a:r>
              <a:rPr lang="en-US" sz="2000" b="1" dirty="0"/>
              <a:t>management tools</a:t>
            </a:r>
            <a:r>
              <a:rPr lang="en-US" sz="2000" dirty="0"/>
              <a:t> that are often based on </a:t>
            </a:r>
            <a:r>
              <a:rPr lang="en-US" sz="2000" b="1" dirty="0"/>
              <a:t>virtualization platforms</a:t>
            </a:r>
            <a:r>
              <a:rPr lang="en-US" sz="2000" dirty="0"/>
              <a:t> that abstract the physical computing and networking IT resources as virtualized components that are easier to </a:t>
            </a:r>
            <a:r>
              <a:rPr lang="en-US" sz="2000" b="1" dirty="0"/>
              <a:t>allocate</a:t>
            </a:r>
            <a:r>
              <a:rPr lang="en-US" sz="2000" dirty="0"/>
              <a:t>, </a:t>
            </a:r>
            <a:r>
              <a:rPr lang="en-US" sz="2000" b="1" dirty="0"/>
              <a:t>operate</a:t>
            </a:r>
            <a:r>
              <a:rPr lang="en-US" sz="2000" dirty="0"/>
              <a:t>, </a:t>
            </a:r>
            <a:r>
              <a:rPr lang="en-US" sz="2000" b="1" dirty="0"/>
              <a:t>release</a:t>
            </a:r>
            <a:r>
              <a:rPr lang="en-US" sz="2000" dirty="0"/>
              <a:t>, </a:t>
            </a:r>
            <a:r>
              <a:rPr lang="en-US" sz="2000" b="1" dirty="0"/>
              <a:t>monitor</a:t>
            </a:r>
            <a:r>
              <a:rPr lang="en-US" sz="2000" dirty="0"/>
              <a:t>, and </a:t>
            </a:r>
            <a:r>
              <a:rPr lang="en-US" sz="2000" b="1" dirty="0"/>
              <a:t>control</a:t>
            </a:r>
            <a:r>
              <a:rPr lang="en-US" sz="2000" dirty="0"/>
              <a:t>.</a:t>
            </a:r>
          </a:p>
        </p:txBody>
      </p:sp>
    </p:spTree>
    <p:extLst>
      <p:ext uri="{BB962C8B-B14F-4D97-AF65-F5344CB8AC3E}">
        <p14:creationId xmlns:p14="http://schemas.microsoft.com/office/powerpoint/2010/main" val="2691922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pic>
        <p:nvPicPr>
          <p:cNvPr id="7" name="Picture 6">
            <a:extLst>
              <a:ext uri="{FF2B5EF4-FFF2-40B4-BE49-F238E27FC236}">
                <a16:creationId xmlns:a16="http://schemas.microsoft.com/office/drawing/2014/main" id="{326A5078-36AC-4505-ADC3-F4A08F8D91F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762915" y="1083220"/>
            <a:ext cx="4976703" cy="5774780"/>
          </a:xfrm>
          <a:prstGeom prst="rect">
            <a:avLst/>
          </a:prstGeom>
        </p:spPr>
      </p:pic>
      <p:sp>
        <p:nvSpPr>
          <p:cNvPr id="8" name="Rectangle 7">
            <a:extLst>
              <a:ext uri="{FF2B5EF4-FFF2-40B4-BE49-F238E27FC236}">
                <a16:creationId xmlns:a16="http://schemas.microsoft.com/office/drawing/2014/main" id="{ECA20906-DCEF-4B03-9E62-DFA59757D818}"/>
              </a:ext>
            </a:extLst>
          </p:cNvPr>
          <p:cNvSpPr/>
          <p:nvPr/>
        </p:nvSpPr>
        <p:spPr>
          <a:xfrm>
            <a:off x="5873883" y="2589685"/>
            <a:ext cx="3115372" cy="1477328"/>
          </a:xfrm>
          <a:prstGeom prst="rect">
            <a:avLst/>
          </a:prstGeom>
        </p:spPr>
        <p:txBody>
          <a:bodyPr wrap="square">
            <a:spAutoFit/>
          </a:bodyPr>
          <a:lstStyle/>
          <a:p>
            <a:pPr algn="just"/>
            <a:r>
              <a:rPr lang="en-US" dirty="0"/>
              <a:t>The common components of a data center working together to provide </a:t>
            </a:r>
            <a:r>
              <a:rPr lang="en-US" b="1" dirty="0"/>
              <a:t>virtualized IT resources</a:t>
            </a:r>
            <a:r>
              <a:rPr lang="en-US" dirty="0"/>
              <a:t> supported by </a:t>
            </a:r>
            <a:r>
              <a:rPr lang="en-US" b="1" dirty="0"/>
              <a:t>physical IT resources</a:t>
            </a:r>
            <a:r>
              <a:rPr lang="en-US" dirty="0"/>
              <a:t>.</a:t>
            </a:r>
          </a:p>
        </p:txBody>
      </p:sp>
    </p:spTree>
    <p:extLst>
      <p:ext uri="{BB962C8B-B14F-4D97-AF65-F5344CB8AC3E}">
        <p14:creationId xmlns:p14="http://schemas.microsoft.com/office/powerpoint/2010/main" val="2047582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pic>
        <p:nvPicPr>
          <p:cNvPr id="1026" name="Picture 2" descr="Image result for data center google">
            <a:extLst>
              <a:ext uri="{FF2B5EF4-FFF2-40B4-BE49-F238E27FC236}">
                <a16:creationId xmlns:a16="http://schemas.microsoft.com/office/drawing/2014/main" id="{C4ADD290-B398-4585-B63C-2BD663061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64" y="1659988"/>
            <a:ext cx="4269840" cy="23431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 center google">
            <a:extLst>
              <a:ext uri="{FF2B5EF4-FFF2-40B4-BE49-F238E27FC236}">
                <a16:creationId xmlns:a16="http://schemas.microsoft.com/office/drawing/2014/main" id="{C7C193F3-B699-4CB1-ADF2-95D9F29AA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463" y="4290348"/>
            <a:ext cx="4269840" cy="25113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ata center facebook">
            <a:extLst>
              <a:ext uri="{FF2B5EF4-FFF2-40B4-BE49-F238E27FC236}">
                <a16:creationId xmlns:a16="http://schemas.microsoft.com/office/drawing/2014/main" id="{FEDD72B1-9C38-4BA4-8ADB-863905B2A6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979" y="4276281"/>
            <a:ext cx="3826412" cy="25113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data center ibm">
            <a:extLst>
              <a:ext uri="{FF2B5EF4-FFF2-40B4-BE49-F238E27FC236}">
                <a16:creationId xmlns:a16="http://schemas.microsoft.com/office/drawing/2014/main" id="{CF6EDF3F-317C-4F75-81D4-DC13AA7E80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0979" y="1659988"/>
            <a:ext cx="3826412" cy="234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345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97570"/>
          </a:xfrm>
        </p:spPr>
        <p:txBody>
          <a:bodyPr>
            <a:normAutofit/>
          </a:bodyPr>
          <a:lstStyle/>
          <a:p>
            <a:pPr marL="0" indent="0" algn="just">
              <a:lnSpc>
                <a:spcPct val="100000"/>
              </a:lnSpc>
              <a:buNone/>
            </a:pPr>
            <a:r>
              <a:rPr lang="en-US" sz="2200" b="1" dirty="0"/>
              <a:t>Standardization and Modularity:</a:t>
            </a:r>
          </a:p>
          <a:p>
            <a:pPr algn="just">
              <a:lnSpc>
                <a:spcPct val="100000"/>
              </a:lnSpc>
            </a:pPr>
            <a:r>
              <a:rPr lang="en-US" sz="2000" dirty="0"/>
              <a:t>Data centers are built upon </a:t>
            </a:r>
            <a:r>
              <a:rPr lang="en-US" sz="2000" b="1" dirty="0"/>
              <a:t>standardized commodity hardware</a:t>
            </a:r>
            <a:r>
              <a:rPr lang="en-US" sz="2000" dirty="0"/>
              <a:t> and designed with </a:t>
            </a:r>
            <a:r>
              <a:rPr lang="en-US" sz="2000" b="1" dirty="0"/>
              <a:t>modular architectures</a:t>
            </a:r>
            <a:r>
              <a:rPr lang="en-US" sz="2000" dirty="0"/>
              <a:t>.</a:t>
            </a:r>
          </a:p>
          <a:p>
            <a:pPr marL="338138" indent="-338138" algn="just">
              <a:lnSpc>
                <a:spcPct val="100000"/>
              </a:lnSpc>
              <a:buNone/>
            </a:pPr>
            <a:r>
              <a:rPr lang="en-US" sz="2000" dirty="0"/>
              <a:t>   – Aggregating multiple identical building blocks of facility infrastructure and equipment to support </a:t>
            </a:r>
            <a:r>
              <a:rPr lang="en-US" sz="2000" b="1" dirty="0"/>
              <a:t>scalability</a:t>
            </a:r>
            <a:r>
              <a:rPr lang="en-US" sz="2000" dirty="0"/>
              <a:t>, </a:t>
            </a:r>
            <a:r>
              <a:rPr lang="en-US" sz="2000" b="1" dirty="0"/>
              <a:t>growth</a:t>
            </a:r>
            <a:r>
              <a:rPr lang="en-US" sz="2000" dirty="0"/>
              <a:t>, and </a:t>
            </a:r>
            <a:r>
              <a:rPr lang="en-US" sz="2000" b="1" dirty="0"/>
              <a:t>speedy hardware replacements</a:t>
            </a:r>
            <a:r>
              <a:rPr lang="en-US" sz="2000" dirty="0"/>
              <a:t>.</a:t>
            </a:r>
          </a:p>
          <a:p>
            <a:pPr algn="just">
              <a:lnSpc>
                <a:spcPct val="100000"/>
              </a:lnSpc>
            </a:pPr>
            <a:r>
              <a:rPr lang="en-US" sz="2000" dirty="0"/>
              <a:t>Modularity and Standardization are key requirements for </a:t>
            </a:r>
            <a:r>
              <a:rPr lang="en-US" sz="2000" b="1" dirty="0"/>
              <a:t>reduced investment</a:t>
            </a:r>
            <a:r>
              <a:rPr lang="en-US" sz="2000" dirty="0"/>
              <a:t> and </a:t>
            </a:r>
            <a:r>
              <a:rPr lang="en-US" sz="2000" b="1" dirty="0"/>
              <a:t>operational costs</a:t>
            </a:r>
            <a:r>
              <a:rPr lang="en-US" sz="2000" dirty="0"/>
              <a:t> as they </a:t>
            </a:r>
            <a:r>
              <a:rPr lang="en-US" sz="2000" b="1" dirty="0"/>
              <a:t>enable</a:t>
            </a:r>
            <a:r>
              <a:rPr lang="en-US" sz="2000" dirty="0"/>
              <a:t> economies of scale for the </a:t>
            </a:r>
            <a:r>
              <a:rPr lang="en-US" sz="2000" b="1" dirty="0"/>
              <a:t>procurement</a:t>
            </a:r>
            <a:r>
              <a:rPr lang="en-US" sz="2000" dirty="0"/>
              <a:t>, </a:t>
            </a:r>
            <a:r>
              <a:rPr lang="en-US" sz="2000" b="1" dirty="0"/>
              <a:t>deployment</a:t>
            </a:r>
            <a:r>
              <a:rPr lang="en-US" sz="2000" dirty="0"/>
              <a:t>, </a:t>
            </a:r>
            <a:r>
              <a:rPr lang="en-US" sz="2000" b="1" dirty="0"/>
              <a:t>operation</a:t>
            </a:r>
            <a:r>
              <a:rPr lang="en-US" sz="2000" dirty="0"/>
              <a:t>, and </a:t>
            </a:r>
            <a:r>
              <a:rPr lang="en-US" sz="2000" b="1" dirty="0"/>
              <a:t>maintenance</a:t>
            </a:r>
            <a:r>
              <a:rPr lang="en-US" sz="2000" dirty="0"/>
              <a:t> processes.</a:t>
            </a:r>
          </a:p>
          <a:p>
            <a:pPr algn="just">
              <a:lnSpc>
                <a:spcPct val="100000"/>
              </a:lnSpc>
            </a:pPr>
            <a:r>
              <a:rPr lang="en-US" sz="2000" b="1" dirty="0"/>
              <a:t>Consolidated IT resources</a:t>
            </a:r>
            <a:r>
              <a:rPr lang="en-US" sz="2000" dirty="0"/>
              <a:t> can serve </a:t>
            </a:r>
            <a:r>
              <a:rPr lang="en-US" sz="2000" b="1" dirty="0"/>
              <a:t>different systems</a:t>
            </a:r>
            <a:r>
              <a:rPr lang="en-US" sz="2000" dirty="0"/>
              <a:t> and be shared among </a:t>
            </a:r>
            <a:r>
              <a:rPr lang="en-US" sz="2000" b="1" dirty="0"/>
              <a:t>different cloud consumers</a:t>
            </a:r>
            <a:r>
              <a:rPr lang="en-US" sz="2000" dirty="0"/>
              <a:t>.</a:t>
            </a:r>
          </a:p>
        </p:txBody>
      </p:sp>
    </p:spTree>
    <p:extLst>
      <p:ext uri="{BB962C8B-B14F-4D97-AF65-F5344CB8AC3E}">
        <p14:creationId xmlns:p14="http://schemas.microsoft.com/office/powerpoint/2010/main" val="250549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7"/>
            <a:ext cx="8205861" cy="4864858"/>
          </a:xfrm>
        </p:spPr>
        <p:txBody>
          <a:bodyPr>
            <a:normAutofit lnSpcReduction="10000"/>
          </a:bodyPr>
          <a:lstStyle/>
          <a:p>
            <a:pPr marL="0" indent="0" algn="just">
              <a:lnSpc>
                <a:spcPct val="100000"/>
              </a:lnSpc>
              <a:buNone/>
            </a:pPr>
            <a:r>
              <a:rPr lang="en-US" sz="2200" b="1" dirty="0"/>
              <a:t>Automation:</a:t>
            </a:r>
          </a:p>
          <a:p>
            <a:pPr algn="just">
              <a:lnSpc>
                <a:spcPct val="100000"/>
              </a:lnSpc>
            </a:pPr>
            <a:r>
              <a:rPr lang="en-US" sz="2000" dirty="0"/>
              <a:t>Data centers have </a:t>
            </a:r>
            <a:r>
              <a:rPr lang="en-US" sz="2000" b="1" dirty="0"/>
              <a:t>specialized platforms</a:t>
            </a:r>
            <a:r>
              <a:rPr lang="en-US" sz="2000" dirty="0"/>
              <a:t> that </a:t>
            </a:r>
            <a:r>
              <a:rPr lang="en-US" sz="2000" b="1" dirty="0"/>
              <a:t>automate</a:t>
            </a:r>
            <a:r>
              <a:rPr lang="en-US" sz="2000" dirty="0"/>
              <a:t> tasks like </a:t>
            </a:r>
            <a:r>
              <a:rPr lang="en-US" sz="2000" b="1" dirty="0"/>
              <a:t>provisioning</a:t>
            </a:r>
            <a:r>
              <a:rPr lang="en-US" sz="2000" dirty="0"/>
              <a:t>, </a:t>
            </a:r>
            <a:r>
              <a:rPr lang="en-US" sz="2000" b="1" dirty="0"/>
              <a:t>configuration</a:t>
            </a:r>
            <a:r>
              <a:rPr lang="en-US" sz="2000" dirty="0"/>
              <a:t>, </a:t>
            </a:r>
            <a:r>
              <a:rPr lang="en-US" sz="2000" b="1" dirty="0"/>
              <a:t>patching</a:t>
            </a:r>
            <a:r>
              <a:rPr lang="en-US" sz="2000" dirty="0"/>
              <a:t>, and </a:t>
            </a:r>
            <a:r>
              <a:rPr lang="en-US" sz="2000" b="1" dirty="0"/>
              <a:t>monitoring</a:t>
            </a:r>
            <a:r>
              <a:rPr lang="en-US" sz="2000" dirty="0"/>
              <a:t> without supervision.</a:t>
            </a:r>
          </a:p>
          <a:p>
            <a:pPr algn="just">
              <a:lnSpc>
                <a:spcPct val="100000"/>
              </a:lnSpc>
            </a:pPr>
            <a:r>
              <a:rPr lang="en-US" sz="2000" dirty="0"/>
              <a:t>Advances in data center management platforms and tools influence </a:t>
            </a:r>
            <a:r>
              <a:rPr lang="en-US" sz="2000" b="1" dirty="0"/>
              <a:t>autonomic computing</a:t>
            </a:r>
            <a:r>
              <a:rPr lang="en-US" sz="2000" dirty="0"/>
              <a:t> technologies to enable </a:t>
            </a:r>
            <a:r>
              <a:rPr lang="en-US" sz="2000" b="1" dirty="0"/>
              <a:t>self-configuration</a:t>
            </a:r>
            <a:r>
              <a:rPr lang="en-US" sz="2000" dirty="0"/>
              <a:t> and </a:t>
            </a:r>
            <a:r>
              <a:rPr lang="en-US" sz="2000" b="1" dirty="0"/>
              <a:t>self-recovery</a:t>
            </a:r>
            <a:r>
              <a:rPr lang="en-US" sz="2000" dirty="0"/>
              <a:t>.</a:t>
            </a:r>
          </a:p>
          <a:p>
            <a:pPr marL="0" indent="0" algn="just">
              <a:lnSpc>
                <a:spcPct val="100000"/>
              </a:lnSpc>
              <a:buNone/>
            </a:pPr>
            <a:endParaRPr lang="en-US" sz="1000" b="1" dirty="0"/>
          </a:p>
          <a:p>
            <a:pPr marL="0" indent="0" algn="just">
              <a:lnSpc>
                <a:spcPct val="100000"/>
              </a:lnSpc>
              <a:buNone/>
            </a:pPr>
            <a:r>
              <a:rPr lang="en-US" sz="2200" b="1" dirty="0"/>
              <a:t>Remote Operation and Management:</a:t>
            </a:r>
          </a:p>
          <a:p>
            <a:pPr algn="just">
              <a:lnSpc>
                <a:spcPct val="100000"/>
              </a:lnSpc>
            </a:pPr>
            <a:r>
              <a:rPr lang="en-US" sz="2000" dirty="0"/>
              <a:t>Most of the operational and administrative tasks of IT resources in data centers are commanded through the </a:t>
            </a:r>
            <a:r>
              <a:rPr lang="en-US" sz="2000" b="1" dirty="0"/>
              <a:t>network’s remote consoles</a:t>
            </a:r>
            <a:r>
              <a:rPr lang="en-US" sz="2000" dirty="0"/>
              <a:t> and </a:t>
            </a:r>
            <a:r>
              <a:rPr lang="en-US" sz="2000" b="1" dirty="0"/>
              <a:t>management systems</a:t>
            </a:r>
            <a:r>
              <a:rPr lang="en-US" sz="2000" dirty="0"/>
              <a:t>.</a:t>
            </a:r>
          </a:p>
          <a:p>
            <a:pPr algn="just">
              <a:lnSpc>
                <a:spcPct val="100000"/>
              </a:lnSpc>
            </a:pPr>
            <a:r>
              <a:rPr lang="en-US" sz="2000" dirty="0"/>
              <a:t>Technical personnel are not required to visit the dedicated rooms that house servers, except to perform highly specific tasks, such as </a:t>
            </a:r>
            <a:r>
              <a:rPr lang="en-US" sz="2000" b="1" dirty="0"/>
              <a:t>equipment handling</a:t>
            </a:r>
            <a:r>
              <a:rPr lang="en-US" sz="2000" dirty="0"/>
              <a:t> and </a:t>
            </a:r>
            <a:r>
              <a:rPr lang="en-US" sz="2000" b="1" dirty="0"/>
              <a:t>cabling</a:t>
            </a:r>
            <a:r>
              <a:rPr lang="en-US" sz="2000" dirty="0"/>
              <a:t> or </a:t>
            </a:r>
            <a:r>
              <a:rPr lang="en-US" sz="2000" b="1" dirty="0"/>
              <a:t>hardware-level installation</a:t>
            </a:r>
            <a:r>
              <a:rPr lang="en-US" sz="2000" dirty="0"/>
              <a:t> and </a:t>
            </a:r>
            <a:r>
              <a:rPr lang="en-US" sz="2000" b="1" dirty="0"/>
              <a:t>maintenance</a:t>
            </a:r>
            <a:r>
              <a:rPr lang="en-US" sz="2000" dirty="0"/>
              <a:t>.</a:t>
            </a:r>
          </a:p>
        </p:txBody>
      </p:sp>
    </p:spTree>
    <p:extLst>
      <p:ext uri="{BB962C8B-B14F-4D97-AF65-F5344CB8AC3E}">
        <p14:creationId xmlns:p14="http://schemas.microsoft.com/office/powerpoint/2010/main" val="125050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9"/>
            <a:ext cx="8205861" cy="4878923"/>
          </a:xfrm>
        </p:spPr>
        <p:txBody>
          <a:bodyPr>
            <a:normAutofit fontScale="92500" lnSpcReduction="10000"/>
          </a:bodyPr>
          <a:lstStyle/>
          <a:p>
            <a:pPr marL="0" indent="0" algn="just">
              <a:lnSpc>
                <a:spcPct val="100000"/>
              </a:lnSpc>
              <a:buNone/>
            </a:pPr>
            <a:r>
              <a:rPr lang="en-US" sz="2400" b="1" dirty="0"/>
              <a:t>High Availability:</a:t>
            </a:r>
          </a:p>
          <a:p>
            <a:pPr algn="just">
              <a:lnSpc>
                <a:spcPct val="100000"/>
              </a:lnSpc>
            </a:pPr>
            <a:r>
              <a:rPr lang="en-US" sz="2200" dirty="0"/>
              <a:t>Since any form of data center significantly </a:t>
            </a:r>
            <a:r>
              <a:rPr lang="en-US" sz="2200" b="1" dirty="0"/>
              <a:t>impacts</a:t>
            </a:r>
            <a:r>
              <a:rPr lang="en-US" sz="2200" dirty="0"/>
              <a:t> business continuity for the organizations that use their services.</a:t>
            </a:r>
          </a:p>
          <a:p>
            <a:pPr algn="just">
              <a:lnSpc>
                <a:spcPct val="100000"/>
              </a:lnSpc>
            </a:pPr>
            <a:r>
              <a:rPr lang="en-US" sz="2200" dirty="0"/>
              <a:t>Data centers are designed to operate with increasingly higher levels of </a:t>
            </a:r>
            <a:r>
              <a:rPr lang="en-US" sz="2200" b="1" dirty="0"/>
              <a:t>redundancy</a:t>
            </a:r>
            <a:r>
              <a:rPr lang="en-US" sz="2200" dirty="0"/>
              <a:t> to sustain </a:t>
            </a:r>
            <a:r>
              <a:rPr lang="en-US" sz="2200" b="1" dirty="0"/>
              <a:t>availability</a:t>
            </a:r>
            <a:r>
              <a:rPr lang="en-US" sz="2200" dirty="0"/>
              <a:t>.</a:t>
            </a:r>
          </a:p>
          <a:p>
            <a:pPr algn="just">
              <a:lnSpc>
                <a:spcPct val="100000"/>
              </a:lnSpc>
            </a:pPr>
            <a:r>
              <a:rPr lang="en-US" sz="2200" dirty="0"/>
              <a:t>Data centers usually have </a:t>
            </a:r>
            <a:r>
              <a:rPr lang="en-US" sz="2200" b="1" dirty="0"/>
              <a:t>redundant</a:t>
            </a:r>
            <a:r>
              <a:rPr lang="en-US" sz="2200" dirty="0"/>
              <a:t>, </a:t>
            </a:r>
            <a:r>
              <a:rPr lang="en-US" sz="2200" b="1" dirty="0"/>
              <a:t>uninterruptable power supplies</a:t>
            </a:r>
            <a:r>
              <a:rPr lang="en-US" sz="2200" dirty="0"/>
              <a:t>, </a:t>
            </a:r>
            <a:r>
              <a:rPr lang="en-US" sz="2200" b="1" dirty="0"/>
              <a:t>cabling</a:t>
            </a:r>
            <a:r>
              <a:rPr lang="en-US" sz="2200" dirty="0"/>
              <a:t>, and </a:t>
            </a:r>
            <a:r>
              <a:rPr lang="en-US" sz="2200" b="1" dirty="0"/>
              <a:t>environmental control subsystems</a:t>
            </a:r>
            <a:r>
              <a:rPr lang="en-US" sz="2200" dirty="0"/>
              <a:t> in anticipation of </a:t>
            </a:r>
            <a:r>
              <a:rPr lang="en-US" sz="2200" b="1" dirty="0"/>
              <a:t>system failure</a:t>
            </a:r>
            <a:r>
              <a:rPr lang="en-US" sz="2200" dirty="0"/>
              <a:t>, along with </a:t>
            </a:r>
            <a:r>
              <a:rPr lang="en-US" sz="2200" b="1" dirty="0"/>
              <a:t>communication links</a:t>
            </a:r>
            <a:r>
              <a:rPr lang="en-US" sz="2200" dirty="0"/>
              <a:t> and </a:t>
            </a:r>
            <a:r>
              <a:rPr lang="en-US" sz="2200" b="1" dirty="0"/>
              <a:t>clustered hardware</a:t>
            </a:r>
            <a:r>
              <a:rPr lang="en-US" sz="2200" dirty="0"/>
              <a:t> for       </a:t>
            </a:r>
            <a:r>
              <a:rPr lang="en-US" sz="2200" b="1" dirty="0"/>
              <a:t>load balancing</a:t>
            </a:r>
            <a:r>
              <a:rPr lang="en-US" sz="2200" dirty="0"/>
              <a:t>.</a:t>
            </a:r>
          </a:p>
          <a:p>
            <a:pPr marL="0" indent="0" algn="just">
              <a:lnSpc>
                <a:spcPct val="100000"/>
              </a:lnSpc>
              <a:buNone/>
            </a:pPr>
            <a:endParaRPr lang="en-US" sz="1000" b="1" dirty="0"/>
          </a:p>
          <a:p>
            <a:pPr marL="0" indent="0" algn="just">
              <a:lnSpc>
                <a:spcPct val="100000"/>
              </a:lnSpc>
              <a:buNone/>
            </a:pPr>
            <a:r>
              <a:rPr lang="en-US" sz="2400" b="1" dirty="0"/>
              <a:t>Security-Aware Design, Operation, and Management:</a:t>
            </a:r>
          </a:p>
          <a:p>
            <a:pPr algn="just">
              <a:lnSpc>
                <a:spcPct val="100000"/>
              </a:lnSpc>
            </a:pPr>
            <a:r>
              <a:rPr lang="en-US" sz="2200" dirty="0"/>
              <a:t>Requirements for </a:t>
            </a:r>
            <a:r>
              <a:rPr lang="en-US" sz="2200" b="1" dirty="0"/>
              <a:t>security</a:t>
            </a:r>
            <a:r>
              <a:rPr lang="en-US" sz="2200" dirty="0"/>
              <a:t>, such as </a:t>
            </a:r>
            <a:r>
              <a:rPr lang="en-US" sz="2200" b="1" dirty="0"/>
              <a:t>physical</a:t>
            </a:r>
            <a:r>
              <a:rPr lang="en-US" sz="2200" dirty="0"/>
              <a:t> and </a:t>
            </a:r>
            <a:r>
              <a:rPr lang="en-US" sz="2200" b="1" dirty="0"/>
              <a:t>logical access controls</a:t>
            </a:r>
            <a:r>
              <a:rPr lang="en-US" sz="2200" dirty="0"/>
              <a:t> and </a:t>
            </a:r>
            <a:r>
              <a:rPr lang="en-US" sz="2200" b="1" dirty="0"/>
              <a:t>data recovery strategies</a:t>
            </a:r>
            <a:r>
              <a:rPr lang="en-US" sz="2200" dirty="0"/>
              <a:t>, need to be thorough and comprehensive for data centers.</a:t>
            </a:r>
          </a:p>
          <a:p>
            <a:pPr marL="0" indent="0" algn="just">
              <a:lnSpc>
                <a:spcPct val="100000"/>
              </a:lnSpc>
              <a:buNone/>
            </a:pPr>
            <a:r>
              <a:rPr lang="en-US" sz="2200" dirty="0"/>
              <a:t>   – Since they are </a:t>
            </a:r>
            <a:r>
              <a:rPr lang="en-US" sz="2200" b="1" dirty="0"/>
              <a:t>centralized structures</a:t>
            </a:r>
            <a:r>
              <a:rPr lang="en-US" sz="2200" dirty="0"/>
              <a:t> that store and process business data.</a:t>
            </a:r>
          </a:p>
          <a:p>
            <a:pPr algn="just">
              <a:lnSpc>
                <a:spcPct val="100000"/>
              </a:lnSpc>
            </a:pPr>
            <a:endParaRPr lang="en-US" sz="2000" dirty="0"/>
          </a:p>
        </p:txBody>
      </p:sp>
    </p:spTree>
    <p:extLst>
      <p:ext uri="{BB962C8B-B14F-4D97-AF65-F5344CB8AC3E}">
        <p14:creationId xmlns:p14="http://schemas.microsoft.com/office/powerpoint/2010/main" val="1362349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97570"/>
          </a:xfrm>
        </p:spPr>
        <p:txBody>
          <a:bodyPr>
            <a:normAutofit/>
          </a:bodyPr>
          <a:lstStyle/>
          <a:p>
            <a:pPr marL="0" indent="0" algn="just">
              <a:lnSpc>
                <a:spcPct val="100000"/>
              </a:lnSpc>
              <a:buNone/>
            </a:pPr>
            <a:r>
              <a:rPr lang="en-US" sz="2200" b="1" dirty="0"/>
              <a:t>Facilities:</a:t>
            </a:r>
          </a:p>
          <a:p>
            <a:pPr algn="just">
              <a:lnSpc>
                <a:spcPct val="100000"/>
              </a:lnSpc>
            </a:pPr>
            <a:r>
              <a:rPr lang="en-US" sz="2000" dirty="0"/>
              <a:t>Data center facilities are </a:t>
            </a:r>
            <a:r>
              <a:rPr lang="en-US" sz="2000" b="1" dirty="0"/>
              <a:t>custom-designed locations</a:t>
            </a:r>
            <a:r>
              <a:rPr lang="en-US" sz="2000" dirty="0"/>
              <a:t> that are outfitted with </a:t>
            </a:r>
            <a:r>
              <a:rPr lang="en-US" sz="2000" b="1" dirty="0"/>
              <a:t>specialized computing</a:t>
            </a:r>
            <a:r>
              <a:rPr lang="en-US" sz="2000" dirty="0"/>
              <a:t>, </a:t>
            </a:r>
            <a:r>
              <a:rPr lang="en-US" sz="2000" b="1" dirty="0"/>
              <a:t>storage</a:t>
            </a:r>
            <a:r>
              <a:rPr lang="en-US" sz="2000" dirty="0"/>
              <a:t>, and </a:t>
            </a:r>
            <a:r>
              <a:rPr lang="en-US" sz="2000" b="1" dirty="0"/>
              <a:t>network</a:t>
            </a:r>
            <a:r>
              <a:rPr lang="en-US" sz="2000" dirty="0"/>
              <a:t> equipments.</a:t>
            </a:r>
          </a:p>
          <a:p>
            <a:pPr algn="just">
              <a:lnSpc>
                <a:spcPct val="100000"/>
              </a:lnSpc>
            </a:pPr>
            <a:r>
              <a:rPr lang="en-US" sz="2000" dirty="0"/>
              <a:t>These facilities have several functional layout areas, as well as various </a:t>
            </a:r>
            <a:r>
              <a:rPr lang="en-US" sz="2000" b="1" dirty="0"/>
              <a:t>power supplies</a:t>
            </a:r>
            <a:r>
              <a:rPr lang="en-US" sz="2000" dirty="0"/>
              <a:t>, </a:t>
            </a:r>
            <a:r>
              <a:rPr lang="en-US" sz="2000" b="1" dirty="0"/>
              <a:t>cabling</a:t>
            </a:r>
            <a:r>
              <a:rPr lang="en-US" sz="2000" dirty="0"/>
              <a:t>, and </a:t>
            </a:r>
            <a:r>
              <a:rPr lang="en-US" sz="2000" b="1" dirty="0"/>
              <a:t>environmental control stations</a:t>
            </a:r>
            <a:r>
              <a:rPr lang="en-US" sz="2000" dirty="0"/>
              <a:t> that regulate </a:t>
            </a:r>
            <a:r>
              <a:rPr lang="en-US" sz="2000" b="1" dirty="0"/>
              <a:t>heating</a:t>
            </a:r>
            <a:r>
              <a:rPr lang="en-US" sz="2000" dirty="0"/>
              <a:t>, </a:t>
            </a:r>
            <a:r>
              <a:rPr lang="en-US" sz="2000" b="1" dirty="0"/>
              <a:t>ventilation</a:t>
            </a:r>
            <a:r>
              <a:rPr lang="en-US" sz="2000" dirty="0"/>
              <a:t>, </a:t>
            </a:r>
            <a:r>
              <a:rPr lang="en-US" sz="2000" b="1" dirty="0"/>
              <a:t>air conditioning</a:t>
            </a:r>
            <a:r>
              <a:rPr lang="en-US" sz="2000" dirty="0"/>
              <a:t>, </a:t>
            </a:r>
            <a:r>
              <a:rPr lang="en-US" sz="2000" b="1" dirty="0"/>
              <a:t>fire protection</a:t>
            </a:r>
            <a:r>
              <a:rPr lang="en-US" sz="2000" dirty="0"/>
              <a:t>, and other related subsystems.</a:t>
            </a:r>
          </a:p>
        </p:txBody>
      </p:sp>
    </p:spTree>
    <p:extLst>
      <p:ext uri="{BB962C8B-B14F-4D97-AF65-F5344CB8AC3E}">
        <p14:creationId xmlns:p14="http://schemas.microsoft.com/office/powerpoint/2010/main" val="1416297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92992"/>
          </a:xfrm>
        </p:spPr>
        <p:txBody>
          <a:bodyPr>
            <a:normAutofit fontScale="92500" lnSpcReduction="10000"/>
          </a:bodyPr>
          <a:lstStyle/>
          <a:p>
            <a:pPr marL="0" indent="0" algn="just">
              <a:lnSpc>
                <a:spcPct val="100000"/>
              </a:lnSpc>
              <a:buNone/>
            </a:pPr>
            <a:r>
              <a:rPr lang="en-US" sz="2800" b="1" dirty="0"/>
              <a:t>Computing Hardware:</a:t>
            </a:r>
          </a:p>
          <a:p>
            <a:pPr algn="just">
              <a:lnSpc>
                <a:spcPct val="100000"/>
              </a:lnSpc>
            </a:pPr>
            <a:r>
              <a:rPr lang="en-US" sz="2200" dirty="0"/>
              <a:t>Much of the </a:t>
            </a:r>
            <a:r>
              <a:rPr lang="en-US" sz="2200" b="1" dirty="0"/>
              <a:t>heavy processing</a:t>
            </a:r>
            <a:r>
              <a:rPr lang="en-US" sz="2200" dirty="0"/>
              <a:t> in data centers is often executed by </a:t>
            </a:r>
            <a:r>
              <a:rPr lang="en-US" sz="2200" b="1" dirty="0"/>
              <a:t>standardized commodity servers</a:t>
            </a:r>
            <a:r>
              <a:rPr lang="en-US" sz="2200" dirty="0"/>
              <a:t> that have substantial </a:t>
            </a:r>
            <a:r>
              <a:rPr lang="en-US" sz="2200" b="1" dirty="0"/>
              <a:t>computing power</a:t>
            </a:r>
            <a:r>
              <a:rPr lang="en-US" sz="2200" dirty="0"/>
              <a:t> and </a:t>
            </a:r>
            <a:r>
              <a:rPr lang="en-US" sz="2200" b="1" dirty="0"/>
              <a:t>storage capacity</a:t>
            </a:r>
            <a:r>
              <a:rPr lang="en-US" sz="2200" dirty="0"/>
              <a:t>.</a:t>
            </a:r>
          </a:p>
          <a:p>
            <a:pPr marL="0" indent="0" algn="just">
              <a:lnSpc>
                <a:spcPct val="100000"/>
              </a:lnSpc>
              <a:buNone/>
            </a:pPr>
            <a:endParaRPr lang="en-US" sz="1100" dirty="0"/>
          </a:p>
          <a:p>
            <a:pPr algn="just">
              <a:lnSpc>
                <a:spcPct val="100000"/>
              </a:lnSpc>
            </a:pPr>
            <a:r>
              <a:rPr lang="en-US" sz="2200" dirty="0"/>
              <a:t>Several computing hardware technologies are integrated into these </a:t>
            </a:r>
            <a:r>
              <a:rPr lang="en-US" sz="2200" b="1" dirty="0"/>
              <a:t>modular servers</a:t>
            </a:r>
            <a:r>
              <a:rPr lang="en-US" sz="2200" dirty="0"/>
              <a:t>, such as:</a:t>
            </a:r>
          </a:p>
          <a:p>
            <a:pPr marL="463550" indent="-295275" algn="just">
              <a:lnSpc>
                <a:spcPct val="100000"/>
              </a:lnSpc>
              <a:buFont typeface="Wingdings" panose="05000000000000000000" pitchFamily="2" charset="2"/>
              <a:buChar char="§"/>
            </a:pPr>
            <a:r>
              <a:rPr lang="en-US" sz="2200" b="1" dirty="0"/>
              <a:t>rackmount form factor server</a:t>
            </a:r>
            <a:r>
              <a:rPr lang="en-US" sz="2200" dirty="0"/>
              <a:t> design composed of </a:t>
            </a:r>
            <a:r>
              <a:rPr lang="en-US" sz="2200" b="1" dirty="0"/>
              <a:t>standardized racks</a:t>
            </a:r>
            <a:r>
              <a:rPr lang="en-US" sz="2200" dirty="0"/>
              <a:t> with interconnects for </a:t>
            </a:r>
            <a:r>
              <a:rPr lang="en-US" sz="2200" b="1" dirty="0"/>
              <a:t>power</a:t>
            </a:r>
            <a:r>
              <a:rPr lang="en-US" sz="2200" dirty="0"/>
              <a:t>, </a:t>
            </a:r>
            <a:r>
              <a:rPr lang="en-US" sz="2200" b="1" dirty="0"/>
              <a:t>network</a:t>
            </a:r>
            <a:r>
              <a:rPr lang="en-US" sz="2200" dirty="0"/>
              <a:t>, and </a:t>
            </a:r>
            <a:r>
              <a:rPr lang="en-US" sz="2200" b="1" dirty="0"/>
              <a:t>internal cooling</a:t>
            </a:r>
            <a:r>
              <a:rPr lang="en-US" sz="2200" dirty="0"/>
              <a:t>.</a:t>
            </a:r>
          </a:p>
          <a:p>
            <a:pPr marL="463550" indent="-295275" algn="just">
              <a:lnSpc>
                <a:spcPct val="100000"/>
              </a:lnSpc>
              <a:buFont typeface="Wingdings" panose="05000000000000000000" pitchFamily="2" charset="2"/>
              <a:buChar char="§"/>
            </a:pPr>
            <a:r>
              <a:rPr lang="en-US" sz="2200" dirty="0"/>
              <a:t>support for different </a:t>
            </a:r>
            <a:r>
              <a:rPr lang="en-US" sz="2200" b="1" dirty="0"/>
              <a:t>hardware processing architectures</a:t>
            </a:r>
            <a:r>
              <a:rPr lang="en-US" sz="2200" dirty="0"/>
              <a:t>, such as </a:t>
            </a:r>
            <a:r>
              <a:rPr lang="en-US" sz="2200" b="1" dirty="0"/>
              <a:t>x86-32 bits</a:t>
            </a:r>
            <a:r>
              <a:rPr lang="en-US" sz="2200" dirty="0"/>
              <a:t>, </a:t>
            </a:r>
            <a:r>
              <a:rPr lang="en-US" sz="2200" b="1" dirty="0"/>
              <a:t>x86-64 bits</a:t>
            </a:r>
            <a:r>
              <a:rPr lang="en-US" sz="2200" dirty="0"/>
              <a:t>, and </a:t>
            </a:r>
            <a:r>
              <a:rPr lang="en-US" sz="2200" b="1" dirty="0"/>
              <a:t>RISC</a:t>
            </a:r>
            <a:r>
              <a:rPr lang="en-US" sz="2200" dirty="0"/>
              <a:t>.</a:t>
            </a:r>
          </a:p>
          <a:p>
            <a:pPr marL="463550" indent="-295275" algn="just">
              <a:lnSpc>
                <a:spcPct val="100000"/>
              </a:lnSpc>
              <a:buFont typeface="Wingdings" panose="05000000000000000000" pitchFamily="2" charset="2"/>
              <a:buChar char="§"/>
            </a:pPr>
            <a:r>
              <a:rPr lang="en-US" sz="2200" b="1" dirty="0"/>
              <a:t>power-efficient multi-core CPU architecture</a:t>
            </a:r>
            <a:r>
              <a:rPr lang="en-US" sz="2200" dirty="0"/>
              <a:t> that houses hundreds of processing cores in a space as small as a single unit of standardized racks.</a:t>
            </a:r>
          </a:p>
          <a:p>
            <a:pPr marL="463550" indent="-295275" algn="just">
              <a:lnSpc>
                <a:spcPct val="100000"/>
              </a:lnSpc>
              <a:buFont typeface="Wingdings" panose="05000000000000000000" pitchFamily="2" charset="2"/>
              <a:buChar char="§"/>
            </a:pPr>
            <a:r>
              <a:rPr lang="en-US" sz="2200" b="1" dirty="0"/>
              <a:t>redundant</a:t>
            </a:r>
            <a:r>
              <a:rPr lang="en-US" sz="2200" dirty="0"/>
              <a:t> and </a:t>
            </a:r>
            <a:r>
              <a:rPr lang="en-US" sz="2200" b="1" dirty="0"/>
              <a:t>hot-swappable</a:t>
            </a:r>
            <a:r>
              <a:rPr lang="en-US" sz="2200" dirty="0"/>
              <a:t> components, such as </a:t>
            </a:r>
            <a:r>
              <a:rPr lang="en-US" sz="2200" b="1" dirty="0"/>
              <a:t>hard disks</a:t>
            </a:r>
            <a:r>
              <a:rPr lang="en-US" sz="2200" dirty="0"/>
              <a:t>, </a:t>
            </a:r>
            <a:r>
              <a:rPr lang="en-US" sz="2200" b="1" dirty="0"/>
              <a:t>power supplies</a:t>
            </a:r>
            <a:r>
              <a:rPr lang="en-US" sz="2200" dirty="0"/>
              <a:t>, </a:t>
            </a:r>
            <a:r>
              <a:rPr lang="en-US" sz="2200" b="1" dirty="0"/>
              <a:t>network interfaces</a:t>
            </a:r>
            <a:r>
              <a:rPr lang="en-US" sz="2200" dirty="0"/>
              <a:t>, and </a:t>
            </a:r>
            <a:r>
              <a:rPr lang="en-US" sz="2200" b="1" dirty="0"/>
              <a:t>storage controller cards</a:t>
            </a:r>
            <a:r>
              <a:rPr lang="en-US" sz="2200" dirty="0"/>
              <a:t>.</a:t>
            </a:r>
          </a:p>
        </p:txBody>
      </p:sp>
    </p:spTree>
    <p:extLst>
      <p:ext uri="{BB962C8B-B14F-4D97-AF65-F5344CB8AC3E}">
        <p14:creationId xmlns:p14="http://schemas.microsoft.com/office/powerpoint/2010/main" val="276392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pPr algn="just"/>
            <a:r>
              <a:rPr lang="en-US" sz="3200" b="1" dirty="0">
                <a:latin typeface="+mn-lt"/>
              </a:rPr>
              <a:t>Syllabus</a:t>
            </a:r>
          </a:p>
        </p:txBody>
      </p:sp>
      <p:graphicFrame>
        <p:nvGraphicFramePr>
          <p:cNvPr id="4" name="Table 3">
            <a:extLst>
              <a:ext uri="{FF2B5EF4-FFF2-40B4-BE49-F238E27FC236}">
                <a16:creationId xmlns:a16="http://schemas.microsoft.com/office/drawing/2014/main" id="{CBBA65C4-A408-4275-B9DF-33BECF441EB8}"/>
              </a:ext>
            </a:extLst>
          </p:cNvPr>
          <p:cNvGraphicFramePr>
            <a:graphicFrameLocks noGrp="1"/>
          </p:cNvGraphicFramePr>
          <p:nvPr>
            <p:extLst>
              <p:ext uri="{D42A27DB-BD31-4B8C-83A1-F6EECF244321}">
                <p14:modId xmlns:p14="http://schemas.microsoft.com/office/powerpoint/2010/main" val="1837054009"/>
              </p:ext>
            </p:extLst>
          </p:nvPr>
        </p:nvGraphicFramePr>
        <p:xfrm>
          <a:off x="759656" y="1392702"/>
          <a:ext cx="6907235" cy="5205047"/>
        </p:xfrm>
        <a:graphic>
          <a:graphicData uri="http://schemas.openxmlformats.org/drawingml/2006/table">
            <a:tbl>
              <a:tblPr firstRow="1" firstCol="1" bandRow="1">
                <a:tableStyleId>{5C22544A-7EE6-4342-B048-85BDC9FD1C3A}</a:tableStyleId>
              </a:tblPr>
              <a:tblGrid>
                <a:gridCol w="633473">
                  <a:extLst>
                    <a:ext uri="{9D8B030D-6E8A-4147-A177-3AD203B41FA5}">
                      <a16:colId xmlns:a16="http://schemas.microsoft.com/office/drawing/2014/main" val="2938514976"/>
                    </a:ext>
                  </a:extLst>
                </a:gridCol>
                <a:gridCol w="5260889">
                  <a:extLst>
                    <a:ext uri="{9D8B030D-6E8A-4147-A177-3AD203B41FA5}">
                      <a16:colId xmlns:a16="http://schemas.microsoft.com/office/drawing/2014/main" val="3735830892"/>
                    </a:ext>
                  </a:extLst>
                </a:gridCol>
                <a:gridCol w="1012873">
                  <a:extLst>
                    <a:ext uri="{9D8B030D-6E8A-4147-A177-3AD203B41FA5}">
                      <a16:colId xmlns:a16="http://schemas.microsoft.com/office/drawing/2014/main" val="3917435407"/>
                    </a:ext>
                  </a:extLst>
                </a:gridCol>
              </a:tblGrid>
              <a:tr h="267836">
                <a:tc>
                  <a:txBody>
                    <a:bodyPr/>
                    <a:lstStyle/>
                    <a:p>
                      <a:pPr marL="0" marR="0" algn="ctr">
                        <a:lnSpc>
                          <a:spcPct val="150000"/>
                        </a:lnSpc>
                        <a:spcBef>
                          <a:spcPts val="0"/>
                        </a:spcBef>
                        <a:spcAft>
                          <a:spcPts val="0"/>
                        </a:spcAft>
                      </a:pPr>
                      <a:r>
                        <a:rPr lang="en-US" sz="1200">
                          <a:effectLst/>
                        </a:rPr>
                        <a:t>UNIT</a:t>
                      </a:r>
                      <a:endParaRPr lang="en-US" sz="120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ctr">
                        <a:lnSpc>
                          <a:spcPct val="150000"/>
                        </a:lnSpc>
                        <a:spcBef>
                          <a:spcPts val="0"/>
                        </a:spcBef>
                        <a:spcAft>
                          <a:spcPts val="0"/>
                        </a:spcAft>
                      </a:pPr>
                      <a:r>
                        <a:rPr lang="en-US" sz="1200">
                          <a:effectLst/>
                        </a:rPr>
                        <a:t>SYLLABUS</a:t>
                      </a:r>
                      <a:endParaRPr lang="en-US" sz="120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ctr">
                        <a:lnSpc>
                          <a:spcPct val="150000"/>
                        </a:lnSpc>
                        <a:spcBef>
                          <a:spcPts val="0"/>
                        </a:spcBef>
                        <a:spcAft>
                          <a:spcPts val="0"/>
                        </a:spcAft>
                      </a:pPr>
                      <a:r>
                        <a:rPr lang="en-US" sz="1200">
                          <a:effectLst/>
                        </a:rPr>
                        <a:t>WEIGHTAGE</a:t>
                      </a:r>
                      <a:endParaRPr lang="en-US" sz="1200">
                        <a:effectLst/>
                        <a:latin typeface="Times New Roman" panose="02020603050405020304" pitchFamily="18" charset="0"/>
                        <a:ea typeface="Arial Unicode MS" panose="020B0604020202020204" pitchFamily="34" charset="-128"/>
                      </a:endParaRPr>
                    </a:p>
                  </a:txBody>
                  <a:tcPr marL="62858" marR="62858" marT="0" marB="0" anchor="ctr"/>
                </a:tc>
                <a:extLst>
                  <a:ext uri="{0D108BD9-81ED-4DB2-BD59-A6C34878D82A}">
                    <a16:rowId xmlns:a16="http://schemas.microsoft.com/office/drawing/2014/main" val="1136131520"/>
                  </a:ext>
                </a:extLst>
              </a:tr>
              <a:tr h="1073705">
                <a:tc>
                  <a:txBody>
                    <a:bodyPr/>
                    <a:lstStyle/>
                    <a:p>
                      <a:pPr marL="0" marR="0" algn="ctr">
                        <a:lnSpc>
                          <a:spcPct val="150000"/>
                        </a:lnSpc>
                        <a:spcBef>
                          <a:spcPts val="0"/>
                        </a:spcBef>
                        <a:spcAft>
                          <a:spcPts val="1000"/>
                        </a:spcAft>
                      </a:pPr>
                      <a:r>
                        <a:rPr lang="en-US" sz="1200">
                          <a:effectLst/>
                        </a:rPr>
                        <a:t>1</a:t>
                      </a:r>
                      <a:endParaRPr lang="en-US" sz="120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just">
                        <a:spcBef>
                          <a:spcPts val="0"/>
                        </a:spcBef>
                        <a:spcAft>
                          <a:spcPts val="0"/>
                        </a:spcAft>
                      </a:pPr>
                      <a:r>
                        <a:rPr lang="en-US" sz="1250" b="1" dirty="0">
                          <a:effectLst/>
                        </a:rPr>
                        <a:t>Introduction to Cloud Computing: </a:t>
                      </a:r>
                      <a:r>
                        <a:rPr lang="en-US" sz="1250" dirty="0">
                          <a:effectLst/>
                        </a:rPr>
                        <a:t>Origins and Influences; Basic Concepts and Terminology; Goals and Benefits; Risks and Challenges.</a:t>
                      </a:r>
                    </a:p>
                    <a:p>
                      <a:pPr marL="0" marR="0" algn="just">
                        <a:spcBef>
                          <a:spcPts val="0"/>
                        </a:spcBef>
                        <a:spcAft>
                          <a:spcPts val="0"/>
                        </a:spcAft>
                      </a:pPr>
                      <a:r>
                        <a:rPr lang="en-US" sz="1250" b="1" dirty="0">
                          <a:effectLst/>
                        </a:rPr>
                        <a:t>Fundamental Concepts and Models: </a:t>
                      </a:r>
                      <a:r>
                        <a:rPr lang="en-US" sz="1250" dirty="0">
                          <a:effectLst/>
                        </a:rPr>
                        <a:t>Roles and Boundaries; Cloud Characteristics; Cloud Delivery Models; Cloud Deployment Models.</a:t>
                      </a:r>
                      <a:endParaRPr lang="en-US" sz="1250" dirty="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ctr">
                        <a:lnSpc>
                          <a:spcPct val="150000"/>
                        </a:lnSpc>
                        <a:spcBef>
                          <a:spcPts val="0"/>
                        </a:spcBef>
                        <a:spcAft>
                          <a:spcPts val="1000"/>
                        </a:spcAft>
                      </a:pPr>
                      <a:r>
                        <a:rPr lang="en-US" sz="1200" dirty="0">
                          <a:effectLst/>
                        </a:rPr>
                        <a:t>25 Marks</a:t>
                      </a:r>
                      <a:endParaRPr lang="en-US" sz="1200" dirty="0">
                        <a:effectLst/>
                        <a:latin typeface="Times New Roman" panose="02020603050405020304" pitchFamily="18" charset="0"/>
                        <a:ea typeface="Arial Unicode MS" panose="020B0604020202020204" pitchFamily="34" charset="-128"/>
                      </a:endParaRPr>
                    </a:p>
                  </a:txBody>
                  <a:tcPr marL="62858" marR="62858" marT="0" marB="0" anchor="ctr"/>
                </a:tc>
                <a:extLst>
                  <a:ext uri="{0D108BD9-81ED-4DB2-BD59-A6C34878D82A}">
                    <a16:rowId xmlns:a16="http://schemas.microsoft.com/office/drawing/2014/main" val="427603298"/>
                  </a:ext>
                </a:extLst>
              </a:tr>
              <a:tr h="1594365">
                <a:tc>
                  <a:txBody>
                    <a:bodyPr/>
                    <a:lstStyle/>
                    <a:p>
                      <a:pPr marL="0" marR="0" algn="ctr">
                        <a:lnSpc>
                          <a:spcPct val="150000"/>
                        </a:lnSpc>
                        <a:spcBef>
                          <a:spcPts val="0"/>
                        </a:spcBef>
                        <a:spcAft>
                          <a:spcPts val="1000"/>
                        </a:spcAft>
                      </a:pPr>
                      <a:r>
                        <a:rPr lang="en-US" sz="1200" dirty="0">
                          <a:effectLst/>
                        </a:rPr>
                        <a:t>2</a:t>
                      </a:r>
                      <a:endParaRPr lang="en-US" sz="1200" dirty="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just">
                        <a:lnSpc>
                          <a:spcPct val="115000"/>
                        </a:lnSpc>
                        <a:spcBef>
                          <a:spcPts val="0"/>
                        </a:spcBef>
                        <a:spcAft>
                          <a:spcPts val="0"/>
                        </a:spcAft>
                      </a:pPr>
                      <a:r>
                        <a:rPr lang="en-US" sz="1250" b="1" dirty="0">
                          <a:effectLst/>
                        </a:rPr>
                        <a:t>Cloud Computing Technologies: </a:t>
                      </a:r>
                      <a:r>
                        <a:rPr lang="en-US" sz="1250" dirty="0">
                          <a:effectLst/>
                        </a:rPr>
                        <a:t>Broadband Networks and Internet Architecture; Data Center Technology; Virtualization Technology;                   Web Technology; Multitenant Technology; Service Technology; Case study.</a:t>
                      </a:r>
                    </a:p>
                    <a:p>
                      <a:pPr marL="0" marR="0" algn="just">
                        <a:lnSpc>
                          <a:spcPct val="115000"/>
                        </a:lnSpc>
                        <a:spcBef>
                          <a:spcPts val="0"/>
                        </a:spcBef>
                        <a:spcAft>
                          <a:spcPts val="1000"/>
                        </a:spcAft>
                      </a:pPr>
                      <a:r>
                        <a:rPr lang="en-US" sz="1250" b="1" dirty="0">
                          <a:effectLst/>
                        </a:rPr>
                        <a:t>Cloud Infrastructure Mechanisms: </a:t>
                      </a:r>
                      <a:r>
                        <a:rPr lang="en-US" sz="1250" dirty="0">
                          <a:effectLst/>
                        </a:rPr>
                        <a:t>Logical Network Perimeter; Virtual Server; Cloud Storage Device; Cloud Usage Monitor; Resource Replication; Ready-made Environment.</a:t>
                      </a:r>
                      <a:endParaRPr lang="en-US" sz="125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2858" marR="62858" marT="0" marB="0" anchor="ctr"/>
                </a:tc>
                <a:tc>
                  <a:txBody>
                    <a:bodyPr/>
                    <a:lstStyle/>
                    <a:p>
                      <a:pPr marL="0" marR="0" algn="ctr">
                        <a:lnSpc>
                          <a:spcPct val="150000"/>
                        </a:lnSpc>
                        <a:spcBef>
                          <a:spcPts val="0"/>
                        </a:spcBef>
                        <a:spcAft>
                          <a:spcPts val="1000"/>
                        </a:spcAft>
                      </a:pPr>
                      <a:r>
                        <a:rPr lang="en-US" sz="1200" dirty="0">
                          <a:effectLst/>
                        </a:rPr>
                        <a:t>25 Marks</a:t>
                      </a:r>
                      <a:endParaRPr lang="en-US" sz="1200" dirty="0">
                        <a:effectLst/>
                        <a:latin typeface="Times New Roman" panose="02020603050405020304" pitchFamily="18" charset="0"/>
                        <a:ea typeface="Arial Unicode MS" panose="020B0604020202020204" pitchFamily="34" charset="-128"/>
                      </a:endParaRPr>
                    </a:p>
                  </a:txBody>
                  <a:tcPr marL="62858" marR="62858" marT="0" marB="0" anchor="ctr"/>
                </a:tc>
                <a:extLst>
                  <a:ext uri="{0D108BD9-81ED-4DB2-BD59-A6C34878D82A}">
                    <a16:rowId xmlns:a16="http://schemas.microsoft.com/office/drawing/2014/main" val="3576082493"/>
                  </a:ext>
                </a:extLst>
              </a:tr>
              <a:tr h="1594365">
                <a:tc>
                  <a:txBody>
                    <a:bodyPr/>
                    <a:lstStyle/>
                    <a:p>
                      <a:pPr marL="0" marR="0" algn="ctr">
                        <a:lnSpc>
                          <a:spcPct val="150000"/>
                        </a:lnSpc>
                        <a:spcBef>
                          <a:spcPts val="0"/>
                        </a:spcBef>
                        <a:spcAft>
                          <a:spcPts val="1000"/>
                        </a:spcAft>
                      </a:pPr>
                      <a:r>
                        <a:rPr lang="en-US" sz="1200">
                          <a:effectLst/>
                        </a:rPr>
                        <a:t>3</a:t>
                      </a:r>
                      <a:endParaRPr lang="en-US" sz="120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just">
                        <a:lnSpc>
                          <a:spcPct val="115000"/>
                        </a:lnSpc>
                        <a:spcBef>
                          <a:spcPts val="0"/>
                        </a:spcBef>
                        <a:spcAft>
                          <a:spcPts val="0"/>
                        </a:spcAft>
                      </a:pPr>
                      <a:r>
                        <a:rPr lang="en-US" sz="1250" b="1" dirty="0">
                          <a:effectLst/>
                        </a:rPr>
                        <a:t>Specialized Cloud Mechanisms: </a:t>
                      </a:r>
                      <a:r>
                        <a:rPr lang="en-US" sz="1250" dirty="0">
                          <a:effectLst/>
                        </a:rPr>
                        <a:t>Automated Scaling Listener; Load Balancer; SLA Monitor;</a:t>
                      </a:r>
                      <a:r>
                        <a:rPr lang="en-US" sz="1250" baseline="0" dirty="0">
                          <a:effectLst/>
                        </a:rPr>
                        <a:t> </a:t>
                      </a:r>
                      <a:r>
                        <a:rPr lang="en-US" sz="1250" dirty="0">
                          <a:effectLst/>
                        </a:rPr>
                        <a:t>Pay-per-use Monitor; Audit Monitor; Failover System; Hypervisor; Resource cluster; Multi-device Broker; State Management.</a:t>
                      </a:r>
                    </a:p>
                    <a:p>
                      <a:pPr marL="0" marR="0" algn="just">
                        <a:lnSpc>
                          <a:spcPct val="115000"/>
                        </a:lnSpc>
                        <a:spcBef>
                          <a:spcPts val="0"/>
                        </a:spcBef>
                        <a:spcAft>
                          <a:spcPts val="0"/>
                        </a:spcAft>
                      </a:pPr>
                      <a:r>
                        <a:rPr lang="en-US" sz="1250" b="1" dirty="0">
                          <a:effectLst/>
                        </a:rPr>
                        <a:t>Cloud Management Mechanisms: </a:t>
                      </a:r>
                      <a:r>
                        <a:rPr lang="en-US" sz="1250" dirty="0">
                          <a:effectLst/>
                        </a:rPr>
                        <a:t>Remote Administration System; Resource Management System; SLA Management System; Billing Management System.</a:t>
                      </a:r>
                      <a:endParaRPr lang="en-US" sz="125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2858" marR="62858" marT="0" marB="0" anchor="ctr"/>
                </a:tc>
                <a:tc>
                  <a:txBody>
                    <a:bodyPr/>
                    <a:lstStyle/>
                    <a:p>
                      <a:pPr marL="0" marR="0" algn="ctr">
                        <a:lnSpc>
                          <a:spcPct val="150000"/>
                        </a:lnSpc>
                        <a:spcBef>
                          <a:spcPts val="0"/>
                        </a:spcBef>
                        <a:spcAft>
                          <a:spcPts val="1000"/>
                        </a:spcAft>
                      </a:pPr>
                      <a:r>
                        <a:rPr lang="en-US" sz="1200" dirty="0">
                          <a:effectLst/>
                        </a:rPr>
                        <a:t>25 Marks</a:t>
                      </a:r>
                      <a:endParaRPr lang="en-US" sz="1200" dirty="0">
                        <a:effectLst/>
                        <a:latin typeface="Times New Roman" panose="02020603050405020304" pitchFamily="18" charset="0"/>
                        <a:ea typeface="Arial Unicode MS" panose="020B0604020202020204" pitchFamily="34" charset="-128"/>
                      </a:endParaRPr>
                    </a:p>
                  </a:txBody>
                  <a:tcPr marL="62858" marR="62858" marT="0" marB="0" anchor="ctr"/>
                </a:tc>
                <a:extLst>
                  <a:ext uri="{0D108BD9-81ED-4DB2-BD59-A6C34878D82A}">
                    <a16:rowId xmlns:a16="http://schemas.microsoft.com/office/drawing/2014/main" val="3604590918"/>
                  </a:ext>
                </a:extLst>
              </a:tr>
              <a:tr h="674776">
                <a:tc>
                  <a:txBody>
                    <a:bodyPr/>
                    <a:lstStyle/>
                    <a:p>
                      <a:pPr marL="0" marR="0" algn="ctr">
                        <a:lnSpc>
                          <a:spcPct val="150000"/>
                        </a:lnSpc>
                        <a:spcBef>
                          <a:spcPts val="0"/>
                        </a:spcBef>
                        <a:spcAft>
                          <a:spcPts val="1000"/>
                        </a:spcAft>
                      </a:pPr>
                      <a:r>
                        <a:rPr lang="en-US" sz="1250">
                          <a:effectLst/>
                        </a:rPr>
                        <a:t>4</a:t>
                      </a:r>
                      <a:endParaRPr lang="en-US" sz="125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just">
                        <a:lnSpc>
                          <a:spcPct val="115000"/>
                        </a:lnSpc>
                        <a:spcBef>
                          <a:spcPts val="0"/>
                        </a:spcBef>
                        <a:spcAft>
                          <a:spcPts val="1000"/>
                        </a:spcAft>
                      </a:pPr>
                      <a:r>
                        <a:rPr lang="en-US" sz="1250" b="1" dirty="0">
                          <a:effectLst/>
                        </a:rPr>
                        <a:t>Virtualization: </a:t>
                      </a:r>
                      <a:r>
                        <a:rPr lang="en-US" sz="1250" dirty="0">
                          <a:effectLst/>
                        </a:rPr>
                        <a:t>Implementation levels of virtualization; Virtualization structures/tools and mechanisms; Virtualization of CPU; Memory and I/O devices.</a:t>
                      </a:r>
                      <a:endParaRPr lang="en-US" sz="125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2858" marR="62858" marT="0" marB="0" anchor="ctr"/>
                </a:tc>
                <a:tc>
                  <a:txBody>
                    <a:bodyPr/>
                    <a:lstStyle/>
                    <a:p>
                      <a:pPr marL="0" marR="0" algn="ctr">
                        <a:lnSpc>
                          <a:spcPct val="150000"/>
                        </a:lnSpc>
                        <a:spcBef>
                          <a:spcPts val="0"/>
                        </a:spcBef>
                        <a:spcAft>
                          <a:spcPts val="1000"/>
                        </a:spcAft>
                      </a:pPr>
                      <a:r>
                        <a:rPr lang="en-US" sz="1200" dirty="0">
                          <a:effectLst/>
                        </a:rPr>
                        <a:t>25 Marks</a:t>
                      </a:r>
                      <a:endParaRPr lang="en-US" sz="1200" dirty="0">
                        <a:effectLst/>
                        <a:latin typeface="Times New Roman" panose="02020603050405020304" pitchFamily="18" charset="0"/>
                        <a:ea typeface="Arial Unicode MS" panose="020B0604020202020204" pitchFamily="34" charset="-128"/>
                      </a:endParaRPr>
                    </a:p>
                  </a:txBody>
                  <a:tcPr marL="62858" marR="62858" marT="0" marB="0" anchor="ctr"/>
                </a:tc>
                <a:extLst>
                  <a:ext uri="{0D108BD9-81ED-4DB2-BD59-A6C34878D82A}">
                    <a16:rowId xmlns:a16="http://schemas.microsoft.com/office/drawing/2014/main" val="4044396131"/>
                  </a:ext>
                </a:extLst>
              </a:tr>
            </a:tbl>
          </a:graphicData>
        </a:graphic>
      </p:graphicFrame>
    </p:spTree>
    <p:extLst>
      <p:ext uri="{BB962C8B-B14F-4D97-AF65-F5344CB8AC3E}">
        <p14:creationId xmlns:p14="http://schemas.microsoft.com/office/powerpoint/2010/main" val="1925359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92992"/>
          </a:xfrm>
        </p:spPr>
        <p:txBody>
          <a:bodyPr>
            <a:normAutofit/>
          </a:bodyPr>
          <a:lstStyle/>
          <a:p>
            <a:pPr algn="just">
              <a:lnSpc>
                <a:spcPct val="100000"/>
              </a:lnSpc>
            </a:pPr>
            <a:r>
              <a:rPr lang="en-US" sz="2000" dirty="0"/>
              <a:t>Computing architectures such as </a:t>
            </a:r>
            <a:r>
              <a:rPr lang="en-US" sz="2000" b="1" dirty="0"/>
              <a:t>blade server</a:t>
            </a:r>
            <a:r>
              <a:rPr lang="en-US" sz="2000" dirty="0"/>
              <a:t> technologies use               rack-embedded physical interconnections (</a:t>
            </a:r>
            <a:r>
              <a:rPr lang="en-US" sz="2000" b="1" dirty="0"/>
              <a:t>blade enclosures</a:t>
            </a:r>
            <a:r>
              <a:rPr lang="en-US" sz="2000" dirty="0"/>
              <a:t>), fabrics (</a:t>
            </a:r>
            <a:r>
              <a:rPr lang="en-US" sz="2000" b="1" dirty="0"/>
              <a:t>switches</a:t>
            </a:r>
            <a:r>
              <a:rPr lang="en-US" sz="2000" dirty="0"/>
              <a:t>), and shared power supply units and cooling fans.</a:t>
            </a:r>
          </a:p>
          <a:p>
            <a:pPr algn="just">
              <a:lnSpc>
                <a:spcPct val="100000"/>
              </a:lnSpc>
            </a:pPr>
            <a:r>
              <a:rPr lang="en-US" sz="2000" dirty="0"/>
              <a:t>The interconnections enhance </a:t>
            </a:r>
            <a:r>
              <a:rPr lang="en-US" sz="2000" b="1" dirty="0"/>
              <a:t>intercomponent networking</a:t>
            </a:r>
            <a:r>
              <a:rPr lang="en-US" sz="2000" dirty="0"/>
              <a:t> and </a:t>
            </a:r>
            <a:r>
              <a:rPr lang="en-US" sz="2000" b="1" dirty="0"/>
              <a:t>management</a:t>
            </a:r>
            <a:r>
              <a:rPr lang="en-US" sz="2000" dirty="0"/>
              <a:t> while </a:t>
            </a:r>
            <a:r>
              <a:rPr lang="en-US" sz="2000" b="1" dirty="0"/>
              <a:t>optimizing</a:t>
            </a:r>
            <a:r>
              <a:rPr lang="en-US" sz="2000" dirty="0"/>
              <a:t> physical space and power.</a:t>
            </a:r>
          </a:p>
          <a:p>
            <a:pPr algn="just">
              <a:lnSpc>
                <a:spcPct val="100000"/>
              </a:lnSpc>
            </a:pPr>
            <a:r>
              <a:rPr lang="en-US" sz="2000" dirty="0"/>
              <a:t>These systems typically support </a:t>
            </a:r>
            <a:r>
              <a:rPr lang="en-US" sz="2000" b="1" dirty="0"/>
              <a:t>individual server hot-swapping</a:t>
            </a:r>
            <a:r>
              <a:rPr lang="en-US" sz="2000" dirty="0"/>
              <a:t>, </a:t>
            </a:r>
            <a:r>
              <a:rPr lang="en-US" sz="2000" b="1" dirty="0"/>
              <a:t>scaling</a:t>
            </a:r>
            <a:r>
              <a:rPr lang="en-US" sz="2000" dirty="0"/>
              <a:t>, </a:t>
            </a:r>
            <a:r>
              <a:rPr lang="en-US" sz="2000" b="1" dirty="0"/>
              <a:t>replacement</a:t>
            </a:r>
            <a:r>
              <a:rPr lang="en-US" sz="2000" dirty="0"/>
              <a:t>, and </a:t>
            </a:r>
            <a:r>
              <a:rPr lang="en-US" sz="2000" b="1" dirty="0"/>
              <a:t>maintenance</a:t>
            </a:r>
            <a:r>
              <a:rPr lang="en-US" sz="2000" dirty="0"/>
              <a:t>, which benefits the deployment of fault-tolerant systems that are based on computer clusters.</a:t>
            </a:r>
          </a:p>
        </p:txBody>
      </p:sp>
      <p:pic>
        <p:nvPicPr>
          <p:cNvPr id="2050" name="Picture 2" descr="Image result for rackmount form factor server">
            <a:extLst>
              <a:ext uri="{FF2B5EF4-FFF2-40B4-BE49-F238E27FC236}">
                <a16:creationId xmlns:a16="http://schemas.microsoft.com/office/drawing/2014/main" id="{1B141217-8D13-4592-A7D7-C05F7A8B66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54" y="4346917"/>
            <a:ext cx="3446585" cy="2084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lade server">
            <a:extLst>
              <a:ext uri="{FF2B5EF4-FFF2-40B4-BE49-F238E27FC236}">
                <a16:creationId xmlns:a16="http://schemas.microsoft.com/office/drawing/2014/main" id="{5B4AC2E9-483F-43D6-AAB6-01E969859F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7762" y="4431325"/>
            <a:ext cx="3176951" cy="19855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EBD578-D3E3-46E4-809A-BC1B2831DA2F}"/>
              </a:ext>
            </a:extLst>
          </p:cNvPr>
          <p:cNvSpPr txBox="1"/>
          <p:nvPr/>
        </p:nvSpPr>
        <p:spPr>
          <a:xfrm>
            <a:off x="1526343" y="6449442"/>
            <a:ext cx="1913206" cy="369332"/>
          </a:xfrm>
          <a:prstGeom prst="rect">
            <a:avLst/>
          </a:prstGeom>
          <a:noFill/>
        </p:spPr>
        <p:txBody>
          <a:bodyPr wrap="square" rtlCol="0">
            <a:spAutoFit/>
          </a:bodyPr>
          <a:lstStyle/>
          <a:p>
            <a:r>
              <a:rPr lang="en-US" dirty="0"/>
              <a:t>Rackmount Server</a:t>
            </a:r>
          </a:p>
        </p:txBody>
      </p:sp>
      <p:sp>
        <p:nvSpPr>
          <p:cNvPr id="7" name="TextBox 6">
            <a:extLst>
              <a:ext uri="{FF2B5EF4-FFF2-40B4-BE49-F238E27FC236}">
                <a16:creationId xmlns:a16="http://schemas.microsoft.com/office/drawing/2014/main" id="{A073D187-60B4-4800-9433-C6A540B85ACA}"/>
              </a:ext>
            </a:extLst>
          </p:cNvPr>
          <p:cNvSpPr txBox="1"/>
          <p:nvPr/>
        </p:nvSpPr>
        <p:spPr>
          <a:xfrm>
            <a:off x="5843368" y="6431317"/>
            <a:ext cx="1365738" cy="369332"/>
          </a:xfrm>
          <a:prstGeom prst="rect">
            <a:avLst/>
          </a:prstGeom>
          <a:noFill/>
        </p:spPr>
        <p:txBody>
          <a:bodyPr wrap="square" rtlCol="0">
            <a:spAutoFit/>
          </a:bodyPr>
          <a:lstStyle/>
          <a:p>
            <a:r>
              <a:rPr lang="en-US" dirty="0"/>
              <a:t>Blade Server</a:t>
            </a:r>
          </a:p>
        </p:txBody>
      </p:sp>
    </p:spTree>
    <p:extLst>
      <p:ext uri="{BB962C8B-B14F-4D97-AF65-F5344CB8AC3E}">
        <p14:creationId xmlns:p14="http://schemas.microsoft.com/office/powerpoint/2010/main" val="2962803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92992"/>
          </a:xfrm>
        </p:spPr>
        <p:txBody>
          <a:bodyPr>
            <a:normAutofit/>
          </a:bodyPr>
          <a:lstStyle/>
          <a:p>
            <a:pPr marL="0" indent="0" algn="just">
              <a:lnSpc>
                <a:spcPct val="100000"/>
              </a:lnSpc>
              <a:buNone/>
            </a:pPr>
            <a:r>
              <a:rPr lang="en-US" sz="2600" b="1" dirty="0"/>
              <a:t>Storage Hardware:</a:t>
            </a:r>
          </a:p>
          <a:p>
            <a:pPr algn="just">
              <a:lnSpc>
                <a:spcPct val="100000"/>
              </a:lnSpc>
            </a:pPr>
            <a:r>
              <a:rPr lang="en-US" sz="2000" dirty="0"/>
              <a:t>Data centers have </a:t>
            </a:r>
            <a:r>
              <a:rPr lang="en-US" sz="2000" b="1" dirty="0"/>
              <a:t>specialized storage systems</a:t>
            </a:r>
            <a:r>
              <a:rPr lang="en-US" sz="2000" dirty="0"/>
              <a:t> that maintain enormous amounts of digital information in order to fulfill considerable storage capacity needs.</a:t>
            </a:r>
          </a:p>
          <a:p>
            <a:pPr algn="just">
              <a:lnSpc>
                <a:spcPct val="100000"/>
              </a:lnSpc>
            </a:pPr>
            <a:r>
              <a:rPr lang="en-US" sz="2000" dirty="0"/>
              <a:t>These storage systems are </a:t>
            </a:r>
            <a:r>
              <a:rPr lang="en-US" sz="2000" b="1" dirty="0"/>
              <a:t>containers</a:t>
            </a:r>
            <a:r>
              <a:rPr lang="en-US" sz="2000" dirty="0"/>
              <a:t> housing numerous </a:t>
            </a:r>
            <a:r>
              <a:rPr lang="en-US" sz="2000" b="1" dirty="0"/>
              <a:t>hard disks</a:t>
            </a:r>
            <a:r>
              <a:rPr lang="en-US" sz="2000" dirty="0"/>
              <a:t> that are organized into </a:t>
            </a:r>
            <a:r>
              <a:rPr lang="en-US" sz="2000" b="1" dirty="0"/>
              <a:t>arrays</a:t>
            </a:r>
            <a:r>
              <a:rPr lang="en-US" sz="2000" dirty="0"/>
              <a:t>.</a:t>
            </a:r>
          </a:p>
          <a:p>
            <a:pPr algn="just">
              <a:lnSpc>
                <a:spcPct val="100000"/>
              </a:lnSpc>
            </a:pPr>
            <a:r>
              <a:rPr lang="en-US" sz="2000" dirty="0"/>
              <a:t>Storage systems usually involve the following technologies:</a:t>
            </a:r>
          </a:p>
          <a:p>
            <a:pPr marL="463550" indent="-295275" algn="just">
              <a:lnSpc>
                <a:spcPct val="100000"/>
              </a:lnSpc>
              <a:buFont typeface="Wingdings" panose="05000000000000000000" pitchFamily="2" charset="2"/>
              <a:buChar char="§"/>
            </a:pPr>
            <a:r>
              <a:rPr lang="en-US" sz="2000" b="1" dirty="0"/>
              <a:t>Hard Disk Arrays</a:t>
            </a:r>
            <a:r>
              <a:rPr lang="en-US" sz="2000" dirty="0"/>
              <a:t> – These arrays inherently divide and replicate data among multiple physical drives, and increase performance and redundancy by including spare disks.</a:t>
            </a:r>
          </a:p>
          <a:p>
            <a:pPr marL="746125" indent="-577850" algn="just">
              <a:lnSpc>
                <a:spcPct val="100000"/>
              </a:lnSpc>
              <a:buNone/>
            </a:pPr>
            <a:r>
              <a:rPr lang="en-US" sz="2000" dirty="0"/>
              <a:t>     – This technology is often implemented using </a:t>
            </a:r>
            <a:r>
              <a:rPr lang="en-US" sz="2000" b="1" dirty="0"/>
              <a:t>R</a:t>
            </a:r>
            <a:r>
              <a:rPr lang="en-US" sz="2000" dirty="0"/>
              <a:t>edundant </a:t>
            </a:r>
            <a:r>
              <a:rPr lang="en-US" sz="2000" b="1" dirty="0"/>
              <a:t>A</a:t>
            </a:r>
            <a:r>
              <a:rPr lang="en-US" sz="2000" dirty="0"/>
              <a:t>rrays of </a:t>
            </a:r>
            <a:r>
              <a:rPr lang="en-US" sz="2000" b="1" dirty="0"/>
              <a:t>I</a:t>
            </a:r>
            <a:r>
              <a:rPr lang="en-US" sz="2000" dirty="0"/>
              <a:t>ndependent </a:t>
            </a:r>
            <a:r>
              <a:rPr lang="en-US" sz="2000" b="1" dirty="0"/>
              <a:t>D</a:t>
            </a:r>
            <a:r>
              <a:rPr lang="en-US" sz="2000" dirty="0"/>
              <a:t>isks (</a:t>
            </a:r>
            <a:r>
              <a:rPr lang="en-US" sz="2000" b="1" dirty="0"/>
              <a:t>RAID</a:t>
            </a:r>
            <a:r>
              <a:rPr lang="en-US" sz="2000" dirty="0"/>
              <a:t>) schemes, which are typically realized through hardware disk array controllers.</a:t>
            </a:r>
          </a:p>
        </p:txBody>
      </p:sp>
    </p:spTree>
    <p:extLst>
      <p:ext uri="{BB962C8B-B14F-4D97-AF65-F5344CB8AC3E}">
        <p14:creationId xmlns:p14="http://schemas.microsoft.com/office/powerpoint/2010/main" val="4158889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92992"/>
          </a:xfrm>
        </p:spPr>
        <p:txBody>
          <a:bodyPr>
            <a:normAutofit/>
          </a:bodyPr>
          <a:lstStyle/>
          <a:p>
            <a:pPr marL="463550" indent="-295275" algn="just">
              <a:lnSpc>
                <a:spcPct val="100000"/>
              </a:lnSpc>
              <a:buFont typeface="Wingdings" panose="05000000000000000000" pitchFamily="2" charset="2"/>
              <a:buChar char="§"/>
            </a:pPr>
            <a:r>
              <a:rPr lang="en-US" sz="2000" b="1" dirty="0"/>
              <a:t>I/O Caching</a:t>
            </a:r>
            <a:r>
              <a:rPr lang="en-US" sz="2000" dirty="0"/>
              <a:t> – This is generally performed through hard disk array controllers, which enhance disk access times and performance by data caching.</a:t>
            </a:r>
          </a:p>
          <a:p>
            <a:pPr marL="463550" indent="-295275" algn="just">
              <a:lnSpc>
                <a:spcPct val="100000"/>
              </a:lnSpc>
              <a:buFont typeface="Wingdings" panose="05000000000000000000" pitchFamily="2" charset="2"/>
              <a:buChar char="§"/>
            </a:pPr>
            <a:r>
              <a:rPr lang="en-US" sz="2000" b="1" dirty="0"/>
              <a:t>Hot-Swappable Hard Disks</a:t>
            </a:r>
            <a:r>
              <a:rPr lang="en-US" sz="2000" dirty="0"/>
              <a:t> – These can be safely removed from arrays without requiring prior powering down.</a:t>
            </a:r>
          </a:p>
          <a:p>
            <a:pPr marL="463550" indent="-295275" algn="just">
              <a:lnSpc>
                <a:spcPct val="100000"/>
              </a:lnSpc>
              <a:buFont typeface="Wingdings" panose="05000000000000000000" pitchFamily="2" charset="2"/>
              <a:buChar char="§"/>
            </a:pPr>
            <a:r>
              <a:rPr lang="en-US" sz="2000" b="1" dirty="0"/>
              <a:t>Storage Virtualization</a:t>
            </a:r>
            <a:r>
              <a:rPr lang="en-US" sz="2000" dirty="0"/>
              <a:t> – This is realized through the use of virtualized hard disks and storage sharing.</a:t>
            </a:r>
          </a:p>
          <a:p>
            <a:pPr marL="463550" indent="-295275" algn="just">
              <a:lnSpc>
                <a:spcPct val="100000"/>
              </a:lnSpc>
              <a:buFont typeface="Wingdings" panose="05000000000000000000" pitchFamily="2" charset="2"/>
              <a:buChar char="§"/>
            </a:pPr>
            <a:r>
              <a:rPr lang="en-US" sz="2000" b="1" dirty="0"/>
              <a:t>Fast Data Replication Mechanisms</a:t>
            </a:r>
            <a:r>
              <a:rPr lang="en-US" sz="2000" dirty="0"/>
              <a:t> – These include </a:t>
            </a:r>
            <a:r>
              <a:rPr lang="en-US" sz="2000" b="1" dirty="0"/>
              <a:t>snapshotting</a:t>
            </a:r>
            <a:r>
              <a:rPr lang="en-US" sz="2000" dirty="0"/>
              <a:t>, which is saving a </a:t>
            </a:r>
            <a:r>
              <a:rPr lang="en-US" sz="2000" b="1" dirty="0"/>
              <a:t>virtual machine’s memory</a:t>
            </a:r>
            <a:r>
              <a:rPr lang="en-US" sz="2000" dirty="0"/>
              <a:t> into a </a:t>
            </a:r>
            <a:r>
              <a:rPr lang="en-US" sz="2000" b="1" dirty="0"/>
              <a:t>hypervisor-readable file</a:t>
            </a:r>
            <a:r>
              <a:rPr lang="en-US" sz="2000" dirty="0"/>
              <a:t> for future reloading, and </a:t>
            </a:r>
            <a:r>
              <a:rPr lang="en-US" sz="2000" b="1" dirty="0"/>
              <a:t>volume cloning</a:t>
            </a:r>
            <a:r>
              <a:rPr lang="en-US" sz="2000" dirty="0"/>
              <a:t>, which is copying virtual or physical hard disk volumes and partitions.</a:t>
            </a:r>
          </a:p>
        </p:txBody>
      </p:sp>
    </p:spTree>
    <p:extLst>
      <p:ext uri="{BB962C8B-B14F-4D97-AF65-F5344CB8AC3E}">
        <p14:creationId xmlns:p14="http://schemas.microsoft.com/office/powerpoint/2010/main" val="437385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92992"/>
          </a:xfrm>
        </p:spPr>
        <p:txBody>
          <a:bodyPr>
            <a:normAutofit/>
          </a:bodyPr>
          <a:lstStyle/>
          <a:p>
            <a:pPr algn="just">
              <a:lnSpc>
                <a:spcPct val="100000"/>
              </a:lnSpc>
            </a:pPr>
            <a:r>
              <a:rPr lang="en-US" sz="2000" dirty="0"/>
              <a:t>Networked storage devices usually fall into one of the following categories:</a:t>
            </a:r>
          </a:p>
          <a:p>
            <a:pPr marL="463550" indent="-295275" algn="just">
              <a:lnSpc>
                <a:spcPct val="100000"/>
              </a:lnSpc>
              <a:buFont typeface="Wingdings" panose="05000000000000000000" pitchFamily="2" charset="2"/>
              <a:buChar char="§"/>
            </a:pPr>
            <a:r>
              <a:rPr lang="en-US" sz="2000" b="1" dirty="0"/>
              <a:t>Storage Area Network (SAN)</a:t>
            </a:r>
            <a:r>
              <a:rPr lang="en-US" sz="2000" dirty="0"/>
              <a:t> – Physical data storage media are connected through a dedicated network and provide block-level data storage access using industry standard protocols, such as the </a:t>
            </a:r>
            <a:r>
              <a:rPr lang="en-US" sz="2000" b="1" dirty="0"/>
              <a:t>S</a:t>
            </a:r>
            <a:r>
              <a:rPr lang="en-US" sz="2000" dirty="0"/>
              <a:t>mall </a:t>
            </a:r>
            <a:r>
              <a:rPr lang="en-US" sz="2000" b="1" dirty="0"/>
              <a:t>C</a:t>
            </a:r>
            <a:r>
              <a:rPr lang="en-US" sz="2000" dirty="0"/>
              <a:t>omputer </a:t>
            </a:r>
            <a:r>
              <a:rPr lang="en-US" sz="2000" b="1" dirty="0"/>
              <a:t>S</a:t>
            </a:r>
            <a:r>
              <a:rPr lang="en-US" sz="2000" dirty="0"/>
              <a:t>ystem </a:t>
            </a:r>
            <a:r>
              <a:rPr lang="en-US" sz="2000" b="1" dirty="0"/>
              <a:t>I</a:t>
            </a:r>
            <a:r>
              <a:rPr lang="en-US" sz="2000" dirty="0"/>
              <a:t>nterface (</a:t>
            </a:r>
            <a:r>
              <a:rPr lang="en-US" sz="2000" b="1" dirty="0"/>
              <a:t>SCSI</a:t>
            </a:r>
            <a:r>
              <a:rPr lang="en-US" sz="2000" dirty="0"/>
              <a:t>).</a:t>
            </a:r>
          </a:p>
          <a:p>
            <a:pPr marL="168275" indent="0" algn="just">
              <a:lnSpc>
                <a:spcPct val="100000"/>
              </a:lnSpc>
              <a:buNone/>
            </a:pPr>
            <a:endParaRPr lang="en-US" sz="1000" dirty="0"/>
          </a:p>
          <a:p>
            <a:pPr marL="463550" indent="-295275" algn="just">
              <a:lnSpc>
                <a:spcPct val="100000"/>
              </a:lnSpc>
              <a:buFont typeface="Wingdings" panose="05000000000000000000" pitchFamily="2" charset="2"/>
              <a:buChar char="§"/>
            </a:pPr>
            <a:r>
              <a:rPr lang="en-US" sz="2000" b="1" dirty="0"/>
              <a:t>Network-Attached Storage (NAS) </a:t>
            </a:r>
            <a:r>
              <a:rPr lang="en-US" sz="2000" dirty="0"/>
              <a:t>– Hard drive arrays are contained and managed by this dedicated device, which connects through a network and facilitates access to data using file-centric data access protocols like the </a:t>
            </a:r>
            <a:r>
              <a:rPr lang="en-US" sz="2000" b="1" dirty="0"/>
              <a:t>N</a:t>
            </a:r>
            <a:r>
              <a:rPr lang="en-US" sz="2000" dirty="0"/>
              <a:t>etwork </a:t>
            </a:r>
            <a:r>
              <a:rPr lang="en-US" sz="2000" b="1" dirty="0"/>
              <a:t>F</a:t>
            </a:r>
            <a:r>
              <a:rPr lang="en-US" sz="2000" dirty="0"/>
              <a:t>ile </a:t>
            </a:r>
            <a:r>
              <a:rPr lang="en-US" sz="2000" b="1" dirty="0"/>
              <a:t>S</a:t>
            </a:r>
            <a:r>
              <a:rPr lang="en-US" sz="2000" dirty="0"/>
              <a:t>ystem (</a:t>
            </a:r>
            <a:r>
              <a:rPr lang="en-US" sz="2000" b="1" dirty="0"/>
              <a:t>NFS</a:t>
            </a:r>
            <a:r>
              <a:rPr lang="en-US" sz="2000" dirty="0"/>
              <a:t>) or </a:t>
            </a:r>
            <a:r>
              <a:rPr lang="en-US" sz="2000" b="1" dirty="0"/>
              <a:t>S</a:t>
            </a:r>
            <a:r>
              <a:rPr lang="en-US" sz="2000" dirty="0"/>
              <a:t>erver </a:t>
            </a:r>
            <a:r>
              <a:rPr lang="en-US" sz="2000" b="1" dirty="0"/>
              <a:t>M</a:t>
            </a:r>
            <a:r>
              <a:rPr lang="en-US" sz="2000" dirty="0"/>
              <a:t>essage </a:t>
            </a:r>
            <a:r>
              <a:rPr lang="en-US" sz="2000" b="1" dirty="0"/>
              <a:t>B</a:t>
            </a:r>
            <a:r>
              <a:rPr lang="en-US" sz="2000" dirty="0"/>
              <a:t>lock (</a:t>
            </a:r>
            <a:r>
              <a:rPr lang="en-US" sz="2000" b="1" dirty="0"/>
              <a:t>SMB</a:t>
            </a:r>
            <a:r>
              <a:rPr lang="en-US" sz="2000" dirty="0"/>
              <a:t>).</a:t>
            </a:r>
          </a:p>
        </p:txBody>
      </p:sp>
      <p:pic>
        <p:nvPicPr>
          <p:cNvPr id="3074" name="Picture 2" descr="Image result for SAN">
            <a:extLst>
              <a:ext uri="{FF2B5EF4-FFF2-40B4-BE49-F238E27FC236}">
                <a16:creationId xmlns:a16="http://schemas.microsoft.com/office/drawing/2014/main" id="{2C59F90C-837C-4882-83FF-068929AA3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23" y="5081522"/>
            <a:ext cx="3333750" cy="16097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network attached storage">
            <a:extLst>
              <a:ext uri="{FF2B5EF4-FFF2-40B4-BE49-F238E27FC236}">
                <a16:creationId xmlns:a16="http://schemas.microsoft.com/office/drawing/2014/main" id="{1B40ED91-3181-4F25-8728-D39C7B2887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3519" y="5124157"/>
            <a:ext cx="2861848" cy="1609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597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92992"/>
          </a:xfrm>
        </p:spPr>
        <p:txBody>
          <a:bodyPr>
            <a:normAutofit/>
          </a:bodyPr>
          <a:lstStyle/>
          <a:p>
            <a:pPr marL="0" indent="0" algn="just">
              <a:lnSpc>
                <a:spcPct val="100000"/>
              </a:lnSpc>
              <a:buNone/>
            </a:pPr>
            <a:r>
              <a:rPr lang="en-US" sz="2600" b="1" dirty="0"/>
              <a:t>Network Hardware:</a:t>
            </a:r>
          </a:p>
          <a:p>
            <a:pPr algn="just">
              <a:lnSpc>
                <a:spcPct val="100000"/>
              </a:lnSpc>
            </a:pPr>
            <a:r>
              <a:rPr lang="en-US" sz="2000" dirty="0"/>
              <a:t>Data centers require </a:t>
            </a:r>
            <a:r>
              <a:rPr lang="en-US" sz="2000" b="1" dirty="0"/>
              <a:t>extensive network hardware</a:t>
            </a:r>
            <a:r>
              <a:rPr lang="en-US" sz="2000" dirty="0"/>
              <a:t> in order to </a:t>
            </a:r>
            <a:r>
              <a:rPr lang="en-US" sz="2000" b="1" dirty="0"/>
              <a:t>enable</a:t>
            </a:r>
            <a:r>
              <a:rPr lang="en-US" sz="2000" dirty="0"/>
              <a:t> multiple levels of connectivity.</a:t>
            </a:r>
          </a:p>
          <a:p>
            <a:pPr algn="just">
              <a:lnSpc>
                <a:spcPct val="100000"/>
              </a:lnSpc>
            </a:pPr>
            <a:r>
              <a:rPr lang="en-US" sz="2000" dirty="0"/>
              <a:t>For a simplified version of networking infrastructure, the data center is broken down into </a:t>
            </a:r>
            <a:r>
              <a:rPr lang="en-US" sz="2000" b="1" dirty="0"/>
              <a:t>five network subsystems</a:t>
            </a:r>
            <a:r>
              <a:rPr lang="en-US" sz="2000" dirty="0"/>
              <a:t>.</a:t>
            </a:r>
          </a:p>
          <a:p>
            <a:pPr marL="0" indent="0" algn="just">
              <a:lnSpc>
                <a:spcPct val="100000"/>
              </a:lnSpc>
              <a:buNone/>
            </a:pPr>
            <a:endParaRPr lang="en-US" sz="1000" b="1" dirty="0"/>
          </a:p>
          <a:p>
            <a:pPr marL="0" indent="0" algn="just">
              <a:lnSpc>
                <a:spcPct val="100000"/>
              </a:lnSpc>
              <a:buNone/>
            </a:pPr>
            <a:r>
              <a:rPr lang="en-US" sz="2200" b="1" dirty="0"/>
              <a:t>Carrier and External Networks Interconnection:</a:t>
            </a:r>
          </a:p>
          <a:p>
            <a:pPr algn="just">
              <a:lnSpc>
                <a:spcPct val="100000"/>
              </a:lnSpc>
            </a:pPr>
            <a:r>
              <a:rPr lang="en-US" sz="2000" dirty="0"/>
              <a:t>A subsystem related to the internetworking infrastructure.</a:t>
            </a:r>
          </a:p>
          <a:p>
            <a:pPr algn="just">
              <a:lnSpc>
                <a:spcPct val="100000"/>
              </a:lnSpc>
            </a:pPr>
            <a:r>
              <a:rPr lang="en-US" sz="2000" dirty="0"/>
              <a:t>This interconnection is usually comprised of </a:t>
            </a:r>
            <a:r>
              <a:rPr lang="en-US" sz="2000" b="1" dirty="0"/>
              <a:t>backbone routers</a:t>
            </a:r>
            <a:r>
              <a:rPr lang="en-US" sz="2000" dirty="0"/>
              <a:t> that provide routing between </a:t>
            </a:r>
            <a:r>
              <a:rPr lang="en-US" sz="2000" b="1" dirty="0"/>
              <a:t>external WAN connections</a:t>
            </a:r>
            <a:r>
              <a:rPr lang="en-US" sz="2000" dirty="0"/>
              <a:t> and the </a:t>
            </a:r>
            <a:r>
              <a:rPr lang="en-US" sz="2000" b="1" dirty="0"/>
              <a:t>data center’s LAN</a:t>
            </a:r>
            <a:r>
              <a:rPr lang="en-US" sz="2000" dirty="0"/>
              <a:t>, as well as perimeter network security devices such as </a:t>
            </a:r>
            <a:r>
              <a:rPr lang="en-US" sz="2000" b="1" dirty="0"/>
              <a:t>firewalls</a:t>
            </a:r>
            <a:r>
              <a:rPr lang="en-US" sz="2000" dirty="0"/>
              <a:t> and </a:t>
            </a:r>
            <a:r>
              <a:rPr lang="en-US" sz="2000" b="1" dirty="0"/>
              <a:t>VPN gateways</a:t>
            </a:r>
            <a:r>
              <a:rPr lang="en-US" sz="2000" dirty="0"/>
              <a:t>.</a:t>
            </a:r>
          </a:p>
        </p:txBody>
      </p:sp>
    </p:spTree>
    <p:extLst>
      <p:ext uri="{BB962C8B-B14F-4D97-AF65-F5344CB8AC3E}">
        <p14:creationId xmlns:p14="http://schemas.microsoft.com/office/powerpoint/2010/main" val="3243093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92992"/>
          </a:xfrm>
        </p:spPr>
        <p:txBody>
          <a:bodyPr>
            <a:normAutofit lnSpcReduction="10000"/>
          </a:bodyPr>
          <a:lstStyle/>
          <a:p>
            <a:pPr marL="0" indent="0" algn="just">
              <a:lnSpc>
                <a:spcPct val="100000"/>
              </a:lnSpc>
              <a:buNone/>
            </a:pPr>
            <a:r>
              <a:rPr lang="en-US" sz="2200" b="1" dirty="0"/>
              <a:t>Web-Tier Load Balancing and Acceleration:</a:t>
            </a:r>
          </a:p>
          <a:p>
            <a:pPr algn="just">
              <a:lnSpc>
                <a:spcPct val="100000"/>
              </a:lnSpc>
            </a:pPr>
            <a:r>
              <a:rPr lang="en-US" sz="2000" dirty="0"/>
              <a:t>This subsystem comprises </a:t>
            </a:r>
            <a:r>
              <a:rPr lang="en-US" sz="2000" b="1" dirty="0"/>
              <a:t>Web acceleration devices</a:t>
            </a:r>
            <a:r>
              <a:rPr lang="en-US" sz="2000" dirty="0"/>
              <a:t>, such as                    </a:t>
            </a:r>
            <a:r>
              <a:rPr lang="en-US" sz="2000" b="1" dirty="0"/>
              <a:t>XML</a:t>
            </a:r>
            <a:r>
              <a:rPr lang="en-US" sz="2000" dirty="0"/>
              <a:t> </a:t>
            </a:r>
            <a:r>
              <a:rPr lang="en-US" sz="2000" b="1" dirty="0"/>
              <a:t>preprocessors</a:t>
            </a:r>
            <a:r>
              <a:rPr lang="en-US" sz="2000" dirty="0"/>
              <a:t>, </a:t>
            </a:r>
            <a:r>
              <a:rPr lang="en-US" sz="2000" b="1" dirty="0"/>
              <a:t>encryption/decryption appliances</a:t>
            </a:r>
            <a:r>
              <a:rPr lang="en-US" sz="2000" dirty="0"/>
              <a:t>, and </a:t>
            </a:r>
            <a:r>
              <a:rPr lang="en-US" sz="2000" b="1" dirty="0"/>
              <a:t>layer 7 switching devices</a:t>
            </a:r>
            <a:r>
              <a:rPr lang="en-US" sz="2000" dirty="0"/>
              <a:t> that perform </a:t>
            </a:r>
            <a:r>
              <a:rPr lang="en-US" sz="2000" b="1" dirty="0"/>
              <a:t>content-aware routing</a:t>
            </a:r>
            <a:r>
              <a:rPr lang="en-US" sz="2000" dirty="0"/>
              <a:t>.</a:t>
            </a:r>
          </a:p>
          <a:p>
            <a:pPr marL="0" indent="0" algn="just">
              <a:lnSpc>
                <a:spcPct val="100000"/>
              </a:lnSpc>
              <a:buNone/>
            </a:pPr>
            <a:endParaRPr lang="en-US" sz="1000" b="1" dirty="0"/>
          </a:p>
          <a:p>
            <a:pPr marL="0" indent="0" algn="just">
              <a:lnSpc>
                <a:spcPct val="100000"/>
              </a:lnSpc>
              <a:buNone/>
            </a:pPr>
            <a:r>
              <a:rPr lang="en-US" sz="2200" b="1" dirty="0"/>
              <a:t>LAN Fabric:</a:t>
            </a:r>
          </a:p>
          <a:p>
            <a:pPr algn="just">
              <a:lnSpc>
                <a:spcPct val="100000"/>
              </a:lnSpc>
            </a:pPr>
            <a:r>
              <a:rPr lang="en-US" sz="2000" dirty="0"/>
              <a:t>The LAN fabric constitutes the </a:t>
            </a:r>
            <a:r>
              <a:rPr lang="en-US" sz="2000" b="1" dirty="0"/>
              <a:t>internal LAN </a:t>
            </a:r>
            <a:r>
              <a:rPr lang="en-US" sz="2000" dirty="0"/>
              <a:t>and provides </a:t>
            </a:r>
            <a:r>
              <a:rPr lang="en-US" sz="2000" b="1" dirty="0"/>
              <a:t>high-performance</a:t>
            </a:r>
            <a:r>
              <a:rPr lang="en-US" sz="2000" dirty="0"/>
              <a:t> and </a:t>
            </a:r>
            <a:r>
              <a:rPr lang="en-US" sz="2000" b="1" dirty="0"/>
              <a:t>redundant connectivity</a:t>
            </a:r>
            <a:r>
              <a:rPr lang="en-US" sz="2000" dirty="0"/>
              <a:t> for all of the data center’s </a:t>
            </a:r>
            <a:r>
              <a:rPr lang="en-US" sz="2000" b="1" dirty="0"/>
              <a:t>network-enabled    IT resources</a:t>
            </a:r>
            <a:r>
              <a:rPr lang="en-US" sz="2000" dirty="0"/>
              <a:t>.</a:t>
            </a:r>
          </a:p>
          <a:p>
            <a:pPr algn="just"/>
            <a:r>
              <a:rPr lang="en-US" sz="2000" dirty="0"/>
              <a:t>It is often implemented with </a:t>
            </a:r>
            <a:r>
              <a:rPr lang="en-US" sz="2000" b="1" dirty="0"/>
              <a:t>multiple network switches</a:t>
            </a:r>
            <a:r>
              <a:rPr lang="en-US" sz="2000" dirty="0"/>
              <a:t> that facilitate network communications and operate at speeds of up to </a:t>
            </a:r>
            <a:r>
              <a:rPr lang="en-US" sz="2000" b="1" dirty="0"/>
              <a:t>ten gigabits per second</a:t>
            </a:r>
            <a:r>
              <a:rPr lang="en-US" sz="2000" dirty="0"/>
              <a:t>.</a:t>
            </a:r>
          </a:p>
          <a:p>
            <a:pPr algn="just"/>
            <a:r>
              <a:rPr lang="en-US" sz="2000" dirty="0"/>
              <a:t>These advanced network switches can also perform several </a:t>
            </a:r>
            <a:r>
              <a:rPr lang="en-US" sz="2000" b="1" dirty="0"/>
              <a:t>virtualization functions</a:t>
            </a:r>
            <a:r>
              <a:rPr lang="en-US" sz="2000" dirty="0"/>
              <a:t>, such as </a:t>
            </a:r>
            <a:r>
              <a:rPr lang="en-US" sz="2000" b="1" dirty="0"/>
              <a:t>LAN segregation into VLANs</a:t>
            </a:r>
            <a:r>
              <a:rPr lang="en-US" sz="2000" dirty="0"/>
              <a:t>, </a:t>
            </a:r>
            <a:r>
              <a:rPr lang="en-US" sz="2000" b="1" dirty="0"/>
              <a:t>link aggregation</a:t>
            </a:r>
            <a:r>
              <a:rPr lang="en-US" sz="2000" dirty="0"/>
              <a:t>, controlled routing between </a:t>
            </a:r>
            <a:r>
              <a:rPr lang="en-US" sz="2000" b="1" dirty="0"/>
              <a:t>networks</a:t>
            </a:r>
            <a:r>
              <a:rPr lang="en-US" sz="2000" dirty="0"/>
              <a:t>, </a:t>
            </a:r>
            <a:r>
              <a:rPr lang="en-US" sz="2000" b="1" dirty="0"/>
              <a:t>load balancing</a:t>
            </a:r>
            <a:r>
              <a:rPr lang="en-US" sz="2000" dirty="0"/>
              <a:t>, and </a:t>
            </a:r>
            <a:r>
              <a:rPr lang="en-US" sz="2000" b="1" dirty="0"/>
              <a:t>failover</a:t>
            </a:r>
            <a:r>
              <a:rPr lang="en-US" sz="2000" dirty="0"/>
              <a:t>.</a:t>
            </a:r>
          </a:p>
        </p:txBody>
      </p:sp>
    </p:spTree>
    <p:extLst>
      <p:ext uri="{BB962C8B-B14F-4D97-AF65-F5344CB8AC3E}">
        <p14:creationId xmlns:p14="http://schemas.microsoft.com/office/powerpoint/2010/main" val="1675097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92992"/>
          </a:xfrm>
        </p:spPr>
        <p:txBody>
          <a:bodyPr>
            <a:normAutofit/>
          </a:bodyPr>
          <a:lstStyle/>
          <a:p>
            <a:pPr marL="0" indent="0" algn="just">
              <a:lnSpc>
                <a:spcPct val="100000"/>
              </a:lnSpc>
              <a:buNone/>
            </a:pPr>
            <a:r>
              <a:rPr lang="en-US" sz="2200" b="1" dirty="0"/>
              <a:t>SAN Fabric:</a:t>
            </a:r>
          </a:p>
          <a:p>
            <a:pPr algn="just">
              <a:lnSpc>
                <a:spcPct val="100000"/>
              </a:lnSpc>
            </a:pPr>
            <a:r>
              <a:rPr lang="en-US" sz="2000" dirty="0"/>
              <a:t>Related to the implementation of </a:t>
            </a:r>
            <a:r>
              <a:rPr lang="en-US" sz="2000" b="1" dirty="0"/>
              <a:t>S</a:t>
            </a:r>
            <a:r>
              <a:rPr lang="en-US" sz="2000" dirty="0"/>
              <a:t>torage </a:t>
            </a:r>
            <a:r>
              <a:rPr lang="en-US" sz="2000" b="1" dirty="0"/>
              <a:t>A</a:t>
            </a:r>
            <a:r>
              <a:rPr lang="en-US" sz="2000" dirty="0"/>
              <a:t>rea </a:t>
            </a:r>
            <a:r>
              <a:rPr lang="en-US" sz="2000" b="1" dirty="0"/>
              <a:t>N</a:t>
            </a:r>
            <a:r>
              <a:rPr lang="en-US" sz="2000" dirty="0"/>
              <a:t>etworks (SANs) that provide </a:t>
            </a:r>
            <a:r>
              <a:rPr lang="en-US" sz="2000" b="1" dirty="0"/>
              <a:t>connectivity</a:t>
            </a:r>
            <a:r>
              <a:rPr lang="en-US" sz="2000" dirty="0"/>
              <a:t> between </a:t>
            </a:r>
            <a:r>
              <a:rPr lang="en-US" sz="2000" b="1" dirty="0"/>
              <a:t>servers</a:t>
            </a:r>
            <a:r>
              <a:rPr lang="en-US" sz="2000" dirty="0"/>
              <a:t> and </a:t>
            </a:r>
            <a:r>
              <a:rPr lang="en-US" sz="2000" b="1" dirty="0"/>
              <a:t>storage </a:t>
            </a:r>
            <a:r>
              <a:rPr lang="en-US" sz="2000" dirty="0"/>
              <a:t>systems.</a:t>
            </a:r>
          </a:p>
          <a:p>
            <a:pPr algn="just">
              <a:lnSpc>
                <a:spcPct val="100000"/>
              </a:lnSpc>
            </a:pPr>
            <a:r>
              <a:rPr lang="en-US" sz="2000" dirty="0"/>
              <a:t>The SAN fabric is usually implemented with </a:t>
            </a:r>
            <a:r>
              <a:rPr lang="en-US" sz="2000" b="1" dirty="0"/>
              <a:t>Fibre Channel</a:t>
            </a:r>
            <a:r>
              <a:rPr lang="en-US" sz="2000" dirty="0"/>
              <a:t> (</a:t>
            </a:r>
            <a:r>
              <a:rPr lang="en-US" sz="2000" b="1" dirty="0"/>
              <a:t>FC</a:t>
            </a:r>
            <a:r>
              <a:rPr lang="en-US" sz="2000" dirty="0"/>
              <a:t>), </a:t>
            </a:r>
            <a:r>
              <a:rPr lang="en-US" sz="2000" b="1" dirty="0"/>
              <a:t>Fibre Channel over Ethernet</a:t>
            </a:r>
            <a:r>
              <a:rPr lang="en-US" sz="2000" dirty="0"/>
              <a:t> (</a:t>
            </a:r>
            <a:r>
              <a:rPr lang="en-US" sz="2000" b="1" dirty="0"/>
              <a:t>FCoE</a:t>
            </a:r>
            <a:r>
              <a:rPr lang="en-US" sz="2000" dirty="0"/>
              <a:t>), and </a:t>
            </a:r>
            <a:r>
              <a:rPr lang="en-US" sz="2000" b="1" dirty="0"/>
              <a:t>InfiniBand network switches</a:t>
            </a:r>
            <a:r>
              <a:rPr lang="en-US" sz="2000" dirty="0"/>
              <a:t>.</a:t>
            </a:r>
          </a:p>
          <a:p>
            <a:pPr marL="0" indent="0" algn="just">
              <a:lnSpc>
                <a:spcPct val="100000"/>
              </a:lnSpc>
              <a:buNone/>
            </a:pPr>
            <a:endParaRPr lang="en-US" sz="1000" dirty="0"/>
          </a:p>
          <a:p>
            <a:pPr marL="0" indent="0" algn="just">
              <a:lnSpc>
                <a:spcPct val="100000"/>
              </a:lnSpc>
              <a:buNone/>
            </a:pPr>
            <a:r>
              <a:rPr lang="en-US" sz="2200" b="1" dirty="0"/>
              <a:t>NAS Gateways:</a:t>
            </a:r>
          </a:p>
          <a:p>
            <a:pPr algn="just">
              <a:lnSpc>
                <a:spcPct val="100000"/>
              </a:lnSpc>
            </a:pPr>
            <a:r>
              <a:rPr lang="en-US" sz="2000" dirty="0"/>
              <a:t>This subsystem supplies attachment points for NAS-based storage devices and implements </a:t>
            </a:r>
            <a:r>
              <a:rPr lang="en-US" sz="2000" b="1" dirty="0"/>
              <a:t>protocol conversion hardware</a:t>
            </a:r>
            <a:r>
              <a:rPr lang="en-US" sz="2000" dirty="0"/>
              <a:t> that facilitates data transmission between </a:t>
            </a:r>
            <a:r>
              <a:rPr lang="en-US" sz="2000" b="1" dirty="0"/>
              <a:t>SAN</a:t>
            </a:r>
            <a:r>
              <a:rPr lang="en-US" sz="2000" dirty="0"/>
              <a:t> and </a:t>
            </a:r>
            <a:r>
              <a:rPr lang="en-US" sz="2000" b="1" dirty="0"/>
              <a:t>NAS</a:t>
            </a:r>
            <a:r>
              <a:rPr lang="en-US" sz="2000" dirty="0"/>
              <a:t> devices.</a:t>
            </a:r>
          </a:p>
        </p:txBody>
      </p:sp>
    </p:spTree>
    <p:extLst>
      <p:ext uri="{BB962C8B-B14F-4D97-AF65-F5344CB8AC3E}">
        <p14:creationId xmlns:p14="http://schemas.microsoft.com/office/powerpoint/2010/main" val="2818621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97570"/>
          </a:xfrm>
        </p:spPr>
        <p:txBody>
          <a:bodyPr>
            <a:normAutofit/>
          </a:bodyPr>
          <a:lstStyle/>
          <a:p>
            <a:pPr marL="0" indent="0" algn="just">
              <a:lnSpc>
                <a:spcPct val="100000"/>
              </a:lnSpc>
              <a:buNone/>
            </a:pPr>
            <a:r>
              <a:rPr lang="en-US" sz="2600" b="1" dirty="0"/>
              <a:t>Virtualization Technology:</a:t>
            </a:r>
          </a:p>
          <a:p>
            <a:pPr algn="just">
              <a:lnSpc>
                <a:spcPct val="100000"/>
              </a:lnSpc>
            </a:pPr>
            <a:r>
              <a:rPr lang="en-US" sz="2000" dirty="0"/>
              <a:t>Virtualization is the process of </a:t>
            </a:r>
            <a:r>
              <a:rPr lang="en-US" sz="2000" b="1" dirty="0"/>
              <a:t>converting</a:t>
            </a:r>
            <a:r>
              <a:rPr lang="en-US" sz="2000" dirty="0"/>
              <a:t> a </a:t>
            </a:r>
            <a:r>
              <a:rPr lang="en-US" sz="2000" b="1" dirty="0"/>
              <a:t>physical IT resource</a:t>
            </a:r>
            <a:r>
              <a:rPr lang="en-US" sz="2000" dirty="0"/>
              <a:t> into a </a:t>
            </a:r>
            <a:r>
              <a:rPr lang="en-US" sz="2000" b="1" dirty="0"/>
              <a:t>virtual IT resource</a:t>
            </a:r>
            <a:r>
              <a:rPr lang="en-US" sz="2000" dirty="0"/>
              <a:t>.</a:t>
            </a:r>
          </a:p>
          <a:p>
            <a:pPr algn="just">
              <a:lnSpc>
                <a:spcPct val="100000"/>
              </a:lnSpc>
            </a:pPr>
            <a:r>
              <a:rPr lang="en-US" sz="2000" dirty="0"/>
              <a:t>Most types of IT resources can be virtualized, including:</a:t>
            </a:r>
          </a:p>
          <a:p>
            <a:pPr marL="463550" indent="-295275" algn="just">
              <a:lnSpc>
                <a:spcPct val="100000"/>
              </a:lnSpc>
              <a:buFont typeface="Wingdings" panose="05000000000000000000" pitchFamily="2" charset="2"/>
              <a:buChar char="§"/>
            </a:pPr>
            <a:r>
              <a:rPr lang="en-US" sz="2000" b="1" dirty="0"/>
              <a:t>Servers</a:t>
            </a:r>
            <a:r>
              <a:rPr lang="en-US" sz="2000" dirty="0"/>
              <a:t> – A physical server can be abstracted into a virtual server.</a:t>
            </a:r>
          </a:p>
          <a:p>
            <a:pPr marL="463550" indent="-295275" algn="just">
              <a:lnSpc>
                <a:spcPct val="100000"/>
              </a:lnSpc>
              <a:buFont typeface="Wingdings" panose="05000000000000000000" pitchFamily="2" charset="2"/>
              <a:buChar char="§"/>
            </a:pPr>
            <a:r>
              <a:rPr lang="en-US" sz="2000" b="1" dirty="0"/>
              <a:t>Storage</a:t>
            </a:r>
            <a:r>
              <a:rPr lang="en-US" sz="2000" dirty="0"/>
              <a:t> – A physical storage device can be abstracted into a virtual storage device or a virtual disk.</a:t>
            </a:r>
          </a:p>
          <a:p>
            <a:pPr marL="463550" indent="-295275" algn="just">
              <a:lnSpc>
                <a:spcPct val="100000"/>
              </a:lnSpc>
              <a:buFont typeface="Wingdings" panose="05000000000000000000" pitchFamily="2" charset="2"/>
              <a:buChar char="§"/>
            </a:pPr>
            <a:r>
              <a:rPr lang="en-US" sz="2000" b="1" dirty="0"/>
              <a:t>Network</a:t>
            </a:r>
            <a:r>
              <a:rPr lang="en-US" sz="2000" dirty="0"/>
              <a:t> – Physical routers and switches can be abstracted into logical network fabrics, such as VLANs.</a:t>
            </a:r>
          </a:p>
          <a:p>
            <a:pPr marL="463550" indent="-295275" algn="just">
              <a:lnSpc>
                <a:spcPct val="100000"/>
              </a:lnSpc>
              <a:buFont typeface="Wingdings" panose="05000000000000000000" pitchFamily="2" charset="2"/>
              <a:buChar char="§"/>
            </a:pPr>
            <a:r>
              <a:rPr lang="en-US" sz="2000" b="1" dirty="0"/>
              <a:t>Power</a:t>
            </a:r>
            <a:r>
              <a:rPr lang="en-US" sz="2000" dirty="0"/>
              <a:t> – A physical UPS and power distribution units can be abstracted into what are commonly referred to as virtual UPSs.</a:t>
            </a:r>
          </a:p>
        </p:txBody>
      </p:sp>
    </p:spTree>
    <p:extLst>
      <p:ext uri="{BB962C8B-B14F-4D97-AF65-F5344CB8AC3E}">
        <p14:creationId xmlns:p14="http://schemas.microsoft.com/office/powerpoint/2010/main" val="2240509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97570"/>
          </a:xfrm>
        </p:spPr>
        <p:txBody>
          <a:bodyPr>
            <a:normAutofit lnSpcReduction="10000"/>
          </a:bodyPr>
          <a:lstStyle/>
          <a:p>
            <a:pPr algn="just">
              <a:lnSpc>
                <a:spcPct val="100000"/>
              </a:lnSpc>
            </a:pPr>
            <a:r>
              <a:rPr lang="en-US" sz="2000" dirty="0"/>
              <a:t>This section focuses on the </a:t>
            </a:r>
            <a:r>
              <a:rPr lang="en-US" sz="2000" b="1" dirty="0"/>
              <a:t>creation</a:t>
            </a:r>
            <a:r>
              <a:rPr lang="en-US" sz="2000" dirty="0"/>
              <a:t> and </a:t>
            </a:r>
            <a:r>
              <a:rPr lang="en-US" sz="2000" b="1" dirty="0"/>
              <a:t>deployment</a:t>
            </a:r>
            <a:r>
              <a:rPr lang="en-US" sz="2000" dirty="0"/>
              <a:t> of </a:t>
            </a:r>
            <a:r>
              <a:rPr lang="en-US" sz="2000" b="1" dirty="0"/>
              <a:t>virtual servers </a:t>
            </a:r>
            <a:r>
              <a:rPr lang="en-US" sz="2000" dirty="0"/>
              <a:t>through </a:t>
            </a:r>
            <a:r>
              <a:rPr lang="en-US" sz="2000" b="1" dirty="0"/>
              <a:t>server virtualization technology</a:t>
            </a:r>
            <a:r>
              <a:rPr lang="en-US" sz="2000" dirty="0"/>
              <a:t>.</a:t>
            </a:r>
          </a:p>
          <a:p>
            <a:pPr algn="just">
              <a:lnSpc>
                <a:spcPct val="100000"/>
              </a:lnSpc>
            </a:pPr>
            <a:r>
              <a:rPr lang="en-US" sz="2000" dirty="0"/>
              <a:t>The first step in creating a new virtual server through </a:t>
            </a:r>
            <a:r>
              <a:rPr lang="en-US" sz="2000" b="1" dirty="0"/>
              <a:t>virtualization software</a:t>
            </a:r>
            <a:r>
              <a:rPr lang="en-US" sz="2000" dirty="0"/>
              <a:t> is the allocation of physical IT resources, followed by the installation of an </a:t>
            </a:r>
            <a:r>
              <a:rPr lang="en-US" sz="2000" b="1" dirty="0"/>
              <a:t>operating system</a:t>
            </a:r>
            <a:r>
              <a:rPr lang="en-US" sz="2000" dirty="0"/>
              <a:t>.</a:t>
            </a:r>
          </a:p>
          <a:p>
            <a:pPr algn="just">
              <a:lnSpc>
                <a:spcPct val="100000"/>
              </a:lnSpc>
            </a:pPr>
            <a:r>
              <a:rPr lang="en-US" sz="2000" dirty="0"/>
              <a:t>Virtual servers use their </a:t>
            </a:r>
            <a:r>
              <a:rPr lang="en-US" sz="2000" b="1" dirty="0"/>
              <a:t>own guest operating systems</a:t>
            </a:r>
            <a:r>
              <a:rPr lang="en-US" sz="2000" dirty="0"/>
              <a:t>, which are independent of the operating system (</a:t>
            </a:r>
            <a:r>
              <a:rPr lang="en-US" sz="2000" b="1" dirty="0"/>
              <a:t>Host OS</a:t>
            </a:r>
            <a:r>
              <a:rPr lang="en-US" sz="2000" dirty="0"/>
              <a:t>) in which they were created.</a:t>
            </a:r>
          </a:p>
          <a:p>
            <a:pPr algn="just">
              <a:lnSpc>
                <a:spcPct val="100000"/>
              </a:lnSpc>
            </a:pPr>
            <a:r>
              <a:rPr lang="en-US" sz="2000" dirty="0"/>
              <a:t>Both the </a:t>
            </a:r>
            <a:r>
              <a:rPr lang="en-US" sz="2000" b="1" dirty="0"/>
              <a:t>guest operating system</a:t>
            </a:r>
            <a:r>
              <a:rPr lang="en-US" sz="2000" dirty="0"/>
              <a:t> and the </a:t>
            </a:r>
            <a:r>
              <a:rPr lang="en-US" sz="2000" b="1" dirty="0"/>
              <a:t>application software</a:t>
            </a:r>
            <a:r>
              <a:rPr lang="en-US" sz="2000" dirty="0"/>
              <a:t> running on the virtual server are unaware of the virtualization process.</a:t>
            </a:r>
          </a:p>
          <a:p>
            <a:pPr marL="393700" indent="-393700" algn="just">
              <a:lnSpc>
                <a:spcPct val="100000"/>
              </a:lnSpc>
              <a:buNone/>
            </a:pPr>
            <a:r>
              <a:rPr lang="en-US" sz="2000" dirty="0"/>
              <a:t>   – meaning these virtualized IT resources are installed and executed as if they were running on a </a:t>
            </a:r>
            <a:r>
              <a:rPr lang="en-US" sz="2000" b="1" dirty="0"/>
              <a:t>separate physical server</a:t>
            </a:r>
            <a:r>
              <a:rPr lang="en-US" sz="2000" dirty="0"/>
              <a:t>.</a:t>
            </a:r>
          </a:p>
          <a:p>
            <a:pPr algn="just">
              <a:lnSpc>
                <a:spcPct val="100000"/>
              </a:lnSpc>
            </a:pPr>
            <a:r>
              <a:rPr lang="en-US" sz="2000" dirty="0"/>
              <a:t>This </a:t>
            </a:r>
            <a:r>
              <a:rPr lang="en-US" sz="2000" b="1" dirty="0"/>
              <a:t>uniformity of execution</a:t>
            </a:r>
            <a:r>
              <a:rPr lang="en-US" sz="2000" dirty="0"/>
              <a:t> that allows programs to run on physical systems as they would on virtual systems is a </a:t>
            </a:r>
            <a:r>
              <a:rPr lang="en-US" sz="2000" b="1" dirty="0"/>
              <a:t>vital characteristic</a:t>
            </a:r>
            <a:r>
              <a:rPr lang="en-US" sz="2000" dirty="0"/>
              <a:t> of virtualization.</a:t>
            </a:r>
          </a:p>
        </p:txBody>
      </p:sp>
    </p:spTree>
    <p:extLst>
      <p:ext uri="{BB962C8B-B14F-4D97-AF65-F5344CB8AC3E}">
        <p14:creationId xmlns:p14="http://schemas.microsoft.com/office/powerpoint/2010/main" val="1506504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97570"/>
          </a:xfrm>
        </p:spPr>
        <p:txBody>
          <a:bodyPr>
            <a:normAutofit/>
          </a:bodyPr>
          <a:lstStyle/>
          <a:p>
            <a:pPr algn="just">
              <a:lnSpc>
                <a:spcPct val="100000"/>
              </a:lnSpc>
            </a:pPr>
            <a:r>
              <a:rPr lang="en-US" sz="2000" b="1" dirty="0"/>
              <a:t>Virtualization software</a:t>
            </a:r>
            <a:r>
              <a:rPr lang="en-US" sz="2000" dirty="0"/>
              <a:t> runs on a physical server called a </a:t>
            </a:r>
            <a:r>
              <a:rPr lang="en-US" sz="2000" b="1" i="1" dirty="0"/>
              <a:t>host</a:t>
            </a:r>
            <a:r>
              <a:rPr lang="en-US" sz="2000" dirty="0"/>
              <a:t> or </a:t>
            </a:r>
            <a:r>
              <a:rPr lang="en-US" sz="2000" b="1" i="1" dirty="0"/>
              <a:t>physical host</a:t>
            </a:r>
            <a:r>
              <a:rPr lang="en-US" sz="2000" dirty="0"/>
              <a:t>, whose underlying hardware is made accessible by the virtualization software.</a:t>
            </a:r>
          </a:p>
          <a:p>
            <a:pPr algn="just">
              <a:lnSpc>
                <a:spcPct val="100000"/>
              </a:lnSpc>
            </a:pPr>
            <a:r>
              <a:rPr lang="en-US" sz="2000" dirty="0"/>
              <a:t>The virtualization software functionality involves system services that are specifically related to </a:t>
            </a:r>
            <a:r>
              <a:rPr lang="en-US" sz="2000" b="1" dirty="0"/>
              <a:t>Virtual Machine Management </a:t>
            </a:r>
            <a:r>
              <a:rPr lang="en-US" sz="2000" dirty="0"/>
              <a:t>and not normally found on standard operating systems.</a:t>
            </a:r>
          </a:p>
          <a:p>
            <a:pPr algn="just">
              <a:lnSpc>
                <a:spcPct val="100000"/>
              </a:lnSpc>
            </a:pPr>
            <a:r>
              <a:rPr lang="en-US" sz="2000" dirty="0"/>
              <a:t>This is why this software is sometimes referred to as a </a:t>
            </a:r>
            <a:r>
              <a:rPr lang="en-US" sz="2000" b="1" dirty="0"/>
              <a:t>Virtual Machine Manager</a:t>
            </a:r>
            <a:r>
              <a:rPr lang="en-US" sz="2000" dirty="0"/>
              <a:t> or a </a:t>
            </a:r>
            <a:r>
              <a:rPr lang="en-US" sz="2000" b="1" dirty="0"/>
              <a:t>Virtual Machine Monitor</a:t>
            </a:r>
            <a:r>
              <a:rPr lang="en-US" sz="2000" dirty="0"/>
              <a:t> (VMM), but most commonly known as a </a:t>
            </a:r>
            <a:r>
              <a:rPr lang="en-US" sz="2000" b="1" dirty="0"/>
              <a:t>Hypervisor</a:t>
            </a:r>
            <a:r>
              <a:rPr lang="en-US" sz="2000" dirty="0"/>
              <a:t>.</a:t>
            </a:r>
          </a:p>
        </p:txBody>
      </p:sp>
    </p:spTree>
    <p:extLst>
      <p:ext uri="{BB962C8B-B14F-4D97-AF65-F5344CB8AC3E}">
        <p14:creationId xmlns:p14="http://schemas.microsoft.com/office/powerpoint/2010/main" val="3496948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03DB30-DCBA-41FE-AEA8-697A500B2DDB}"/>
              </a:ext>
            </a:extLst>
          </p:cNvPr>
          <p:cNvSpPr txBox="1"/>
          <p:nvPr/>
        </p:nvSpPr>
        <p:spPr>
          <a:xfrm>
            <a:off x="906453" y="1845909"/>
            <a:ext cx="7501137" cy="4118317"/>
          </a:xfrm>
          <a:prstGeom prst="rect">
            <a:avLst/>
          </a:prstGeom>
          <a:noFill/>
          <a:ln>
            <a:noFill/>
          </a:ln>
        </p:spPr>
        <p:txBody>
          <a:bodyPr wrap="square" lIns="18000" tIns="10800" rIns="18000" bIns="10800" rtlCol="0" anchor="t">
            <a:spAutoFit/>
          </a:bodyPr>
          <a:lstStyle/>
          <a:p>
            <a:pPr lvl="0" algn="ctr">
              <a:defRPr/>
            </a:pPr>
            <a:r>
              <a:rPr lang="en-IN" sz="3200" b="1" dirty="0">
                <a:ln w="0"/>
                <a:solidFill>
                  <a:prstClr val="black"/>
                </a:solidFill>
              </a:rPr>
              <a:t>VIRTUALIZATION AND CLOUD COMPUTING</a:t>
            </a:r>
          </a:p>
          <a:p>
            <a:pPr lvl="0" algn="ctr">
              <a:defRPr/>
            </a:pPr>
            <a:endParaRPr lang="en-IN" b="1" dirty="0">
              <a:ln w="0"/>
              <a:solidFill>
                <a:prstClr val="black"/>
              </a:solidFill>
            </a:endParaRPr>
          </a:p>
          <a:p>
            <a:pPr lvl="0" algn="ctr">
              <a:defRPr/>
            </a:pPr>
            <a:r>
              <a:rPr lang="en-IN" sz="3200" b="1" dirty="0">
                <a:ln w="0"/>
                <a:solidFill>
                  <a:prstClr val="black"/>
                </a:solidFill>
              </a:rPr>
              <a:t>(BTCS15F6200)</a:t>
            </a:r>
            <a:r>
              <a:rPr lang="en-IN" sz="2400" b="1" dirty="0">
                <a:ln w="0"/>
                <a:solidFill>
                  <a:srgbClr val="92D050"/>
                </a:solidFill>
                <a:effectLst>
                  <a:outerShdw blurRad="38100" dist="19050" dir="2700000" algn="tl" rotWithShape="0">
                    <a:prstClr val="black">
                      <a:alpha val="40000"/>
                    </a:prstClr>
                  </a:outerShdw>
                </a:effectLst>
              </a:rPr>
              <a:t> </a:t>
            </a:r>
            <a:r>
              <a:rPr lang="en-IN" sz="2800" b="1" dirty="0">
                <a:ln w="0"/>
                <a:solidFill>
                  <a:srgbClr val="92D050"/>
                </a:solidFill>
                <a:effectLst>
                  <a:outerShdw blurRad="38100" dist="19050" dir="2700000" algn="tl" rotWithShape="0">
                    <a:prstClr val="black">
                      <a:alpha val="40000"/>
                    </a:prstClr>
                  </a:outerShdw>
                </a:effectLst>
              </a:rPr>
              <a:t>             </a:t>
            </a:r>
          </a:p>
          <a:p>
            <a:pPr algn="ctr" latinLnBrk="0">
              <a:lnSpc>
                <a:spcPct val="110000"/>
              </a:lnSpc>
              <a:spcBef>
                <a:spcPts val="600"/>
              </a:spcBef>
              <a:buNone/>
            </a:pPr>
            <a:endParaRPr lang="en-US" altLang="ko-KR" sz="1600" dirty="0">
              <a:cs typeface="Times New Roman" panose="02020603050405020304" pitchFamily="18" charset="0"/>
            </a:endParaRPr>
          </a:p>
          <a:p>
            <a:pPr algn="ctr" latinLnBrk="0">
              <a:lnSpc>
                <a:spcPct val="110000"/>
              </a:lnSpc>
              <a:spcBef>
                <a:spcPts val="600"/>
              </a:spcBef>
              <a:buNone/>
            </a:pPr>
            <a:endParaRPr lang="en-US" altLang="ko-KR" sz="1000" dirty="0">
              <a:cs typeface="Times New Roman" panose="02020603050405020304" pitchFamily="18" charset="0"/>
            </a:endParaRPr>
          </a:p>
          <a:p>
            <a:pPr algn="ctr" latinLnBrk="0">
              <a:lnSpc>
                <a:spcPct val="80000"/>
              </a:lnSpc>
              <a:spcBef>
                <a:spcPts val="0"/>
              </a:spcBef>
              <a:buNone/>
            </a:pPr>
            <a:r>
              <a:rPr lang="en-US" altLang="ko-KR" sz="3200" b="1" dirty="0">
                <a:cs typeface="Times New Roman" panose="02020603050405020304" pitchFamily="18" charset="0"/>
              </a:rPr>
              <a:t>UNIT - 2 </a:t>
            </a:r>
          </a:p>
          <a:p>
            <a:pPr algn="ctr" latinLnBrk="0">
              <a:lnSpc>
                <a:spcPct val="80000"/>
              </a:lnSpc>
              <a:spcBef>
                <a:spcPts val="0"/>
              </a:spcBef>
              <a:buNone/>
            </a:pPr>
            <a:endParaRPr lang="en-US" altLang="ko-KR" sz="3600" b="1" dirty="0">
              <a:cs typeface="Times New Roman" panose="02020603050405020304" pitchFamily="18" charset="0"/>
            </a:endParaRPr>
          </a:p>
          <a:p>
            <a:pPr marL="463550" indent="-463550" algn="just">
              <a:lnSpc>
                <a:spcPct val="80000"/>
              </a:lnSpc>
              <a:buFont typeface="Wingdings" panose="05000000000000000000" pitchFamily="2" charset="2"/>
              <a:buChar char="§"/>
            </a:pPr>
            <a:r>
              <a:rPr lang="en-US" sz="3200" b="1" dirty="0">
                <a:solidFill>
                  <a:srgbClr val="000000"/>
                </a:solidFill>
              </a:rPr>
              <a:t>Cloud Computing Technologies</a:t>
            </a:r>
          </a:p>
          <a:p>
            <a:pPr algn="just">
              <a:lnSpc>
                <a:spcPct val="80000"/>
              </a:lnSpc>
            </a:pPr>
            <a:r>
              <a:rPr lang="en-US" sz="3200" b="1" dirty="0">
                <a:solidFill>
                  <a:srgbClr val="000000"/>
                </a:solidFill>
              </a:rPr>
              <a:t> </a:t>
            </a:r>
          </a:p>
          <a:p>
            <a:pPr marL="463550" indent="-463550" algn="just">
              <a:lnSpc>
                <a:spcPct val="80000"/>
              </a:lnSpc>
              <a:buFont typeface="Wingdings" panose="05000000000000000000" pitchFamily="2" charset="2"/>
              <a:buChar char="§"/>
            </a:pPr>
            <a:r>
              <a:rPr lang="en-US" sz="3200" b="1" dirty="0">
                <a:solidFill>
                  <a:srgbClr val="000000"/>
                </a:solidFill>
              </a:rPr>
              <a:t>Cloud Infrastructure Mechanisms </a:t>
            </a:r>
            <a:endParaRPr lang="en-US" altLang="ko-KR" sz="3200" dirty="0">
              <a:latin typeface="Times New Roman" panose="02020603050405020304" pitchFamily="18" charset="0"/>
              <a:cs typeface="Times New Roman" panose="02020603050405020304" pitchFamily="18" charset="0"/>
            </a:endParaRPr>
          </a:p>
          <a:p>
            <a:pPr algn="ctr" latinLnBrk="0">
              <a:lnSpc>
                <a:spcPct val="80000"/>
              </a:lnSpc>
              <a:spcBef>
                <a:spcPts val="0"/>
              </a:spcBef>
              <a:buNone/>
            </a:pPr>
            <a:endParaRPr lang="en-US" altLang="ko-KR" b="1" dirty="0">
              <a:latin typeface="굴림체" panose="020B0609000101010101" pitchFamily="49" charset="-127"/>
              <a:ea typeface="굴림체" panose="020B0609000101010101" pitchFamily="49" charset="-127"/>
              <a:cs typeface="Times New Roman" panose="02020603050405020304" pitchFamily="18" charset="0"/>
            </a:endParaRPr>
          </a:p>
        </p:txBody>
      </p:sp>
    </p:spTree>
    <p:extLst>
      <p:ext uri="{BB962C8B-B14F-4D97-AF65-F5344CB8AC3E}">
        <p14:creationId xmlns:p14="http://schemas.microsoft.com/office/powerpoint/2010/main" val="38139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08586"/>
          </a:xfrm>
        </p:spPr>
        <p:txBody>
          <a:bodyPr>
            <a:normAutofit lnSpcReduction="10000"/>
          </a:bodyPr>
          <a:lstStyle/>
          <a:p>
            <a:pPr marL="0" indent="0" algn="just">
              <a:lnSpc>
                <a:spcPct val="100000"/>
              </a:lnSpc>
              <a:buNone/>
            </a:pPr>
            <a:r>
              <a:rPr lang="en-US" sz="2200" b="1" dirty="0"/>
              <a:t>Hardware Independence:</a:t>
            </a:r>
          </a:p>
          <a:p>
            <a:pPr algn="just">
              <a:lnSpc>
                <a:spcPct val="100000"/>
              </a:lnSpc>
            </a:pPr>
            <a:r>
              <a:rPr lang="en-US" sz="2000" dirty="0"/>
              <a:t>The installation of an operating system’s configuration and application software in a unique IT hardware platform results in many </a:t>
            </a:r>
            <a:r>
              <a:rPr lang="en-US" sz="2000" b="1" dirty="0"/>
              <a:t>software-hardware dependencies</a:t>
            </a:r>
            <a:r>
              <a:rPr lang="en-US" sz="2000" dirty="0"/>
              <a:t>.</a:t>
            </a:r>
          </a:p>
          <a:p>
            <a:pPr algn="just">
              <a:lnSpc>
                <a:spcPct val="100000"/>
              </a:lnSpc>
            </a:pPr>
            <a:r>
              <a:rPr lang="en-US" sz="2000" dirty="0"/>
              <a:t>In a </a:t>
            </a:r>
            <a:r>
              <a:rPr lang="en-US" sz="2000" b="1" dirty="0"/>
              <a:t>non-virtualized environment</a:t>
            </a:r>
            <a:r>
              <a:rPr lang="en-US" sz="2000" dirty="0"/>
              <a:t>, the operating system is configured for specific hardware models and requires </a:t>
            </a:r>
            <a:r>
              <a:rPr lang="en-US" sz="2000" b="1" dirty="0"/>
              <a:t>reconfiguration</a:t>
            </a:r>
            <a:r>
              <a:rPr lang="en-US" sz="2000" dirty="0"/>
              <a:t> if these IT resources need to be modified.</a:t>
            </a:r>
          </a:p>
          <a:p>
            <a:pPr algn="just">
              <a:lnSpc>
                <a:spcPct val="100000"/>
              </a:lnSpc>
            </a:pPr>
            <a:r>
              <a:rPr lang="en-US" sz="2000" b="1" dirty="0"/>
              <a:t>Virtualization</a:t>
            </a:r>
            <a:r>
              <a:rPr lang="en-US" sz="2000" dirty="0"/>
              <a:t> is a conversion process that translates </a:t>
            </a:r>
            <a:r>
              <a:rPr lang="en-US" sz="2000" b="1" dirty="0"/>
              <a:t>unique IT hardware</a:t>
            </a:r>
            <a:r>
              <a:rPr lang="en-US" sz="2000" dirty="0"/>
              <a:t> into </a:t>
            </a:r>
            <a:r>
              <a:rPr lang="en-US" sz="2000" b="1" dirty="0"/>
              <a:t>emulated</a:t>
            </a:r>
            <a:r>
              <a:rPr lang="en-US" sz="2000" dirty="0"/>
              <a:t> and </a:t>
            </a:r>
            <a:r>
              <a:rPr lang="en-US" sz="2000" b="1" dirty="0"/>
              <a:t>standardized software-based copies</a:t>
            </a:r>
            <a:r>
              <a:rPr lang="en-US" sz="2000" dirty="0"/>
              <a:t>.</a:t>
            </a:r>
          </a:p>
          <a:p>
            <a:pPr algn="just">
              <a:lnSpc>
                <a:spcPct val="100000"/>
              </a:lnSpc>
            </a:pPr>
            <a:r>
              <a:rPr lang="en-US" sz="2000" dirty="0"/>
              <a:t>Through hardware independence, virtual servers can easily be moved to another </a:t>
            </a:r>
            <a:r>
              <a:rPr lang="en-US" sz="2000" b="1" dirty="0"/>
              <a:t>virtualization host</a:t>
            </a:r>
            <a:r>
              <a:rPr lang="en-US" sz="2000" dirty="0"/>
              <a:t>, automatically resolving multiple hardware-software incompatibility issues.</a:t>
            </a:r>
          </a:p>
          <a:p>
            <a:pPr algn="just">
              <a:lnSpc>
                <a:spcPct val="100000"/>
              </a:lnSpc>
            </a:pPr>
            <a:r>
              <a:rPr lang="en-US" sz="2000" dirty="0"/>
              <a:t>As a result, </a:t>
            </a:r>
            <a:r>
              <a:rPr lang="en-US" sz="2000" b="1" dirty="0"/>
              <a:t>cloning</a:t>
            </a:r>
            <a:r>
              <a:rPr lang="en-US" sz="2000" dirty="0"/>
              <a:t> and </a:t>
            </a:r>
            <a:r>
              <a:rPr lang="en-US" sz="2000" b="1" dirty="0"/>
              <a:t>manipulating</a:t>
            </a:r>
            <a:r>
              <a:rPr lang="en-US" sz="2000" dirty="0"/>
              <a:t> virtual IT resources is much easier than duplicating physical hardware.</a:t>
            </a:r>
          </a:p>
          <a:p>
            <a:pPr algn="just">
              <a:lnSpc>
                <a:spcPct val="100000"/>
              </a:lnSpc>
            </a:pPr>
            <a:endParaRPr lang="en-US" sz="2000" dirty="0"/>
          </a:p>
          <a:p>
            <a:pPr marL="0" indent="0" algn="just">
              <a:lnSpc>
                <a:spcPct val="100000"/>
              </a:lnSpc>
              <a:buNone/>
            </a:pPr>
            <a:endParaRPr lang="en-US" sz="2000" dirty="0"/>
          </a:p>
        </p:txBody>
      </p:sp>
    </p:spTree>
    <p:extLst>
      <p:ext uri="{BB962C8B-B14F-4D97-AF65-F5344CB8AC3E}">
        <p14:creationId xmlns:p14="http://schemas.microsoft.com/office/powerpoint/2010/main" val="889344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08586"/>
          </a:xfrm>
        </p:spPr>
        <p:txBody>
          <a:bodyPr>
            <a:normAutofit lnSpcReduction="10000"/>
          </a:bodyPr>
          <a:lstStyle/>
          <a:p>
            <a:pPr marL="0" indent="0" algn="just">
              <a:lnSpc>
                <a:spcPct val="100000"/>
              </a:lnSpc>
              <a:buNone/>
            </a:pPr>
            <a:r>
              <a:rPr lang="en-US" sz="2200" b="1" dirty="0"/>
              <a:t>Server Consolidation:</a:t>
            </a:r>
          </a:p>
          <a:p>
            <a:pPr algn="just">
              <a:lnSpc>
                <a:spcPct val="100000"/>
              </a:lnSpc>
            </a:pPr>
            <a:r>
              <a:rPr lang="en-US" sz="2000" dirty="0"/>
              <a:t>The coordination function that is provided by the virtualization software allows multiple virtual servers to be simultaneously created in the same virtualization host.</a:t>
            </a:r>
          </a:p>
          <a:p>
            <a:pPr algn="just">
              <a:lnSpc>
                <a:spcPct val="100000"/>
              </a:lnSpc>
            </a:pPr>
            <a:r>
              <a:rPr lang="en-US" sz="2000" b="1" dirty="0"/>
              <a:t>Virtualization technology</a:t>
            </a:r>
            <a:r>
              <a:rPr lang="en-US" sz="2000" dirty="0"/>
              <a:t> enables </a:t>
            </a:r>
            <a:r>
              <a:rPr lang="en-US" sz="2000" b="1" dirty="0"/>
              <a:t>different virtual servers</a:t>
            </a:r>
            <a:r>
              <a:rPr lang="en-US" sz="2000" dirty="0"/>
              <a:t> to share </a:t>
            </a:r>
            <a:r>
              <a:rPr lang="en-US" sz="2000" b="1" dirty="0"/>
              <a:t>one physical server</a:t>
            </a:r>
            <a:r>
              <a:rPr lang="en-US" sz="2000" dirty="0"/>
              <a:t>.</a:t>
            </a:r>
          </a:p>
          <a:p>
            <a:pPr algn="just">
              <a:lnSpc>
                <a:spcPct val="100000"/>
              </a:lnSpc>
            </a:pPr>
            <a:r>
              <a:rPr lang="en-US" sz="2000" dirty="0"/>
              <a:t>This process is called </a:t>
            </a:r>
            <a:r>
              <a:rPr lang="en-US" sz="2000" b="1" dirty="0"/>
              <a:t>Server Consolidation</a:t>
            </a:r>
            <a:r>
              <a:rPr lang="en-US" sz="2000" dirty="0"/>
              <a:t>.</a:t>
            </a:r>
          </a:p>
          <a:p>
            <a:pPr algn="just">
              <a:lnSpc>
                <a:spcPct val="100000"/>
              </a:lnSpc>
            </a:pPr>
            <a:r>
              <a:rPr lang="en-US" sz="2000" dirty="0"/>
              <a:t>It is commonly used to increase </a:t>
            </a:r>
            <a:r>
              <a:rPr lang="en-US" sz="2000" b="1" dirty="0"/>
              <a:t>hardware utilization</a:t>
            </a:r>
            <a:r>
              <a:rPr lang="en-US" sz="2000" dirty="0"/>
              <a:t>, </a:t>
            </a:r>
            <a:r>
              <a:rPr lang="en-US" sz="2000" b="1" dirty="0"/>
              <a:t>load balancing</a:t>
            </a:r>
            <a:r>
              <a:rPr lang="en-US" sz="2000" dirty="0"/>
              <a:t>, and </a:t>
            </a:r>
            <a:r>
              <a:rPr lang="en-US" sz="2000" b="1" dirty="0"/>
              <a:t>optimization</a:t>
            </a:r>
            <a:r>
              <a:rPr lang="en-US" sz="2000" dirty="0"/>
              <a:t> of available IT resources. The resulting </a:t>
            </a:r>
            <a:r>
              <a:rPr lang="en-US" sz="2000" b="1" dirty="0"/>
              <a:t>flexibility</a:t>
            </a:r>
            <a:r>
              <a:rPr lang="en-US" sz="2000" dirty="0"/>
              <a:t> is such that </a:t>
            </a:r>
            <a:r>
              <a:rPr lang="en-US" sz="2000" b="1" dirty="0"/>
              <a:t>different virtual servers</a:t>
            </a:r>
            <a:r>
              <a:rPr lang="en-US" sz="2000" dirty="0"/>
              <a:t> can run </a:t>
            </a:r>
            <a:r>
              <a:rPr lang="en-US" sz="2000" b="1" dirty="0"/>
              <a:t>different guest operating systems</a:t>
            </a:r>
            <a:r>
              <a:rPr lang="en-US" sz="2000" dirty="0"/>
              <a:t> on the </a:t>
            </a:r>
            <a:r>
              <a:rPr lang="en-US" sz="2000" b="1" dirty="0"/>
              <a:t>same host</a:t>
            </a:r>
            <a:r>
              <a:rPr lang="en-US" sz="2000" dirty="0"/>
              <a:t>.</a:t>
            </a:r>
          </a:p>
          <a:p>
            <a:pPr algn="just">
              <a:lnSpc>
                <a:spcPct val="100000"/>
              </a:lnSpc>
            </a:pPr>
            <a:r>
              <a:rPr lang="en-US" sz="2000" dirty="0"/>
              <a:t>This fundamental capability directly supports common </a:t>
            </a:r>
            <a:r>
              <a:rPr lang="en-US" sz="2000" b="1" dirty="0"/>
              <a:t>cloud characteristics</a:t>
            </a:r>
            <a:r>
              <a:rPr lang="en-US" sz="2000" dirty="0"/>
              <a:t>, such as on-demand usage, resource pooling, elasticity, scalability, and resiliency.</a:t>
            </a:r>
          </a:p>
          <a:p>
            <a:pPr algn="just">
              <a:lnSpc>
                <a:spcPct val="100000"/>
              </a:lnSpc>
            </a:pPr>
            <a:endParaRPr lang="en-US" sz="2000" dirty="0"/>
          </a:p>
          <a:p>
            <a:pPr marL="0" indent="0" algn="just">
              <a:lnSpc>
                <a:spcPct val="100000"/>
              </a:lnSpc>
              <a:buNone/>
            </a:pPr>
            <a:endParaRPr lang="en-US" sz="2000" dirty="0"/>
          </a:p>
        </p:txBody>
      </p:sp>
    </p:spTree>
    <p:extLst>
      <p:ext uri="{BB962C8B-B14F-4D97-AF65-F5344CB8AC3E}">
        <p14:creationId xmlns:p14="http://schemas.microsoft.com/office/powerpoint/2010/main" val="3914829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08586"/>
          </a:xfrm>
        </p:spPr>
        <p:txBody>
          <a:bodyPr>
            <a:normAutofit lnSpcReduction="10000"/>
          </a:bodyPr>
          <a:lstStyle/>
          <a:p>
            <a:pPr marL="0" indent="0" algn="just">
              <a:lnSpc>
                <a:spcPct val="100000"/>
              </a:lnSpc>
              <a:buNone/>
            </a:pPr>
            <a:r>
              <a:rPr lang="en-US" sz="2200" b="1" dirty="0"/>
              <a:t>Resource Replication:</a:t>
            </a:r>
          </a:p>
          <a:p>
            <a:pPr algn="just">
              <a:lnSpc>
                <a:spcPct val="100000"/>
              </a:lnSpc>
            </a:pPr>
            <a:r>
              <a:rPr lang="en-US" sz="2000" dirty="0"/>
              <a:t>The Virtual servers are created as </a:t>
            </a:r>
            <a:r>
              <a:rPr lang="en-US" sz="2000" b="1" dirty="0"/>
              <a:t>Virtual Disk Images</a:t>
            </a:r>
            <a:r>
              <a:rPr lang="en-US" sz="2000" dirty="0"/>
              <a:t> that contain binary file copies of hard disk content.</a:t>
            </a:r>
          </a:p>
          <a:p>
            <a:pPr algn="just">
              <a:lnSpc>
                <a:spcPct val="100000"/>
              </a:lnSpc>
            </a:pPr>
            <a:r>
              <a:rPr lang="en-US" sz="2000" dirty="0"/>
              <a:t>These virtual disk images are accessible to the host’s operating system, meaning simple file operations, such as copy, move, and paste, can be used to replicate, migrate, and back up the virtual server.</a:t>
            </a:r>
          </a:p>
          <a:p>
            <a:pPr algn="just">
              <a:lnSpc>
                <a:spcPct val="100000"/>
              </a:lnSpc>
            </a:pPr>
            <a:r>
              <a:rPr lang="en-US" sz="2000" dirty="0"/>
              <a:t>This ease of </a:t>
            </a:r>
            <a:r>
              <a:rPr lang="en-US" sz="2000" b="1" dirty="0"/>
              <a:t>manipulation</a:t>
            </a:r>
            <a:r>
              <a:rPr lang="en-US" sz="2000" dirty="0"/>
              <a:t> and </a:t>
            </a:r>
            <a:r>
              <a:rPr lang="en-US" sz="2000" b="1" dirty="0"/>
              <a:t>replication</a:t>
            </a:r>
            <a:r>
              <a:rPr lang="en-US" sz="2000" dirty="0"/>
              <a:t> is one of the most prominent features of virtualization technology as it enables:</a:t>
            </a:r>
          </a:p>
          <a:p>
            <a:pPr marL="463550" indent="-295275" algn="just">
              <a:lnSpc>
                <a:spcPct val="100000"/>
              </a:lnSpc>
              <a:buFont typeface="Wingdings" panose="05000000000000000000" pitchFamily="2" charset="2"/>
              <a:buChar char="§"/>
            </a:pPr>
            <a:r>
              <a:rPr lang="en-US" sz="2000" dirty="0"/>
              <a:t>The creation of </a:t>
            </a:r>
            <a:r>
              <a:rPr lang="en-US" sz="2000" b="1" dirty="0"/>
              <a:t>standardized virtual machine images</a:t>
            </a:r>
            <a:r>
              <a:rPr lang="en-US" sz="2000" dirty="0"/>
              <a:t> commonly configured to include virtual hardware capabilities, guest operating systems, and additional application software, for pre-packaging in virtual disk images in support of </a:t>
            </a:r>
            <a:r>
              <a:rPr lang="en-US" sz="2000" b="1" dirty="0"/>
              <a:t>instantaneous deployment</a:t>
            </a:r>
            <a:r>
              <a:rPr lang="en-US" sz="2000" dirty="0"/>
              <a:t>.</a:t>
            </a:r>
          </a:p>
          <a:p>
            <a:pPr marL="463550" indent="-295275" algn="just">
              <a:lnSpc>
                <a:spcPct val="100000"/>
              </a:lnSpc>
              <a:buFont typeface="Wingdings" panose="05000000000000000000" pitchFamily="2" charset="2"/>
              <a:buChar char="§"/>
            </a:pPr>
            <a:r>
              <a:rPr lang="en-US" sz="2000" dirty="0"/>
              <a:t>Increased capability in the migration and deployment of a virtual machine’s new instances by being able to rapidly </a:t>
            </a:r>
            <a:r>
              <a:rPr lang="en-US" sz="2000" b="1" dirty="0"/>
              <a:t>scale out </a:t>
            </a:r>
            <a:r>
              <a:rPr lang="en-US" sz="2000" dirty="0"/>
              <a:t>and </a:t>
            </a:r>
            <a:r>
              <a:rPr lang="en-US" sz="2000" b="1" dirty="0"/>
              <a:t>up</a:t>
            </a:r>
            <a:r>
              <a:rPr lang="en-US" sz="2000" dirty="0"/>
              <a:t>.</a:t>
            </a:r>
          </a:p>
          <a:p>
            <a:pPr marL="0" indent="0" algn="just">
              <a:lnSpc>
                <a:spcPct val="100000"/>
              </a:lnSpc>
              <a:buNone/>
            </a:pPr>
            <a:endParaRPr lang="en-US" sz="2000" dirty="0"/>
          </a:p>
        </p:txBody>
      </p:sp>
    </p:spTree>
    <p:extLst>
      <p:ext uri="{BB962C8B-B14F-4D97-AF65-F5344CB8AC3E}">
        <p14:creationId xmlns:p14="http://schemas.microsoft.com/office/powerpoint/2010/main" val="4047669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08586"/>
          </a:xfrm>
        </p:spPr>
        <p:txBody>
          <a:bodyPr>
            <a:normAutofit/>
          </a:bodyPr>
          <a:lstStyle/>
          <a:p>
            <a:pPr algn="just">
              <a:lnSpc>
                <a:spcPct val="100000"/>
              </a:lnSpc>
            </a:pPr>
            <a:r>
              <a:rPr lang="en-US" sz="2000" dirty="0"/>
              <a:t>The ability to </a:t>
            </a:r>
            <a:r>
              <a:rPr lang="en-US" sz="2000" b="1" dirty="0"/>
              <a:t>roll back</a:t>
            </a:r>
            <a:r>
              <a:rPr lang="en-US" sz="2000" dirty="0"/>
              <a:t>, which is the instantaneous creation of                    </a:t>
            </a:r>
            <a:r>
              <a:rPr lang="en-US" sz="2000" b="1" dirty="0"/>
              <a:t>VM Snapshots</a:t>
            </a:r>
            <a:r>
              <a:rPr lang="en-US" sz="2000" dirty="0"/>
              <a:t> by saving the state of the </a:t>
            </a:r>
            <a:r>
              <a:rPr lang="en-US" sz="2000" b="1" dirty="0"/>
              <a:t>virtual server’s memory</a:t>
            </a:r>
            <a:r>
              <a:rPr lang="en-US" sz="2000" dirty="0"/>
              <a:t> and </a:t>
            </a:r>
            <a:r>
              <a:rPr lang="en-US" sz="2000" b="1" dirty="0"/>
              <a:t>hard disk image</a:t>
            </a:r>
            <a:r>
              <a:rPr lang="en-US" sz="2000" dirty="0"/>
              <a:t> to a host-based file.</a:t>
            </a:r>
          </a:p>
          <a:p>
            <a:pPr marL="463550" indent="-463550" algn="just">
              <a:lnSpc>
                <a:spcPct val="100000"/>
              </a:lnSpc>
              <a:buNone/>
            </a:pPr>
            <a:r>
              <a:rPr lang="en-US" sz="2000" dirty="0"/>
              <a:t>   – (Operators can easily revert to these snapshots and restore the virtual machine to its prior state.)</a:t>
            </a:r>
          </a:p>
          <a:p>
            <a:pPr algn="just">
              <a:lnSpc>
                <a:spcPct val="100000"/>
              </a:lnSpc>
            </a:pPr>
            <a:r>
              <a:rPr lang="en-US" sz="2000" dirty="0"/>
              <a:t>The support of business continuity with efficient </a:t>
            </a:r>
            <a:r>
              <a:rPr lang="en-US" sz="2000" b="1" dirty="0"/>
              <a:t>backup</a:t>
            </a:r>
            <a:r>
              <a:rPr lang="en-US" sz="2000" dirty="0"/>
              <a:t> and </a:t>
            </a:r>
            <a:r>
              <a:rPr lang="en-US" sz="2000" b="1" dirty="0"/>
              <a:t>restoration</a:t>
            </a:r>
            <a:r>
              <a:rPr lang="en-US" sz="2000" dirty="0"/>
              <a:t> procedures, as well as the creation of multiple instances of critical IT resources and applications.</a:t>
            </a:r>
          </a:p>
        </p:txBody>
      </p:sp>
    </p:spTree>
    <p:extLst>
      <p:ext uri="{BB962C8B-B14F-4D97-AF65-F5344CB8AC3E}">
        <p14:creationId xmlns:p14="http://schemas.microsoft.com/office/powerpoint/2010/main" val="1492123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08586"/>
          </a:xfrm>
        </p:spPr>
        <p:txBody>
          <a:bodyPr>
            <a:normAutofit lnSpcReduction="10000"/>
          </a:bodyPr>
          <a:lstStyle/>
          <a:p>
            <a:pPr marL="0" indent="0" algn="just">
              <a:lnSpc>
                <a:spcPct val="100000"/>
              </a:lnSpc>
              <a:buNone/>
            </a:pPr>
            <a:r>
              <a:rPr lang="en-US" sz="2600" b="1" dirty="0"/>
              <a:t>Operating System-Based Virtualization:</a:t>
            </a:r>
          </a:p>
          <a:p>
            <a:pPr algn="just">
              <a:lnSpc>
                <a:spcPct val="100000"/>
              </a:lnSpc>
            </a:pPr>
            <a:r>
              <a:rPr lang="en-US" sz="2000" i="1" dirty="0"/>
              <a:t>Operating system-based virtualization</a:t>
            </a:r>
            <a:r>
              <a:rPr lang="en-US" sz="2000" dirty="0"/>
              <a:t> is the installation of virtualization software in a </a:t>
            </a:r>
            <a:r>
              <a:rPr lang="en-US" sz="2000" b="1" dirty="0"/>
              <a:t>pre-existing operating system</a:t>
            </a:r>
            <a:r>
              <a:rPr lang="en-US" sz="2000" dirty="0"/>
              <a:t>, which is called the </a:t>
            </a:r>
            <a:r>
              <a:rPr lang="en-US" sz="2000" b="1" dirty="0"/>
              <a:t>host operating system</a:t>
            </a:r>
            <a:r>
              <a:rPr lang="en-US" sz="2000" dirty="0"/>
              <a:t>.</a:t>
            </a:r>
          </a:p>
          <a:p>
            <a:pPr algn="just">
              <a:lnSpc>
                <a:spcPct val="100000"/>
              </a:lnSpc>
            </a:pPr>
            <a:r>
              <a:rPr lang="en-US" sz="2000" dirty="0"/>
              <a:t>Virtualization software translates hardware IT resources that require unique software for operation into virtualized IT resources that are </a:t>
            </a:r>
            <a:r>
              <a:rPr lang="en-US" sz="2000" b="1" dirty="0"/>
              <a:t>compatible</a:t>
            </a:r>
            <a:r>
              <a:rPr lang="en-US" sz="2000" dirty="0"/>
              <a:t> with a </a:t>
            </a:r>
            <a:r>
              <a:rPr lang="en-US" sz="2000" b="1" dirty="0"/>
              <a:t>range of operating systems</a:t>
            </a:r>
            <a:r>
              <a:rPr lang="en-US" sz="2000" dirty="0"/>
              <a:t>.</a:t>
            </a:r>
          </a:p>
          <a:p>
            <a:pPr algn="just">
              <a:lnSpc>
                <a:spcPct val="100000"/>
              </a:lnSpc>
            </a:pPr>
            <a:r>
              <a:rPr lang="en-US" sz="2000" dirty="0"/>
              <a:t>Since the host operating system is a complete operating system in itself, many operating system-based services that are available as </a:t>
            </a:r>
            <a:r>
              <a:rPr lang="en-US" sz="2000" b="1" dirty="0"/>
              <a:t>administration tools</a:t>
            </a:r>
            <a:r>
              <a:rPr lang="en-US" sz="2000" dirty="0"/>
              <a:t> can be used to manage the physical host.</a:t>
            </a:r>
          </a:p>
          <a:p>
            <a:pPr algn="just">
              <a:lnSpc>
                <a:spcPct val="100000"/>
              </a:lnSpc>
            </a:pPr>
            <a:r>
              <a:rPr lang="en-US" sz="2000" dirty="0"/>
              <a:t>Examples of such services include:</a:t>
            </a:r>
          </a:p>
          <a:p>
            <a:pPr marL="463550" indent="-295275" algn="just">
              <a:lnSpc>
                <a:spcPct val="100000"/>
              </a:lnSpc>
              <a:buFont typeface="Wingdings" panose="05000000000000000000" pitchFamily="2" charset="2"/>
              <a:buChar char="§"/>
            </a:pPr>
            <a:r>
              <a:rPr lang="en-US" sz="2000" dirty="0"/>
              <a:t>Backup and Recovery</a:t>
            </a:r>
          </a:p>
          <a:p>
            <a:pPr marL="463550" indent="-295275" algn="just">
              <a:lnSpc>
                <a:spcPct val="100000"/>
              </a:lnSpc>
              <a:buFont typeface="Wingdings" panose="05000000000000000000" pitchFamily="2" charset="2"/>
              <a:buChar char="§"/>
            </a:pPr>
            <a:r>
              <a:rPr lang="en-US" sz="2000" dirty="0"/>
              <a:t>Integration to Directory Services</a:t>
            </a:r>
          </a:p>
          <a:p>
            <a:pPr marL="463550" indent="-295275" algn="just">
              <a:lnSpc>
                <a:spcPct val="100000"/>
              </a:lnSpc>
              <a:buFont typeface="Wingdings" panose="05000000000000000000" pitchFamily="2" charset="2"/>
              <a:buChar char="§"/>
            </a:pPr>
            <a:r>
              <a:rPr lang="en-US" sz="2000" dirty="0"/>
              <a:t>Security Management</a:t>
            </a:r>
          </a:p>
          <a:p>
            <a:pPr marL="0" indent="0" algn="just">
              <a:lnSpc>
                <a:spcPct val="100000"/>
              </a:lnSpc>
              <a:buNone/>
            </a:pPr>
            <a:endParaRPr lang="en-US" sz="2000" dirty="0"/>
          </a:p>
        </p:txBody>
      </p:sp>
    </p:spTree>
    <p:extLst>
      <p:ext uri="{BB962C8B-B14F-4D97-AF65-F5344CB8AC3E}">
        <p14:creationId xmlns:p14="http://schemas.microsoft.com/office/powerpoint/2010/main" val="3714317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pic>
        <p:nvPicPr>
          <p:cNvPr id="8" name="Picture 7">
            <a:extLst>
              <a:ext uri="{FF2B5EF4-FFF2-40B4-BE49-F238E27FC236}">
                <a16:creationId xmlns:a16="http://schemas.microsoft.com/office/drawing/2014/main" id="{4CC32A79-6696-496E-ACAD-2AE1FD0D0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29" y="1135397"/>
            <a:ext cx="5219608" cy="4215911"/>
          </a:xfrm>
          <a:prstGeom prst="rect">
            <a:avLst/>
          </a:prstGeom>
        </p:spPr>
      </p:pic>
      <p:sp>
        <p:nvSpPr>
          <p:cNvPr id="9" name="Rectangle 8">
            <a:extLst>
              <a:ext uri="{FF2B5EF4-FFF2-40B4-BE49-F238E27FC236}">
                <a16:creationId xmlns:a16="http://schemas.microsoft.com/office/drawing/2014/main" id="{983EA78F-6552-4CC5-A684-A540A05895A9}"/>
              </a:ext>
            </a:extLst>
          </p:cNvPr>
          <p:cNvSpPr/>
          <p:nvPr/>
        </p:nvSpPr>
        <p:spPr>
          <a:xfrm>
            <a:off x="773229" y="5513328"/>
            <a:ext cx="8159756" cy="923330"/>
          </a:xfrm>
          <a:prstGeom prst="rect">
            <a:avLst/>
          </a:prstGeom>
        </p:spPr>
        <p:txBody>
          <a:bodyPr wrap="square">
            <a:spAutoFit/>
          </a:bodyPr>
          <a:lstStyle/>
          <a:p>
            <a:pPr algn="just"/>
            <a:r>
              <a:rPr lang="en-US" dirty="0"/>
              <a:t>The different logical layers of operating system-based virtualization, in which the VM is first installed into a full host operating system and subsequently used to generate virtual machines.</a:t>
            </a:r>
          </a:p>
        </p:txBody>
      </p:sp>
    </p:spTree>
    <p:extLst>
      <p:ext uri="{BB962C8B-B14F-4D97-AF65-F5344CB8AC3E}">
        <p14:creationId xmlns:p14="http://schemas.microsoft.com/office/powerpoint/2010/main" val="839568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08586"/>
          </a:xfrm>
        </p:spPr>
        <p:txBody>
          <a:bodyPr>
            <a:normAutofit/>
          </a:bodyPr>
          <a:lstStyle/>
          <a:p>
            <a:pPr algn="just">
              <a:lnSpc>
                <a:spcPct val="100000"/>
              </a:lnSpc>
            </a:pPr>
            <a:r>
              <a:rPr lang="en-US" sz="2000" dirty="0"/>
              <a:t>Operating system-based virtualization can introduce </a:t>
            </a:r>
            <a:r>
              <a:rPr lang="en-US" sz="2000" b="1" dirty="0"/>
              <a:t>demands</a:t>
            </a:r>
            <a:r>
              <a:rPr lang="en-US" sz="2000" dirty="0"/>
              <a:t> and </a:t>
            </a:r>
            <a:r>
              <a:rPr lang="en-US" sz="2000" b="1" dirty="0"/>
              <a:t>issues</a:t>
            </a:r>
            <a:r>
              <a:rPr lang="en-US" sz="2000" dirty="0"/>
              <a:t> related to </a:t>
            </a:r>
            <a:r>
              <a:rPr lang="en-US" sz="2000" b="1" dirty="0"/>
              <a:t>performance overhead</a:t>
            </a:r>
            <a:r>
              <a:rPr lang="en-US" sz="2000" dirty="0"/>
              <a:t> such as:</a:t>
            </a:r>
          </a:p>
          <a:p>
            <a:pPr marL="463550" indent="-295275" algn="just">
              <a:lnSpc>
                <a:spcPct val="100000"/>
              </a:lnSpc>
              <a:buFont typeface="Wingdings" panose="05000000000000000000" pitchFamily="2" charset="2"/>
              <a:buChar char="§"/>
            </a:pPr>
            <a:r>
              <a:rPr lang="en-US" sz="2000" dirty="0"/>
              <a:t>The host operating system consumes CPU, memory, and other hardware IT resources.</a:t>
            </a:r>
          </a:p>
          <a:p>
            <a:pPr marL="463550" indent="-295275" algn="just">
              <a:lnSpc>
                <a:spcPct val="100000"/>
              </a:lnSpc>
              <a:buFont typeface="Wingdings" panose="05000000000000000000" pitchFamily="2" charset="2"/>
              <a:buChar char="§"/>
            </a:pPr>
            <a:r>
              <a:rPr lang="en-US" sz="2000" dirty="0"/>
              <a:t>Hardware-related calls from guest operating systems need to traverse several layers to and from the hardware, which decreases overall performance.</a:t>
            </a:r>
          </a:p>
          <a:p>
            <a:pPr marL="463550" indent="-295275" algn="just">
              <a:lnSpc>
                <a:spcPct val="100000"/>
              </a:lnSpc>
              <a:buFont typeface="Wingdings" panose="05000000000000000000" pitchFamily="2" charset="2"/>
              <a:buChar char="§"/>
            </a:pPr>
            <a:r>
              <a:rPr lang="en-US" sz="2000" dirty="0"/>
              <a:t>Licenses are usually required for host operating systems, in addition to individual licenses for each of their guest operating systems.</a:t>
            </a:r>
          </a:p>
          <a:p>
            <a:pPr algn="just">
              <a:lnSpc>
                <a:spcPct val="100000"/>
              </a:lnSpc>
            </a:pPr>
            <a:r>
              <a:rPr lang="en-US" sz="2000" dirty="0"/>
              <a:t>A concern with operating system-based virtualization is the </a:t>
            </a:r>
            <a:r>
              <a:rPr lang="en-US" sz="2000" b="1" dirty="0"/>
              <a:t>processing overhead</a:t>
            </a:r>
            <a:r>
              <a:rPr lang="en-US" sz="2000" dirty="0"/>
              <a:t> required to run the </a:t>
            </a:r>
            <a:r>
              <a:rPr lang="en-US" sz="2000" b="1" dirty="0"/>
              <a:t>virtualization software</a:t>
            </a:r>
            <a:r>
              <a:rPr lang="en-US" sz="2000" dirty="0"/>
              <a:t> and </a:t>
            </a:r>
            <a:r>
              <a:rPr lang="en-US" sz="2000" b="1" dirty="0"/>
              <a:t>host operating systems</a:t>
            </a:r>
            <a:r>
              <a:rPr lang="en-US" sz="2000" dirty="0"/>
              <a:t>.</a:t>
            </a:r>
          </a:p>
        </p:txBody>
      </p:sp>
    </p:spTree>
    <p:extLst>
      <p:ext uri="{BB962C8B-B14F-4D97-AF65-F5344CB8AC3E}">
        <p14:creationId xmlns:p14="http://schemas.microsoft.com/office/powerpoint/2010/main" val="2360254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08586"/>
          </a:xfrm>
        </p:spPr>
        <p:txBody>
          <a:bodyPr>
            <a:normAutofit/>
          </a:bodyPr>
          <a:lstStyle/>
          <a:p>
            <a:pPr marL="0" indent="0" algn="just">
              <a:lnSpc>
                <a:spcPct val="100000"/>
              </a:lnSpc>
              <a:buNone/>
            </a:pPr>
            <a:r>
              <a:rPr lang="en-US" sz="2600" b="1" dirty="0"/>
              <a:t>Hardware-Based Virtualization:</a:t>
            </a:r>
          </a:p>
          <a:p>
            <a:pPr algn="just">
              <a:lnSpc>
                <a:spcPct val="100000"/>
              </a:lnSpc>
            </a:pPr>
            <a:r>
              <a:rPr lang="en-US" sz="2000" i="1" dirty="0"/>
              <a:t>Hardware-based virtualization </a:t>
            </a:r>
            <a:r>
              <a:rPr lang="en-US" sz="2000" dirty="0"/>
              <a:t>represents the installation of virtualization software </a:t>
            </a:r>
            <a:r>
              <a:rPr lang="en-US" sz="2000" b="1" dirty="0"/>
              <a:t>directly on the physical host hardware</a:t>
            </a:r>
            <a:r>
              <a:rPr lang="en-US" sz="2000" dirty="0"/>
              <a:t> so as to </a:t>
            </a:r>
            <a:r>
              <a:rPr lang="en-US" sz="2000" b="1" dirty="0"/>
              <a:t>bypass</a:t>
            </a:r>
            <a:r>
              <a:rPr lang="en-US" sz="2000" dirty="0"/>
              <a:t> the host operating system.</a:t>
            </a:r>
          </a:p>
          <a:p>
            <a:pPr algn="just">
              <a:lnSpc>
                <a:spcPct val="100000"/>
              </a:lnSpc>
            </a:pPr>
            <a:r>
              <a:rPr lang="en-US" sz="2000" dirty="0"/>
              <a:t>Allowing the virtual servers to interact with hardware </a:t>
            </a:r>
            <a:r>
              <a:rPr lang="en-US" sz="2000" b="1" dirty="0"/>
              <a:t>without requiring intermediary action</a:t>
            </a:r>
            <a:r>
              <a:rPr lang="en-US" sz="2000" dirty="0"/>
              <a:t> from the host operating system generally makes hardware-based virtualization more efficient.</a:t>
            </a:r>
          </a:p>
          <a:p>
            <a:pPr algn="just">
              <a:lnSpc>
                <a:spcPct val="100000"/>
              </a:lnSpc>
            </a:pPr>
            <a:r>
              <a:rPr lang="en-US" sz="2000" b="1" dirty="0"/>
              <a:t>Virtualization software</a:t>
            </a:r>
            <a:r>
              <a:rPr lang="en-US" sz="2000" dirty="0"/>
              <a:t> is typically referred to as a </a:t>
            </a:r>
            <a:r>
              <a:rPr lang="en-US" sz="2000" b="1" dirty="0"/>
              <a:t>hypervisor</a:t>
            </a:r>
            <a:r>
              <a:rPr lang="en-US" sz="2000" dirty="0"/>
              <a:t> for this type of processing.</a:t>
            </a:r>
          </a:p>
          <a:p>
            <a:pPr algn="just">
              <a:lnSpc>
                <a:spcPct val="100000"/>
              </a:lnSpc>
            </a:pPr>
            <a:r>
              <a:rPr lang="en-US" sz="2000" dirty="0"/>
              <a:t>A </a:t>
            </a:r>
            <a:r>
              <a:rPr lang="en-US" sz="2000" i="1" dirty="0"/>
              <a:t>hypervisor</a:t>
            </a:r>
            <a:r>
              <a:rPr lang="en-US" sz="2000" dirty="0"/>
              <a:t> has a simple </a:t>
            </a:r>
            <a:r>
              <a:rPr lang="en-US" sz="2000" b="1" dirty="0"/>
              <a:t>user-interface</a:t>
            </a:r>
            <a:r>
              <a:rPr lang="en-US" sz="2000" dirty="0"/>
              <a:t> that requires a negligible amount of storage space.</a:t>
            </a:r>
          </a:p>
          <a:p>
            <a:pPr algn="just">
              <a:lnSpc>
                <a:spcPct val="100000"/>
              </a:lnSpc>
            </a:pPr>
            <a:r>
              <a:rPr lang="en-US" sz="2000" dirty="0"/>
              <a:t>It exists as a thin layer of software that handles </a:t>
            </a:r>
            <a:r>
              <a:rPr lang="en-US" sz="2000" b="1" dirty="0"/>
              <a:t>hardware management functions</a:t>
            </a:r>
            <a:r>
              <a:rPr lang="en-US" sz="2000" dirty="0"/>
              <a:t> to establish a </a:t>
            </a:r>
            <a:r>
              <a:rPr lang="en-US" sz="2000" b="1" dirty="0"/>
              <a:t>virtualization management layer</a:t>
            </a:r>
            <a:r>
              <a:rPr lang="en-US" sz="2000" dirty="0"/>
              <a:t>.</a:t>
            </a:r>
          </a:p>
        </p:txBody>
      </p:sp>
    </p:spTree>
    <p:extLst>
      <p:ext uri="{BB962C8B-B14F-4D97-AF65-F5344CB8AC3E}">
        <p14:creationId xmlns:p14="http://schemas.microsoft.com/office/powerpoint/2010/main" val="3267650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pic>
        <p:nvPicPr>
          <p:cNvPr id="7" name="Picture 6">
            <a:extLst>
              <a:ext uri="{FF2B5EF4-FFF2-40B4-BE49-F238E27FC236}">
                <a16:creationId xmlns:a16="http://schemas.microsoft.com/office/drawing/2014/main" id="{291F8B7F-1953-40A8-9CCB-535C30E76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08" y="1258283"/>
            <a:ext cx="5833390" cy="4045237"/>
          </a:xfrm>
          <a:prstGeom prst="rect">
            <a:avLst/>
          </a:prstGeom>
        </p:spPr>
      </p:pic>
      <p:sp>
        <p:nvSpPr>
          <p:cNvPr id="8" name="Rectangle 7">
            <a:extLst>
              <a:ext uri="{FF2B5EF4-FFF2-40B4-BE49-F238E27FC236}">
                <a16:creationId xmlns:a16="http://schemas.microsoft.com/office/drawing/2014/main" id="{0D85D75C-3DE3-4A6C-8EF7-8D6DAB2FE56E}"/>
              </a:ext>
            </a:extLst>
          </p:cNvPr>
          <p:cNvSpPr/>
          <p:nvPr/>
        </p:nvSpPr>
        <p:spPr>
          <a:xfrm>
            <a:off x="783108" y="5621467"/>
            <a:ext cx="7886699" cy="646331"/>
          </a:xfrm>
          <a:prstGeom prst="rect">
            <a:avLst/>
          </a:prstGeom>
        </p:spPr>
        <p:txBody>
          <a:bodyPr wrap="square">
            <a:spAutoFit/>
          </a:bodyPr>
          <a:lstStyle/>
          <a:p>
            <a:pPr algn="just"/>
            <a:r>
              <a:rPr lang="en-US" dirty="0"/>
              <a:t>The different logical layers of hardware-based virtualization, which does not require another host operating system.</a:t>
            </a:r>
          </a:p>
        </p:txBody>
      </p:sp>
    </p:spTree>
    <p:extLst>
      <p:ext uri="{BB962C8B-B14F-4D97-AF65-F5344CB8AC3E}">
        <p14:creationId xmlns:p14="http://schemas.microsoft.com/office/powerpoint/2010/main" val="12144232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08586"/>
          </a:xfrm>
        </p:spPr>
        <p:txBody>
          <a:bodyPr>
            <a:normAutofit/>
          </a:bodyPr>
          <a:lstStyle/>
          <a:p>
            <a:pPr algn="just">
              <a:lnSpc>
                <a:spcPct val="100000"/>
              </a:lnSpc>
            </a:pPr>
            <a:r>
              <a:rPr lang="en-US" sz="2000" dirty="0"/>
              <a:t>One of the main issues of hardware-based virtualization concerns </a:t>
            </a:r>
            <a:r>
              <a:rPr lang="en-US" sz="2000" b="1" dirty="0"/>
              <a:t>compatibility with hardware devices</a:t>
            </a:r>
            <a:r>
              <a:rPr lang="en-US" sz="2000" dirty="0"/>
              <a:t>.</a:t>
            </a:r>
          </a:p>
          <a:p>
            <a:pPr algn="just">
              <a:lnSpc>
                <a:spcPct val="100000"/>
              </a:lnSpc>
            </a:pPr>
            <a:r>
              <a:rPr lang="en-US" sz="2000" dirty="0"/>
              <a:t>The virtualization layer is designed to communicate directly with the host hardware, meaning all of the associated </a:t>
            </a:r>
            <a:r>
              <a:rPr lang="en-US" sz="2000" b="1" dirty="0"/>
              <a:t>device drivers</a:t>
            </a:r>
            <a:r>
              <a:rPr lang="en-US" sz="2000" dirty="0"/>
              <a:t> and </a:t>
            </a:r>
            <a:r>
              <a:rPr lang="en-US" sz="2000" b="1" dirty="0"/>
              <a:t>support</a:t>
            </a:r>
            <a:r>
              <a:rPr lang="en-US" sz="2000" dirty="0"/>
              <a:t> </a:t>
            </a:r>
            <a:r>
              <a:rPr lang="en-US" sz="2000" b="1" dirty="0"/>
              <a:t>software</a:t>
            </a:r>
            <a:r>
              <a:rPr lang="en-US" sz="2000" dirty="0"/>
              <a:t> need to be </a:t>
            </a:r>
            <a:r>
              <a:rPr lang="en-US" sz="2000" b="1" dirty="0"/>
              <a:t>compatible with the hypervisor</a:t>
            </a:r>
            <a:r>
              <a:rPr lang="en-US" sz="2000" dirty="0"/>
              <a:t>.</a:t>
            </a:r>
          </a:p>
          <a:p>
            <a:pPr algn="just">
              <a:lnSpc>
                <a:spcPct val="100000"/>
              </a:lnSpc>
            </a:pPr>
            <a:r>
              <a:rPr lang="en-US" sz="2000" dirty="0"/>
              <a:t>Hardware device drivers </a:t>
            </a:r>
            <a:r>
              <a:rPr lang="en-US" sz="2000" b="1" dirty="0"/>
              <a:t>may not be</a:t>
            </a:r>
            <a:r>
              <a:rPr lang="en-US" sz="2000" dirty="0"/>
              <a:t> as available to hypervisor platforms as they are to operating systems.</a:t>
            </a:r>
          </a:p>
          <a:p>
            <a:pPr algn="just">
              <a:lnSpc>
                <a:spcPct val="100000"/>
              </a:lnSpc>
            </a:pPr>
            <a:r>
              <a:rPr lang="en-US" sz="2000" b="1" dirty="0"/>
              <a:t>Host management</a:t>
            </a:r>
            <a:r>
              <a:rPr lang="en-US" sz="2000" dirty="0"/>
              <a:t> and </a:t>
            </a:r>
            <a:r>
              <a:rPr lang="en-US" sz="2000" b="1" dirty="0"/>
              <a:t>administration</a:t>
            </a:r>
            <a:r>
              <a:rPr lang="en-US" sz="2000" dirty="0"/>
              <a:t> features may further not include the range of </a:t>
            </a:r>
            <a:r>
              <a:rPr lang="en-US" sz="2000" b="1" dirty="0"/>
              <a:t>advanced functions</a:t>
            </a:r>
            <a:r>
              <a:rPr lang="en-US" sz="2000" dirty="0"/>
              <a:t> that are common to operating systems.</a:t>
            </a:r>
          </a:p>
        </p:txBody>
      </p:sp>
    </p:spTree>
    <p:extLst>
      <p:ext uri="{BB962C8B-B14F-4D97-AF65-F5344CB8AC3E}">
        <p14:creationId xmlns:p14="http://schemas.microsoft.com/office/powerpoint/2010/main" val="137400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Cloud Computing Technologies</a:t>
            </a:r>
            <a:br>
              <a:rPr lang="en-US" sz="3200" b="1" dirty="0">
                <a:latin typeface="+mn-lt"/>
              </a:rPr>
            </a:br>
            <a:endParaRPr lang="en-US" sz="3200" b="1"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83503"/>
          </a:xfrm>
        </p:spPr>
        <p:txBody>
          <a:bodyPr>
            <a:normAutofit lnSpcReduction="10000"/>
          </a:bodyPr>
          <a:lstStyle/>
          <a:p>
            <a:pPr marL="0" indent="0" algn="just">
              <a:lnSpc>
                <a:spcPct val="100000"/>
              </a:lnSpc>
              <a:buNone/>
            </a:pPr>
            <a:r>
              <a:rPr lang="en-US" sz="2600" b="1" dirty="0"/>
              <a:t>Cloud-Enabling Technologies:</a:t>
            </a:r>
          </a:p>
          <a:p>
            <a:pPr algn="just">
              <a:lnSpc>
                <a:spcPct val="100000"/>
              </a:lnSpc>
            </a:pPr>
            <a:r>
              <a:rPr lang="en-US" sz="2000" dirty="0"/>
              <a:t>Modern-day clouds are </a:t>
            </a:r>
            <a:r>
              <a:rPr lang="en-US" sz="2000" b="1" dirty="0"/>
              <a:t>strengthened</a:t>
            </a:r>
            <a:r>
              <a:rPr lang="en-US" sz="2000" dirty="0"/>
              <a:t> by a set of </a:t>
            </a:r>
            <a:r>
              <a:rPr lang="en-US" sz="2000" b="1" dirty="0"/>
              <a:t>primary technology components</a:t>
            </a:r>
            <a:r>
              <a:rPr lang="en-US" sz="2000" dirty="0"/>
              <a:t> that collectively </a:t>
            </a:r>
            <a:r>
              <a:rPr lang="en-US" sz="2000" b="1" dirty="0"/>
              <a:t>enable</a:t>
            </a:r>
            <a:r>
              <a:rPr lang="en-US" sz="2000" dirty="0"/>
              <a:t> </a:t>
            </a:r>
            <a:r>
              <a:rPr lang="en-US" sz="2000" b="1" dirty="0"/>
              <a:t>key features</a:t>
            </a:r>
            <a:r>
              <a:rPr lang="en-US" sz="2000" dirty="0"/>
              <a:t> and </a:t>
            </a:r>
            <a:r>
              <a:rPr lang="en-US" sz="2000" b="1" dirty="0"/>
              <a:t>characteristics</a:t>
            </a:r>
            <a:r>
              <a:rPr lang="en-US" sz="2000" dirty="0"/>
              <a:t> associated with modern-day cloud computing.</a:t>
            </a:r>
          </a:p>
          <a:p>
            <a:pPr marL="0" indent="0" algn="just">
              <a:lnSpc>
                <a:spcPct val="100000"/>
              </a:lnSpc>
              <a:buNone/>
            </a:pPr>
            <a:endParaRPr lang="en-US" sz="2000" dirty="0"/>
          </a:p>
          <a:p>
            <a:pPr algn="just">
              <a:lnSpc>
                <a:spcPct val="100000"/>
              </a:lnSpc>
            </a:pPr>
            <a:r>
              <a:rPr lang="en-US" sz="2000" dirty="0"/>
              <a:t>The following such technologies are covered in this section:</a:t>
            </a:r>
          </a:p>
          <a:p>
            <a:pPr marL="463550" indent="-295275" algn="just">
              <a:lnSpc>
                <a:spcPct val="100000"/>
              </a:lnSpc>
              <a:buFont typeface="Wingdings" panose="05000000000000000000" pitchFamily="2" charset="2"/>
              <a:buChar char="§"/>
            </a:pPr>
            <a:r>
              <a:rPr lang="en-US" sz="2000" b="1" dirty="0"/>
              <a:t>Broadband Networks and Internet Architecture</a:t>
            </a:r>
          </a:p>
          <a:p>
            <a:pPr marL="463550" indent="-295275" algn="just">
              <a:lnSpc>
                <a:spcPct val="100000"/>
              </a:lnSpc>
              <a:buFont typeface="Wingdings" panose="05000000000000000000" pitchFamily="2" charset="2"/>
              <a:buChar char="§"/>
            </a:pPr>
            <a:r>
              <a:rPr lang="en-US" sz="2000" b="1" dirty="0"/>
              <a:t>Data Center Technology</a:t>
            </a:r>
          </a:p>
          <a:p>
            <a:pPr marL="463550" indent="-295275" algn="just">
              <a:lnSpc>
                <a:spcPct val="100000"/>
              </a:lnSpc>
              <a:buFont typeface="Wingdings" panose="05000000000000000000" pitchFamily="2" charset="2"/>
              <a:buChar char="§"/>
            </a:pPr>
            <a:r>
              <a:rPr lang="en-US" sz="2000" b="1" dirty="0"/>
              <a:t>Virtualization Technology</a:t>
            </a:r>
          </a:p>
          <a:p>
            <a:pPr marL="463550" indent="-295275" algn="just">
              <a:lnSpc>
                <a:spcPct val="100000"/>
              </a:lnSpc>
              <a:buFont typeface="Wingdings" panose="05000000000000000000" pitchFamily="2" charset="2"/>
              <a:buChar char="§"/>
            </a:pPr>
            <a:r>
              <a:rPr lang="en-US" sz="2000" b="1" dirty="0"/>
              <a:t>Web Technology</a:t>
            </a:r>
          </a:p>
          <a:p>
            <a:pPr marL="463550" indent="-295275" algn="just">
              <a:lnSpc>
                <a:spcPct val="100000"/>
              </a:lnSpc>
              <a:buFont typeface="Wingdings" panose="05000000000000000000" pitchFamily="2" charset="2"/>
              <a:buChar char="§"/>
            </a:pPr>
            <a:r>
              <a:rPr lang="en-US" sz="2000" b="1" dirty="0"/>
              <a:t>Multitenant Technology</a:t>
            </a:r>
          </a:p>
          <a:p>
            <a:pPr marL="463550" indent="-295275" algn="just">
              <a:lnSpc>
                <a:spcPct val="100000"/>
              </a:lnSpc>
              <a:buFont typeface="Wingdings" panose="05000000000000000000" pitchFamily="2" charset="2"/>
              <a:buChar char="§"/>
            </a:pPr>
            <a:r>
              <a:rPr lang="en-US" sz="2000" b="1" dirty="0"/>
              <a:t>Service Technology</a:t>
            </a:r>
          </a:p>
        </p:txBody>
      </p:sp>
    </p:spTree>
    <p:extLst>
      <p:ext uri="{BB962C8B-B14F-4D97-AF65-F5344CB8AC3E}">
        <p14:creationId xmlns:p14="http://schemas.microsoft.com/office/powerpoint/2010/main" val="3506247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08586"/>
          </a:xfrm>
        </p:spPr>
        <p:txBody>
          <a:bodyPr>
            <a:normAutofit/>
          </a:bodyPr>
          <a:lstStyle/>
          <a:p>
            <a:pPr marL="0" indent="0" algn="just">
              <a:lnSpc>
                <a:spcPct val="100000"/>
              </a:lnSpc>
              <a:buNone/>
            </a:pPr>
            <a:r>
              <a:rPr lang="en-US" sz="2600" b="1" dirty="0"/>
              <a:t>Virtualization Management:</a:t>
            </a:r>
          </a:p>
          <a:p>
            <a:pPr algn="just">
              <a:lnSpc>
                <a:spcPct val="100000"/>
              </a:lnSpc>
            </a:pPr>
            <a:r>
              <a:rPr lang="en-US" sz="2000" dirty="0"/>
              <a:t>Many </a:t>
            </a:r>
            <a:r>
              <a:rPr lang="en-US" sz="2000" b="1" dirty="0"/>
              <a:t>administrative tasks</a:t>
            </a:r>
            <a:r>
              <a:rPr lang="en-US" sz="2000" dirty="0"/>
              <a:t> can be performed more easily using </a:t>
            </a:r>
            <a:r>
              <a:rPr lang="en-US" sz="2000" b="1" dirty="0"/>
              <a:t>virtual servers</a:t>
            </a:r>
            <a:r>
              <a:rPr lang="en-US" sz="2000" dirty="0"/>
              <a:t> as opposed to using their physical counterparts.</a:t>
            </a:r>
          </a:p>
          <a:p>
            <a:pPr algn="just">
              <a:lnSpc>
                <a:spcPct val="100000"/>
              </a:lnSpc>
            </a:pPr>
            <a:r>
              <a:rPr lang="en-US" sz="2000" dirty="0"/>
              <a:t>Modern </a:t>
            </a:r>
            <a:r>
              <a:rPr lang="en-US" sz="2000" b="1" dirty="0"/>
              <a:t>virtualization software</a:t>
            </a:r>
            <a:r>
              <a:rPr lang="en-US" sz="2000" dirty="0"/>
              <a:t> / </a:t>
            </a:r>
            <a:r>
              <a:rPr lang="en-US" sz="2000" b="1" dirty="0"/>
              <a:t>hypervisor</a:t>
            </a:r>
            <a:r>
              <a:rPr lang="en-US" sz="2000" dirty="0"/>
              <a:t> provides several </a:t>
            </a:r>
            <a:r>
              <a:rPr lang="en-US" sz="2000" b="1" dirty="0"/>
              <a:t>advanced management functions</a:t>
            </a:r>
            <a:r>
              <a:rPr lang="en-US" sz="2000" dirty="0"/>
              <a:t> that can </a:t>
            </a:r>
            <a:r>
              <a:rPr lang="en-US" sz="2000" b="1" dirty="0"/>
              <a:t>automate administration tasks </a:t>
            </a:r>
            <a:r>
              <a:rPr lang="en-US" sz="2000" dirty="0"/>
              <a:t>and reduce the </a:t>
            </a:r>
            <a:r>
              <a:rPr lang="en-US" sz="2000" b="1" dirty="0"/>
              <a:t>overall operational burden</a:t>
            </a:r>
            <a:r>
              <a:rPr lang="en-US" sz="2000" dirty="0"/>
              <a:t> on virtualized IT resources.</a:t>
            </a:r>
          </a:p>
          <a:p>
            <a:pPr algn="just">
              <a:lnSpc>
                <a:spcPct val="100000"/>
              </a:lnSpc>
            </a:pPr>
            <a:r>
              <a:rPr lang="en-US" sz="2000" dirty="0"/>
              <a:t>Virtualized IT resource management is often supported by </a:t>
            </a:r>
            <a:r>
              <a:rPr lang="en-US" sz="2000" b="1" dirty="0"/>
              <a:t>Virtualization Infrastructure Management </a:t>
            </a:r>
            <a:r>
              <a:rPr lang="en-US" sz="2000" dirty="0"/>
              <a:t>(</a:t>
            </a:r>
            <a:r>
              <a:rPr lang="en-US" sz="2000" b="1" dirty="0"/>
              <a:t>VIM</a:t>
            </a:r>
            <a:r>
              <a:rPr lang="en-US" sz="2000" dirty="0"/>
              <a:t>) tools that collectively manage virtual IT resources and rely on a </a:t>
            </a:r>
            <a:r>
              <a:rPr lang="en-US" sz="2000" b="1" dirty="0"/>
              <a:t>centralized management module</a:t>
            </a:r>
            <a:r>
              <a:rPr lang="en-US" sz="2000" dirty="0"/>
              <a:t>, otherwise known as a </a:t>
            </a:r>
            <a:r>
              <a:rPr lang="en-US" sz="2000" b="1" dirty="0"/>
              <a:t>controller</a:t>
            </a:r>
            <a:r>
              <a:rPr lang="en-US" sz="2000" dirty="0"/>
              <a:t>, that runs on a dedicated computer.</a:t>
            </a:r>
          </a:p>
          <a:p>
            <a:pPr algn="just">
              <a:lnSpc>
                <a:spcPct val="100000"/>
              </a:lnSpc>
            </a:pPr>
            <a:r>
              <a:rPr lang="en-US" sz="2000" dirty="0"/>
              <a:t>VIMs are commonly incorporated by the </a:t>
            </a:r>
            <a:r>
              <a:rPr lang="en-US" sz="2000" b="1" dirty="0"/>
              <a:t>Resource Management System (RMS)</a:t>
            </a:r>
            <a:r>
              <a:rPr lang="en-US" sz="2000" dirty="0"/>
              <a:t> mechanism.</a:t>
            </a:r>
          </a:p>
        </p:txBody>
      </p:sp>
    </p:spTree>
    <p:extLst>
      <p:ext uri="{BB962C8B-B14F-4D97-AF65-F5344CB8AC3E}">
        <p14:creationId xmlns:p14="http://schemas.microsoft.com/office/powerpoint/2010/main" val="2811741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808586"/>
          </a:xfrm>
        </p:spPr>
        <p:txBody>
          <a:bodyPr>
            <a:normAutofit/>
          </a:bodyPr>
          <a:lstStyle/>
          <a:p>
            <a:pPr marL="0" indent="0" algn="just">
              <a:lnSpc>
                <a:spcPct val="100000"/>
              </a:lnSpc>
              <a:buNone/>
            </a:pPr>
            <a:r>
              <a:rPr lang="en-US" sz="2600" b="1" dirty="0"/>
              <a:t>Other Considerations:</a:t>
            </a:r>
          </a:p>
          <a:p>
            <a:pPr marL="0" indent="0" algn="just">
              <a:lnSpc>
                <a:spcPct val="100000"/>
              </a:lnSpc>
              <a:buNone/>
            </a:pPr>
            <a:r>
              <a:rPr lang="en-US" sz="2200" b="1" dirty="0"/>
              <a:t>Performance Overhead:</a:t>
            </a:r>
          </a:p>
          <a:p>
            <a:pPr algn="just">
              <a:lnSpc>
                <a:spcPct val="100000"/>
              </a:lnSpc>
            </a:pPr>
            <a:r>
              <a:rPr lang="en-US" sz="2000" dirty="0"/>
              <a:t>Virtualization may not be ideal for </a:t>
            </a:r>
            <a:r>
              <a:rPr lang="en-US" sz="2000" b="1" dirty="0"/>
              <a:t>complex systems</a:t>
            </a:r>
            <a:r>
              <a:rPr lang="en-US" sz="2000" dirty="0"/>
              <a:t> that have </a:t>
            </a:r>
            <a:r>
              <a:rPr lang="en-US" sz="2000" b="1" dirty="0"/>
              <a:t>high workloads</a:t>
            </a:r>
            <a:r>
              <a:rPr lang="en-US" sz="2000" dirty="0"/>
              <a:t> with little use for </a:t>
            </a:r>
            <a:r>
              <a:rPr lang="en-US" sz="2000" b="1" dirty="0"/>
              <a:t>resource sharing</a:t>
            </a:r>
            <a:r>
              <a:rPr lang="en-US" sz="2000" dirty="0"/>
              <a:t> and </a:t>
            </a:r>
            <a:r>
              <a:rPr lang="en-US" sz="2000" b="1" dirty="0"/>
              <a:t>replication</a:t>
            </a:r>
            <a:r>
              <a:rPr lang="en-US" sz="2000" dirty="0"/>
              <a:t>.</a:t>
            </a:r>
          </a:p>
          <a:p>
            <a:pPr algn="just">
              <a:lnSpc>
                <a:spcPct val="100000"/>
              </a:lnSpc>
            </a:pPr>
            <a:r>
              <a:rPr lang="en-US" sz="2000" dirty="0"/>
              <a:t>A poorly formulated virtualization plan can result in </a:t>
            </a:r>
            <a:r>
              <a:rPr lang="en-US" sz="2000" b="1" dirty="0"/>
              <a:t>excessive performance overhead</a:t>
            </a:r>
            <a:r>
              <a:rPr lang="en-US" sz="2000" dirty="0"/>
              <a:t>.</a:t>
            </a:r>
          </a:p>
          <a:p>
            <a:pPr algn="just">
              <a:lnSpc>
                <a:spcPct val="100000"/>
              </a:lnSpc>
            </a:pPr>
            <a:r>
              <a:rPr lang="en-US" sz="2000" dirty="0"/>
              <a:t>A common strategy used to </a:t>
            </a:r>
            <a:r>
              <a:rPr lang="en-US" sz="2000" b="1" dirty="0"/>
              <a:t>rectify</a:t>
            </a:r>
            <a:r>
              <a:rPr lang="en-US" sz="2000" dirty="0"/>
              <a:t> the </a:t>
            </a:r>
            <a:r>
              <a:rPr lang="en-US" sz="2000" b="1" dirty="0"/>
              <a:t>overhead issue</a:t>
            </a:r>
            <a:r>
              <a:rPr lang="en-US" sz="2000" dirty="0"/>
              <a:t> is a technique called </a:t>
            </a:r>
            <a:r>
              <a:rPr lang="en-US" sz="2000" b="1" dirty="0"/>
              <a:t>para-virtualization</a:t>
            </a:r>
            <a:r>
              <a:rPr lang="en-US" sz="2000" dirty="0"/>
              <a:t>.</a:t>
            </a:r>
          </a:p>
          <a:p>
            <a:pPr marL="393700" indent="-393700" algn="just">
              <a:lnSpc>
                <a:spcPct val="100000"/>
              </a:lnSpc>
              <a:buNone/>
            </a:pPr>
            <a:r>
              <a:rPr lang="en-US" sz="2000" dirty="0"/>
              <a:t>   – represents a software interface to the virtual machines that is not identical to that of the underlying hardware.</a:t>
            </a:r>
          </a:p>
          <a:p>
            <a:pPr algn="just">
              <a:lnSpc>
                <a:spcPct val="100000"/>
              </a:lnSpc>
            </a:pPr>
            <a:r>
              <a:rPr lang="en-US" sz="2000" dirty="0"/>
              <a:t>A </a:t>
            </a:r>
            <a:r>
              <a:rPr lang="en-US" sz="2000" b="1" dirty="0"/>
              <a:t>major drawback</a:t>
            </a:r>
            <a:r>
              <a:rPr lang="en-US" sz="2000" dirty="0"/>
              <a:t> of this approach is the need to adapt the </a:t>
            </a:r>
            <a:r>
              <a:rPr lang="en-US" sz="2000" b="1" dirty="0"/>
              <a:t>guest operating system </a:t>
            </a:r>
            <a:r>
              <a:rPr lang="en-US" sz="2000" dirty="0"/>
              <a:t>to the </a:t>
            </a:r>
            <a:r>
              <a:rPr lang="en-US" sz="2000" b="1" dirty="0"/>
              <a:t>para-virtualization API</a:t>
            </a:r>
            <a:r>
              <a:rPr lang="en-US" sz="2000" dirty="0"/>
              <a:t>, which can impair the use of standard guest operating systems while </a:t>
            </a:r>
            <a:r>
              <a:rPr lang="en-US" sz="2000" b="1" dirty="0"/>
              <a:t>decreasing solution portability</a:t>
            </a:r>
            <a:r>
              <a:rPr lang="en-US" sz="2000" dirty="0"/>
              <a:t>.</a:t>
            </a:r>
          </a:p>
          <a:p>
            <a:pPr algn="just">
              <a:lnSpc>
                <a:spcPct val="100000"/>
              </a:lnSpc>
            </a:pPr>
            <a:endParaRPr lang="en-US" sz="2000" dirty="0"/>
          </a:p>
        </p:txBody>
      </p:sp>
    </p:spTree>
    <p:extLst>
      <p:ext uri="{BB962C8B-B14F-4D97-AF65-F5344CB8AC3E}">
        <p14:creationId xmlns:p14="http://schemas.microsoft.com/office/powerpoint/2010/main" val="12295244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5027274"/>
          </a:xfrm>
        </p:spPr>
        <p:txBody>
          <a:bodyPr>
            <a:normAutofit fontScale="85000" lnSpcReduction="20000"/>
          </a:bodyPr>
          <a:lstStyle/>
          <a:p>
            <a:pPr marL="0" indent="0" algn="just">
              <a:lnSpc>
                <a:spcPct val="100000"/>
              </a:lnSpc>
              <a:buNone/>
            </a:pPr>
            <a:r>
              <a:rPr lang="en-US" sz="2600" b="1" dirty="0"/>
              <a:t>Special Hardware Compatibility:</a:t>
            </a:r>
          </a:p>
          <a:p>
            <a:pPr algn="just">
              <a:lnSpc>
                <a:spcPct val="100000"/>
              </a:lnSpc>
            </a:pPr>
            <a:r>
              <a:rPr lang="en-US" sz="2400" dirty="0"/>
              <a:t>Many </a:t>
            </a:r>
            <a:r>
              <a:rPr lang="en-US" sz="2400" b="1" dirty="0"/>
              <a:t>hardware vendors</a:t>
            </a:r>
            <a:r>
              <a:rPr lang="en-US" sz="2400" dirty="0"/>
              <a:t> that distribute </a:t>
            </a:r>
            <a:r>
              <a:rPr lang="en-US" sz="2400" b="1" dirty="0"/>
              <a:t>specialized hardware</a:t>
            </a:r>
            <a:r>
              <a:rPr lang="en-US" sz="2400" dirty="0"/>
              <a:t> may not have </a:t>
            </a:r>
            <a:r>
              <a:rPr lang="en-US" sz="2400" b="1" dirty="0"/>
              <a:t>device driver versions</a:t>
            </a:r>
            <a:r>
              <a:rPr lang="en-US" sz="2400" dirty="0"/>
              <a:t> that are </a:t>
            </a:r>
            <a:r>
              <a:rPr lang="en-US" sz="2400" b="1" dirty="0"/>
              <a:t>compatible with virtualization software</a:t>
            </a:r>
            <a:r>
              <a:rPr lang="en-US" sz="2400" dirty="0"/>
              <a:t>.</a:t>
            </a:r>
          </a:p>
          <a:p>
            <a:pPr algn="just">
              <a:lnSpc>
                <a:spcPct val="100000"/>
              </a:lnSpc>
            </a:pPr>
            <a:r>
              <a:rPr lang="en-US" sz="2400" dirty="0"/>
              <a:t>Conversely, the software itself may be </a:t>
            </a:r>
            <a:r>
              <a:rPr lang="en-US" sz="2400" b="1" dirty="0"/>
              <a:t>incompatible</a:t>
            </a:r>
            <a:r>
              <a:rPr lang="en-US" sz="2400" dirty="0"/>
              <a:t> with recently released </a:t>
            </a:r>
            <a:r>
              <a:rPr lang="en-US" sz="2400" b="1" dirty="0"/>
              <a:t>hardware versions</a:t>
            </a:r>
            <a:r>
              <a:rPr lang="en-US" sz="2400" dirty="0"/>
              <a:t>.</a:t>
            </a:r>
          </a:p>
          <a:p>
            <a:pPr algn="just">
              <a:lnSpc>
                <a:spcPct val="100000"/>
              </a:lnSpc>
            </a:pPr>
            <a:r>
              <a:rPr lang="en-US" sz="2400" dirty="0"/>
              <a:t>These types of </a:t>
            </a:r>
            <a:r>
              <a:rPr lang="en-US" sz="2400" b="1" dirty="0"/>
              <a:t>incompatibility issues</a:t>
            </a:r>
            <a:r>
              <a:rPr lang="en-US" sz="2400" dirty="0"/>
              <a:t> can be resolved using established </a:t>
            </a:r>
            <a:r>
              <a:rPr lang="en-US" sz="2400" b="1" dirty="0"/>
              <a:t>commodity hardware platforms</a:t>
            </a:r>
            <a:r>
              <a:rPr lang="en-US" sz="2400" dirty="0"/>
              <a:t> and mature </a:t>
            </a:r>
            <a:r>
              <a:rPr lang="en-US" sz="2400" b="1" dirty="0"/>
              <a:t>virtualization software products</a:t>
            </a:r>
            <a:r>
              <a:rPr lang="en-US" sz="2400" dirty="0"/>
              <a:t>.</a:t>
            </a:r>
          </a:p>
          <a:p>
            <a:pPr marL="0" indent="0" algn="just">
              <a:lnSpc>
                <a:spcPct val="100000"/>
              </a:lnSpc>
              <a:buNone/>
            </a:pPr>
            <a:endParaRPr lang="en-US" sz="1200" dirty="0"/>
          </a:p>
          <a:p>
            <a:pPr marL="0" indent="0" algn="just">
              <a:lnSpc>
                <a:spcPct val="100000"/>
              </a:lnSpc>
              <a:buNone/>
            </a:pPr>
            <a:r>
              <a:rPr lang="en-US" sz="2600" b="1" dirty="0"/>
              <a:t>Portability:</a:t>
            </a:r>
          </a:p>
          <a:p>
            <a:pPr algn="just">
              <a:lnSpc>
                <a:spcPct val="100000"/>
              </a:lnSpc>
            </a:pPr>
            <a:r>
              <a:rPr lang="en-US" sz="2400" dirty="0"/>
              <a:t>The </a:t>
            </a:r>
            <a:r>
              <a:rPr lang="en-US" sz="2400" b="1" dirty="0"/>
              <a:t>programmatic</a:t>
            </a:r>
            <a:r>
              <a:rPr lang="en-US" sz="2400" dirty="0"/>
              <a:t> and </a:t>
            </a:r>
            <a:r>
              <a:rPr lang="en-US" sz="2400" b="1" dirty="0"/>
              <a:t>management</a:t>
            </a:r>
            <a:r>
              <a:rPr lang="en-US" sz="2400" dirty="0"/>
              <a:t> interfaces that establish </a:t>
            </a:r>
            <a:r>
              <a:rPr lang="en-US" sz="2400" b="1" dirty="0"/>
              <a:t>administration environments</a:t>
            </a:r>
            <a:r>
              <a:rPr lang="en-US" sz="2400" dirty="0"/>
              <a:t> for a </a:t>
            </a:r>
            <a:r>
              <a:rPr lang="en-US" sz="2400" b="1" dirty="0"/>
              <a:t>virtualization program</a:t>
            </a:r>
            <a:r>
              <a:rPr lang="en-US" sz="2400" dirty="0"/>
              <a:t> to operate with various virtualization solutions can introduce </a:t>
            </a:r>
            <a:r>
              <a:rPr lang="en-US" sz="2400" b="1" dirty="0"/>
              <a:t>portability gaps</a:t>
            </a:r>
            <a:r>
              <a:rPr lang="en-US" sz="2400" dirty="0"/>
              <a:t> due to </a:t>
            </a:r>
            <a:r>
              <a:rPr lang="en-US" sz="2400" b="1" dirty="0"/>
              <a:t>incompatibilities</a:t>
            </a:r>
            <a:r>
              <a:rPr lang="en-US" sz="2400" dirty="0"/>
              <a:t>.</a:t>
            </a:r>
          </a:p>
          <a:p>
            <a:pPr algn="just">
              <a:lnSpc>
                <a:spcPct val="100000"/>
              </a:lnSpc>
            </a:pPr>
            <a:r>
              <a:rPr lang="en-US" sz="2400" dirty="0"/>
              <a:t>Initiatives such as the </a:t>
            </a:r>
            <a:r>
              <a:rPr lang="en-US" sz="2400" b="1" dirty="0"/>
              <a:t>Open Virtualization Format</a:t>
            </a:r>
            <a:r>
              <a:rPr lang="en-US" sz="2400" dirty="0"/>
              <a:t> (</a:t>
            </a:r>
            <a:r>
              <a:rPr lang="en-US" sz="2400" b="1" dirty="0"/>
              <a:t>OVF</a:t>
            </a:r>
            <a:r>
              <a:rPr lang="en-US" sz="2400" dirty="0"/>
              <a:t>) for the standardization of virtual disk image formats are dedicated to improving this concern.</a:t>
            </a:r>
          </a:p>
          <a:p>
            <a:pPr marL="0" indent="0" algn="just">
              <a:lnSpc>
                <a:spcPct val="100000"/>
              </a:lnSpc>
              <a:buNone/>
            </a:pPr>
            <a:endParaRPr lang="en-US" sz="2000" dirty="0"/>
          </a:p>
        </p:txBody>
      </p:sp>
    </p:spTree>
    <p:extLst>
      <p:ext uri="{BB962C8B-B14F-4D97-AF65-F5344CB8AC3E}">
        <p14:creationId xmlns:p14="http://schemas.microsoft.com/office/powerpoint/2010/main" val="265395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97570"/>
          </a:xfrm>
        </p:spPr>
        <p:txBody>
          <a:bodyPr>
            <a:normAutofit lnSpcReduction="10000"/>
          </a:bodyPr>
          <a:lstStyle/>
          <a:p>
            <a:pPr marL="0" indent="0" algn="just">
              <a:lnSpc>
                <a:spcPct val="100000"/>
              </a:lnSpc>
              <a:buNone/>
            </a:pPr>
            <a:r>
              <a:rPr lang="en-US" sz="2600" b="1" dirty="0"/>
              <a:t>Broadband Networks and Internet Architecture:</a:t>
            </a:r>
          </a:p>
          <a:p>
            <a:pPr algn="just">
              <a:lnSpc>
                <a:spcPct val="100000"/>
              </a:lnSpc>
            </a:pPr>
            <a:r>
              <a:rPr lang="en-US" sz="2000" dirty="0"/>
              <a:t>All clouds </a:t>
            </a:r>
            <a:r>
              <a:rPr lang="en-US" sz="2000" b="1" dirty="0"/>
              <a:t>must be connected</a:t>
            </a:r>
            <a:r>
              <a:rPr lang="en-US" sz="2000" dirty="0"/>
              <a:t> to a </a:t>
            </a:r>
            <a:r>
              <a:rPr lang="en-US" sz="2000" b="1" dirty="0"/>
              <a:t>network</a:t>
            </a:r>
            <a:r>
              <a:rPr lang="en-US" sz="2000" dirty="0"/>
              <a:t>.</a:t>
            </a:r>
          </a:p>
          <a:p>
            <a:pPr marL="576263" indent="-576263" algn="just">
              <a:lnSpc>
                <a:spcPct val="100000"/>
              </a:lnSpc>
              <a:buNone/>
            </a:pPr>
            <a:r>
              <a:rPr lang="en-US" sz="2000" dirty="0"/>
              <a:t>    – This </a:t>
            </a:r>
            <a:r>
              <a:rPr lang="en-US" sz="2000" b="1" dirty="0"/>
              <a:t>inevitable/unavoidable</a:t>
            </a:r>
            <a:r>
              <a:rPr lang="en-US" sz="2000" dirty="0"/>
              <a:t> requirement forms an </a:t>
            </a:r>
            <a:r>
              <a:rPr lang="en-US" sz="2000" b="1" dirty="0"/>
              <a:t>essential dependency</a:t>
            </a:r>
            <a:r>
              <a:rPr lang="en-US" sz="2000" dirty="0"/>
              <a:t> on </a:t>
            </a:r>
            <a:r>
              <a:rPr lang="en-US" sz="2000" b="1" dirty="0"/>
              <a:t>internetworking</a:t>
            </a:r>
            <a:r>
              <a:rPr lang="en-US" sz="2000" dirty="0"/>
              <a:t>.</a:t>
            </a:r>
          </a:p>
          <a:p>
            <a:pPr algn="just">
              <a:lnSpc>
                <a:spcPct val="100000"/>
              </a:lnSpc>
            </a:pPr>
            <a:r>
              <a:rPr lang="en-US" sz="2000" b="1" dirty="0"/>
              <a:t>Internetworks</a:t>
            </a:r>
            <a:r>
              <a:rPr lang="en-US" sz="2000" dirty="0"/>
              <a:t>, or the </a:t>
            </a:r>
            <a:r>
              <a:rPr lang="en-US" sz="2000" b="1" dirty="0"/>
              <a:t>Internet</a:t>
            </a:r>
            <a:r>
              <a:rPr lang="en-US" sz="2000" dirty="0"/>
              <a:t>, allow for the </a:t>
            </a:r>
            <a:r>
              <a:rPr lang="en-US" sz="2000" b="1" dirty="0"/>
              <a:t>remote provisioning</a:t>
            </a:r>
            <a:r>
              <a:rPr lang="en-US" sz="2000" dirty="0"/>
              <a:t> of IT resources and are directly supportive of </a:t>
            </a:r>
            <a:r>
              <a:rPr lang="en-US" sz="2000" b="1" dirty="0"/>
              <a:t>ubiquitous network access</a:t>
            </a:r>
            <a:r>
              <a:rPr lang="en-US" sz="2000" dirty="0"/>
              <a:t>.</a:t>
            </a:r>
          </a:p>
          <a:p>
            <a:pPr algn="just">
              <a:lnSpc>
                <a:spcPct val="100000"/>
              </a:lnSpc>
            </a:pPr>
            <a:r>
              <a:rPr lang="en-US" sz="2000" dirty="0"/>
              <a:t>The potential of cloud platforms therefore generally grows in parallel with advancements in </a:t>
            </a:r>
            <a:r>
              <a:rPr lang="en-US" sz="2000" b="1" dirty="0"/>
              <a:t>Internet connectivity</a:t>
            </a:r>
            <a:r>
              <a:rPr lang="en-US" sz="2000" dirty="0"/>
              <a:t> and </a:t>
            </a:r>
            <a:r>
              <a:rPr lang="en-US" sz="2000" b="1" dirty="0"/>
              <a:t>service quality</a:t>
            </a:r>
            <a:r>
              <a:rPr lang="en-US" sz="2000" dirty="0"/>
              <a:t>.</a:t>
            </a:r>
          </a:p>
          <a:p>
            <a:pPr marL="0" indent="0" algn="just">
              <a:lnSpc>
                <a:spcPct val="100000"/>
              </a:lnSpc>
              <a:buNone/>
            </a:pPr>
            <a:endParaRPr lang="en-US" sz="1000" dirty="0"/>
          </a:p>
          <a:p>
            <a:pPr marL="0" indent="0" algn="just">
              <a:lnSpc>
                <a:spcPct val="100000"/>
              </a:lnSpc>
              <a:buNone/>
            </a:pPr>
            <a:r>
              <a:rPr lang="en-US" sz="2200" b="1" dirty="0"/>
              <a:t>Internet Service Providers (ISPs):</a:t>
            </a:r>
          </a:p>
          <a:p>
            <a:pPr algn="just">
              <a:lnSpc>
                <a:spcPct val="100000"/>
              </a:lnSpc>
            </a:pPr>
            <a:r>
              <a:rPr lang="en-US" sz="2000" dirty="0"/>
              <a:t>Established and deployed by ISPs, the </a:t>
            </a:r>
            <a:r>
              <a:rPr lang="en-US" sz="2000" b="1" dirty="0"/>
              <a:t>Internet’s largest backbone networks</a:t>
            </a:r>
            <a:r>
              <a:rPr lang="en-US" sz="2000" dirty="0"/>
              <a:t> are </a:t>
            </a:r>
            <a:r>
              <a:rPr lang="en-US" sz="2000" b="1" dirty="0"/>
              <a:t>strategically interconnected</a:t>
            </a:r>
            <a:r>
              <a:rPr lang="en-US" sz="2000" dirty="0"/>
              <a:t> by </a:t>
            </a:r>
            <a:r>
              <a:rPr lang="en-US" sz="2000" b="1" dirty="0"/>
              <a:t>core routers</a:t>
            </a:r>
            <a:r>
              <a:rPr lang="en-US" sz="2000" dirty="0"/>
              <a:t> that connect the </a:t>
            </a:r>
            <a:r>
              <a:rPr lang="en-US" sz="2000" b="1" dirty="0"/>
              <a:t>world’s multinational networks</a:t>
            </a:r>
            <a:r>
              <a:rPr lang="en-US" sz="2000" dirty="0"/>
              <a:t>.</a:t>
            </a:r>
          </a:p>
        </p:txBody>
      </p:sp>
    </p:spTree>
    <p:extLst>
      <p:ext uri="{BB962C8B-B14F-4D97-AF65-F5344CB8AC3E}">
        <p14:creationId xmlns:p14="http://schemas.microsoft.com/office/powerpoint/2010/main" val="383072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43"/>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pic>
        <p:nvPicPr>
          <p:cNvPr id="9" name="Picture 8">
            <a:extLst>
              <a:ext uri="{FF2B5EF4-FFF2-40B4-BE49-F238E27FC236}">
                <a16:creationId xmlns:a16="http://schemas.microsoft.com/office/drawing/2014/main" id="{70FD6175-BD76-4C12-8CF1-ED74B9ACB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304" y="1097281"/>
            <a:ext cx="4741096" cy="5620676"/>
          </a:xfrm>
          <a:prstGeom prst="rect">
            <a:avLst/>
          </a:prstGeom>
        </p:spPr>
      </p:pic>
      <p:sp>
        <p:nvSpPr>
          <p:cNvPr id="10" name="Rectangle 9">
            <a:extLst>
              <a:ext uri="{FF2B5EF4-FFF2-40B4-BE49-F238E27FC236}">
                <a16:creationId xmlns:a16="http://schemas.microsoft.com/office/drawing/2014/main" id="{8BAE5810-7774-4A25-BCD9-29EEE657A25C}"/>
              </a:ext>
            </a:extLst>
          </p:cNvPr>
          <p:cNvSpPr/>
          <p:nvPr/>
        </p:nvSpPr>
        <p:spPr>
          <a:xfrm>
            <a:off x="5838093" y="2078894"/>
            <a:ext cx="3179298" cy="923330"/>
          </a:xfrm>
          <a:prstGeom prst="rect">
            <a:avLst/>
          </a:prstGeom>
        </p:spPr>
        <p:txBody>
          <a:bodyPr wrap="square">
            <a:spAutoFit/>
          </a:bodyPr>
          <a:lstStyle/>
          <a:p>
            <a:pPr algn="just"/>
            <a:r>
              <a:rPr lang="en-US" dirty="0"/>
              <a:t>An ISP network </a:t>
            </a:r>
            <a:r>
              <a:rPr lang="en-US" b="1" dirty="0"/>
              <a:t>interconnects</a:t>
            </a:r>
            <a:r>
              <a:rPr lang="en-US" dirty="0"/>
              <a:t> to </a:t>
            </a:r>
            <a:r>
              <a:rPr lang="en-US" b="1" dirty="0"/>
              <a:t>other ISP networks</a:t>
            </a:r>
            <a:r>
              <a:rPr lang="en-US" dirty="0"/>
              <a:t> and various </a:t>
            </a:r>
            <a:r>
              <a:rPr lang="en-US" b="1" dirty="0"/>
              <a:t>organizations</a:t>
            </a:r>
            <a:r>
              <a:rPr lang="en-US" dirty="0"/>
              <a:t>.</a:t>
            </a:r>
          </a:p>
        </p:txBody>
      </p:sp>
      <p:sp>
        <p:nvSpPr>
          <p:cNvPr id="11" name="Rectangle 10">
            <a:extLst>
              <a:ext uri="{FF2B5EF4-FFF2-40B4-BE49-F238E27FC236}">
                <a16:creationId xmlns:a16="http://schemas.microsoft.com/office/drawing/2014/main" id="{31C54755-98C9-4EB4-8E40-3D21356972BC}"/>
              </a:ext>
            </a:extLst>
          </p:cNvPr>
          <p:cNvSpPr/>
          <p:nvPr/>
        </p:nvSpPr>
        <p:spPr>
          <a:xfrm>
            <a:off x="5838093" y="3615512"/>
            <a:ext cx="3179298" cy="923330"/>
          </a:xfrm>
          <a:prstGeom prst="rect">
            <a:avLst/>
          </a:prstGeom>
        </p:spPr>
        <p:txBody>
          <a:bodyPr wrap="square">
            <a:spAutoFit/>
          </a:bodyPr>
          <a:lstStyle/>
          <a:p>
            <a:pPr algn="just"/>
            <a:r>
              <a:rPr lang="en-US" dirty="0"/>
              <a:t>Messages travel over </a:t>
            </a:r>
            <a:r>
              <a:rPr lang="en-US" b="1" dirty="0"/>
              <a:t>dynamic network routes</a:t>
            </a:r>
            <a:r>
              <a:rPr lang="en-US" dirty="0"/>
              <a:t> in this ISP internetworking configuration.</a:t>
            </a:r>
          </a:p>
        </p:txBody>
      </p:sp>
    </p:spTree>
    <p:extLst>
      <p:ext uri="{BB962C8B-B14F-4D97-AF65-F5344CB8AC3E}">
        <p14:creationId xmlns:p14="http://schemas.microsoft.com/office/powerpoint/2010/main" val="9882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97570"/>
          </a:xfrm>
        </p:spPr>
        <p:txBody>
          <a:bodyPr>
            <a:normAutofit/>
          </a:bodyPr>
          <a:lstStyle/>
          <a:p>
            <a:pPr algn="just">
              <a:lnSpc>
                <a:spcPct val="100000"/>
              </a:lnSpc>
            </a:pPr>
            <a:r>
              <a:rPr lang="en-US" sz="2000" dirty="0"/>
              <a:t>The concept of the Internet was based on a </a:t>
            </a:r>
            <a:r>
              <a:rPr lang="en-US" sz="2000" b="1" dirty="0"/>
              <a:t>decentralized/distributed provisioning</a:t>
            </a:r>
            <a:r>
              <a:rPr lang="en-US" sz="2000" dirty="0"/>
              <a:t> and </a:t>
            </a:r>
            <a:r>
              <a:rPr lang="en-US" sz="2000" b="1" dirty="0"/>
              <a:t>management model</a:t>
            </a:r>
            <a:r>
              <a:rPr lang="en-US" sz="2000" dirty="0"/>
              <a:t>.</a:t>
            </a:r>
          </a:p>
          <a:p>
            <a:pPr algn="just">
              <a:lnSpc>
                <a:spcPct val="100000"/>
              </a:lnSpc>
            </a:pPr>
            <a:r>
              <a:rPr lang="en-US" sz="2000" dirty="0"/>
              <a:t>ISPs can freely deploy, operate, and manage their networks in addition to selecting partner ISPs for interconnection.</a:t>
            </a:r>
          </a:p>
          <a:p>
            <a:pPr algn="just">
              <a:lnSpc>
                <a:spcPct val="100000"/>
              </a:lnSpc>
            </a:pPr>
            <a:r>
              <a:rPr lang="en-US" sz="2000" b="1" dirty="0"/>
              <a:t>I</a:t>
            </a:r>
            <a:r>
              <a:rPr lang="en-US" sz="2000" dirty="0"/>
              <a:t>nternet </a:t>
            </a:r>
            <a:r>
              <a:rPr lang="en-US" sz="2000" b="1" dirty="0"/>
              <a:t>C</a:t>
            </a:r>
            <a:r>
              <a:rPr lang="en-US" sz="2000" dirty="0"/>
              <a:t>orporation for </a:t>
            </a:r>
            <a:r>
              <a:rPr lang="en-US" sz="2000" b="1" dirty="0"/>
              <a:t>A</a:t>
            </a:r>
            <a:r>
              <a:rPr lang="en-US" sz="2000" dirty="0"/>
              <a:t>ssigned </a:t>
            </a:r>
            <a:r>
              <a:rPr lang="en-US" sz="2000" b="1" dirty="0"/>
              <a:t>N</a:t>
            </a:r>
            <a:r>
              <a:rPr lang="en-US" sz="2000" dirty="0"/>
              <a:t>ames and </a:t>
            </a:r>
            <a:r>
              <a:rPr lang="en-US" sz="2000" b="1" dirty="0"/>
              <a:t>N</a:t>
            </a:r>
            <a:r>
              <a:rPr lang="en-US" sz="2000" dirty="0"/>
              <a:t>umbers </a:t>
            </a:r>
            <a:r>
              <a:rPr lang="en-US" sz="2000" b="1" dirty="0"/>
              <a:t>(ICANN) </a:t>
            </a:r>
            <a:r>
              <a:rPr lang="en-US" sz="2000" dirty="0"/>
              <a:t>supervise and coordinate Internet communications.</a:t>
            </a:r>
          </a:p>
          <a:p>
            <a:pPr algn="just">
              <a:lnSpc>
                <a:spcPct val="100000"/>
              </a:lnSpc>
            </a:pPr>
            <a:r>
              <a:rPr lang="en-US" sz="2000" b="1" dirty="0"/>
              <a:t>Governmental and regulatory laws</a:t>
            </a:r>
            <a:r>
              <a:rPr lang="en-US" sz="2000" dirty="0"/>
              <a:t> order the </a:t>
            </a:r>
            <a:r>
              <a:rPr lang="en-US" sz="2000" b="1" dirty="0"/>
              <a:t>service provisioning conditions</a:t>
            </a:r>
            <a:r>
              <a:rPr lang="en-US" sz="2000" dirty="0"/>
              <a:t> for organizations and ISPs both </a:t>
            </a:r>
            <a:r>
              <a:rPr lang="en-US" sz="2000" b="1" dirty="0"/>
              <a:t>within</a:t>
            </a:r>
            <a:r>
              <a:rPr lang="en-US" sz="2000" dirty="0"/>
              <a:t> and </a:t>
            </a:r>
            <a:r>
              <a:rPr lang="en-US" sz="2000" b="1" dirty="0"/>
              <a:t>outside</a:t>
            </a:r>
            <a:r>
              <a:rPr lang="en-US" sz="2000" dirty="0"/>
              <a:t> of </a:t>
            </a:r>
            <a:r>
              <a:rPr lang="en-US" sz="2000" b="1" dirty="0"/>
              <a:t>national borders</a:t>
            </a:r>
            <a:r>
              <a:rPr lang="en-US" sz="2000" dirty="0"/>
              <a:t>.</a:t>
            </a:r>
          </a:p>
          <a:p>
            <a:pPr algn="just">
              <a:lnSpc>
                <a:spcPct val="100000"/>
              </a:lnSpc>
            </a:pPr>
            <a:r>
              <a:rPr lang="en-US" sz="2000" dirty="0"/>
              <a:t>Worldwide connectivity is enabled through a </a:t>
            </a:r>
            <a:r>
              <a:rPr lang="en-US" sz="2000" b="1" dirty="0"/>
              <a:t>hierarchical topology</a:t>
            </a:r>
            <a:r>
              <a:rPr lang="en-US" sz="2000" dirty="0"/>
              <a:t> composed of </a:t>
            </a:r>
            <a:r>
              <a:rPr lang="en-US" sz="2000" b="1" dirty="0"/>
              <a:t>Tiers 1</a:t>
            </a:r>
            <a:r>
              <a:rPr lang="en-US" sz="2000" dirty="0"/>
              <a:t>, </a:t>
            </a:r>
            <a:r>
              <a:rPr lang="en-US" sz="2000" b="1" dirty="0"/>
              <a:t>2</a:t>
            </a:r>
            <a:r>
              <a:rPr lang="en-US" sz="2000" dirty="0"/>
              <a:t>, and </a:t>
            </a:r>
            <a:r>
              <a:rPr lang="en-US" sz="2000" b="1" dirty="0"/>
              <a:t>3</a:t>
            </a:r>
            <a:r>
              <a:rPr lang="en-US" sz="2000" dirty="0"/>
              <a:t>.</a:t>
            </a:r>
          </a:p>
        </p:txBody>
      </p:sp>
    </p:spTree>
    <p:extLst>
      <p:ext uri="{BB962C8B-B14F-4D97-AF65-F5344CB8AC3E}">
        <p14:creationId xmlns:p14="http://schemas.microsoft.com/office/powerpoint/2010/main" val="272059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140038"/>
            <a:ext cx="7886700" cy="1325563"/>
          </a:xfrm>
        </p:spPr>
        <p:txBody>
          <a:bodyPr>
            <a:normAutofit/>
          </a:bodyPr>
          <a:lstStyle/>
          <a:p>
            <a:r>
              <a:rPr lang="en-US" sz="3200" b="1" dirty="0">
                <a:latin typeface="+mn-lt"/>
              </a:rPr>
              <a:t>Cloud Computing Technologies </a:t>
            </a:r>
            <a:r>
              <a:rPr lang="en-US" sz="2000" dirty="0">
                <a:latin typeface="+mn-lt"/>
              </a:rPr>
              <a:t>(Contd..)</a:t>
            </a:r>
            <a:endParaRPr lang="en-US" sz="2400" dirty="0">
              <a:latin typeface="+mn-lt"/>
            </a:endParaRPr>
          </a:p>
        </p:txBody>
      </p:sp>
      <p:pic>
        <p:nvPicPr>
          <p:cNvPr id="7" name="Picture 6">
            <a:extLst>
              <a:ext uri="{FF2B5EF4-FFF2-40B4-BE49-F238E27FC236}">
                <a16:creationId xmlns:a16="http://schemas.microsoft.com/office/drawing/2014/main" id="{E251BCF6-C9F1-45AC-A703-D7C8A0B15C7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759402" y="1078541"/>
            <a:ext cx="4881744" cy="5639422"/>
          </a:xfrm>
          <a:prstGeom prst="rect">
            <a:avLst/>
          </a:prstGeom>
        </p:spPr>
      </p:pic>
      <p:sp>
        <p:nvSpPr>
          <p:cNvPr id="8" name="Rectangle 7">
            <a:extLst>
              <a:ext uri="{FF2B5EF4-FFF2-40B4-BE49-F238E27FC236}">
                <a16:creationId xmlns:a16="http://schemas.microsoft.com/office/drawing/2014/main" id="{6971AC4C-EE5C-4265-9A80-3DB425DAA100}"/>
              </a:ext>
            </a:extLst>
          </p:cNvPr>
          <p:cNvSpPr/>
          <p:nvPr/>
        </p:nvSpPr>
        <p:spPr>
          <a:xfrm>
            <a:off x="6098598" y="3251921"/>
            <a:ext cx="2890657" cy="923330"/>
          </a:xfrm>
          <a:prstGeom prst="rect">
            <a:avLst/>
          </a:prstGeom>
        </p:spPr>
        <p:txBody>
          <a:bodyPr wrap="square">
            <a:spAutoFit/>
          </a:bodyPr>
          <a:lstStyle/>
          <a:p>
            <a:pPr algn="just"/>
            <a:r>
              <a:rPr lang="en-US" dirty="0"/>
              <a:t>An generalization of the </a:t>
            </a:r>
            <a:r>
              <a:rPr lang="en-US" b="1" dirty="0"/>
              <a:t>internetworking structure</a:t>
            </a:r>
            <a:r>
              <a:rPr lang="en-US" dirty="0"/>
              <a:t> of the </a:t>
            </a:r>
            <a:r>
              <a:rPr lang="en-US" b="1" dirty="0"/>
              <a:t>Internet</a:t>
            </a:r>
            <a:r>
              <a:rPr lang="en-US" dirty="0"/>
              <a:t>.</a:t>
            </a:r>
          </a:p>
        </p:txBody>
      </p:sp>
    </p:spTree>
    <p:extLst>
      <p:ext uri="{BB962C8B-B14F-4D97-AF65-F5344CB8AC3E}">
        <p14:creationId xmlns:p14="http://schemas.microsoft.com/office/powerpoint/2010/main" val="356905643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TotalTime>
  <Words>4491</Words>
  <Application>Microsoft Office PowerPoint</Application>
  <PresentationFormat>On-screen Show (4:3)</PresentationFormat>
  <Paragraphs>341</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굴림체</vt:lpstr>
      <vt:lpstr>Arial</vt:lpstr>
      <vt:lpstr>Arial Narrow</vt:lpstr>
      <vt:lpstr>Calibri</vt:lpstr>
      <vt:lpstr>Calibri Light</vt:lpstr>
      <vt:lpstr>Times New Roman</vt:lpstr>
      <vt:lpstr>Wingdings</vt:lpstr>
      <vt:lpstr>1_Office Theme</vt:lpstr>
      <vt:lpstr>PowerPoint Presentation</vt:lpstr>
      <vt:lpstr>Contents</vt:lpstr>
      <vt:lpstr>Syllabus</vt:lpstr>
      <vt:lpstr>PowerPoint Presentation</vt:lpstr>
      <vt:lpstr>Cloud Computing Technologies </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lpstr>Cloud Computing Technologies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REVA00833</dc:creator>
  <cp:lastModifiedBy>REVA00764@rect.com</cp:lastModifiedBy>
  <cp:revision>1009</cp:revision>
  <dcterms:modified xsi:type="dcterms:W3CDTF">2020-02-20T12:30:42Z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3296825</vt:lpwstr>
  </property>
  <property fmtid="{D5CDD505-2E9C-101B-9397-08002B2CF9AE}" name="NXPowerLiteSettings" pid="3">
    <vt:lpwstr>C7000400038000</vt:lpwstr>
  </property>
  <property fmtid="{D5CDD505-2E9C-101B-9397-08002B2CF9AE}" name="NXPowerLiteVersion" pid="4">
    <vt:lpwstr>S8.2.3</vt:lpwstr>
  </property>
</Properties>
</file>