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3"/>
  </p:notesMasterIdLst>
  <p:sldIdLst>
    <p:sldId id="373" r:id="rId2"/>
    <p:sldId id="374" r:id="rId3"/>
    <p:sldId id="375" r:id="rId4"/>
    <p:sldId id="376" r:id="rId5"/>
    <p:sldId id="377" r:id="rId6"/>
    <p:sldId id="378" r:id="rId7"/>
    <p:sldId id="349" r:id="rId8"/>
    <p:sldId id="379" r:id="rId9"/>
    <p:sldId id="380" r:id="rId10"/>
    <p:sldId id="383" r:id="rId11"/>
    <p:sldId id="384" r:id="rId12"/>
    <p:sldId id="385" r:id="rId13"/>
    <p:sldId id="386" r:id="rId14"/>
    <p:sldId id="387" r:id="rId15"/>
    <p:sldId id="393" r:id="rId16"/>
    <p:sldId id="388" r:id="rId17"/>
    <p:sldId id="389" r:id="rId18"/>
    <p:sldId id="390" r:id="rId19"/>
    <p:sldId id="391" r:id="rId20"/>
    <p:sldId id="392" r:id="rId21"/>
    <p:sldId id="395" r:id="rId22"/>
    <p:sldId id="394" r:id="rId23"/>
    <p:sldId id="396" r:id="rId24"/>
    <p:sldId id="397" r:id="rId25"/>
    <p:sldId id="398" r:id="rId26"/>
    <p:sldId id="399" r:id="rId27"/>
    <p:sldId id="400" r:id="rId28"/>
    <p:sldId id="401" r:id="rId29"/>
    <p:sldId id="402" r:id="rId30"/>
    <p:sldId id="403" r:id="rId31"/>
    <p:sldId id="404" r:id="rId32"/>
    <p:sldId id="406" r:id="rId33"/>
    <p:sldId id="407" r:id="rId34"/>
    <p:sldId id="408" r:id="rId35"/>
    <p:sldId id="409" r:id="rId36"/>
    <p:sldId id="410" r:id="rId37"/>
    <p:sldId id="412" r:id="rId38"/>
    <p:sldId id="413" r:id="rId39"/>
    <p:sldId id="414" r:id="rId40"/>
    <p:sldId id="415" r:id="rId41"/>
    <p:sldId id="416" r:id="rId42"/>
    <p:sldId id="417" r:id="rId43"/>
    <p:sldId id="418" r:id="rId44"/>
    <p:sldId id="419" r:id="rId45"/>
    <p:sldId id="420" r:id="rId46"/>
    <p:sldId id="421" r:id="rId47"/>
    <p:sldId id="422" r:id="rId48"/>
    <p:sldId id="423" r:id="rId49"/>
    <p:sldId id="424" r:id="rId50"/>
    <p:sldId id="425" r:id="rId51"/>
    <p:sldId id="426" r:id="rId52"/>
    <p:sldId id="428" r:id="rId53"/>
    <p:sldId id="429" r:id="rId54"/>
    <p:sldId id="430" r:id="rId55"/>
    <p:sldId id="431" r:id="rId56"/>
    <p:sldId id="432" r:id="rId57"/>
    <p:sldId id="433" r:id="rId58"/>
    <p:sldId id="434" r:id="rId59"/>
    <p:sldId id="435" r:id="rId60"/>
    <p:sldId id="436" r:id="rId61"/>
    <p:sldId id="437" r:id="rId62"/>
    <p:sldId id="438" r:id="rId63"/>
    <p:sldId id="440" r:id="rId64"/>
    <p:sldId id="439" r:id="rId65"/>
    <p:sldId id="441" r:id="rId66"/>
    <p:sldId id="442" r:id="rId67"/>
    <p:sldId id="443" r:id="rId68"/>
    <p:sldId id="444" r:id="rId69"/>
    <p:sldId id="445" r:id="rId70"/>
    <p:sldId id="357" r:id="rId71"/>
    <p:sldId id="446" r:id="rId72"/>
    <p:sldId id="447" r:id="rId73"/>
    <p:sldId id="448" r:id="rId74"/>
    <p:sldId id="362" r:id="rId75"/>
    <p:sldId id="449" r:id="rId76"/>
    <p:sldId id="450" r:id="rId77"/>
    <p:sldId id="452" r:id="rId78"/>
    <p:sldId id="453" r:id="rId79"/>
    <p:sldId id="454" r:id="rId80"/>
    <p:sldId id="455" r:id="rId81"/>
    <p:sldId id="456" r:id="rId82"/>
    <p:sldId id="457" r:id="rId83"/>
    <p:sldId id="458" r:id="rId84"/>
    <p:sldId id="459" r:id="rId85"/>
    <p:sldId id="460" r:id="rId86"/>
    <p:sldId id="461" r:id="rId87"/>
    <p:sldId id="462" r:id="rId88"/>
    <p:sldId id="463" r:id="rId89"/>
    <p:sldId id="464" r:id="rId90"/>
    <p:sldId id="465" r:id="rId91"/>
    <p:sldId id="264" r:id="rId9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1" autoAdjust="0"/>
    <p:restoredTop sz="94660"/>
  </p:normalViewPr>
  <p:slideViewPr>
    <p:cSldViewPr snapToGrid="0">
      <p:cViewPr varScale="1">
        <p:scale>
          <a:sx n="68" d="100"/>
          <a:sy n="68" d="100"/>
        </p:scale>
        <p:origin x="117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0A9ED0E1-7F0C-43E0-AAF9-0AEBE8FD327F}" type="datetimeFigureOut">
              <a:rPr lang="en-US" smtClean="0"/>
              <a:pPr/>
              <a:t>05-Feb-20</a:t>
            </a:fld>
            <a:endParaRPr lang="en-US" dirty="0"/>
          </a:p>
        </p:txBody>
      </p:sp>
      <p:sp>
        <p:nvSpPr>
          <p:cNvPr id="4" name="Slide Image Placeholder 3"/>
          <p:cNvSpPr>
            <a:spLocks noGrp="1" noRot="1" noChangeAspect="1"/>
          </p:cNvSpPr>
          <p:nvPr>
            <p:ph type="sldImg" idx="2"/>
          </p:nvPr>
        </p:nvSpPr>
        <p:spPr>
          <a:xfrm>
            <a:off x="1397000" y="1154113"/>
            <a:ext cx="4156075"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5325" y="4445000"/>
            <a:ext cx="5559425" cy="36369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11488" cy="4635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7000" y="8772525"/>
            <a:ext cx="3011488" cy="463550"/>
          </a:xfrm>
          <a:prstGeom prst="rect">
            <a:avLst/>
          </a:prstGeom>
        </p:spPr>
        <p:txBody>
          <a:bodyPr vert="horz" lIns="91440" tIns="45720" rIns="91440" bIns="45720" rtlCol="0" anchor="b"/>
          <a:lstStyle>
            <a:lvl1pPr algn="r">
              <a:defRPr sz="1200"/>
            </a:lvl1pPr>
          </a:lstStyle>
          <a:p>
            <a:fld id="{E8F61F55-CCD6-4189-B532-9BA254010A54}" type="slidenum">
              <a:rPr lang="en-US" smtClean="0"/>
              <a:pPr/>
              <a:t>‹#›</a:t>
            </a:fld>
            <a:endParaRPr lang="en-US" dirty="0"/>
          </a:p>
        </p:txBody>
      </p:sp>
    </p:spTree>
    <p:extLst>
      <p:ext uri="{BB962C8B-B14F-4D97-AF65-F5344CB8AC3E}">
        <p14:creationId xmlns:p14="http://schemas.microsoft.com/office/powerpoint/2010/main" val="3256307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70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FB86EE-2C04-47EC-85D8-C6CE09D93976}" type="slidenum">
              <a:rPr lang="en-US" smtClean="0"/>
              <a:pPr/>
              <a:t>74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72F124F-DBA1-4266-8EDD-F08E2D6F918F}" type="datetimeFigureOut">
              <a:rPr lang="en-US" smtClean="0"/>
              <a:pPr/>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3696133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124F-DBA1-4266-8EDD-F08E2D6F918F}" type="datetimeFigureOut">
              <a:rPr lang="en-US" smtClean="0"/>
              <a:pPr/>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124685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124F-DBA1-4266-8EDD-F08E2D6F918F}" type="datetimeFigureOut">
              <a:rPr lang="en-US" smtClean="0"/>
              <a:pPr/>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10253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F124F-DBA1-4266-8EDD-F08E2D6F918F}" type="datetimeFigureOut">
              <a:rPr lang="en-US" smtClean="0"/>
              <a:pPr/>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399033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2F124F-DBA1-4266-8EDD-F08E2D6F918F}" type="datetimeFigureOut">
              <a:rPr lang="en-US" smtClean="0"/>
              <a:pPr/>
              <a:t>05-Feb-20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101064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20676"/>
            <a:ext cx="7886700" cy="1325563"/>
          </a:xfr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2F124F-DBA1-4266-8EDD-F08E2D6F918F}" type="datetimeFigureOut">
              <a:rPr lang="en-US" smtClean="0"/>
              <a:pPr/>
              <a:t>05-Feb-20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14975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2F124F-DBA1-4266-8EDD-F08E2D6F918F}" type="datetimeFigureOut">
              <a:rPr lang="en-US" smtClean="0"/>
              <a:pPr/>
              <a:t>05-Feb-20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51611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2F124F-DBA1-4266-8EDD-F08E2D6F918F}" type="datetimeFigureOut">
              <a:rPr lang="en-US" smtClean="0"/>
              <a:pPr/>
              <a:t>05-Feb-20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26266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F124F-DBA1-4266-8EDD-F08E2D6F918F}" type="datetimeFigureOut">
              <a:rPr lang="en-US" smtClean="0"/>
              <a:pPr/>
              <a:t>05-Feb-20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76746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2F124F-DBA1-4266-8EDD-F08E2D6F918F}" type="datetimeFigureOut">
              <a:rPr lang="en-US" smtClean="0"/>
              <a:pPr/>
              <a:t>05-Feb-20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2185079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2F124F-DBA1-4266-8EDD-F08E2D6F918F}" type="datetimeFigureOut">
              <a:rPr lang="en-US" smtClean="0"/>
              <a:pPr/>
              <a:t>05-Feb-20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74A1BB-29C2-472F-99EF-674AA855D6D5}" type="slidenum">
              <a:rPr lang="en-US" smtClean="0"/>
              <a:pPr/>
              <a:t>‹#›</a:t>
            </a:fld>
            <a:endParaRPr lang="en-US"/>
          </a:p>
        </p:txBody>
      </p:sp>
    </p:spTree>
    <p:extLst>
      <p:ext uri="{BB962C8B-B14F-4D97-AF65-F5344CB8AC3E}">
        <p14:creationId xmlns:p14="http://schemas.microsoft.com/office/powerpoint/2010/main" val="47094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72F124F-DBA1-4266-8EDD-F08E2D6F918F}" type="datetimeFigureOut">
              <a:rPr lang="en-US" smtClean="0"/>
              <a:pPr/>
              <a:t>05-Feb-20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74A1BB-29C2-472F-99EF-674AA855D6D5}" type="slidenum">
              <a:rPr lang="en-US" smtClean="0"/>
              <a:pPr/>
              <a:t>‹#›</a:t>
            </a:fld>
            <a:endParaRPr lang="en-US"/>
          </a:p>
        </p:txBody>
      </p:sp>
    </p:spTree>
    <p:extLst>
      <p:ext uri="{BB962C8B-B14F-4D97-AF65-F5344CB8AC3E}">
        <p14:creationId xmlns:p14="http://schemas.microsoft.com/office/powerpoint/2010/main" val="283190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journalofcloudcomputing.springeropen.com/"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gif"/><Relationship Id="rId7"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gi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8.jpeg"/><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jpeg"/></Relationships>
</file>

<file path=ppt/slides/_rels/slide7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962CE7-0343-44E1-8F5D-88FDE7836564}"/>
              </a:ext>
            </a:extLst>
          </p:cNvPr>
          <p:cNvSpPr txBox="1"/>
          <p:nvPr/>
        </p:nvSpPr>
        <p:spPr>
          <a:xfrm>
            <a:off x="0" y="1441237"/>
            <a:ext cx="687019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School of Computing and Information Technology</a:t>
            </a:r>
          </a:p>
        </p:txBody>
      </p:sp>
      <p:sp>
        <p:nvSpPr>
          <p:cNvPr id="5" name="TextBox 4">
            <a:extLst>
              <a:ext uri="{FF2B5EF4-FFF2-40B4-BE49-F238E27FC236}">
                <a16:creationId xmlns:a16="http://schemas.microsoft.com/office/drawing/2014/main" id="{548BA721-64C0-453C-83EB-D9DE7969FF34}"/>
              </a:ext>
            </a:extLst>
          </p:cNvPr>
          <p:cNvSpPr txBox="1"/>
          <p:nvPr/>
        </p:nvSpPr>
        <p:spPr>
          <a:xfrm>
            <a:off x="673608" y="1925248"/>
            <a:ext cx="428701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sng" strike="noStrike" kern="1200" cap="none" spc="0" normalizeH="0" baseline="0" noProof="0" dirty="0">
                <a:ln w="0"/>
                <a:solidFill>
                  <a:prstClr val="black"/>
                </a:solidFill>
                <a:effectLst/>
                <a:uLnTx/>
                <a:uFillTx/>
                <a:latin typeface="Calibri"/>
                <a:ea typeface="+mn-ea"/>
                <a:cs typeface="+mn-cs"/>
              </a:rPr>
              <a:t>Course</a:t>
            </a:r>
            <a:r>
              <a:rPr kumimoji="0" lang="en-IN" sz="2800" b="1" i="0" u="sng" strike="noStrike" kern="1200" cap="none" spc="0" normalizeH="0" baseline="0" noProof="0" dirty="0">
                <a:ln w="0"/>
                <a:solidFill>
                  <a:prstClr val="black"/>
                </a:solidFill>
                <a:effectLst>
                  <a:outerShdw blurRad="38100" dist="19050" dir="2700000" algn="tl" rotWithShape="0">
                    <a:prstClr val="black">
                      <a:alpha val="40000"/>
                    </a:prstClr>
                  </a:outerShdw>
                </a:effectLst>
                <a:uLnTx/>
                <a:uFillTx/>
                <a:latin typeface="Calibri"/>
                <a:ea typeface="+mn-ea"/>
                <a:cs typeface="+mn-cs"/>
              </a:rPr>
              <a:t> </a:t>
            </a:r>
            <a:r>
              <a:rPr kumimoji="0" lang="en-IN" sz="2800" b="1" i="0" u="sng" strike="noStrike" kern="1200" cap="none" spc="0" normalizeH="0" baseline="0" noProof="0" dirty="0">
                <a:ln w="0"/>
                <a:solidFill>
                  <a:prstClr val="black"/>
                </a:solidFill>
                <a:effectLst/>
                <a:uLnTx/>
                <a:uFillTx/>
                <a:latin typeface="Calibri"/>
                <a:ea typeface="+mn-ea"/>
                <a:cs typeface="+mn-cs"/>
              </a:rPr>
              <a:t>Delivery</a:t>
            </a:r>
          </a:p>
        </p:txBody>
      </p:sp>
      <p:sp>
        <p:nvSpPr>
          <p:cNvPr id="6" name="TextBox 5">
            <a:extLst>
              <a:ext uri="{FF2B5EF4-FFF2-40B4-BE49-F238E27FC236}">
                <a16:creationId xmlns:a16="http://schemas.microsoft.com/office/drawing/2014/main" id="{0E2D457C-E18E-4EDD-AD2A-600B86F49707}"/>
              </a:ext>
            </a:extLst>
          </p:cNvPr>
          <p:cNvSpPr txBox="1"/>
          <p:nvPr/>
        </p:nvSpPr>
        <p:spPr>
          <a:xfrm>
            <a:off x="140678" y="3055594"/>
            <a:ext cx="5683348"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ln w="0"/>
                <a:solidFill>
                  <a:prstClr val="black"/>
                </a:solidFill>
                <a:latin typeface="Calibri"/>
              </a:rPr>
              <a:t>VIRTUALIZATION AND CLOUD COMPUTING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b="1" dirty="0">
              <a:ln w="0"/>
              <a:solidFill>
                <a:prstClr val="black"/>
              </a:solidFill>
              <a:latin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(BTCS15F6200)</a:t>
            </a:r>
            <a:r>
              <a:rPr kumimoji="0" lang="en-IN" sz="18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r>
              <a:rPr kumimoji="0" lang="en-IN" sz="20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p>
        </p:txBody>
      </p:sp>
      <p:sp>
        <p:nvSpPr>
          <p:cNvPr id="7" name="Rectangle 6">
            <a:extLst>
              <a:ext uri="{FF2B5EF4-FFF2-40B4-BE49-F238E27FC236}">
                <a16:creationId xmlns:a16="http://schemas.microsoft.com/office/drawing/2014/main" id="{298360E0-D98D-4B6E-BF78-714B9F2453D6}"/>
              </a:ext>
            </a:extLst>
          </p:cNvPr>
          <p:cNvSpPr/>
          <p:nvPr/>
        </p:nvSpPr>
        <p:spPr>
          <a:xfrm>
            <a:off x="531114" y="4606089"/>
            <a:ext cx="4572000" cy="1938992"/>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 By</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w="0"/>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Prof. Kiran M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Assistant Professor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 kiranm@reva.edu.in</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9DF97A72-6BC5-4D26-BE16-EAF25C6B5CBD}"/>
              </a:ext>
            </a:extLst>
          </p:cNvPr>
          <p:cNvSpPr txBox="1"/>
          <p:nvPr/>
        </p:nvSpPr>
        <p:spPr>
          <a:xfrm>
            <a:off x="1484905" y="2501888"/>
            <a:ext cx="27916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w="0"/>
                <a:solidFill>
                  <a:prstClr val="black"/>
                </a:solidFill>
                <a:effectLst/>
                <a:uLnTx/>
                <a:uFillTx/>
                <a:latin typeface="Calibri"/>
                <a:ea typeface="+mn-ea"/>
                <a:cs typeface="+mn-cs"/>
              </a:rPr>
              <a:t>B.Tech - VI Semester</a:t>
            </a:r>
            <a:r>
              <a:rPr kumimoji="0" lang="en-IN" sz="18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r>
              <a:rPr kumimoji="0" lang="en-IN" sz="2000" b="1" i="0" u="none" strike="noStrike" kern="1200" cap="none" spc="0" normalizeH="0" baseline="0" noProof="0" dirty="0">
                <a:ln w="0"/>
                <a:solidFill>
                  <a:srgbClr val="92D050"/>
                </a:solidFill>
                <a:effectLst>
                  <a:outerShdw blurRad="38100" dist="19050" dir="2700000" algn="tl" rotWithShape="0">
                    <a:prstClr val="black">
                      <a:alpha val="40000"/>
                    </a:prstClr>
                  </a:outerShdw>
                </a:effectLst>
                <a:uLnTx/>
                <a:uFillTx/>
                <a:latin typeface="Calibri"/>
                <a:ea typeface="+mn-ea"/>
                <a:cs typeface="+mn-cs"/>
              </a:rPr>
              <a:t>             </a:t>
            </a:r>
          </a:p>
        </p:txBody>
      </p:sp>
    </p:spTree>
    <p:extLst>
      <p:ext uri="{BB962C8B-B14F-4D97-AF65-F5344CB8AC3E}">
        <p14:creationId xmlns:p14="http://schemas.microsoft.com/office/powerpoint/2010/main" val="1524768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Origins and Influences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231809"/>
          </a:xfrm>
        </p:spPr>
        <p:txBody>
          <a:bodyPr>
            <a:noAutofit/>
          </a:bodyPr>
          <a:lstStyle/>
          <a:p>
            <a:pPr marL="0" indent="0" algn="just">
              <a:lnSpc>
                <a:spcPct val="100000"/>
              </a:lnSpc>
              <a:buNone/>
            </a:pPr>
            <a:r>
              <a:rPr lang="en-US" sz="2600" b="1" dirty="0"/>
              <a:t>A Brief History:</a:t>
            </a:r>
          </a:p>
          <a:p>
            <a:pPr algn="just">
              <a:lnSpc>
                <a:spcPct val="100000"/>
              </a:lnSpc>
            </a:pPr>
            <a:r>
              <a:rPr lang="en-US" sz="1900" dirty="0"/>
              <a:t>The idea of computing in a “cloud” traces back to the origins of Utility Computing in 1961.</a:t>
            </a:r>
          </a:p>
          <a:p>
            <a:pPr algn="just">
              <a:lnSpc>
                <a:spcPct val="100000"/>
              </a:lnSpc>
            </a:pPr>
            <a:r>
              <a:rPr lang="en-US" sz="1900" b="1" dirty="0"/>
              <a:t>Utility Computing:</a:t>
            </a:r>
            <a:r>
              <a:rPr lang="en-US" sz="1900" dirty="0"/>
              <a:t> It is a service provisioning model in which a service provider makes computing resources and infrastructure management available to the customers as needed and charges them for specific usage.</a:t>
            </a:r>
          </a:p>
          <a:p>
            <a:pPr algn="just">
              <a:lnSpc>
                <a:spcPct val="100000"/>
              </a:lnSpc>
            </a:pPr>
            <a:r>
              <a:rPr lang="en-US" sz="1900" dirty="0"/>
              <a:t>The general public has been leveraging forms of Internet-based computer utilities since the mid-1990s through various incarnations of:</a:t>
            </a:r>
          </a:p>
          <a:p>
            <a:pPr marL="463550" indent="-295275" algn="just">
              <a:lnSpc>
                <a:spcPct val="100000"/>
              </a:lnSpc>
              <a:buFont typeface="Wingdings" panose="05000000000000000000" pitchFamily="2" charset="2"/>
              <a:buChar char="§"/>
            </a:pPr>
            <a:r>
              <a:rPr lang="en-US" sz="1900" dirty="0"/>
              <a:t>search engines (Yahoo!, Google)</a:t>
            </a:r>
          </a:p>
          <a:p>
            <a:pPr marL="463550" indent="-295275" algn="just">
              <a:lnSpc>
                <a:spcPct val="100000"/>
              </a:lnSpc>
              <a:buFont typeface="Wingdings" panose="05000000000000000000" pitchFamily="2" charset="2"/>
              <a:buChar char="§"/>
            </a:pPr>
            <a:r>
              <a:rPr lang="en-US" sz="1900" dirty="0"/>
              <a:t>e-mail services (Gmail)</a:t>
            </a:r>
          </a:p>
          <a:p>
            <a:pPr marL="463550" indent="-295275" algn="just">
              <a:lnSpc>
                <a:spcPct val="100000"/>
              </a:lnSpc>
              <a:buFont typeface="Wingdings" panose="05000000000000000000" pitchFamily="2" charset="2"/>
              <a:buChar char="§"/>
            </a:pPr>
            <a:r>
              <a:rPr lang="en-US" sz="1900" dirty="0"/>
              <a:t>open publishing platforms (MySpace, Facebook, YouTube)</a:t>
            </a:r>
          </a:p>
          <a:p>
            <a:pPr marL="463550" indent="-295275" algn="just">
              <a:lnSpc>
                <a:spcPct val="100000"/>
              </a:lnSpc>
              <a:buFont typeface="Wingdings" panose="05000000000000000000" pitchFamily="2" charset="2"/>
              <a:buChar char="§"/>
            </a:pPr>
            <a:r>
              <a:rPr lang="en-US" sz="1900" dirty="0"/>
              <a:t>other types of social media (Twitter, WhatsApp, LinkedIn). </a:t>
            </a:r>
          </a:p>
          <a:p>
            <a:pPr algn="just">
              <a:lnSpc>
                <a:spcPct val="100000"/>
              </a:lnSpc>
            </a:pPr>
            <a:r>
              <a:rPr lang="en-US" sz="1900" dirty="0"/>
              <a:t>Though consumer-centric, these services popularized and validated core concepts that form the </a:t>
            </a:r>
            <a:r>
              <a:rPr lang="en-US" sz="1900" b="1" dirty="0"/>
              <a:t>basis of modern-day cloud computing</a:t>
            </a:r>
            <a:r>
              <a:rPr lang="en-US" sz="1900" dirty="0"/>
              <a:t>.</a:t>
            </a:r>
          </a:p>
        </p:txBody>
      </p:sp>
    </p:spTree>
    <p:extLst>
      <p:ext uri="{BB962C8B-B14F-4D97-AF65-F5344CB8AC3E}">
        <p14:creationId xmlns:p14="http://schemas.microsoft.com/office/powerpoint/2010/main" val="92202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Origins and Influences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231809"/>
          </a:xfrm>
        </p:spPr>
        <p:txBody>
          <a:bodyPr>
            <a:noAutofit/>
          </a:bodyPr>
          <a:lstStyle/>
          <a:p>
            <a:pPr algn="just">
              <a:lnSpc>
                <a:spcPct val="100000"/>
              </a:lnSpc>
            </a:pPr>
            <a:r>
              <a:rPr lang="en-US" sz="2000" dirty="0"/>
              <a:t>In the late 1990s, </a:t>
            </a:r>
            <a:r>
              <a:rPr lang="en-US" sz="2000" b="1" dirty="0"/>
              <a:t>Salesforce.com</a:t>
            </a:r>
            <a:r>
              <a:rPr lang="en-US" sz="2000" dirty="0"/>
              <a:t> pioneered the notion of bringing </a:t>
            </a:r>
            <a:r>
              <a:rPr lang="en-US" sz="2000" b="1" dirty="0"/>
              <a:t>remotely provisioned services </a:t>
            </a:r>
            <a:r>
              <a:rPr lang="en-US" sz="2000" dirty="0"/>
              <a:t>into the enterprise.</a:t>
            </a:r>
          </a:p>
          <a:p>
            <a:pPr algn="just">
              <a:lnSpc>
                <a:spcPct val="100000"/>
              </a:lnSpc>
            </a:pPr>
            <a:r>
              <a:rPr lang="en-US" sz="2000" dirty="0"/>
              <a:t>In 2002, </a:t>
            </a:r>
            <a:r>
              <a:rPr lang="en-US" sz="2000" b="1" dirty="0"/>
              <a:t>Amazon.com</a:t>
            </a:r>
            <a:r>
              <a:rPr lang="en-US" sz="2000" dirty="0"/>
              <a:t> launched the </a:t>
            </a:r>
            <a:r>
              <a:rPr lang="en-US" sz="2000" b="1" dirty="0"/>
              <a:t>Amazon Web Services (AWS)</a:t>
            </a:r>
            <a:r>
              <a:rPr lang="en-US" sz="2000" dirty="0"/>
              <a:t> platform, a suite of enterprise-oriented services that provide remotely provisioned storage, computing resources, and business functionality.</a:t>
            </a:r>
          </a:p>
          <a:p>
            <a:pPr algn="just">
              <a:lnSpc>
                <a:spcPct val="100000"/>
              </a:lnSpc>
            </a:pPr>
            <a:r>
              <a:rPr lang="en-US" sz="2000" dirty="0"/>
              <a:t>A slightly different evocation of the term “Network Cloud” or “Cloud” was introduced in the early 1990s throughout the networking industry.</a:t>
            </a:r>
          </a:p>
          <a:p>
            <a:pPr algn="just">
              <a:lnSpc>
                <a:spcPct val="100000"/>
              </a:lnSpc>
            </a:pPr>
            <a:r>
              <a:rPr lang="en-US" sz="2000" dirty="0"/>
              <a:t>It referred to an abstraction layer derived in the delivery methods of data across heterogeneous public and semi-public networks that were primarily packet-switched.</a:t>
            </a:r>
          </a:p>
          <a:p>
            <a:pPr marL="112713" indent="-112713" algn="just">
              <a:lnSpc>
                <a:spcPct val="100000"/>
              </a:lnSpc>
              <a:buNone/>
            </a:pPr>
            <a:r>
              <a:rPr lang="en-US" sz="2000" dirty="0"/>
              <a:t> </a:t>
            </a:r>
            <a:r>
              <a:rPr lang="en-US" sz="2000" i="1" dirty="0"/>
              <a:t>(Refer to </a:t>
            </a:r>
            <a:r>
              <a:rPr lang="en-US" sz="2000" b="1" i="1" dirty="0"/>
              <a:t>ATN</a:t>
            </a:r>
            <a:r>
              <a:rPr lang="en-US" sz="2000" i="1" dirty="0"/>
              <a:t>: is a company that provides network equipment to telecommunications industries across the globe.)</a:t>
            </a:r>
          </a:p>
        </p:txBody>
      </p:sp>
    </p:spTree>
    <p:extLst>
      <p:ext uri="{BB962C8B-B14F-4D97-AF65-F5344CB8AC3E}">
        <p14:creationId xmlns:p14="http://schemas.microsoft.com/office/powerpoint/2010/main" val="252414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Origins and Influences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231809"/>
          </a:xfrm>
        </p:spPr>
        <p:txBody>
          <a:bodyPr>
            <a:noAutofit/>
          </a:bodyPr>
          <a:lstStyle/>
          <a:p>
            <a:pPr algn="just">
              <a:lnSpc>
                <a:spcPct val="100000"/>
              </a:lnSpc>
            </a:pPr>
            <a:r>
              <a:rPr lang="en-US" sz="2000" dirty="0"/>
              <a:t>In 2006, the term </a:t>
            </a:r>
            <a:r>
              <a:rPr lang="en-US" sz="2000" b="1" dirty="0"/>
              <a:t>“Cloud Computing”</a:t>
            </a:r>
            <a:r>
              <a:rPr lang="en-US" sz="2000" dirty="0"/>
              <a:t> emerged in the commercial arena.</a:t>
            </a:r>
            <a:endParaRPr lang="en-US" sz="2000" i="1" dirty="0"/>
          </a:p>
          <a:p>
            <a:pPr algn="just">
              <a:lnSpc>
                <a:spcPct val="100000"/>
              </a:lnSpc>
            </a:pPr>
            <a:r>
              <a:rPr lang="en-US" sz="2000" dirty="0"/>
              <a:t>During this time, </a:t>
            </a:r>
            <a:r>
              <a:rPr lang="en-US" sz="2000" b="1" dirty="0"/>
              <a:t>Amazon</a:t>
            </a:r>
            <a:r>
              <a:rPr lang="en-US" sz="2000" dirty="0"/>
              <a:t> launched its </a:t>
            </a:r>
            <a:r>
              <a:rPr lang="en-US" sz="2000" b="1" dirty="0"/>
              <a:t>Elastic Compute Cloud (EC2) </a:t>
            </a:r>
            <a:r>
              <a:rPr lang="en-US" sz="2000" dirty="0"/>
              <a:t>services that enabled organizations to “lease” computing capacity and processing power to run their enterprise applications.</a:t>
            </a:r>
          </a:p>
          <a:p>
            <a:pPr algn="just">
              <a:lnSpc>
                <a:spcPct val="100000"/>
              </a:lnSpc>
            </a:pPr>
            <a:r>
              <a:rPr lang="en-US" sz="2000" b="1" dirty="0"/>
              <a:t>Google Apps</a:t>
            </a:r>
            <a:r>
              <a:rPr lang="en-US" sz="2000" dirty="0"/>
              <a:t> also began providing browser-based enterprise applications in the same year.</a:t>
            </a:r>
          </a:p>
          <a:p>
            <a:pPr algn="just">
              <a:lnSpc>
                <a:spcPct val="100000"/>
              </a:lnSpc>
            </a:pPr>
            <a:r>
              <a:rPr lang="en-US" sz="2000" dirty="0"/>
              <a:t>Three years later, the </a:t>
            </a:r>
            <a:r>
              <a:rPr lang="en-US" sz="2000" b="1" dirty="0"/>
              <a:t>Google App Engine</a:t>
            </a:r>
            <a:r>
              <a:rPr lang="en-US" sz="2000" dirty="0"/>
              <a:t> became another historic milestone.</a:t>
            </a:r>
          </a:p>
        </p:txBody>
      </p:sp>
    </p:spTree>
    <p:extLst>
      <p:ext uri="{BB962C8B-B14F-4D97-AF65-F5344CB8AC3E}">
        <p14:creationId xmlns:p14="http://schemas.microsoft.com/office/powerpoint/2010/main" val="174609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Definitions of Cloud Computing</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935195"/>
          </a:xfrm>
        </p:spPr>
        <p:txBody>
          <a:bodyPr>
            <a:noAutofit/>
          </a:bodyPr>
          <a:lstStyle/>
          <a:p>
            <a:pPr marL="0" indent="0" algn="just">
              <a:lnSpc>
                <a:spcPct val="100000"/>
              </a:lnSpc>
              <a:buNone/>
            </a:pPr>
            <a:r>
              <a:rPr lang="en-US" sz="2600" b="1" dirty="0"/>
              <a:t>Gartner:</a:t>
            </a:r>
          </a:p>
          <a:p>
            <a:pPr algn="just">
              <a:lnSpc>
                <a:spcPct val="100000"/>
              </a:lnSpc>
            </a:pPr>
            <a:r>
              <a:rPr lang="en-US" sz="2000" dirty="0"/>
              <a:t>A style of computing in which massively scalable IT-enabled capabilities are delivered as a service to external customers using Internet technologies.</a:t>
            </a:r>
          </a:p>
          <a:p>
            <a:pPr marL="0" indent="0" algn="just">
              <a:lnSpc>
                <a:spcPct val="100000"/>
              </a:lnSpc>
              <a:buNone/>
            </a:pPr>
            <a:endParaRPr lang="en-US" sz="100" dirty="0"/>
          </a:p>
          <a:p>
            <a:pPr marL="0" indent="0" algn="just">
              <a:lnSpc>
                <a:spcPct val="100000"/>
              </a:lnSpc>
              <a:buNone/>
            </a:pPr>
            <a:r>
              <a:rPr lang="en-US" sz="2600" b="1" dirty="0"/>
              <a:t>Forrester Research:</a:t>
            </a:r>
          </a:p>
          <a:p>
            <a:pPr algn="just">
              <a:lnSpc>
                <a:spcPct val="100000"/>
              </a:lnSpc>
            </a:pPr>
            <a:r>
              <a:rPr lang="en-US" sz="2000" dirty="0"/>
              <a:t>A standardized IT capability (services, software, or infrastructure) delivered via Internet technologies in a pay-per-use, self-service way.</a:t>
            </a:r>
          </a:p>
          <a:p>
            <a:pPr marL="0" indent="0" algn="just">
              <a:lnSpc>
                <a:spcPct val="100000"/>
              </a:lnSpc>
              <a:buNone/>
            </a:pPr>
            <a:endParaRPr lang="en-US" sz="100" dirty="0"/>
          </a:p>
          <a:p>
            <a:pPr marL="0" indent="0" algn="just">
              <a:lnSpc>
                <a:spcPct val="100000"/>
              </a:lnSpc>
              <a:buNone/>
            </a:pPr>
            <a:r>
              <a:rPr lang="en-US" sz="2600" b="1" dirty="0"/>
              <a:t>National Institute of Standards and Technology (NIST):</a:t>
            </a:r>
          </a:p>
          <a:p>
            <a:pPr algn="just">
              <a:lnSpc>
                <a:spcPct val="100000"/>
              </a:lnSpc>
            </a:pPr>
            <a:r>
              <a:rPr lang="en-US" sz="2000"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p:txBody>
      </p:sp>
    </p:spTree>
    <p:extLst>
      <p:ext uri="{BB962C8B-B14F-4D97-AF65-F5344CB8AC3E}">
        <p14:creationId xmlns:p14="http://schemas.microsoft.com/office/powerpoint/2010/main" val="314016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a:latin typeface="+mn-lt"/>
              </a:rPr>
              <a:t>Gartner Hype Cycle</a:t>
            </a:r>
            <a:endParaRPr lang="en-US" sz="2400" dirty="0">
              <a:latin typeface="+mn-lt"/>
            </a:endParaRPr>
          </a:p>
        </p:txBody>
      </p:sp>
      <p:pic>
        <p:nvPicPr>
          <p:cNvPr id="2050" name="Picture 2" descr="Image result for gartner hype cycle 2020">
            <a:extLst>
              <a:ext uri="{FF2B5EF4-FFF2-40B4-BE49-F238E27FC236}">
                <a16:creationId xmlns:a16="http://schemas.microsoft.com/office/drawing/2014/main" id="{12FA2865-FB6D-41BE-8D3B-ABDD4D7106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418" y="1316856"/>
            <a:ext cx="5673163" cy="539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3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Gartner Hype Cycle</a:t>
            </a:r>
            <a:endParaRPr lang="en-US" sz="2400" dirty="0">
              <a:latin typeface="+mn-lt"/>
            </a:endParaRPr>
          </a:p>
        </p:txBody>
      </p:sp>
      <p:pic>
        <p:nvPicPr>
          <p:cNvPr id="3074" name="Picture 2" descr="Image result for gartner hype cycle for cloud computing 2019">
            <a:extLst>
              <a:ext uri="{FF2B5EF4-FFF2-40B4-BE49-F238E27FC236}">
                <a16:creationId xmlns:a16="http://schemas.microsoft.com/office/drawing/2014/main" id="{2673AD1E-E341-4121-954B-AF24026925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629" y="1637472"/>
            <a:ext cx="688657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4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Business Drivers (Influences)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949263"/>
          </a:xfrm>
        </p:spPr>
        <p:txBody>
          <a:bodyPr>
            <a:noAutofit/>
          </a:bodyPr>
          <a:lstStyle/>
          <a:p>
            <a:pPr marL="0" indent="0" algn="just">
              <a:lnSpc>
                <a:spcPct val="100000"/>
              </a:lnSpc>
              <a:buNone/>
            </a:pPr>
            <a:r>
              <a:rPr lang="en-US" sz="2400" b="1" dirty="0"/>
              <a:t>Business Drivers:</a:t>
            </a:r>
          </a:p>
          <a:p>
            <a:pPr algn="just">
              <a:lnSpc>
                <a:spcPct val="100000"/>
              </a:lnSpc>
            </a:pPr>
            <a:r>
              <a:rPr lang="en-US" sz="2000" dirty="0"/>
              <a:t>That fostered modern cloud-based technology.</a:t>
            </a:r>
          </a:p>
          <a:p>
            <a:pPr algn="just">
              <a:lnSpc>
                <a:spcPct val="100000"/>
              </a:lnSpc>
            </a:pPr>
            <a:r>
              <a:rPr lang="en-US" sz="2000" dirty="0"/>
              <a:t>These influences shaped clouds and the overall cloud computing market from both ends.</a:t>
            </a:r>
          </a:p>
          <a:p>
            <a:pPr algn="just">
              <a:lnSpc>
                <a:spcPct val="100000"/>
              </a:lnSpc>
            </a:pPr>
            <a:r>
              <a:rPr lang="en-US" sz="2000" dirty="0"/>
              <a:t>They have motivated organizations to adopt cloud computing in support of their business automation requirements.</a:t>
            </a:r>
          </a:p>
          <a:p>
            <a:pPr algn="just">
              <a:lnSpc>
                <a:spcPct val="100000"/>
              </a:lnSpc>
            </a:pPr>
            <a:r>
              <a:rPr lang="en-US" sz="2000" dirty="0"/>
              <a:t>They have correspondingly motivated other organizations to become providers of cloud environments and cloud technology vendors in order to create and meet the demand to fulfill consumer needs.</a:t>
            </a:r>
          </a:p>
          <a:p>
            <a:pPr marL="463550" indent="-295275" algn="just">
              <a:lnSpc>
                <a:spcPct val="100000"/>
              </a:lnSpc>
              <a:buFont typeface="Wingdings" panose="05000000000000000000" pitchFamily="2" charset="2"/>
              <a:buChar char="§"/>
            </a:pPr>
            <a:r>
              <a:rPr lang="en-US" sz="2000" dirty="0"/>
              <a:t>Capacity Planning</a:t>
            </a:r>
          </a:p>
          <a:p>
            <a:pPr marL="463550" indent="-295275" algn="just">
              <a:lnSpc>
                <a:spcPct val="100000"/>
              </a:lnSpc>
              <a:buFont typeface="Wingdings" panose="05000000000000000000" pitchFamily="2" charset="2"/>
              <a:buChar char="§"/>
            </a:pPr>
            <a:r>
              <a:rPr lang="en-US" sz="2000" dirty="0"/>
              <a:t>Cost Reduction</a:t>
            </a:r>
          </a:p>
          <a:p>
            <a:pPr marL="463550" indent="-295275" algn="just">
              <a:lnSpc>
                <a:spcPct val="100000"/>
              </a:lnSpc>
              <a:buFont typeface="Wingdings" panose="05000000000000000000" pitchFamily="2" charset="2"/>
              <a:buChar char="§"/>
            </a:pPr>
            <a:r>
              <a:rPr lang="en-US" sz="2000" dirty="0"/>
              <a:t>Organizational Agility</a:t>
            </a:r>
            <a:endParaRPr lang="en-US" sz="1800" dirty="0"/>
          </a:p>
        </p:txBody>
      </p:sp>
    </p:spTree>
    <p:extLst>
      <p:ext uri="{BB962C8B-B14F-4D97-AF65-F5344CB8AC3E}">
        <p14:creationId xmlns:p14="http://schemas.microsoft.com/office/powerpoint/2010/main" val="189762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Business Drivers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Capacity Planning:</a:t>
            </a:r>
          </a:p>
          <a:p>
            <a:pPr algn="just">
              <a:lnSpc>
                <a:spcPct val="100000"/>
              </a:lnSpc>
            </a:pPr>
            <a:r>
              <a:rPr lang="en-US" sz="1800" dirty="0"/>
              <a:t>It is the process of determining and fulfilling future demands of an organization’s IT resources, products, and services.</a:t>
            </a:r>
          </a:p>
          <a:p>
            <a:pPr algn="just">
              <a:lnSpc>
                <a:spcPct val="100000"/>
              </a:lnSpc>
            </a:pPr>
            <a:r>
              <a:rPr lang="en-US" sz="1800" dirty="0"/>
              <a:t>Here, </a:t>
            </a:r>
            <a:r>
              <a:rPr lang="en-US" sz="1800" b="1" i="1" dirty="0"/>
              <a:t>capacity</a:t>
            </a:r>
            <a:r>
              <a:rPr lang="en-US" sz="1800" dirty="0"/>
              <a:t> represents the maximum amount of work that an IT resource is capable of delivering in a given period of time.</a:t>
            </a:r>
          </a:p>
          <a:p>
            <a:pPr algn="just">
              <a:lnSpc>
                <a:spcPct val="100000"/>
              </a:lnSpc>
            </a:pPr>
            <a:r>
              <a:rPr lang="en-US" sz="1800" dirty="0"/>
              <a:t>A discrepancy between the capacity of an IT resource and its demand can result in a system becoming either inefficient </a:t>
            </a:r>
            <a:r>
              <a:rPr lang="en-US" sz="1800" b="1" dirty="0"/>
              <a:t>(over-provisioning)</a:t>
            </a:r>
            <a:r>
              <a:rPr lang="en-US" sz="1800" dirty="0"/>
              <a:t> or unable to fulfill user needs </a:t>
            </a:r>
            <a:r>
              <a:rPr lang="en-US" sz="1800" b="1" dirty="0"/>
              <a:t>(under-provisioning)</a:t>
            </a:r>
            <a:r>
              <a:rPr lang="en-US" sz="1800" dirty="0"/>
              <a:t>.</a:t>
            </a:r>
          </a:p>
          <a:p>
            <a:pPr algn="just">
              <a:lnSpc>
                <a:spcPct val="100000"/>
              </a:lnSpc>
            </a:pPr>
            <a:r>
              <a:rPr lang="en-US" sz="1800" dirty="0"/>
              <a:t>Capacity planning is focused on minimizing this discrepancy to achieve predictable efficiency and performance.</a:t>
            </a:r>
          </a:p>
          <a:p>
            <a:pPr marL="0" indent="0" algn="just">
              <a:lnSpc>
                <a:spcPct val="100000"/>
              </a:lnSpc>
              <a:buNone/>
            </a:pPr>
            <a:r>
              <a:rPr lang="en-US" sz="1800" dirty="0"/>
              <a:t>Different </a:t>
            </a:r>
            <a:r>
              <a:rPr lang="en-US" sz="1800" b="1" dirty="0"/>
              <a:t>capacity planning strategies </a:t>
            </a:r>
            <a:r>
              <a:rPr lang="en-US" sz="1800" dirty="0"/>
              <a:t>exist:</a:t>
            </a:r>
          </a:p>
          <a:p>
            <a:pPr algn="just">
              <a:lnSpc>
                <a:spcPct val="100000"/>
              </a:lnSpc>
            </a:pPr>
            <a:r>
              <a:rPr lang="en-US" sz="1800" b="1" dirty="0"/>
              <a:t>Lead Strategy</a:t>
            </a:r>
            <a:r>
              <a:rPr lang="en-US" sz="1800" dirty="0"/>
              <a:t> – adding capacity to an IT resource in anticipation of demand</a:t>
            </a:r>
          </a:p>
          <a:p>
            <a:pPr algn="just">
              <a:lnSpc>
                <a:spcPct val="100000"/>
              </a:lnSpc>
            </a:pPr>
            <a:r>
              <a:rPr lang="en-US" sz="1800" b="1" dirty="0"/>
              <a:t>Lag Strategy </a:t>
            </a:r>
            <a:r>
              <a:rPr lang="en-US" sz="1800" dirty="0"/>
              <a:t>– adding capacity when the IT resource reaches its full capacity</a:t>
            </a:r>
          </a:p>
          <a:p>
            <a:pPr algn="just">
              <a:lnSpc>
                <a:spcPct val="100000"/>
              </a:lnSpc>
            </a:pPr>
            <a:r>
              <a:rPr lang="en-US" sz="1800" b="1" dirty="0"/>
              <a:t>Match Strategy </a:t>
            </a:r>
            <a:r>
              <a:rPr lang="en-US" sz="1800" dirty="0"/>
              <a:t>– adding IT resource capacity in small increments, as demand increases.</a:t>
            </a:r>
          </a:p>
          <a:p>
            <a:pPr algn="just">
              <a:lnSpc>
                <a:spcPct val="100000"/>
              </a:lnSpc>
            </a:pPr>
            <a:endParaRPr lang="en-US" sz="2000" dirty="0"/>
          </a:p>
        </p:txBody>
      </p:sp>
    </p:spTree>
    <p:extLst>
      <p:ext uri="{BB962C8B-B14F-4D97-AF65-F5344CB8AC3E}">
        <p14:creationId xmlns:p14="http://schemas.microsoft.com/office/powerpoint/2010/main" val="2286691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Business Drivers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493736"/>
            <a:ext cx="8205861" cy="4949263"/>
          </a:xfrm>
        </p:spPr>
        <p:txBody>
          <a:bodyPr>
            <a:noAutofit/>
          </a:bodyPr>
          <a:lstStyle/>
          <a:p>
            <a:pPr marL="0" indent="0" algn="just">
              <a:lnSpc>
                <a:spcPct val="100000"/>
              </a:lnSpc>
              <a:buNone/>
            </a:pPr>
            <a:r>
              <a:rPr lang="en-US" sz="2600" b="1" dirty="0"/>
              <a:t>Cost Reduction:</a:t>
            </a:r>
          </a:p>
          <a:p>
            <a:pPr algn="just">
              <a:lnSpc>
                <a:spcPct val="100000"/>
              </a:lnSpc>
            </a:pPr>
            <a:r>
              <a:rPr lang="en-US" sz="1800" dirty="0"/>
              <a:t>Two costs need to be accounted for:</a:t>
            </a:r>
          </a:p>
          <a:p>
            <a:pPr marL="280988" indent="-112713" algn="just">
              <a:lnSpc>
                <a:spcPct val="100000"/>
              </a:lnSpc>
              <a:buFont typeface="Wingdings" panose="05000000000000000000" pitchFamily="2" charset="2"/>
              <a:buChar char="§"/>
            </a:pPr>
            <a:r>
              <a:rPr lang="en-US" sz="1800" dirty="0"/>
              <a:t>   the cost of acquiring new infrastructure.</a:t>
            </a:r>
          </a:p>
          <a:p>
            <a:pPr marL="280988" indent="-112713" algn="just">
              <a:lnSpc>
                <a:spcPct val="100000"/>
              </a:lnSpc>
              <a:buFont typeface="Wingdings" panose="05000000000000000000" pitchFamily="2" charset="2"/>
              <a:buChar char="§"/>
            </a:pPr>
            <a:r>
              <a:rPr lang="en-US" sz="1800" dirty="0"/>
              <a:t>   the cost of its ongoing ownership.</a:t>
            </a:r>
          </a:p>
          <a:p>
            <a:pPr algn="just">
              <a:lnSpc>
                <a:spcPct val="100000"/>
              </a:lnSpc>
            </a:pPr>
            <a:r>
              <a:rPr lang="en-US" sz="1800" b="1" dirty="0"/>
              <a:t>Operational overhead</a:t>
            </a:r>
            <a:r>
              <a:rPr lang="en-US" sz="1800" dirty="0"/>
              <a:t> represents a considerable share of IT budgets, often exceeding up-front investment costs.</a:t>
            </a:r>
          </a:p>
          <a:p>
            <a:pPr marL="0" indent="0" algn="just">
              <a:lnSpc>
                <a:spcPct val="100000"/>
              </a:lnSpc>
              <a:buNone/>
            </a:pPr>
            <a:endParaRPr lang="en-US" sz="500" dirty="0"/>
          </a:p>
          <a:p>
            <a:pPr algn="just">
              <a:lnSpc>
                <a:spcPct val="100000"/>
              </a:lnSpc>
            </a:pPr>
            <a:r>
              <a:rPr lang="en-US" sz="1800" dirty="0"/>
              <a:t>Common forms of infrastructure-related operating overhead includes:</a:t>
            </a:r>
          </a:p>
          <a:p>
            <a:pPr marL="463550" indent="-295275" algn="just">
              <a:lnSpc>
                <a:spcPct val="100000"/>
              </a:lnSpc>
              <a:buFont typeface="Wingdings" panose="05000000000000000000" pitchFamily="2" charset="2"/>
              <a:buChar char="§"/>
            </a:pPr>
            <a:r>
              <a:rPr lang="en-US" sz="1800" dirty="0"/>
              <a:t>technical personnel required to keep the environment operational.</a:t>
            </a:r>
          </a:p>
          <a:p>
            <a:pPr marL="463550" indent="-295275" algn="just">
              <a:lnSpc>
                <a:spcPct val="100000"/>
              </a:lnSpc>
              <a:buFont typeface="Wingdings" panose="05000000000000000000" pitchFamily="2" charset="2"/>
              <a:buChar char="§"/>
            </a:pPr>
            <a:r>
              <a:rPr lang="en-US" sz="1800" dirty="0"/>
              <a:t>upgrades and patches that introduce additional testing and deployment cycles.</a:t>
            </a:r>
          </a:p>
          <a:p>
            <a:pPr marL="463550" indent="-295275" algn="just">
              <a:lnSpc>
                <a:spcPct val="100000"/>
              </a:lnSpc>
              <a:buFont typeface="Wingdings" panose="05000000000000000000" pitchFamily="2" charset="2"/>
              <a:buChar char="§"/>
            </a:pPr>
            <a:r>
              <a:rPr lang="en-US" sz="1800" dirty="0"/>
              <a:t>utility bills and capital expense investments for power and cooling.</a:t>
            </a:r>
          </a:p>
          <a:p>
            <a:pPr marL="463550" indent="-295275" algn="just">
              <a:lnSpc>
                <a:spcPct val="100000"/>
              </a:lnSpc>
              <a:buFont typeface="Wingdings" panose="05000000000000000000" pitchFamily="2" charset="2"/>
              <a:buChar char="§"/>
            </a:pPr>
            <a:r>
              <a:rPr lang="en-US" sz="1800" dirty="0"/>
              <a:t>security and access control measures that need to be maintained and enforced to protect infrastructure resources.</a:t>
            </a:r>
          </a:p>
          <a:p>
            <a:pPr marL="463550" indent="-295275" algn="just">
              <a:lnSpc>
                <a:spcPct val="100000"/>
              </a:lnSpc>
              <a:buFont typeface="Wingdings" panose="05000000000000000000" pitchFamily="2" charset="2"/>
              <a:buChar char="§"/>
            </a:pPr>
            <a:r>
              <a:rPr lang="en-US" sz="1800" dirty="0"/>
              <a:t>administrative and accounts staff that may be required to keep track of licenses and support arrangements.</a:t>
            </a:r>
          </a:p>
        </p:txBody>
      </p:sp>
    </p:spTree>
    <p:extLst>
      <p:ext uri="{BB962C8B-B14F-4D97-AF65-F5344CB8AC3E}">
        <p14:creationId xmlns:p14="http://schemas.microsoft.com/office/powerpoint/2010/main" val="223670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Business Drivers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Organizational Agility:</a:t>
            </a:r>
          </a:p>
          <a:p>
            <a:pPr algn="just">
              <a:lnSpc>
                <a:spcPct val="100000"/>
              </a:lnSpc>
            </a:pPr>
            <a:r>
              <a:rPr lang="en-US" sz="2000" dirty="0"/>
              <a:t>Businesses need the ability to adapt and evolve to successfully face change caused by both internal and external factors.</a:t>
            </a:r>
          </a:p>
          <a:p>
            <a:pPr algn="just">
              <a:lnSpc>
                <a:spcPct val="100000"/>
              </a:lnSpc>
            </a:pPr>
            <a:r>
              <a:rPr lang="en-US" sz="2000" i="1" dirty="0"/>
              <a:t>Organizational Agility</a:t>
            </a:r>
            <a:r>
              <a:rPr lang="en-US" sz="2000" dirty="0"/>
              <a:t> is the measure of an organization’s responsiveness to change.</a:t>
            </a:r>
          </a:p>
          <a:p>
            <a:pPr algn="just">
              <a:lnSpc>
                <a:spcPct val="100000"/>
              </a:lnSpc>
            </a:pPr>
            <a:r>
              <a:rPr lang="en-US" sz="2000" dirty="0"/>
              <a:t>For Example: </a:t>
            </a:r>
            <a:r>
              <a:rPr lang="en-US" sz="2000" b="1" dirty="0"/>
              <a:t>VMware APPDEFENSE</a:t>
            </a:r>
          </a:p>
          <a:p>
            <a:pPr marL="0" indent="0" algn="just">
              <a:lnSpc>
                <a:spcPct val="100000"/>
              </a:lnSpc>
              <a:buNone/>
            </a:pPr>
            <a:r>
              <a:rPr lang="en-US" sz="2000" dirty="0"/>
              <a:t>   </a:t>
            </a:r>
            <a:r>
              <a:rPr lang="en-US" sz="2000" i="1" dirty="0"/>
              <a:t>(working towards to CYBER SECURITY)</a:t>
            </a:r>
            <a:endParaRPr lang="en-US" sz="2400" i="1" dirty="0"/>
          </a:p>
        </p:txBody>
      </p:sp>
    </p:spTree>
    <p:extLst>
      <p:ext uri="{BB962C8B-B14F-4D97-AF65-F5344CB8AC3E}">
        <p14:creationId xmlns:p14="http://schemas.microsoft.com/office/powerpoint/2010/main" val="160684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Contents</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p:txBody>
          <a:bodyPr>
            <a:normAutofit/>
          </a:bodyPr>
          <a:lstStyle/>
          <a:p>
            <a:pPr algn="just">
              <a:lnSpc>
                <a:spcPct val="150000"/>
              </a:lnSpc>
            </a:pPr>
            <a:r>
              <a:rPr lang="en-US" sz="2200" b="1" dirty="0"/>
              <a:t>Syllabus</a:t>
            </a:r>
          </a:p>
          <a:p>
            <a:pPr algn="just">
              <a:lnSpc>
                <a:spcPct val="150000"/>
              </a:lnSpc>
            </a:pPr>
            <a:r>
              <a:rPr lang="en-US" sz="2200" b="1" dirty="0"/>
              <a:t>Course Objectives and Outcomes</a:t>
            </a:r>
          </a:p>
          <a:p>
            <a:pPr algn="just">
              <a:lnSpc>
                <a:spcPct val="150000"/>
              </a:lnSpc>
            </a:pPr>
            <a:r>
              <a:rPr lang="en-US" sz="2200" b="1" dirty="0"/>
              <a:t>Prerequisites</a:t>
            </a:r>
          </a:p>
          <a:p>
            <a:pPr algn="just">
              <a:lnSpc>
                <a:spcPct val="150000"/>
              </a:lnSpc>
            </a:pPr>
            <a:r>
              <a:rPr lang="en-US" sz="2200" b="1" dirty="0"/>
              <a:t>Recommended Learning Resources</a:t>
            </a:r>
          </a:p>
          <a:p>
            <a:pPr algn="just">
              <a:lnSpc>
                <a:spcPct val="150000"/>
              </a:lnSpc>
            </a:pPr>
            <a:r>
              <a:rPr lang="en-US" sz="2200" b="1" dirty="0"/>
              <a:t>Unit - 1: </a:t>
            </a:r>
          </a:p>
          <a:p>
            <a:pPr marL="511175" indent="-342900" algn="just">
              <a:lnSpc>
                <a:spcPct val="150000"/>
              </a:lnSpc>
              <a:buFont typeface="Wingdings" panose="05000000000000000000" pitchFamily="2" charset="2"/>
              <a:buChar char="§"/>
            </a:pPr>
            <a:r>
              <a:rPr lang="en-US" sz="2200" b="1" dirty="0"/>
              <a:t>Introduction to Cloud Computing</a:t>
            </a:r>
          </a:p>
          <a:p>
            <a:pPr marL="511175" indent="-342900" algn="just">
              <a:lnSpc>
                <a:spcPct val="150000"/>
              </a:lnSpc>
              <a:buFont typeface="Wingdings" panose="05000000000000000000" pitchFamily="2" charset="2"/>
              <a:buChar char="§"/>
            </a:pPr>
            <a:r>
              <a:rPr lang="en-US" sz="2200" b="1" dirty="0"/>
              <a:t>Fundamental Concepts and Models</a:t>
            </a:r>
          </a:p>
        </p:txBody>
      </p:sp>
    </p:spTree>
    <p:extLst>
      <p:ext uri="{BB962C8B-B14F-4D97-AF65-F5344CB8AC3E}">
        <p14:creationId xmlns:p14="http://schemas.microsoft.com/office/powerpoint/2010/main" val="227166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Technology Innovations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Established technologies are often used as inspiration and, at times, the actual foundations upon which new technology innovations are derived and built.</a:t>
            </a:r>
          </a:p>
          <a:p>
            <a:pPr algn="just">
              <a:lnSpc>
                <a:spcPct val="100000"/>
              </a:lnSpc>
            </a:pPr>
            <a:r>
              <a:rPr lang="en-US" sz="2000" dirty="0"/>
              <a:t>pre-existing technologies considered to be the primary influences on cloud computing.</a:t>
            </a:r>
          </a:p>
          <a:p>
            <a:pPr marL="463550" indent="-295275" algn="just">
              <a:lnSpc>
                <a:spcPct val="100000"/>
              </a:lnSpc>
              <a:buFont typeface="Wingdings" panose="05000000000000000000" pitchFamily="2" charset="2"/>
              <a:buChar char="§"/>
            </a:pPr>
            <a:r>
              <a:rPr lang="en-US" sz="2000" dirty="0"/>
              <a:t>Clustering</a:t>
            </a:r>
          </a:p>
          <a:p>
            <a:pPr marL="463550" indent="-295275" algn="just">
              <a:lnSpc>
                <a:spcPct val="100000"/>
              </a:lnSpc>
              <a:buFont typeface="Wingdings" panose="05000000000000000000" pitchFamily="2" charset="2"/>
              <a:buChar char="§"/>
            </a:pPr>
            <a:r>
              <a:rPr lang="en-US" sz="2000" dirty="0"/>
              <a:t>Grid Computing</a:t>
            </a:r>
          </a:p>
          <a:p>
            <a:pPr marL="463550" indent="-295275" algn="just">
              <a:lnSpc>
                <a:spcPct val="100000"/>
              </a:lnSpc>
              <a:buFont typeface="Wingdings" panose="05000000000000000000" pitchFamily="2" charset="2"/>
              <a:buChar char="§"/>
            </a:pPr>
            <a:r>
              <a:rPr lang="en-US" sz="2000" dirty="0"/>
              <a:t>Virtualization</a:t>
            </a:r>
          </a:p>
          <a:p>
            <a:pPr marL="0" indent="0" algn="just">
              <a:lnSpc>
                <a:spcPct val="100000"/>
              </a:lnSpc>
              <a:buNone/>
            </a:pPr>
            <a:endParaRPr lang="en-US" sz="500" dirty="0"/>
          </a:p>
          <a:p>
            <a:pPr marL="0" indent="0" algn="just">
              <a:lnSpc>
                <a:spcPct val="100000"/>
              </a:lnSpc>
              <a:buNone/>
            </a:pPr>
            <a:r>
              <a:rPr lang="en-US" sz="2600" b="1" dirty="0"/>
              <a:t>Clustering:</a:t>
            </a:r>
          </a:p>
          <a:p>
            <a:pPr algn="just">
              <a:lnSpc>
                <a:spcPct val="100000"/>
              </a:lnSpc>
            </a:pPr>
            <a:r>
              <a:rPr lang="en-US" sz="2000" dirty="0"/>
              <a:t>A cluster is a group of independent IT resources that are interconnected and work as a single system.</a:t>
            </a:r>
          </a:p>
        </p:txBody>
      </p:sp>
    </p:spTree>
    <p:extLst>
      <p:ext uri="{BB962C8B-B14F-4D97-AF65-F5344CB8AC3E}">
        <p14:creationId xmlns:p14="http://schemas.microsoft.com/office/powerpoint/2010/main" val="257108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Technology Innovations </a:t>
            </a:r>
            <a:r>
              <a:rPr lang="en-US" sz="3200" dirty="0">
                <a:latin typeface="+mn-lt"/>
              </a:rPr>
              <a:t>(Contd..)</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Grid Computing:</a:t>
            </a:r>
          </a:p>
          <a:p>
            <a:pPr algn="just">
              <a:lnSpc>
                <a:spcPct val="100000"/>
              </a:lnSpc>
            </a:pPr>
            <a:r>
              <a:rPr lang="en-US" sz="2000" dirty="0"/>
              <a:t>A computing grid (or “computational grid”) provides a platform in which computing resources are organized into one or more logical pools.</a:t>
            </a:r>
          </a:p>
          <a:p>
            <a:pPr algn="just">
              <a:lnSpc>
                <a:spcPct val="100000"/>
              </a:lnSpc>
            </a:pPr>
            <a:r>
              <a:rPr lang="en-US" sz="2000" dirty="0"/>
              <a:t>These pools are collectively coordinated to provide a high performance distributed grid, sometimes referred to as a </a:t>
            </a:r>
            <a:r>
              <a:rPr lang="en-US" sz="2000" b="1" dirty="0"/>
              <a:t>“super virtual computer”</a:t>
            </a:r>
            <a:r>
              <a:rPr lang="en-US" sz="2000" dirty="0"/>
              <a:t>.</a:t>
            </a:r>
          </a:p>
          <a:p>
            <a:pPr marL="0" indent="0" algn="just">
              <a:lnSpc>
                <a:spcPct val="100000"/>
              </a:lnSpc>
              <a:buNone/>
            </a:pPr>
            <a:endParaRPr lang="en-US" sz="500" dirty="0"/>
          </a:p>
          <a:p>
            <a:pPr marL="0" indent="0" algn="just">
              <a:lnSpc>
                <a:spcPct val="100000"/>
              </a:lnSpc>
              <a:buNone/>
            </a:pPr>
            <a:r>
              <a:rPr lang="en-US" sz="2600" b="1" dirty="0"/>
              <a:t>Virtualization:</a:t>
            </a:r>
          </a:p>
          <a:p>
            <a:pPr algn="just">
              <a:lnSpc>
                <a:spcPct val="100000"/>
              </a:lnSpc>
            </a:pPr>
            <a:r>
              <a:rPr lang="en-US" sz="2000" dirty="0"/>
              <a:t>Virtualization represents a technology platform used for the creation of virtual instances of IT resources.</a:t>
            </a:r>
          </a:p>
          <a:p>
            <a:pPr algn="just">
              <a:lnSpc>
                <a:spcPct val="100000"/>
              </a:lnSpc>
            </a:pPr>
            <a:r>
              <a:rPr lang="en-US" sz="2000" dirty="0"/>
              <a:t>A layer of virtualization software allows physical IT resources to provide multiple virtual images of themselves so that their underlying processing capabilities can be shared by multiple users.</a:t>
            </a:r>
          </a:p>
          <a:p>
            <a:pPr marL="0" indent="0" algn="just">
              <a:lnSpc>
                <a:spcPct val="100000"/>
              </a:lnSpc>
              <a:buNone/>
            </a:pPr>
            <a:endParaRPr lang="en-US" sz="2000" dirty="0"/>
          </a:p>
        </p:txBody>
      </p:sp>
    </p:spTree>
    <p:extLst>
      <p:ext uri="{BB962C8B-B14F-4D97-AF65-F5344CB8AC3E}">
        <p14:creationId xmlns:p14="http://schemas.microsoft.com/office/powerpoint/2010/main" val="2900365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Technology Innovations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other areas of technology </a:t>
            </a:r>
            <a:r>
              <a:rPr lang="en-US" sz="2000" b="1" dirty="0"/>
              <a:t>(cloud-enabling technologies)</a:t>
            </a:r>
            <a:r>
              <a:rPr lang="en-US" sz="2000" dirty="0"/>
              <a:t> that continue to contribute to modern-day cloud-based platforms.</a:t>
            </a:r>
          </a:p>
          <a:p>
            <a:pPr marL="463550" indent="-295275" algn="just">
              <a:lnSpc>
                <a:spcPct val="100000"/>
              </a:lnSpc>
              <a:buFont typeface="Wingdings" panose="05000000000000000000" pitchFamily="2" charset="2"/>
              <a:buChar char="§"/>
            </a:pPr>
            <a:r>
              <a:rPr lang="en-US" sz="2000" dirty="0"/>
              <a:t>Broadband Networks and Internet Architecture</a:t>
            </a:r>
          </a:p>
          <a:p>
            <a:pPr marL="463550" indent="-295275" algn="just">
              <a:lnSpc>
                <a:spcPct val="100000"/>
              </a:lnSpc>
              <a:buFont typeface="Wingdings" panose="05000000000000000000" pitchFamily="2" charset="2"/>
              <a:buChar char="§"/>
            </a:pPr>
            <a:r>
              <a:rPr lang="en-US" sz="2000" dirty="0"/>
              <a:t>Data Center Technology</a:t>
            </a:r>
          </a:p>
          <a:p>
            <a:pPr marL="463550" indent="-295275" algn="just">
              <a:lnSpc>
                <a:spcPct val="100000"/>
              </a:lnSpc>
              <a:buFont typeface="Wingdings" panose="05000000000000000000" pitchFamily="2" charset="2"/>
              <a:buChar char="§"/>
            </a:pPr>
            <a:r>
              <a:rPr lang="en-US" sz="2000" dirty="0"/>
              <a:t>(Modern) Virtualization Technology</a:t>
            </a:r>
          </a:p>
          <a:p>
            <a:pPr marL="463550" indent="-295275" algn="just">
              <a:lnSpc>
                <a:spcPct val="100000"/>
              </a:lnSpc>
              <a:buFont typeface="Wingdings" panose="05000000000000000000" pitchFamily="2" charset="2"/>
              <a:buChar char="§"/>
            </a:pPr>
            <a:r>
              <a:rPr lang="en-US" sz="2000" dirty="0"/>
              <a:t>Web Technology</a:t>
            </a:r>
          </a:p>
          <a:p>
            <a:pPr marL="463550" indent="-295275" algn="just">
              <a:lnSpc>
                <a:spcPct val="100000"/>
              </a:lnSpc>
              <a:buFont typeface="Wingdings" panose="05000000000000000000" pitchFamily="2" charset="2"/>
              <a:buChar char="§"/>
            </a:pPr>
            <a:r>
              <a:rPr lang="en-US" sz="2000" dirty="0"/>
              <a:t>Multitenant Technology</a:t>
            </a:r>
          </a:p>
          <a:p>
            <a:pPr marL="463550" indent="-295275" algn="just">
              <a:lnSpc>
                <a:spcPct val="100000"/>
              </a:lnSpc>
              <a:buFont typeface="Wingdings" panose="05000000000000000000" pitchFamily="2" charset="2"/>
              <a:buChar char="§"/>
            </a:pPr>
            <a:r>
              <a:rPr lang="en-US" sz="2000" dirty="0"/>
              <a:t>Service Technology</a:t>
            </a:r>
          </a:p>
        </p:txBody>
      </p:sp>
    </p:spTree>
    <p:extLst>
      <p:ext uri="{BB962C8B-B14F-4D97-AF65-F5344CB8AC3E}">
        <p14:creationId xmlns:p14="http://schemas.microsoft.com/office/powerpoint/2010/main" val="1900256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Basic Concepts and Terminology</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This section establishes a set of basic terms that represent the fundamental concepts and aspects pertaining to the insight of a cloud and its most primitive artifacts.</a:t>
            </a:r>
          </a:p>
          <a:p>
            <a:pPr marL="0" indent="0" algn="just">
              <a:lnSpc>
                <a:spcPct val="100000"/>
              </a:lnSpc>
              <a:buNone/>
            </a:pPr>
            <a:endParaRPr lang="en-US" sz="500" dirty="0"/>
          </a:p>
          <a:p>
            <a:pPr marL="0" indent="0" algn="just">
              <a:lnSpc>
                <a:spcPct val="100000"/>
              </a:lnSpc>
              <a:buNone/>
            </a:pPr>
            <a:r>
              <a:rPr lang="en-US" sz="2600" b="1" dirty="0"/>
              <a:t>Cloud:</a:t>
            </a:r>
          </a:p>
          <a:p>
            <a:pPr algn="just">
              <a:lnSpc>
                <a:spcPct val="100000"/>
              </a:lnSpc>
            </a:pPr>
            <a:r>
              <a:rPr lang="en-US" sz="2000" dirty="0"/>
              <a:t>A </a:t>
            </a:r>
            <a:r>
              <a:rPr lang="en-US" sz="2000" i="1" dirty="0"/>
              <a:t>cloud</a:t>
            </a:r>
            <a:r>
              <a:rPr lang="en-US" sz="2000" dirty="0"/>
              <a:t> refers to a distinct IT environment that is designed for the purpose of remotely provisioning scalable and measured IT resources.</a:t>
            </a:r>
          </a:p>
        </p:txBody>
      </p:sp>
      <p:pic>
        <p:nvPicPr>
          <p:cNvPr id="5" name="Picture 4">
            <a:extLst>
              <a:ext uri="{FF2B5EF4-FFF2-40B4-BE49-F238E27FC236}">
                <a16:creationId xmlns:a16="http://schemas.microsoft.com/office/drawing/2014/main" id="{FB3CE9B9-38D0-4AFD-BA4C-F63176271634}"/>
              </a:ext>
            </a:extLst>
          </p:cNvPr>
          <p:cNvPicPr>
            <a:picLocks noChangeAspect="1"/>
          </p:cNvPicPr>
          <p:nvPr/>
        </p:nvPicPr>
        <p:blipFill>
          <a:blip r:embed="rId2">
            <a:lum bright="-20000" contrast="40000"/>
          </a:blip>
          <a:stretch>
            <a:fillRect/>
          </a:stretch>
        </p:blipFill>
        <p:spPr>
          <a:xfrm>
            <a:off x="2546248" y="4066843"/>
            <a:ext cx="1946197" cy="1371342"/>
          </a:xfrm>
          <a:prstGeom prst="rect">
            <a:avLst/>
          </a:prstGeom>
        </p:spPr>
      </p:pic>
      <p:sp>
        <p:nvSpPr>
          <p:cNvPr id="6" name="Rectangle 5">
            <a:extLst>
              <a:ext uri="{FF2B5EF4-FFF2-40B4-BE49-F238E27FC236}">
                <a16:creationId xmlns:a16="http://schemas.microsoft.com/office/drawing/2014/main" id="{734168A9-5B63-491C-9AA0-8059C6F27230}"/>
              </a:ext>
            </a:extLst>
          </p:cNvPr>
          <p:cNvSpPr/>
          <p:nvPr/>
        </p:nvSpPr>
        <p:spPr>
          <a:xfrm>
            <a:off x="4572000" y="4453902"/>
            <a:ext cx="4065563" cy="646331"/>
          </a:xfrm>
          <a:prstGeom prst="rect">
            <a:avLst/>
          </a:prstGeom>
        </p:spPr>
        <p:txBody>
          <a:bodyPr wrap="square">
            <a:spAutoFit/>
          </a:bodyPr>
          <a:lstStyle/>
          <a:p>
            <a:pPr algn="just"/>
            <a:r>
              <a:rPr lang="en-US" dirty="0"/>
              <a:t>The symbol used to denote the boundary</a:t>
            </a:r>
          </a:p>
          <a:p>
            <a:pPr algn="just"/>
            <a:r>
              <a:rPr lang="en-US" dirty="0"/>
              <a:t>of a cloud environment.</a:t>
            </a:r>
          </a:p>
        </p:txBody>
      </p:sp>
      <p:pic>
        <p:nvPicPr>
          <p:cNvPr id="8" name="Picture 7">
            <a:extLst>
              <a:ext uri="{FF2B5EF4-FFF2-40B4-BE49-F238E27FC236}">
                <a16:creationId xmlns:a16="http://schemas.microsoft.com/office/drawing/2014/main" id="{B637504A-621B-45C2-A259-4A593E3B293C}"/>
              </a:ext>
            </a:extLst>
          </p:cNvPr>
          <p:cNvPicPr>
            <a:picLocks noChangeAspect="1"/>
          </p:cNvPicPr>
          <p:nvPr/>
        </p:nvPicPr>
        <p:blipFill>
          <a:blip r:embed="rId3">
            <a:lum bright="-20000" contrast="40000"/>
          </a:blip>
          <a:stretch>
            <a:fillRect/>
          </a:stretch>
        </p:blipFill>
        <p:spPr>
          <a:xfrm>
            <a:off x="3136944" y="5652591"/>
            <a:ext cx="870325" cy="859453"/>
          </a:xfrm>
          <a:prstGeom prst="rect">
            <a:avLst/>
          </a:prstGeom>
        </p:spPr>
      </p:pic>
      <p:sp>
        <p:nvSpPr>
          <p:cNvPr id="9" name="Rectangle 8">
            <a:extLst>
              <a:ext uri="{FF2B5EF4-FFF2-40B4-BE49-F238E27FC236}">
                <a16:creationId xmlns:a16="http://schemas.microsoft.com/office/drawing/2014/main" id="{51A8EC40-863C-4B11-BB15-851B276B9F77}"/>
              </a:ext>
            </a:extLst>
          </p:cNvPr>
          <p:cNvSpPr/>
          <p:nvPr/>
        </p:nvSpPr>
        <p:spPr>
          <a:xfrm>
            <a:off x="4572000" y="5863872"/>
            <a:ext cx="4065563" cy="369332"/>
          </a:xfrm>
          <a:prstGeom prst="rect">
            <a:avLst/>
          </a:prstGeom>
        </p:spPr>
        <p:txBody>
          <a:bodyPr wrap="square">
            <a:spAutoFit/>
          </a:bodyPr>
          <a:lstStyle/>
          <a:p>
            <a:pPr algn="just"/>
            <a:r>
              <a:rPr lang="en-US" dirty="0"/>
              <a:t>The symbol used to denote Internet.</a:t>
            </a:r>
          </a:p>
        </p:txBody>
      </p:sp>
    </p:spTree>
    <p:extLst>
      <p:ext uri="{BB962C8B-B14F-4D97-AF65-F5344CB8AC3E}">
        <p14:creationId xmlns:p14="http://schemas.microsoft.com/office/powerpoint/2010/main" val="249781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IT Resource:</a:t>
            </a:r>
          </a:p>
          <a:p>
            <a:pPr algn="just">
              <a:lnSpc>
                <a:spcPct val="100000"/>
              </a:lnSpc>
            </a:pPr>
            <a:r>
              <a:rPr lang="en-US" sz="2000" dirty="0"/>
              <a:t>An </a:t>
            </a:r>
            <a:r>
              <a:rPr lang="en-US" sz="2000" i="1" dirty="0"/>
              <a:t>IT resource </a:t>
            </a:r>
            <a:r>
              <a:rPr lang="en-US" sz="2000" dirty="0"/>
              <a:t>is a physical or virtual IT-related artifact that can be either </a:t>
            </a:r>
            <a:r>
              <a:rPr lang="en-US" sz="2000" b="1" i="1" dirty="0"/>
              <a:t>software-based</a:t>
            </a:r>
            <a:r>
              <a:rPr lang="en-US" sz="2000" dirty="0"/>
              <a:t> (virtual server or a custom software program), or </a:t>
            </a:r>
            <a:r>
              <a:rPr lang="en-US" sz="2000" b="1" i="1" dirty="0"/>
              <a:t>hardware-based</a:t>
            </a:r>
            <a:r>
              <a:rPr lang="en-US" sz="2000" dirty="0"/>
              <a:t> (physical server or a network device).</a:t>
            </a:r>
          </a:p>
        </p:txBody>
      </p:sp>
      <p:pic>
        <p:nvPicPr>
          <p:cNvPr id="4" name="Picture 3">
            <a:extLst>
              <a:ext uri="{FF2B5EF4-FFF2-40B4-BE49-F238E27FC236}">
                <a16:creationId xmlns:a16="http://schemas.microsoft.com/office/drawing/2014/main" id="{DBA179B8-107F-4544-925A-535DA854673D}"/>
              </a:ext>
            </a:extLst>
          </p:cNvPr>
          <p:cNvPicPr>
            <a:picLocks noChangeAspect="1"/>
          </p:cNvPicPr>
          <p:nvPr/>
        </p:nvPicPr>
        <p:blipFill>
          <a:blip r:embed="rId2">
            <a:lum bright="-20000" contrast="40000"/>
          </a:blip>
          <a:stretch>
            <a:fillRect/>
          </a:stretch>
        </p:blipFill>
        <p:spPr>
          <a:xfrm>
            <a:off x="1426384" y="3208063"/>
            <a:ext cx="6291232" cy="1355096"/>
          </a:xfrm>
          <a:prstGeom prst="rect">
            <a:avLst/>
          </a:prstGeom>
        </p:spPr>
      </p:pic>
      <p:pic>
        <p:nvPicPr>
          <p:cNvPr id="7" name="Picture 6">
            <a:extLst>
              <a:ext uri="{FF2B5EF4-FFF2-40B4-BE49-F238E27FC236}">
                <a16:creationId xmlns:a16="http://schemas.microsoft.com/office/drawing/2014/main" id="{94E1C781-4B53-4CE1-8C86-BA0AA00C94ED}"/>
              </a:ext>
            </a:extLst>
          </p:cNvPr>
          <p:cNvPicPr>
            <a:picLocks noChangeAspect="1"/>
          </p:cNvPicPr>
          <p:nvPr/>
        </p:nvPicPr>
        <p:blipFill>
          <a:blip r:embed="rId3">
            <a:lum bright="-20000" contrast="40000"/>
          </a:blip>
          <a:stretch>
            <a:fillRect/>
          </a:stretch>
        </p:blipFill>
        <p:spPr>
          <a:xfrm>
            <a:off x="1426385" y="4632740"/>
            <a:ext cx="3328496" cy="2140852"/>
          </a:xfrm>
          <a:prstGeom prst="rect">
            <a:avLst/>
          </a:prstGeom>
        </p:spPr>
      </p:pic>
      <p:sp>
        <p:nvSpPr>
          <p:cNvPr id="10" name="Rectangle 9">
            <a:extLst>
              <a:ext uri="{FF2B5EF4-FFF2-40B4-BE49-F238E27FC236}">
                <a16:creationId xmlns:a16="http://schemas.microsoft.com/office/drawing/2014/main" id="{D36912C8-56DC-4979-9C6A-31835694F09E}"/>
              </a:ext>
            </a:extLst>
          </p:cNvPr>
          <p:cNvSpPr/>
          <p:nvPr/>
        </p:nvSpPr>
        <p:spPr>
          <a:xfrm>
            <a:off x="4754881" y="5103001"/>
            <a:ext cx="3587261" cy="1200329"/>
          </a:xfrm>
          <a:prstGeom prst="rect">
            <a:avLst/>
          </a:prstGeom>
        </p:spPr>
        <p:txBody>
          <a:bodyPr wrap="square">
            <a:spAutoFit/>
          </a:bodyPr>
          <a:lstStyle/>
          <a:p>
            <a:pPr algn="just"/>
            <a:r>
              <a:rPr lang="en-US" dirty="0"/>
              <a:t>A cloud is hosting </a:t>
            </a:r>
            <a:r>
              <a:rPr lang="en-US" b="1" dirty="0"/>
              <a:t>eight</a:t>
            </a:r>
            <a:r>
              <a:rPr lang="en-US" dirty="0"/>
              <a:t> IT resources:</a:t>
            </a:r>
          </a:p>
          <a:p>
            <a:pPr algn="just"/>
            <a:r>
              <a:rPr lang="en-US" b="1" dirty="0"/>
              <a:t>three</a:t>
            </a:r>
            <a:r>
              <a:rPr lang="en-US" dirty="0"/>
              <a:t> virtual servers,</a:t>
            </a:r>
          </a:p>
          <a:p>
            <a:pPr algn="just"/>
            <a:r>
              <a:rPr lang="en-US" b="1" dirty="0"/>
              <a:t>two</a:t>
            </a:r>
            <a:r>
              <a:rPr lang="en-US" dirty="0"/>
              <a:t> cloud services, and</a:t>
            </a:r>
          </a:p>
          <a:p>
            <a:pPr algn="just"/>
            <a:r>
              <a:rPr lang="en-US" b="1" dirty="0"/>
              <a:t>three</a:t>
            </a:r>
            <a:r>
              <a:rPr lang="en-US" dirty="0"/>
              <a:t> storage devices.</a:t>
            </a:r>
          </a:p>
        </p:txBody>
      </p:sp>
    </p:spTree>
    <p:extLst>
      <p:ext uri="{BB962C8B-B14F-4D97-AF65-F5344CB8AC3E}">
        <p14:creationId xmlns:p14="http://schemas.microsoft.com/office/powerpoint/2010/main" val="2440645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On-Premise:</a:t>
            </a:r>
          </a:p>
          <a:p>
            <a:pPr algn="just">
              <a:lnSpc>
                <a:spcPct val="100000"/>
              </a:lnSpc>
            </a:pPr>
            <a:r>
              <a:rPr lang="en-US" sz="2000" dirty="0"/>
              <a:t>An IT resource that is hosted in a conventional IT enterprise within an organizational boundary </a:t>
            </a:r>
            <a:r>
              <a:rPr lang="en-US" sz="2000" b="1" dirty="0"/>
              <a:t>(that does not specifically represent a cloud)</a:t>
            </a:r>
            <a:r>
              <a:rPr lang="en-US" sz="2000" dirty="0"/>
              <a:t> is considered to be located on the premises of the IT enterprise, or                 </a:t>
            </a:r>
            <a:r>
              <a:rPr lang="en-US" sz="2000" i="1" dirty="0"/>
              <a:t>on-premise</a:t>
            </a:r>
            <a:r>
              <a:rPr lang="en-US" sz="2000" dirty="0"/>
              <a:t> for short.</a:t>
            </a:r>
          </a:p>
          <a:p>
            <a:pPr algn="just">
              <a:lnSpc>
                <a:spcPct val="100000"/>
              </a:lnSpc>
            </a:pPr>
            <a:r>
              <a:rPr lang="en-US" sz="2000" dirty="0"/>
              <a:t>Note the following key points:</a:t>
            </a:r>
          </a:p>
          <a:p>
            <a:pPr marL="463550" indent="-295275" algn="just">
              <a:lnSpc>
                <a:spcPct val="100000"/>
              </a:lnSpc>
              <a:buFont typeface="Wingdings" panose="05000000000000000000" pitchFamily="2" charset="2"/>
              <a:buChar char="§"/>
            </a:pPr>
            <a:r>
              <a:rPr lang="en-US" sz="2000" dirty="0"/>
              <a:t>An on-premise IT resource can access and interact with a cloud-based IT resource.</a:t>
            </a:r>
          </a:p>
          <a:p>
            <a:pPr marL="463550" indent="-295275" algn="just">
              <a:lnSpc>
                <a:spcPct val="100000"/>
              </a:lnSpc>
              <a:buFont typeface="Wingdings" panose="05000000000000000000" pitchFamily="2" charset="2"/>
              <a:buChar char="§"/>
            </a:pPr>
            <a:r>
              <a:rPr lang="en-US" sz="2000" dirty="0"/>
              <a:t>An on-premise IT resource can be moved to a cloud, thereby changing it to a cloud-based IT resource.</a:t>
            </a:r>
          </a:p>
          <a:p>
            <a:pPr marL="463550" indent="-295275" algn="just">
              <a:lnSpc>
                <a:spcPct val="100000"/>
              </a:lnSpc>
              <a:buFont typeface="Wingdings" panose="05000000000000000000" pitchFamily="2" charset="2"/>
              <a:buChar char="§"/>
            </a:pPr>
            <a:r>
              <a:rPr lang="en-US" sz="2000" dirty="0"/>
              <a:t>Redundant deployments of an IT resource can exist in both on-premise and cloud-based environments.</a:t>
            </a:r>
          </a:p>
        </p:txBody>
      </p:sp>
    </p:spTree>
    <p:extLst>
      <p:ext uri="{BB962C8B-B14F-4D97-AF65-F5344CB8AC3E}">
        <p14:creationId xmlns:p14="http://schemas.microsoft.com/office/powerpoint/2010/main" val="260886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Cloud Providers and Cloud Consumers:</a:t>
            </a:r>
          </a:p>
          <a:p>
            <a:pPr algn="just">
              <a:lnSpc>
                <a:spcPct val="100000"/>
              </a:lnSpc>
            </a:pPr>
            <a:r>
              <a:rPr lang="en-US" sz="2000" dirty="0"/>
              <a:t>The party / company that provides cloud-based IT resources is the         </a:t>
            </a:r>
            <a:r>
              <a:rPr lang="en-US" sz="2000" b="1" dirty="0"/>
              <a:t>cloud provider</a:t>
            </a:r>
            <a:r>
              <a:rPr lang="en-US" sz="2000" dirty="0"/>
              <a:t>.</a:t>
            </a:r>
          </a:p>
          <a:p>
            <a:pPr algn="just">
              <a:lnSpc>
                <a:spcPct val="100000"/>
              </a:lnSpc>
            </a:pPr>
            <a:r>
              <a:rPr lang="en-US" sz="2000" dirty="0"/>
              <a:t>The party / company that uses cloud-based IT resources is the                </a:t>
            </a:r>
            <a:r>
              <a:rPr lang="en-US" sz="2000" b="1" dirty="0"/>
              <a:t>cloud consumer</a:t>
            </a:r>
            <a:r>
              <a:rPr lang="en-US" sz="2000" dirty="0"/>
              <a:t>.</a:t>
            </a:r>
          </a:p>
          <a:p>
            <a:pPr marL="0" indent="0" algn="just">
              <a:lnSpc>
                <a:spcPct val="100000"/>
              </a:lnSpc>
              <a:buNone/>
            </a:pPr>
            <a:endParaRPr lang="en-US" sz="500" b="1" dirty="0"/>
          </a:p>
          <a:p>
            <a:pPr marL="0" indent="0" algn="just">
              <a:lnSpc>
                <a:spcPct val="100000"/>
              </a:lnSpc>
              <a:buNone/>
            </a:pPr>
            <a:r>
              <a:rPr lang="en-US" sz="2600" b="1" dirty="0"/>
              <a:t>Scaling:</a:t>
            </a:r>
          </a:p>
          <a:p>
            <a:pPr algn="just">
              <a:lnSpc>
                <a:spcPct val="100000"/>
              </a:lnSpc>
            </a:pPr>
            <a:r>
              <a:rPr lang="en-US" sz="2000" i="1" dirty="0"/>
              <a:t>Scaling</a:t>
            </a:r>
            <a:r>
              <a:rPr lang="en-US" sz="2000" dirty="0"/>
              <a:t>, from an IT resource perspective, represents the ability of the IT resource to handle </a:t>
            </a:r>
            <a:r>
              <a:rPr lang="en-US" sz="2000" b="1" dirty="0"/>
              <a:t>increased or decreased usage demands</a:t>
            </a:r>
            <a:r>
              <a:rPr lang="en-US" sz="2000" dirty="0"/>
              <a:t>.</a:t>
            </a:r>
          </a:p>
          <a:p>
            <a:pPr algn="just">
              <a:lnSpc>
                <a:spcPct val="100000"/>
              </a:lnSpc>
            </a:pPr>
            <a:r>
              <a:rPr lang="en-US" sz="2000" dirty="0"/>
              <a:t>The following are types of scaling:</a:t>
            </a:r>
          </a:p>
          <a:p>
            <a:pPr marL="463550" indent="-295275" algn="just">
              <a:lnSpc>
                <a:spcPct val="100000"/>
              </a:lnSpc>
              <a:buFont typeface="Wingdings" panose="05000000000000000000" pitchFamily="2" charset="2"/>
              <a:buChar char="§"/>
            </a:pPr>
            <a:r>
              <a:rPr lang="en-US" sz="2000" b="1" dirty="0"/>
              <a:t>Horizontal Scaling </a:t>
            </a:r>
            <a:r>
              <a:rPr lang="en-US" sz="2000" dirty="0"/>
              <a:t>– scaling out and scaling in</a:t>
            </a:r>
          </a:p>
          <a:p>
            <a:pPr marL="463550" indent="-295275" algn="just">
              <a:lnSpc>
                <a:spcPct val="100000"/>
              </a:lnSpc>
              <a:buFont typeface="Wingdings" panose="05000000000000000000" pitchFamily="2" charset="2"/>
              <a:buChar char="§"/>
            </a:pPr>
            <a:r>
              <a:rPr lang="en-US" sz="2000" b="1" dirty="0"/>
              <a:t>Vertical Scaling </a:t>
            </a:r>
            <a:r>
              <a:rPr lang="en-US" sz="2000" dirty="0"/>
              <a:t>– scaling up and scaling down</a:t>
            </a:r>
          </a:p>
        </p:txBody>
      </p:sp>
    </p:spTree>
    <p:extLst>
      <p:ext uri="{BB962C8B-B14F-4D97-AF65-F5344CB8AC3E}">
        <p14:creationId xmlns:p14="http://schemas.microsoft.com/office/powerpoint/2010/main" val="1702412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400" b="1" dirty="0"/>
              <a:t>Horizontal Scaling:</a:t>
            </a:r>
          </a:p>
          <a:p>
            <a:pPr algn="just">
              <a:lnSpc>
                <a:spcPct val="100000"/>
              </a:lnSpc>
            </a:pPr>
            <a:r>
              <a:rPr lang="en-US" sz="2000" dirty="0"/>
              <a:t>The allocating or releasing of IT resources that are of the same type is referred to as </a:t>
            </a:r>
            <a:r>
              <a:rPr lang="en-US" sz="2000" i="1" dirty="0"/>
              <a:t>horizontal scaling</a:t>
            </a:r>
            <a:r>
              <a:rPr lang="en-US" sz="2000" dirty="0"/>
              <a:t>.</a:t>
            </a:r>
          </a:p>
          <a:p>
            <a:pPr algn="just">
              <a:lnSpc>
                <a:spcPct val="100000"/>
              </a:lnSpc>
            </a:pPr>
            <a:r>
              <a:rPr lang="en-US" sz="2000" dirty="0"/>
              <a:t>The </a:t>
            </a:r>
            <a:r>
              <a:rPr lang="en-US" sz="2000" b="1" dirty="0"/>
              <a:t>horizontal allocation of resources</a:t>
            </a:r>
            <a:r>
              <a:rPr lang="en-US" sz="2000" dirty="0"/>
              <a:t> is referred to as </a:t>
            </a:r>
            <a:r>
              <a:rPr lang="en-US" sz="2000" b="1" dirty="0"/>
              <a:t>scaling out</a:t>
            </a:r>
            <a:r>
              <a:rPr lang="en-US" sz="2000" dirty="0"/>
              <a:t>.</a:t>
            </a:r>
          </a:p>
          <a:p>
            <a:pPr algn="just">
              <a:lnSpc>
                <a:spcPct val="100000"/>
              </a:lnSpc>
            </a:pPr>
            <a:r>
              <a:rPr lang="en-US" sz="2000" dirty="0"/>
              <a:t>The </a:t>
            </a:r>
            <a:r>
              <a:rPr lang="en-US" sz="2000" b="1" dirty="0"/>
              <a:t>horizontal releasing of resources</a:t>
            </a:r>
            <a:r>
              <a:rPr lang="en-US" sz="2000" dirty="0"/>
              <a:t> is referred to as </a:t>
            </a:r>
            <a:r>
              <a:rPr lang="en-US" sz="2000" b="1" dirty="0"/>
              <a:t>scaling in</a:t>
            </a:r>
            <a:r>
              <a:rPr lang="en-US" sz="2000" dirty="0"/>
              <a:t>.</a:t>
            </a:r>
          </a:p>
          <a:p>
            <a:pPr algn="just">
              <a:lnSpc>
                <a:spcPct val="100000"/>
              </a:lnSpc>
            </a:pPr>
            <a:r>
              <a:rPr lang="en-US" sz="2000" dirty="0"/>
              <a:t>Horizontal scaling is a common form of scaling within cloud environments.</a:t>
            </a:r>
          </a:p>
        </p:txBody>
      </p:sp>
      <p:pic>
        <p:nvPicPr>
          <p:cNvPr id="4" name="Picture 3">
            <a:extLst>
              <a:ext uri="{FF2B5EF4-FFF2-40B4-BE49-F238E27FC236}">
                <a16:creationId xmlns:a16="http://schemas.microsoft.com/office/drawing/2014/main" id="{03CB0D21-32F2-4A6A-AE71-6FAD63A3546F}"/>
              </a:ext>
            </a:extLst>
          </p:cNvPr>
          <p:cNvPicPr>
            <a:picLocks noChangeAspect="1"/>
          </p:cNvPicPr>
          <p:nvPr/>
        </p:nvPicPr>
        <p:blipFill>
          <a:blip r:embed="rId2">
            <a:lum bright="-20000" contrast="40000"/>
          </a:blip>
          <a:stretch>
            <a:fillRect/>
          </a:stretch>
        </p:blipFill>
        <p:spPr>
          <a:xfrm>
            <a:off x="628650" y="4009630"/>
            <a:ext cx="5289778" cy="2658456"/>
          </a:xfrm>
          <a:prstGeom prst="rect">
            <a:avLst/>
          </a:prstGeom>
        </p:spPr>
      </p:pic>
      <p:sp>
        <p:nvSpPr>
          <p:cNvPr id="5" name="Rectangle 4">
            <a:extLst>
              <a:ext uri="{FF2B5EF4-FFF2-40B4-BE49-F238E27FC236}">
                <a16:creationId xmlns:a16="http://schemas.microsoft.com/office/drawing/2014/main" id="{4151774B-07D0-4D7F-9409-EA12FB4AEB29}"/>
              </a:ext>
            </a:extLst>
          </p:cNvPr>
          <p:cNvSpPr/>
          <p:nvPr/>
        </p:nvSpPr>
        <p:spPr>
          <a:xfrm>
            <a:off x="5918428" y="4138529"/>
            <a:ext cx="3225571" cy="1200329"/>
          </a:xfrm>
          <a:prstGeom prst="rect">
            <a:avLst/>
          </a:prstGeom>
        </p:spPr>
        <p:txBody>
          <a:bodyPr wrap="square">
            <a:spAutoFit/>
          </a:bodyPr>
          <a:lstStyle/>
          <a:p>
            <a:pPr algn="just"/>
            <a:r>
              <a:rPr lang="en-US" dirty="0"/>
              <a:t>An IT resource </a:t>
            </a:r>
            <a:r>
              <a:rPr lang="en-US" b="1" dirty="0"/>
              <a:t>(Virtual Server A)</a:t>
            </a:r>
            <a:r>
              <a:rPr lang="en-US" dirty="0"/>
              <a:t> is </a:t>
            </a:r>
            <a:r>
              <a:rPr lang="en-US" b="1" dirty="0"/>
              <a:t>scaled out </a:t>
            </a:r>
            <a:r>
              <a:rPr lang="en-US" dirty="0"/>
              <a:t>by adding more of the same IT resources       </a:t>
            </a:r>
            <a:r>
              <a:rPr lang="en-US" b="1" dirty="0"/>
              <a:t>(Virtual Servers B and C)</a:t>
            </a:r>
            <a:r>
              <a:rPr lang="en-US" dirty="0"/>
              <a:t>.</a:t>
            </a:r>
          </a:p>
        </p:txBody>
      </p:sp>
    </p:spTree>
    <p:extLst>
      <p:ext uri="{BB962C8B-B14F-4D97-AF65-F5344CB8AC3E}">
        <p14:creationId xmlns:p14="http://schemas.microsoft.com/office/powerpoint/2010/main" val="1095748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3"/>
            <a:ext cx="5631473" cy="3992662"/>
          </a:xfrm>
        </p:spPr>
        <p:txBody>
          <a:bodyPr>
            <a:noAutofit/>
          </a:bodyPr>
          <a:lstStyle/>
          <a:p>
            <a:pPr marL="0" indent="0" algn="just">
              <a:lnSpc>
                <a:spcPct val="100000"/>
              </a:lnSpc>
              <a:buNone/>
            </a:pPr>
            <a:r>
              <a:rPr lang="en-US" sz="2400" b="1" dirty="0"/>
              <a:t>Vertical Scaling:</a:t>
            </a:r>
          </a:p>
          <a:p>
            <a:pPr algn="just">
              <a:lnSpc>
                <a:spcPct val="100000"/>
              </a:lnSpc>
            </a:pPr>
            <a:r>
              <a:rPr lang="en-US" sz="2000" dirty="0"/>
              <a:t>When an existing IT resource is replaced by another with higher or lower capacity,           </a:t>
            </a:r>
            <a:r>
              <a:rPr lang="en-US" sz="2000" i="1" dirty="0"/>
              <a:t>vertical scaling</a:t>
            </a:r>
            <a:r>
              <a:rPr lang="en-US" sz="2000" dirty="0"/>
              <a:t> is considered to have occurred.</a:t>
            </a:r>
          </a:p>
          <a:p>
            <a:pPr algn="just">
              <a:lnSpc>
                <a:spcPct val="100000"/>
              </a:lnSpc>
            </a:pPr>
            <a:r>
              <a:rPr lang="en-US" sz="2000" dirty="0"/>
              <a:t>The replacing of an IT resource with another that has a </a:t>
            </a:r>
            <a:r>
              <a:rPr lang="en-US" sz="2000" b="1" dirty="0"/>
              <a:t>higher capacity</a:t>
            </a:r>
            <a:r>
              <a:rPr lang="en-US" sz="2000" dirty="0"/>
              <a:t> is referred to as </a:t>
            </a:r>
            <a:r>
              <a:rPr lang="en-US" sz="2000" b="1" dirty="0"/>
              <a:t>scaling up</a:t>
            </a:r>
            <a:r>
              <a:rPr lang="en-US" sz="2000" dirty="0"/>
              <a:t>.</a:t>
            </a:r>
          </a:p>
          <a:p>
            <a:pPr algn="just">
              <a:lnSpc>
                <a:spcPct val="100000"/>
              </a:lnSpc>
            </a:pPr>
            <a:r>
              <a:rPr lang="en-US" sz="2000" dirty="0"/>
              <a:t>The replacing an IT resource with another that has a </a:t>
            </a:r>
            <a:r>
              <a:rPr lang="en-US" sz="2000" b="1" dirty="0"/>
              <a:t>lower capacity</a:t>
            </a:r>
            <a:r>
              <a:rPr lang="en-US" sz="2000" dirty="0"/>
              <a:t> is considered </a:t>
            </a:r>
            <a:r>
              <a:rPr lang="en-US" sz="2000" b="1" dirty="0"/>
              <a:t>scaling down</a:t>
            </a:r>
            <a:r>
              <a:rPr lang="en-US" sz="2000" dirty="0"/>
              <a:t>.</a:t>
            </a:r>
          </a:p>
          <a:p>
            <a:pPr algn="just">
              <a:lnSpc>
                <a:spcPct val="100000"/>
              </a:lnSpc>
            </a:pPr>
            <a:r>
              <a:rPr lang="en-US" sz="2000" dirty="0"/>
              <a:t>Vertical scaling is less common in cloud environments due to the downtime (stoppage) required while the replacement is taking place.</a:t>
            </a:r>
          </a:p>
        </p:txBody>
      </p:sp>
      <p:pic>
        <p:nvPicPr>
          <p:cNvPr id="6" name="Picture 5">
            <a:extLst>
              <a:ext uri="{FF2B5EF4-FFF2-40B4-BE49-F238E27FC236}">
                <a16:creationId xmlns:a16="http://schemas.microsoft.com/office/drawing/2014/main" id="{932EB522-7C20-4AE6-B2EF-F1811BB0D45A}"/>
              </a:ext>
            </a:extLst>
          </p:cNvPr>
          <p:cNvPicPr>
            <a:picLocks noChangeAspect="1"/>
          </p:cNvPicPr>
          <p:nvPr/>
        </p:nvPicPr>
        <p:blipFill>
          <a:blip r:embed="rId2">
            <a:lum bright="-20000" contrast="40000"/>
          </a:blip>
          <a:stretch>
            <a:fillRect/>
          </a:stretch>
        </p:blipFill>
        <p:spPr>
          <a:xfrm>
            <a:off x="6400800" y="2034100"/>
            <a:ext cx="2644726" cy="3550775"/>
          </a:xfrm>
          <a:prstGeom prst="rect">
            <a:avLst/>
          </a:prstGeom>
        </p:spPr>
      </p:pic>
      <p:sp>
        <p:nvSpPr>
          <p:cNvPr id="7" name="Rectangle 6">
            <a:extLst>
              <a:ext uri="{FF2B5EF4-FFF2-40B4-BE49-F238E27FC236}">
                <a16:creationId xmlns:a16="http://schemas.microsoft.com/office/drawing/2014/main" id="{2065C39F-044B-43CC-B7E2-749CC9575A9D}"/>
              </a:ext>
            </a:extLst>
          </p:cNvPr>
          <p:cNvSpPr/>
          <p:nvPr/>
        </p:nvSpPr>
        <p:spPr>
          <a:xfrm>
            <a:off x="1955408" y="5687823"/>
            <a:ext cx="7090117" cy="923330"/>
          </a:xfrm>
          <a:prstGeom prst="rect">
            <a:avLst/>
          </a:prstGeom>
        </p:spPr>
        <p:txBody>
          <a:bodyPr wrap="square">
            <a:spAutoFit/>
          </a:bodyPr>
          <a:lstStyle/>
          <a:p>
            <a:pPr algn="just"/>
            <a:r>
              <a:rPr lang="en-US" dirty="0"/>
              <a:t>An IT resource </a:t>
            </a:r>
            <a:r>
              <a:rPr lang="en-US" b="1" dirty="0"/>
              <a:t>(a virtual server with two CPUs)</a:t>
            </a:r>
            <a:r>
              <a:rPr lang="en-US" dirty="0"/>
              <a:t> is scaled up by replacing it with a more powerful IT resource with increased capacity for data storage                                              </a:t>
            </a:r>
            <a:r>
              <a:rPr lang="en-US" b="1" dirty="0"/>
              <a:t>(a physical server with four CPUs)</a:t>
            </a:r>
            <a:r>
              <a:rPr lang="en-US" dirty="0"/>
              <a:t>.</a:t>
            </a:r>
            <a:endParaRPr lang="en-US" b="1" dirty="0"/>
          </a:p>
        </p:txBody>
      </p:sp>
    </p:spTree>
    <p:extLst>
      <p:ext uri="{BB962C8B-B14F-4D97-AF65-F5344CB8AC3E}">
        <p14:creationId xmlns:p14="http://schemas.microsoft.com/office/powerpoint/2010/main" val="3264413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a:latin typeface="+mn-lt"/>
              </a:rPr>
              <a:t>Basic Concepts and Terminology</a:t>
            </a:r>
            <a:br>
              <a:rPr lang="en-US" sz="3200" b="1">
                <a:latin typeface="+mn-lt"/>
              </a:rPr>
            </a:br>
            <a:r>
              <a:rPr lang="en-US" sz="2400">
                <a:latin typeface="+mn-lt"/>
              </a:rPr>
              <a:t>(Contd..)</a:t>
            </a:r>
            <a:endParaRPr lang="en-US" sz="2400" dirty="0">
              <a:latin typeface="+mn-lt"/>
            </a:endParaRPr>
          </a:p>
        </p:txBody>
      </p:sp>
      <p:pic>
        <p:nvPicPr>
          <p:cNvPr id="9" name="Picture 8">
            <a:extLst>
              <a:ext uri="{FF2B5EF4-FFF2-40B4-BE49-F238E27FC236}">
                <a16:creationId xmlns:a16="http://schemas.microsoft.com/office/drawing/2014/main" id="{AE36AFB9-5235-4953-82FB-6FAE4D7A1579}"/>
              </a:ext>
            </a:extLst>
          </p:cNvPr>
          <p:cNvPicPr>
            <a:picLocks noChangeAspect="1"/>
          </p:cNvPicPr>
          <p:nvPr/>
        </p:nvPicPr>
        <p:blipFill>
          <a:blip r:embed="rId2">
            <a:lum bright="-20000" contrast="40000"/>
          </a:blip>
          <a:stretch>
            <a:fillRect/>
          </a:stretch>
        </p:blipFill>
        <p:spPr>
          <a:xfrm>
            <a:off x="628650" y="2098567"/>
            <a:ext cx="8332469" cy="4288168"/>
          </a:xfrm>
          <a:prstGeom prst="rect">
            <a:avLst/>
          </a:prstGeom>
        </p:spPr>
      </p:pic>
      <p:sp>
        <p:nvSpPr>
          <p:cNvPr id="10" name="Rectangle 9">
            <a:extLst>
              <a:ext uri="{FF2B5EF4-FFF2-40B4-BE49-F238E27FC236}">
                <a16:creationId xmlns:a16="http://schemas.microsoft.com/office/drawing/2014/main" id="{74BDBC2B-4CF2-4892-9415-815BCF7C9B02}"/>
              </a:ext>
            </a:extLst>
          </p:cNvPr>
          <p:cNvSpPr/>
          <p:nvPr/>
        </p:nvSpPr>
        <p:spPr>
          <a:xfrm>
            <a:off x="1033095" y="1684292"/>
            <a:ext cx="7523578" cy="400110"/>
          </a:xfrm>
          <a:prstGeom prst="rect">
            <a:avLst/>
          </a:prstGeom>
        </p:spPr>
        <p:txBody>
          <a:bodyPr wrap="square">
            <a:spAutoFit/>
          </a:bodyPr>
          <a:lstStyle/>
          <a:p>
            <a:pPr algn="ctr"/>
            <a:r>
              <a:rPr lang="en-US" sz="2000" dirty="0"/>
              <a:t>Common pros and cons associated with horizontal and vertical scaling</a:t>
            </a:r>
          </a:p>
        </p:txBody>
      </p:sp>
    </p:spTree>
    <p:extLst>
      <p:ext uri="{BB962C8B-B14F-4D97-AF65-F5344CB8AC3E}">
        <p14:creationId xmlns:p14="http://schemas.microsoft.com/office/powerpoint/2010/main" val="281605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Syllabus</a:t>
            </a:r>
          </a:p>
        </p:txBody>
      </p:sp>
      <p:graphicFrame>
        <p:nvGraphicFramePr>
          <p:cNvPr id="4" name="Table 3">
            <a:extLst>
              <a:ext uri="{FF2B5EF4-FFF2-40B4-BE49-F238E27FC236}">
                <a16:creationId xmlns:a16="http://schemas.microsoft.com/office/drawing/2014/main" id="{CBBA65C4-A408-4275-B9DF-33BECF441EB8}"/>
              </a:ext>
            </a:extLst>
          </p:cNvPr>
          <p:cNvGraphicFramePr>
            <a:graphicFrameLocks noGrp="1"/>
          </p:cNvGraphicFramePr>
          <p:nvPr>
            <p:extLst>
              <p:ext uri="{D42A27DB-BD31-4B8C-83A1-F6EECF244321}">
                <p14:modId xmlns:p14="http://schemas.microsoft.com/office/powerpoint/2010/main" val="3403900788"/>
              </p:ext>
            </p:extLst>
          </p:nvPr>
        </p:nvGraphicFramePr>
        <p:xfrm>
          <a:off x="759656" y="1392702"/>
          <a:ext cx="6907235" cy="5205047"/>
        </p:xfrm>
        <a:graphic>
          <a:graphicData uri="http://schemas.openxmlformats.org/drawingml/2006/table">
            <a:tbl>
              <a:tblPr firstRow="1" firstCol="1" bandRow="1">
                <a:tableStyleId>{5C22544A-7EE6-4342-B048-85BDC9FD1C3A}</a:tableStyleId>
              </a:tblPr>
              <a:tblGrid>
                <a:gridCol w="633473">
                  <a:extLst>
                    <a:ext uri="{9D8B030D-6E8A-4147-A177-3AD203B41FA5}">
                      <a16:colId xmlns:a16="http://schemas.microsoft.com/office/drawing/2014/main" val="2938514976"/>
                    </a:ext>
                  </a:extLst>
                </a:gridCol>
                <a:gridCol w="5260889">
                  <a:extLst>
                    <a:ext uri="{9D8B030D-6E8A-4147-A177-3AD203B41FA5}">
                      <a16:colId xmlns:a16="http://schemas.microsoft.com/office/drawing/2014/main" val="3735830892"/>
                    </a:ext>
                  </a:extLst>
                </a:gridCol>
                <a:gridCol w="1012873">
                  <a:extLst>
                    <a:ext uri="{9D8B030D-6E8A-4147-A177-3AD203B41FA5}">
                      <a16:colId xmlns:a16="http://schemas.microsoft.com/office/drawing/2014/main" val="3917435407"/>
                    </a:ext>
                  </a:extLst>
                </a:gridCol>
              </a:tblGrid>
              <a:tr h="267836">
                <a:tc>
                  <a:txBody>
                    <a:bodyPr/>
                    <a:lstStyle/>
                    <a:p>
                      <a:pPr marL="0" marR="0" algn="ctr">
                        <a:lnSpc>
                          <a:spcPct val="150000"/>
                        </a:lnSpc>
                        <a:spcBef>
                          <a:spcPts val="0"/>
                        </a:spcBef>
                        <a:spcAft>
                          <a:spcPts val="0"/>
                        </a:spcAft>
                      </a:pPr>
                      <a:r>
                        <a:rPr lang="en-US" sz="1200">
                          <a:effectLst/>
                        </a:rPr>
                        <a:t>UNIT</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ctr">
                        <a:lnSpc>
                          <a:spcPct val="150000"/>
                        </a:lnSpc>
                        <a:spcBef>
                          <a:spcPts val="0"/>
                        </a:spcBef>
                        <a:spcAft>
                          <a:spcPts val="0"/>
                        </a:spcAft>
                      </a:pPr>
                      <a:r>
                        <a:rPr lang="en-US" sz="1200">
                          <a:effectLst/>
                        </a:rPr>
                        <a:t>SYLLABUS</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ctr">
                        <a:lnSpc>
                          <a:spcPct val="150000"/>
                        </a:lnSpc>
                        <a:spcBef>
                          <a:spcPts val="0"/>
                        </a:spcBef>
                        <a:spcAft>
                          <a:spcPts val="0"/>
                        </a:spcAft>
                      </a:pPr>
                      <a:r>
                        <a:rPr lang="en-US" sz="1200">
                          <a:effectLst/>
                        </a:rPr>
                        <a:t>WEIGHTAGE</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1136131520"/>
                  </a:ext>
                </a:extLst>
              </a:tr>
              <a:tr h="1073705">
                <a:tc>
                  <a:txBody>
                    <a:bodyPr/>
                    <a:lstStyle/>
                    <a:p>
                      <a:pPr marL="0" marR="0" algn="ctr">
                        <a:lnSpc>
                          <a:spcPct val="150000"/>
                        </a:lnSpc>
                        <a:spcBef>
                          <a:spcPts val="0"/>
                        </a:spcBef>
                        <a:spcAft>
                          <a:spcPts val="1000"/>
                        </a:spcAft>
                      </a:pPr>
                      <a:r>
                        <a:rPr lang="en-US" sz="1200">
                          <a:effectLst/>
                        </a:rPr>
                        <a:t>1</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spcBef>
                          <a:spcPts val="0"/>
                        </a:spcBef>
                        <a:spcAft>
                          <a:spcPts val="0"/>
                        </a:spcAft>
                      </a:pPr>
                      <a:r>
                        <a:rPr lang="en-US" sz="1250" b="1" dirty="0">
                          <a:effectLst/>
                        </a:rPr>
                        <a:t>Introduction to Cloud Computing: </a:t>
                      </a:r>
                      <a:r>
                        <a:rPr lang="en-US" sz="1250" dirty="0">
                          <a:effectLst/>
                        </a:rPr>
                        <a:t>Origins and Influences; Basic Concepts and Terminology; Goals and Benefits; Risks and Challenges.</a:t>
                      </a:r>
                    </a:p>
                    <a:p>
                      <a:pPr marL="0" marR="0" algn="just">
                        <a:spcBef>
                          <a:spcPts val="0"/>
                        </a:spcBef>
                        <a:spcAft>
                          <a:spcPts val="0"/>
                        </a:spcAft>
                      </a:pPr>
                      <a:r>
                        <a:rPr lang="en-US" sz="1250" b="1" dirty="0">
                          <a:effectLst/>
                        </a:rPr>
                        <a:t>Fundamental Concepts and Models: </a:t>
                      </a:r>
                      <a:r>
                        <a:rPr lang="en-US" sz="1250" dirty="0">
                          <a:effectLst/>
                        </a:rPr>
                        <a:t>Roles and Boundaries; Cloud Characteristics; Cloud Delivery Models; Cloud Deployment Models.</a:t>
                      </a:r>
                      <a:endParaRPr lang="en-US" sz="1250" dirty="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427603298"/>
                  </a:ext>
                </a:extLst>
              </a:tr>
              <a:tr h="1594365">
                <a:tc>
                  <a:txBody>
                    <a:bodyPr/>
                    <a:lstStyle/>
                    <a:p>
                      <a:pPr marL="0" marR="0" algn="ctr">
                        <a:lnSpc>
                          <a:spcPct val="150000"/>
                        </a:lnSpc>
                        <a:spcBef>
                          <a:spcPts val="0"/>
                        </a:spcBef>
                        <a:spcAft>
                          <a:spcPts val="1000"/>
                        </a:spcAft>
                      </a:pPr>
                      <a:r>
                        <a:rPr lang="en-US" sz="1200" dirty="0">
                          <a:effectLst/>
                        </a:rPr>
                        <a:t>2</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lnSpc>
                          <a:spcPct val="115000"/>
                        </a:lnSpc>
                        <a:spcBef>
                          <a:spcPts val="0"/>
                        </a:spcBef>
                        <a:spcAft>
                          <a:spcPts val="0"/>
                        </a:spcAft>
                      </a:pPr>
                      <a:r>
                        <a:rPr lang="en-US" sz="1250" b="1" dirty="0">
                          <a:effectLst/>
                        </a:rPr>
                        <a:t>Cloud Computing Technologies: </a:t>
                      </a:r>
                      <a:r>
                        <a:rPr lang="en-US" sz="1250" dirty="0">
                          <a:effectLst/>
                        </a:rPr>
                        <a:t>Broadband Networks and Internet Architecture; Data Center Technology; Virtualization Technology;                   Web Technology; Multitenant Technology; Service Technology; Case study.</a:t>
                      </a:r>
                    </a:p>
                    <a:p>
                      <a:pPr marL="0" marR="0" algn="just">
                        <a:lnSpc>
                          <a:spcPct val="115000"/>
                        </a:lnSpc>
                        <a:spcBef>
                          <a:spcPts val="0"/>
                        </a:spcBef>
                        <a:spcAft>
                          <a:spcPts val="1000"/>
                        </a:spcAft>
                      </a:pPr>
                      <a:r>
                        <a:rPr lang="en-US" sz="1250" b="1" dirty="0">
                          <a:effectLst/>
                        </a:rPr>
                        <a:t>Cloud Infrastructure Mechanisms: </a:t>
                      </a:r>
                      <a:r>
                        <a:rPr lang="en-US" sz="1250" dirty="0">
                          <a:effectLst/>
                        </a:rPr>
                        <a:t>Logical Network Perimeter; Virtual Server; Cloud Storage Device; Cloud Usage Monitor; Resource Replication; Ready-made Environment.</a:t>
                      </a:r>
                      <a:endParaRPr lang="en-US" sz="125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3576082493"/>
                  </a:ext>
                </a:extLst>
              </a:tr>
              <a:tr h="1594365">
                <a:tc>
                  <a:txBody>
                    <a:bodyPr/>
                    <a:lstStyle/>
                    <a:p>
                      <a:pPr marL="0" marR="0" algn="ctr">
                        <a:lnSpc>
                          <a:spcPct val="150000"/>
                        </a:lnSpc>
                        <a:spcBef>
                          <a:spcPts val="0"/>
                        </a:spcBef>
                        <a:spcAft>
                          <a:spcPts val="1000"/>
                        </a:spcAft>
                      </a:pPr>
                      <a:r>
                        <a:rPr lang="en-US" sz="1200">
                          <a:effectLst/>
                        </a:rPr>
                        <a:t>3</a:t>
                      </a:r>
                      <a:endParaRPr lang="en-US" sz="120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lnSpc>
                          <a:spcPct val="115000"/>
                        </a:lnSpc>
                        <a:spcBef>
                          <a:spcPts val="0"/>
                        </a:spcBef>
                        <a:spcAft>
                          <a:spcPts val="0"/>
                        </a:spcAft>
                      </a:pPr>
                      <a:r>
                        <a:rPr lang="en-US" sz="1250" b="1" dirty="0">
                          <a:effectLst/>
                        </a:rPr>
                        <a:t>Specialized Cloud Mechanisms: </a:t>
                      </a:r>
                      <a:r>
                        <a:rPr lang="en-US" sz="1250" dirty="0">
                          <a:effectLst/>
                        </a:rPr>
                        <a:t>Automated Scaling Listener; Load Balancer; SLA Monitor;</a:t>
                      </a:r>
                      <a:r>
                        <a:rPr lang="en-US" sz="1250" baseline="0" dirty="0">
                          <a:effectLst/>
                        </a:rPr>
                        <a:t> </a:t>
                      </a:r>
                      <a:r>
                        <a:rPr lang="en-US" sz="1250" dirty="0">
                          <a:effectLst/>
                        </a:rPr>
                        <a:t>Pay-per-use Monitor; Audit Monitor; Failover System; Hypervisor; Resource cluster; Multi-device Broker; State Management.</a:t>
                      </a:r>
                    </a:p>
                    <a:p>
                      <a:pPr marL="0" marR="0" algn="just">
                        <a:lnSpc>
                          <a:spcPct val="115000"/>
                        </a:lnSpc>
                        <a:spcBef>
                          <a:spcPts val="0"/>
                        </a:spcBef>
                        <a:spcAft>
                          <a:spcPts val="0"/>
                        </a:spcAft>
                      </a:pPr>
                      <a:r>
                        <a:rPr lang="en-US" sz="1250" b="1" dirty="0">
                          <a:effectLst/>
                        </a:rPr>
                        <a:t>Cloud Management Mechanisms: </a:t>
                      </a:r>
                      <a:r>
                        <a:rPr lang="en-US" sz="1250" dirty="0">
                          <a:effectLst/>
                        </a:rPr>
                        <a:t>Remote Administration System; Resource Management System; SLA Management System; Billing Management System.</a:t>
                      </a:r>
                      <a:endParaRPr lang="en-US" sz="125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3604590918"/>
                  </a:ext>
                </a:extLst>
              </a:tr>
              <a:tr h="674776">
                <a:tc>
                  <a:txBody>
                    <a:bodyPr/>
                    <a:lstStyle/>
                    <a:p>
                      <a:pPr marL="0" marR="0" algn="ctr">
                        <a:lnSpc>
                          <a:spcPct val="150000"/>
                        </a:lnSpc>
                        <a:spcBef>
                          <a:spcPts val="0"/>
                        </a:spcBef>
                        <a:spcAft>
                          <a:spcPts val="1000"/>
                        </a:spcAft>
                      </a:pPr>
                      <a:r>
                        <a:rPr lang="en-US" sz="1250">
                          <a:effectLst/>
                        </a:rPr>
                        <a:t>4</a:t>
                      </a:r>
                      <a:endParaRPr lang="en-US" sz="1250">
                        <a:effectLst/>
                        <a:latin typeface="Times New Roman" panose="02020603050405020304" pitchFamily="18" charset="0"/>
                        <a:ea typeface="Arial Unicode MS" panose="020B0604020202020204" pitchFamily="34" charset="-128"/>
                      </a:endParaRPr>
                    </a:p>
                  </a:txBody>
                  <a:tcPr marL="62858" marR="62858" marT="0" marB="0" anchor="ctr"/>
                </a:tc>
                <a:tc>
                  <a:txBody>
                    <a:bodyPr/>
                    <a:lstStyle/>
                    <a:p>
                      <a:pPr marL="0" marR="0" algn="just">
                        <a:lnSpc>
                          <a:spcPct val="115000"/>
                        </a:lnSpc>
                        <a:spcBef>
                          <a:spcPts val="0"/>
                        </a:spcBef>
                        <a:spcAft>
                          <a:spcPts val="1000"/>
                        </a:spcAft>
                      </a:pPr>
                      <a:r>
                        <a:rPr lang="en-US" sz="1250" b="1" dirty="0">
                          <a:effectLst/>
                        </a:rPr>
                        <a:t>Virtualization: </a:t>
                      </a:r>
                      <a:r>
                        <a:rPr lang="en-US" sz="1250" dirty="0">
                          <a:effectLst/>
                        </a:rPr>
                        <a:t>Implementation levels of virtualization; Virtualization structures/tools and mechanisms; Virtualization of CPU; Memory and I/O devices.</a:t>
                      </a:r>
                      <a:endParaRPr lang="en-US" sz="1250" dirty="0">
                        <a:effectLst/>
                        <a:latin typeface="Arial Narrow" panose="020B0606020202030204" pitchFamily="34" charset="0"/>
                        <a:ea typeface="Calibri" panose="020F0502020204030204" pitchFamily="34" charset="0"/>
                        <a:cs typeface="Times New Roman" panose="02020603050405020304" pitchFamily="18" charset="0"/>
                      </a:endParaRPr>
                    </a:p>
                  </a:txBody>
                  <a:tcPr marL="62858" marR="62858" marT="0" marB="0" anchor="ctr"/>
                </a:tc>
                <a:tc>
                  <a:txBody>
                    <a:bodyPr/>
                    <a:lstStyle/>
                    <a:p>
                      <a:pPr marL="0" marR="0" algn="ctr">
                        <a:lnSpc>
                          <a:spcPct val="150000"/>
                        </a:lnSpc>
                        <a:spcBef>
                          <a:spcPts val="0"/>
                        </a:spcBef>
                        <a:spcAft>
                          <a:spcPts val="1000"/>
                        </a:spcAft>
                      </a:pPr>
                      <a:r>
                        <a:rPr lang="en-US" sz="1200" dirty="0">
                          <a:effectLst/>
                        </a:rPr>
                        <a:t>25 Marks</a:t>
                      </a:r>
                      <a:endParaRPr lang="en-US" sz="1200" dirty="0">
                        <a:effectLst/>
                        <a:latin typeface="Times New Roman" panose="02020603050405020304" pitchFamily="18" charset="0"/>
                        <a:ea typeface="Arial Unicode MS" panose="020B0604020202020204" pitchFamily="34" charset="-128"/>
                      </a:endParaRPr>
                    </a:p>
                  </a:txBody>
                  <a:tcPr marL="62858" marR="62858" marT="0" marB="0" anchor="ctr"/>
                </a:tc>
                <a:extLst>
                  <a:ext uri="{0D108BD9-81ED-4DB2-BD59-A6C34878D82A}">
                    <a16:rowId xmlns:a16="http://schemas.microsoft.com/office/drawing/2014/main" val="4044396131"/>
                  </a:ext>
                </a:extLst>
              </a:tr>
            </a:tbl>
          </a:graphicData>
        </a:graphic>
      </p:graphicFrame>
    </p:spTree>
    <p:extLst>
      <p:ext uri="{BB962C8B-B14F-4D97-AF65-F5344CB8AC3E}">
        <p14:creationId xmlns:p14="http://schemas.microsoft.com/office/powerpoint/2010/main" val="1925359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Cloud Service:</a:t>
            </a:r>
          </a:p>
          <a:p>
            <a:pPr algn="just">
              <a:lnSpc>
                <a:spcPct val="100000"/>
              </a:lnSpc>
            </a:pPr>
            <a:r>
              <a:rPr lang="en-US" sz="2000" dirty="0"/>
              <a:t>A </a:t>
            </a:r>
            <a:r>
              <a:rPr lang="en-US" sz="2000" i="1" dirty="0"/>
              <a:t>cloud service</a:t>
            </a:r>
            <a:r>
              <a:rPr lang="en-US" sz="2000" dirty="0"/>
              <a:t> is any IT resource that is made remotely accessible via a cloud.</a:t>
            </a:r>
          </a:p>
        </p:txBody>
      </p:sp>
      <p:pic>
        <p:nvPicPr>
          <p:cNvPr id="6" name="Picture 5">
            <a:extLst>
              <a:ext uri="{FF2B5EF4-FFF2-40B4-BE49-F238E27FC236}">
                <a16:creationId xmlns:a16="http://schemas.microsoft.com/office/drawing/2014/main" id="{6D538559-8F7F-4AD9-B189-AB22FC2C38CC}"/>
              </a:ext>
            </a:extLst>
          </p:cNvPr>
          <p:cNvPicPr>
            <a:picLocks noChangeAspect="1"/>
          </p:cNvPicPr>
          <p:nvPr/>
        </p:nvPicPr>
        <p:blipFill>
          <a:blip r:embed="rId2">
            <a:lum bright="-20000" contrast="40000"/>
          </a:blip>
          <a:stretch>
            <a:fillRect/>
          </a:stretch>
        </p:blipFill>
        <p:spPr>
          <a:xfrm>
            <a:off x="807133" y="2743797"/>
            <a:ext cx="8027377" cy="3445988"/>
          </a:xfrm>
          <a:prstGeom prst="rect">
            <a:avLst/>
          </a:prstGeom>
        </p:spPr>
      </p:pic>
    </p:spTree>
    <p:extLst>
      <p:ext uri="{BB962C8B-B14F-4D97-AF65-F5344CB8AC3E}">
        <p14:creationId xmlns:p14="http://schemas.microsoft.com/office/powerpoint/2010/main" val="844528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Basic Concepts and Terminology</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Cloud Service Consumer:</a:t>
            </a:r>
          </a:p>
          <a:p>
            <a:pPr algn="just">
              <a:lnSpc>
                <a:spcPct val="100000"/>
              </a:lnSpc>
            </a:pPr>
            <a:r>
              <a:rPr lang="en-US" sz="2000" dirty="0"/>
              <a:t>The </a:t>
            </a:r>
            <a:r>
              <a:rPr lang="en-US" sz="2000" i="1" dirty="0"/>
              <a:t>cloud service consumer</a:t>
            </a:r>
            <a:r>
              <a:rPr lang="en-US" sz="2000" dirty="0"/>
              <a:t> is a temporary runtime role assumed by a software program when it accesses a cloud service.</a:t>
            </a:r>
          </a:p>
        </p:txBody>
      </p:sp>
      <p:pic>
        <p:nvPicPr>
          <p:cNvPr id="4" name="Picture 3">
            <a:extLst>
              <a:ext uri="{FF2B5EF4-FFF2-40B4-BE49-F238E27FC236}">
                <a16:creationId xmlns:a16="http://schemas.microsoft.com/office/drawing/2014/main" id="{B6A5F4D3-766A-4F7B-961A-276CADF37A52}"/>
              </a:ext>
            </a:extLst>
          </p:cNvPr>
          <p:cNvPicPr>
            <a:picLocks noChangeAspect="1"/>
          </p:cNvPicPr>
          <p:nvPr/>
        </p:nvPicPr>
        <p:blipFill>
          <a:blip r:embed="rId2">
            <a:lum bright="-20000" contrast="40000"/>
          </a:blip>
          <a:stretch>
            <a:fillRect/>
          </a:stretch>
        </p:blipFill>
        <p:spPr>
          <a:xfrm>
            <a:off x="1272017" y="2886123"/>
            <a:ext cx="6599966" cy="1483688"/>
          </a:xfrm>
          <a:prstGeom prst="rect">
            <a:avLst/>
          </a:prstGeom>
        </p:spPr>
      </p:pic>
      <p:sp>
        <p:nvSpPr>
          <p:cNvPr id="5" name="Rectangle 4">
            <a:extLst>
              <a:ext uri="{FF2B5EF4-FFF2-40B4-BE49-F238E27FC236}">
                <a16:creationId xmlns:a16="http://schemas.microsoft.com/office/drawing/2014/main" id="{6F24F7E2-8B40-4AE6-B582-9D833DBE82AA}"/>
              </a:ext>
            </a:extLst>
          </p:cNvPr>
          <p:cNvSpPr/>
          <p:nvPr/>
        </p:nvSpPr>
        <p:spPr>
          <a:xfrm>
            <a:off x="628651" y="4558717"/>
            <a:ext cx="8205860" cy="1477328"/>
          </a:xfrm>
          <a:prstGeom prst="rect">
            <a:avLst/>
          </a:prstGeom>
        </p:spPr>
        <p:txBody>
          <a:bodyPr wrap="square">
            <a:spAutoFit/>
          </a:bodyPr>
          <a:lstStyle/>
          <a:p>
            <a:pPr algn="ctr"/>
            <a:r>
              <a:rPr lang="en-US" b="1" dirty="0"/>
              <a:t>Examples of cloud service consumers</a:t>
            </a:r>
          </a:p>
          <a:p>
            <a:pPr algn="ctr"/>
            <a:r>
              <a:rPr lang="en-US" dirty="0"/>
              <a:t>Depending on the nature of a given diagram, an artifact labeled as a cloud service consumer may be a </a:t>
            </a:r>
            <a:r>
              <a:rPr lang="en-US" b="1" dirty="0"/>
              <a:t>software program </a:t>
            </a:r>
            <a:r>
              <a:rPr lang="en-US" dirty="0"/>
              <a:t>or a </a:t>
            </a:r>
            <a:r>
              <a:rPr lang="en-US" b="1" dirty="0"/>
              <a:t>hardware device                                          </a:t>
            </a:r>
            <a:r>
              <a:rPr lang="en-US" dirty="0"/>
              <a:t>(in which case it is implied that it is running a software program capable of acting as a cloud service consumer).</a:t>
            </a:r>
          </a:p>
        </p:txBody>
      </p:sp>
    </p:spTree>
    <p:extLst>
      <p:ext uri="{BB962C8B-B14F-4D97-AF65-F5344CB8AC3E}">
        <p14:creationId xmlns:p14="http://schemas.microsoft.com/office/powerpoint/2010/main" val="38422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Goals and Benefits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The common benefits associated with adopting cloud computing are explained in this section.</a:t>
            </a:r>
          </a:p>
          <a:p>
            <a:pPr marL="463550" indent="-295275" algn="just">
              <a:lnSpc>
                <a:spcPct val="100000"/>
              </a:lnSpc>
              <a:buFont typeface="Wingdings" panose="05000000000000000000" pitchFamily="2" charset="2"/>
              <a:buChar char="§"/>
            </a:pPr>
            <a:r>
              <a:rPr lang="en-US" sz="2000" dirty="0"/>
              <a:t>Reduced Investments and Proportional Costs</a:t>
            </a:r>
          </a:p>
          <a:p>
            <a:pPr marL="463550" indent="-295275" algn="just">
              <a:lnSpc>
                <a:spcPct val="100000"/>
              </a:lnSpc>
              <a:buFont typeface="Wingdings" panose="05000000000000000000" pitchFamily="2" charset="2"/>
              <a:buChar char="§"/>
            </a:pPr>
            <a:r>
              <a:rPr lang="en-US" sz="2000" dirty="0"/>
              <a:t>Increased Scalability</a:t>
            </a:r>
          </a:p>
          <a:p>
            <a:pPr marL="463550" indent="-295275" algn="just">
              <a:lnSpc>
                <a:spcPct val="100000"/>
              </a:lnSpc>
              <a:buFont typeface="Wingdings" panose="05000000000000000000" pitchFamily="2" charset="2"/>
              <a:buChar char="§"/>
            </a:pPr>
            <a:r>
              <a:rPr lang="en-US" sz="2000" dirty="0"/>
              <a:t>Increased Availability and Reliability</a:t>
            </a:r>
          </a:p>
          <a:p>
            <a:pPr marL="55563" indent="-55563" algn="just">
              <a:lnSpc>
                <a:spcPct val="100000"/>
              </a:lnSpc>
              <a:buNone/>
            </a:pPr>
            <a:endParaRPr lang="en-US" sz="500" dirty="0"/>
          </a:p>
          <a:p>
            <a:pPr marL="0" indent="0" algn="just">
              <a:lnSpc>
                <a:spcPct val="100000"/>
              </a:lnSpc>
              <a:buNone/>
            </a:pPr>
            <a:r>
              <a:rPr lang="en-US" sz="2600" b="1" dirty="0"/>
              <a:t>Reduced Investments and Proportional Costs:</a:t>
            </a:r>
          </a:p>
          <a:p>
            <a:pPr algn="just">
              <a:lnSpc>
                <a:spcPct val="100000"/>
              </a:lnSpc>
            </a:pPr>
            <a:r>
              <a:rPr lang="en-US" sz="2000" dirty="0"/>
              <a:t>Similar to a </a:t>
            </a:r>
            <a:r>
              <a:rPr lang="en-US" sz="2000" b="1" dirty="0"/>
              <a:t>product wholesaler</a:t>
            </a:r>
            <a:r>
              <a:rPr lang="en-US" sz="2000" dirty="0"/>
              <a:t> that purchases goods in bulk for lower price points,</a:t>
            </a:r>
          </a:p>
          <a:p>
            <a:pPr marL="393700" indent="-393700" algn="just">
              <a:lnSpc>
                <a:spcPct val="100000"/>
              </a:lnSpc>
              <a:buNone/>
            </a:pPr>
            <a:r>
              <a:rPr lang="en-US" sz="2000" dirty="0"/>
              <a:t>   – </a:t>
            </a:r>
            <a:r>
              <a:rPr lang="en-US" sz="2000" b="1" dirty="0"/>
              <a:t>public cloud providers</a:t>
            </a:r>
            <a:r>
              <a:rPr lang="en-US" sz="2000" dirty="0"/>
              <a:t> base their business model on the mass-acquisition of IT resources that are then made available to cloud consumers via attractively priced leasing packages.</a:t>
            </a:r>
          </a:p>
          <a:p>
            <a:pPr algn="just">
              <a:lnSpc>
                <a:spcPct val="100000"/>
              </a:lnSpc>
            </a:pPr>
            <a:r>
              <a:rPr lang="en-US" sz="2000" dirty="0"/>
              <a:t>This opens the door for organizations to gain access to powerful infrastructure without having to purchase it themselves.</a:t>
            </a:r>
          </a:p>
        </p:txBody>
      </p:sp>
    </p:spTree>
    <p:extLst>
      <p:ext uri="{BB962C8B-B14F-4D97-AF65-F5344CB8AC3E}">
        <p14:creationId xmlns:p14="http://schemas.microsoft.com/office/powerpoint/2010/main" val="62791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Goals and Benefits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The most common economic way of </a:t>
            </a:r>
            <a:r>
              <a:rPr lang="en-US" sz="2000" b="1" dirty="0"/>
              <a:t>investing</a:t>
            </a:r>
            <a:r>
              <a:rPr lang="en-US" sz="2000" dirty="0"/>
              <a:t> in cloud-based IT resources is in the </a:t>
            </a:r>
            <a:r>
              <a:rPr lang="en-US" sz="2000" b="1" dirty="0"/>
              <a:t>reduction or outright elimination</a:t>
            </a:r>
            <a:r>
              <a:rPr lang="en-US" sz="2000" dirty="0"/>
              <a:t> of up-front IT investments (hardware &amp; software purchases and ownership costs).</a:t>
            </a:r>
          </a:p>
          <a:p>
            <a:pPr marL="0" indent="0" algn="just">
              <a:lnSpc>
                <a:spcPct val="100000"/>
              </a:lnSpc>
              <a:buNone/>
            </a:pPr>
            <a:r>
              <a:rPr lang="en-US" sz="2000" dirty="0"/>
              <a:t>   – This is referred to as </a:t>
            </a:r>
            <a:r>
              <a:rPr lang="en-US" sz="2000" b="1" i="1" dirty="0"/>
              <a:t>Reduced Investments</a:t>
            </a:r>
            <a:r>
              <a:rPr lang="en-US" sz="2000" dirty="0"/>
              <a:t>.</a:t>
            </a:r>
          </a:p>
          <a:p>
            <a:pPr algn="just">
              <a:lnSpc>
                <a:spcPct val="100000"/>
              </a:lnSpc>
            </a:pPr>
            <a:r>
              <a:rPr lang="en-US" sz="2000" dirty="0"/>
              <a:t>A cloud’s </a:t>
            </a:r>
            <a:r>
              <a:rPr lang="en-US" sz="2000" b="1" dirty="0"/>
              <a:t>Measured Usage </a:t>
            </a:r>
            <a:r>
              <a:rPr lang="en-US" sz="2000" dirty="0"/>
              <a:t>characteristic represents a feature-set that allows measured operational expenditures (i.e., directly related to business performance) to replace anticipated capital expenditures.</a:t>
            </a:r>
          </a:p>
          <a:p>
            <a:pPr marL="0" indent="0" algn="just">
              <a:lnSpc>
                <a:spcPct val="100000"/>
              </a:lnSpc>
              <a:buNone/>
            </a:pPr>
            <a:r>
              <a:rPr lang="en-US" sz="2000" dirty="0"/>
              <a:t>   – This is referred to as </a:t>
            </a:r>
            <a:r>
              <a:rPr lang="en-US" sz="2000" b="1" i="1" dirty="0"/>
              <a:t>Proportional Costs</a:t>
            </a:r>
            <a:r>
              <a:rPr lang="en-US" sz="2000" dirty="0"/>
              <a:t>.</a:t>
            </a:r>
          </a:p>
          <a:p>
            <a:pPr algn="just">
              <a:lnSpc>
                <a:spcPct val="100000"/>
              </a:lnSpc>
            </a:pPr>
            <a:r>
              <a:rPr lang="en-US" sz="2000" dirty="0"/>
              <a:t>In its most basic form, opportunities to decrease costs are derived from the </a:t>
            </a:r>
            <a:r>
              <a:rPr lang="en-US" sz="2000" b="1" dirty="0"/>
              <a:t>deployment and operation of large-scale data centers</a:t>
            </a:r>
            <a:r>
              <a:rPr lang="en-US" sz="2000" dirty="0"/>
              <a:t> by major cloud providers.</a:t>
            </a:r>
          </a:p>
          <a:p>
            <a:pPr algn="just">
              <a:lnSpc>
                <a:spcPct val="100000"/>
              </a:lnSpc>
            </a:pPr>
            <a:r>
              <a:rPr lang="en-US" sz="2000" dirty="0"/>
              <a:t>Such data centers are commonly located in destinations where </a:t>
            </a:r>
            <a:r>
              <a:rPr lang="en-US" sz="2000" i="1" dirty="0"/>
              <a:t>real estate</a:t>
            </a:r>
            <a:r>
              <a:rPr lang="en-US" sz="2000" dirty="0"/>
              <a:t>, </a:t>
            </a:r>
            <a:r>
              <a:rPr lang="en-US" sz="2000" i="1" dirty="0"/>
              <a:t>IT professionals</a:t>
            </a:r>
            <a:r>
              <a:rPr lang="en-US" sz="2000" dirty="0"/>
              <a:t>, and </a:t>
            </a:r>
            <a:r>
              <a:rPr lang="en-US" sz="2000" i="1" dirty="0"/>
              <a:t>network bandwidth</a:t>
            </a:r>
            <a:r>
              <a:rPr lang="en-US" sz="2000" dirty="0"/>
              <a:t> can be obtained at lower costs, resulting in both capital and operational savings.</a:t>
            </a:r>
          </a:p>
        </p:txBody>
      </p:sp>
    </p:spTree>
    <p:extLst>
      <p:ext uri="{BB962C8B-B14F-4D97-AF65-F5344CB8AC3E}">
        <p14:creationId xmlns:p14="http://schemas.microsoft.com/office/powerpoint/2010/main" val="100245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Goals and Benefits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Common measurable benefits to cloud consumers include:</a:t>
            </a:r>
          </a:p>
          <a:p>
            <a:pPr marL="463550" indent="-295275" algn="just">
              <a:lnSpc>
                <a:spcPct val="100000"/>
              </a:lnSpc>
              <a:buFont typeface="Wingdings" panose="05000000000000000000" pitchFamily="2" charset="2"/>
              <a:buChar char="§"/>
            </a:pPr>
            <a:r>
              <a:rPr lang="en-US" sz="2000" b="1" dirty="0"/>
              <a:t>On-demand access</a:t>
            </a:r>
            <a:r>
              <a:rPr lang="en-US" sz="2000" dirty="0"/>
              <a:t> to pay-as-you-go computing resources on a          short-term basis (such as processors by the hour), and the ability to release these computing resources when they are no longer needed.</a:t>
            </a:r>
          </a:p>
          <a:p>
            <a:pPr marL="463550" indent="-295275" algn="just">
              <a:lnSpc>
                <a:spcPct val="100000"/>
              </a:lnSpc>
              <a:buFont typeface="Wingdings" panose="05000000000000000000" pitchFamily="2" charset="2"/>
              <a:buChar char="§"/>
            </a:pPr>
            <a:r>
              <a:rPr lang="en-US" sz="2000" dirty="0"/>
              <a:t>The perception of having </a:t>
            </a:r>
            <a:r>
              <a:rPr lang="en-US" sz="2000" b="1" dirty="0"/>
              <a:t>unlimited computing resources</a:t>
            </a:r>
            <a:r>
              <a:rPr lang="en-US" sz="2000" dirty="0"/>
              <a:t> that are available on demand, thereby reducing the need to prepare for provisioning.</a:t>
            </a:r>
          </a:p>
          <a:p>
            <a:pPr marL="463550" indent="-295275" algn="just">
              <a:lnSpc>
                <a:spcPct val="100000"/>
              </a:lnSpc>
              <a:buFont typeface="Wingdings" panose="05000000000000000000" pitchFamily="2" charset="2"/>
              <a:buChar char="§"/>
            </a:pPr>
            <a:r>
              <a:rPr lang="en-US" sz="2000" dirty="0"/>
              <a:t>The </a:t>
            </a:r>
            <a:r>
              <a:rPr lang="en-US" sz="2000" b="1" dirty="0"/>
              <a:t>ability to add or remove IT resources</a:t>
            </a:r>
            <a:r>
              <a:rPr lang="en-US" sz="2000" dirty="0"/>
              <a:t> at a fine-grained level, such as modifying available storage disk space by single gigabyte increments.</a:t>
            </a:r>
          </a:p>
          <a:p>
            <a:pPr marL="463550" indent="-295275" algn="just">
              <a:lnSpc>
                <a:spcPct val="100000"/>
              </a:lnSpc>
              <a:buFont typeface="Wingdings" panose="05000000000000000000" pitchFamily="2" charset="2"/>
              <a:buChar char="§"/>
            </a:pPr>
            <a:r>
              <a:rPr lang="en-US" sz="2000" b="1" dirty="0"/>
              <a:t>Abstraction of the infrastructure</a:t>
            </a:r>
            <a:r>
              <a:rPr lang="en-US" sz="2000" dirty="0"/>
              <a:t> so applications are not locked into devices or locations and can be easily moved if needed.</a:t>
            </a:r>
          </a:p>
        </p:txBody>
      </p:sp>
    </p:spTree>
    <p:extLst>
      <p:ext uri="{BB962C8B-B14F-4D97-AF65-F5344CB8AC3E}">
        <p14:creationId xmlns:p14="http://schemas.microsoft.com/office/powerpoint/2010/main" val="1130976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Goals and Benefits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Increased Scalability:</a:t>
            </a:r>
          </a:p>
          <a:p>
            <a:pPr algn="just">
              <a:lnSpc>
                <a:spcPct val="100000"/>
              </a:lnSpc>
            </a:pPr>
            <a:r>
              <a:rPr lang="en-US" sz="2000" dirty="0"/>
              <a:t>By providing pools of IT resources, along with tools and technologies designed to manage them collectively,</a:t>
            </a:r>
          </a:p>
          <a:p>
            <a:pPr marL="463550" indent="-463550" algn="just">
              <a:lnSpc>
                <a:spcPct val="100000"/>
              </a:lnSpc>
              <a:buNone/>
            </a:pPr>
            <a:r>
              <a:rPr lang="en-US" sz="2000" dirty="0"/>
              <a:t>   – clouds can </a:t>
            </a:r>
            <a:r>
              <a:rPr lang="en-US" sz="2000" b="1" dirty="0"/>
              <a:t>instantly and dynamically</a:t>
            </a:r>
            <a:r>
              <a:rPr lang="en-US" sz="2000" dirty="0"/>
              <a:t> allocate IT resources to cloud consumers, on-demand or via the cloud consumer’s direct configuration.</a:t>
            </a:r>
          </a:p>
          <a:p>
            <a:pPr marL="168275" indent="-168275" algn="just">
              <a:lnSpc>
                <a:spcPct val="100000"/>
              </a:lnSpc>
            </a:pPr>
            <a:r>
              <a:rPr lang="en-US" sz="2000" dirty="0"/>
              <a:t>This empowers cloud consumers to scale their cloud-based IT resources to accommodate processing fluctuations and peaks automatically or manually.</a:t>
            </a:r>
          </a:p>
        </p:txBody>
      </p:sp>
      <p:pic>
        <p:nvPicPr>
          <p:cNvPr id="4" name="Picture 3">
            <a:extLst>
              <a:ext uri="{FF2B5EF4-FFF2-40B4-BE49-F238E27FC236}">
                <a16:creationId xmlns:a16="http://schemas.microsoft.com/office/drawing/2014/main" id="{AF0D6215-D553-4ADB-BCBB-DED19A4B65A8}"/>
              </a:ext>
            </a:extLst>
          </p:cNvPr>
          <p:cNvPicPr>
            <a:picLocks noChangeAspect="1"/>
          </p:cNvPicPr>
          <p:nvPr/>
        </p:nvPicPr>
        <p:blipFill>
          <a:blip r:embed="rId2">
            <a:lum bright="-20000" contrast="40000"/>
          </a:blip>
          <a:stretch>
            <a:fillRect/>
          </a:stretch>
        </p:blipFill>
        <p:spPr>
          <a:xfrm>
            <a:off x="886265" y="4207523"/>
            <a:ext cx="3981157" cy="2532103"/>
          </a:xfrm>
          <a:prstGeom prst="rect">
            <a:avLst/>
          </a:prstGeom>
        </p:spPr>
      </p:pic>
      <p:sp>
        <p:nvSpPr>
          <p:cNvPr id="5" name="Rectangle 4">
            <a:extLst>
              <a:ext uri="{FF2B5EF4-FFF2-40B4-BE49-F238E27FC236}">
                <a16:creationId xmlns:a16="http://schemas.microsoft.com/office/drawing/2014/main" id="{A0FBCDD9-F96C-4963-8B77-8F0C1E1A558B}"/>
              </a:ext>
            </a:extLst>
          </p:cNvPr>
          <p:cNvSpPr/>
          <p:nvPr/>
        </p:nvSpPr>
        <p:spPr>
          <a:xfrm>
            <a:off x="5026561" y="5011909"/>
            <a:ext cx="3690132" cy="923330"/>
          </a:xfrm>
          <a:prstGeom prst="rect">
            <a:avLst/>
          </a:prstGeom>
        </p:spPr>
        <p:txBody>
          <a:bodyPr wrap="square">
            <a:spAutoFit/>
          </a:bodyPr>
          <a:lstStyle/>
          <a:p>
            <a:pPr algn="just"/>
            <a:r>
              <a:rPr lang="en-US" dirty="0">
                <a:cs typeface="Times New Roman" panose="02020603050405020304" pitchFamily="18" charset="0"/>
              </a:rPr>
              <a:t>An example of an organization’s changing demand for an IT resource over the course of a day (24 Hours).</a:t>
            </a:r>
          </a:p>
        </p:txBody>
      </p:sp>
    </p:spTree>
    <p:extLst>
      <p:ext uri="{BB962C8B-B14F-4D97-AF65-F5344CB8AC3E}">
        <p14:creationId xmlns:p14="http://schemas.microsoft.com/office/powerpoint/2010/main" val="4041088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Goals and Benefits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Increased Availability and Reliability:</a:t>
            </a:r>
          </a:p>
          <a:p>
            <a:pPr algn="just">
              <a:lnSpc>
                <a:spcPct val="100000"/>
              </a:lnSpc>
            </a:pPr>
            <a:r>
              <a:rPr lang="en-US" sz="2000" dirty="0"/>
              <a:t>The availability and reliability of IT resources are directly associated with </a:t>
            </a:r>
            <a:r>
              <a:rPr lang="en-US" sz="2000" b="1" dirty="0"/>
              <a:t>noticeable business benefits</a:t>
            </a:r>
            <a:r>
              <a:rPr lang="en-US" sz="2000" dirty="0"/>
              <a:t>.</a:t>
            </a:r>
          </a:p>
          <a:p>
            <a:pPr algn="just">
              <a:lnSpc>
                <a:spcPct val="100000"/>
              </a:lnSpc>
            </a:pPr>
            <a:r>
              <a:rPr lang="en-US" sz="2000" dirty="0"/>
              <a:t>A hallmark of the typical cloud environment is its key ability to provide extensive support for:</a:t>
            </a:r>
          </a:p>
          <a:p>
            <a:pPr marL="463550" indent="-295275" algn="just">
              <a:lnSpc>
                <a:spcPct val="100000"/>
              </a:lnSpc>
              <a:buFont typeface="Wingdings" panose="05000000000000000000" pitchFamily="2" charset="2"/>
              <a:buChar char="§"/>
            </a:pPr>
            <a:r>
              <a:rPr lang="en-US" sz="2000" dirty="0"/>
              <a:t>increasing the availability of a cloud-based IT resource to minimize or even eliminate outages.</a:t>
            </a:r>
          </a:p>
          <a:p>
            <a:pPr marL="463550" indent="-295275" algn="just">
              <a:lnSpc>
                <a:spcPct val="100000"/>
              </a:lnSpc>
              <a:buFont typeface="Wingdings" panose="05000000000000000000" pitchFamily="2" charset="2"/>
              <a:buChar char="§"/>
            </a:pPr>
            <a:r>
              <a:rPr lang="en-US" sz="2000" dirty="0"/>
              <a:t>increasing its reliability so as to minimize the impact of runtime failure conditions.</a:t>
            </a:r>
          </a:p>
          <a:p>
            <a:pPr marL="0" indent="0" algn="just">
              <a:lnSpc>
                <a:spcPct val="100000"/>
              </a:lnSpc>
            </a:pPr>
            <a:r>
              <a:rPr lang="en-US" sz="2000" dirty="0"/>
              <a:t> </a:t>
            </a:r>
            <a:r>
              <a:rPr lang="en-US" sz="2000" b="1" dirty="0"/>
              <a:t>RAS</a:t>
            </a:r>
            <a:r>
              <a:rPr lang="en-US" sz="2000" dirty="0"/>
              <a:t>: </a:t>
            </a:r>
            <a:r>
              <a:rPr lang="en-US" sz="2000" b="1" dirty="0"/>
              <a:t>R</a:t>
            </a:r>
            <a:r>
              <a:rPr lang="en-US" sz="2000" dirty="0"/>
              <a:t>eliability, </a:t>
            </a:r>
            <a:r>
              <a:rPr lang="en-US" sz="2000" b="1" dirty="0"/>
              <a:t>A</a:t>
            </a:r>
            <a:r>
              <a:rPr lang="en-US" sz="2000" dirty="0"/>
              <a:t>vailability and </a:t>
            </a:r>
            <a:r>
              <a:rPr lang="en-US" sz="2000" b="1" dirty="0"/>
              <a:t>S</a:t>
            </a:r>
            <a:r>
              <a:rPr lang="en-US" sz="2000" dirty="0"/>
              <a:t>erviceability.</a:t>
            </a:r>
          </a:p>
          <a:p>
            <a:pPr marL="0" indent="0" algn="just">
              <a:lnSpc>
                <a:spcPct val="100000"/>
              </a:lnSpc>
              <a:buNone/>
            </a:pPr>
            <a:r>
              <a:rPr lang="en-US" sz="2000" dirty="0"/>
              <a:t>   – First used by IBM for their Mainframes (only to hardware).</a:t>
            </a:r>
          </a:p>
        </p:txBody>
      </p:sp>
    </p:spTree>
    <p:extLst>
      <p:ext uri="{BB962C8B-B14F-4D97-AF65-F5344CB8AC3E}">
        <p14:creationId xmlns:p14="http://schemas.microsoft.com/office/powerpoint/2010/main" val="1713963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Several of the most critical cloud computing challenges pertaining mostly to cloud consumers that use IT resources located in </a:t>
            </a:r>
            <a:r>
              <a:rPr lang="en-US" sz="2000" b="1" dirty="0"/>
              <a:t>public clouds</a:t>
            </a:r>
            <a:r>
              <a:rPr lang="en-US" sz="2000" dirty="0"/>
              <a:t> are presented and examined.</a:t>
            </a:r>
          </a:p>
          <a:p>
            <a:pPr marL="463550" indent="-295275" algn="just">
              <a:lnSpc>
                <a:spcPct val="100000"/>
              </a:lnSpc>
              <a:buFont typeface="Wingdings" panose="05000000000000000000" pitchFamily="2" charset="2"/>
              <a:buChar char="§"/>
            </a:pPr>
            <a:r>
              <a:rPr lang="en-US" sz="2000" dirty="0"/>
              <a:t>Increased Security Vulnerabilities</a:t>
            </a:r>
          </a:p>
          <a:p>
            <a:pPr marL="463550" indent="-295275" algn="just">
              <a:lnSpc>
                <a:spcPct val="100000"/>
              </a:lnSpc>
              <a:buFont typeface="Wingdings" panose="05000000000000000000" pitchFamily="2" charset="2"/>
              <a:buChar char="§"/>
            </a:pPr>
            <a:r>
              <a:rPr lang="en-US" sz="2000" dirty="0"/>
              <a:t>Reduced Operational Governance Control</a:t>
            </a:r>
          </a:p>
          <a:p>
            <a:pPr marL="463550" indent="-295275" algn="just">
              <a:lnSpc>
                <a:spcPct val="100000"/>
              </a:lnSpc>
              <a:buFont typeface="Wingdings" panose="05000000000000000000" pitchFamily="2" charset="2"/>
              <a:buChar char="§"/>
            </a:pPr>
            <a:r>
              <a:rPr lang="en-US" sz="2000" dirty="0"/>
              <a:t>Limited Portability Between Cloud Providers</a:t>
            </a:r>
          </a:p>
          <a:p>
            <a:pPr marL="463550" indent="-295275" algn="just">
              <a:lnSpc>
                <a:spcPct val="100000"/>
              </a:lnSpc>
              <a:buFont typeface="Wingdings" panose="05000000000000000000" pitchFamily="2" charset="2"/>
              <a:buChar char="§"/>
            </a:pPr>
            <a:r>
              <a:rPr lang="en-US" sz="2000" dirty="0"/>
              <a:t>Multi-Regional Compliance and Legal Issues</a:t>
            </a:r>
          </a:p>
          <a:p>
            <a:pPr marL="463550" indent="-295275" algn="just">
              <a:lnSpc>
                <a:spcPct val="100000"/>
              </a:lnSpc>
              <a:buFont typeface="Wingdings" panose="05000000000000000000" pitchFamily="2" charset="2"/>
              <a:buChar char="§"/>
            </a:pPr>
            <a:endParaRPr lang="en-US" sz="500" dirty="0"/>
          </a:p>
        </p:txBody>
      </p:sp>
    </p:spTree>
    <p:extLst>
      <p:ext uri="{BB962C8B-B14F-4D97-AF65-F5344CB8AC3E}">
        <p14:creationId xmlns:p14="http://schemas.microsoft.com/office/powerpoint/2010/main" val="928690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Increased Security Vulnerabilities:</a:t>
            </a:r>
          </a:p>
          <a:p>
            <a:pPr algn="just">
              <a:lnSpc>
                <a:spcPct val="100000"/>
              </a:lnSpc>
            </a:pPr>
            <a:r>
              <a:rPr lang="en-US" sz="2000" dirty="0"/>
              <a:t>The moving of business data to the cloud means that the responsibility over data security becomes shared with the cloud provider.</a:t>
            </a:r>
          </a:p>
          <a:p>
            <a:pPr algn="just">
              <a:lnSpc>
                <a:spcPct val="100000"/>
              </a:lnSpc>
            </a:pPr>
            <a:r>
              <a:rPr lang="en-US" sz="2000" dirty="0"/>
              <a:t>The remote usage of IT resources requires an expansion of trust boundaries by the cloud consumer to include the external cloud.</a:t>
            </a:r>
          </a:p>
          <a:p>
            <a:pPr algn="just">
              <a:lnSpc>
                <a:spcPct val="100000"/>
              </a:lnSpc>
            </a:pPr>
            <a:r>
              <a:rPr lang="en-US" sz="2000" dirty="0"/>
              <a:t>It can be difficult to establish a </a:t>
            </a:r>
            <a:r>
              <a:rPr lang="en-US" sz="2000" b="1" dirty="0"/>
              <a:t>security architecture</a:t>
            </a:r>
            <a:r>
              <a:rPr lang="en-US" sz="2000" dirty="0"/>
              <a:t> that spans such a trust boundary without introducing vulnerabilities,</a:t>
            </a:r>
          </a:p>
          <a:p>
            <a:pPr marL="338138" indent="-338138" algn="just">
              <a:lnSpc>
                <a:spcPct val="100000"/>
              </a:lnSpc>
              <a:buNone/>
            </a:pPr>
            <a:r>
              <a:rPr lang="en-US" sz="2000" dirty="0"/>
              <a:t>   – unless cloud consumers and cloud providers happen to support the same or compatible security frameworks — which is unlikely with public clouds.</a:t>
            </a:r>
          </a:p>
          <a:p>
            <a:pPr marL="338138" indent="-338138" algn="just">
              <a:lnSpc>
                <a:spcPct val="100000"/>
              </a:lnSpc>
              <a:buNone/>
            </a:pPr>
            <a:endParaRPr lang="en-US" sz="1000" dirty="0"/>
          </a:p>
          <a:p>
            <a:pPr algn="just">
              <a:lnSpc>
                <a:spcPct val="100000"/>
              </a:lnSpc>
            </a:pPr>
            <a:r>
              <a:rPr lang="en-US" sz="2000" dirty="0"/>
              <a:t>The </a:t>
            </a:r>
            <a:r>
              <a:rPr lang="en-US" sz="2000" b="1" dirty="0"/>
              <a:t>overlapping of trust boundaries</a:t>
            </a:r>
            <a:r>
              <a:rPr lang="en-US" sz="2000" dirty="0"/>
              <a:t> and the </a:t>
            </a:r>
            <a:r>
              <a:rPr lang="en-US" sz="2000" b="1" dirty="0"/>
              <a:t>increased exposure of data</a:t>
            </a:r>
            <a:r>
              <a:rPr lang="en-US" sz="2000" dirty="0"/>
              <a:t> can provide </a:t>
            </a:r>
            <a:r>
              <a:rPr lang="en-US" sz="2000" b="1" dirty="0"/>
              <a:t>malicious cloud consumers</a:t>
            </a:r>
            <a:r>
              <a:rPr lang="en-US" sz="2000" dirty="0"/>
              <a:t> (human and automated) with greater opportunities to attack IT resources and steal or damage business data.</a:t>
            </a:r>
          </a:p>
        </p:txBody>
      </p:sp>
    </p:spTree>
    <p:extLst>
      <p:ext uri="{BB962C8B-B14F-4D97-AF65-F5344CB8AC3E}">
        <p14:creationId xmlns:p14="http://schemas.microsoft.com/office/powerpoint/2010/main" val="3942132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pic>
        <p:nvPicPr>
          <p:cNvPr id="4" name="Picture 3">
            <a:extLst>
              <a:ext uri="{FF2B5EF4-FFF2-40B4-BE49-F238E27FC236}">
                <a16:creationId xmlns:a16="http://schemas.microsoft.com/office/drawing/2014/main" id="{0F25612A-F12C-4568-9EE0-3C7E538D1855}"/>
              </a:ext>
            </a:extLst>
          </p:cNvPr>
          <p:cNvPicPr>
            <a:picLocks noChangeAspect="1"/>
          </p:cNvPicPr>
          <p:nvPr/>
        </p:nvPicPr>
        <p:blipFill>
          <a:blip r:embed="rId2">
            <a:lum bright="-20000" contrast="40000"/>
          </a:blip>
          <a:stretch>
            <a:fillRect/>
          </a:stretch>
        </p:blipFill>
        <p:spPr>
          <a:xfrm>
            <a:off x="765580" y="1224998"/>
            <a:ext cx="7168598" cy="4858172"/>
          </a:xfrm>
          <a:prstGeom prst="rect">
            <a:avLst/>
          </a:prstGeom>
        </p:spPr>
      </p:pic>
      <p:sp>
        <p:nvSpPr>
          <p:cNvPr id="7" name="Rectangle 6">
            <a:extLst>
              <a:ext uri="{FF2B5EF4-FFF2-40B4-BE49-F238E27FC236}">
                <a16:creationId xmlns:a16="http://schemas.microsoft.com/office/drawing/2014/main" id="{D6C14A37-9325-489F-B08D-AD319631B3F3}"/>
              </a:ext>
            </a:extLst>
          </p:cNvPr>
          <p:cNvSpPr/>
          <p:nvPr/>
        </p:nvSpPr>
        <p:spPr>
          <a:xfrm>
            <a:off x="1691085" y="6083170"/>
            <a:ext cx="5761829" cy="646331"/>
          </a:xfrm>
          <a:prstGeom prst="rect">
            <a:avLst/>
          </a:prstGeom>
        </p:spPr>
        <p:txBody>
          <a:bodyPr wrap="square">
            <a:spAutoFit/>
          </a:bodyPr>
          <a:lstStyle/>
          <a:p>
            <a:pPr algn="ctr"/>
            <a:r>
              <a:rPr lang="en-US" dirty="0"/>
              <a:t>The shaded area with diagonal lines indicates the overlap of two organizations’ trust boundaries.</a:t>
            </a:r>
          </a:p>
        </p:txBody>
      </p:sp>
    </p:spTree>
    <p:extLst>
      <p:ext uri="{BB962C8B-B14F-4D97-AF65-F5344CB8AC3E}">
        <p14:creationId xmlns:p14="http://schemas.microsoft.com/office/powerpoint/2010/main" val="195944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Course Objectives and Outcomes</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78145"/>
            <a:ext cx="8205861" cy="1705366"/>
          </a:xfrm>
        </p:spPr>
        <p:txBody>
          <a:bodyPr>
            <a:normAutofit fontScale="25000" lnSpcReduction="20000"/>
          </a:bodyPr>
          <a:lstStyle/>
          <a:p>
            <a:pPr marL="225425" indent="-225425" algn="just">
              <a:lnSpc>
                <a:spcPct val="100000"/>
              </a:lnSpc>
              <a:buNone/>
            </a:pPr>
            <a:r>
              <a:rPr lang="en-US" sz="8800" b="1" dirty="0"/>
              <a:t>Course Objectives:</a:t>
            </a:r>
          </a:p>
          <a:p>
            <a:pPr marL="225425" indent="-225425" algn="just">
              <a:lnSpc>
                <a:spcPct val="100000"/>
              </a:lnSpc>
              <a:buNone/>
            </a:pPr>
            <a:r>
              <a:rPr lang="en-US" sz="8000" dirty="0"/>
              <a:t>1. </a:t>
            </a:r>
            <a:r>
              <a:rPr lang="en-US" sz="8000" b="1" dirty="0"/>
              <a:t>Describe</a:t>
            </a:r>
            <a:r>
              <a:rPr lang="en-US" sz="8000" dirty="0"/>
              <a:t> the knowledge in different layers of cloud computing and Cloud delivery models.</a:t>
            </a:r>
          </a:p>
          <a:p>
            <a:pPr marL="0" indent="0" algn="just">
              <a:lnSpc>
                <a:spcPct val="100000"/>
              </a:lnSpc>
              <a:buNone/>
            </a:pPr>
            <a:r>
              <a:rPr lang="en-US" sz="8000" dirty="0"/>
              <a:t>2. </a:t>
            </a:r>
            <a:r>
              <a:rPr lang="en-US" sz="8000" b="1" dirty="0"/>
              <a:t>Illustrate</a:t>
            </a:r>
            <a:r>
              <a:rPr lang="en-US" sz="8000" dirty="0"/>
              <a:t> the functioning of cloud computing technologies.</a:t>
            </a:r>
          </a:p>
          <a:p>
            <a:pPr marL="0" indent="0" algn="just">
              <a:lnSpc>
                <a:spcPct val="100000"/>
              </a:lnSpc>
              <a:buNone/>
            </a:pPr>
            <a:r>
              <a:rPr lang="en-US" sz="8000" dirty="0"/>
              <a:t>3. </a:t>
            </a:r>
            <a:r>
              <a:rPr lang="en-US" sz="8000" b="1" dirty="0"/>
              <a:t>Explain</a:t>
            </a:r>
            <a:r>
              <a:rPr lang="en-US" sz="8000" dirty="0"/>
              <a:t> the use of various cloud computing mechanisms.</a:t>
            </a:r>
          </a:p>
          <a:p>
            <a:pPr marL="0" indent="0" algn="just">
              <a:lnSpc>
                <a:spcPct val="100000"/>
              </a:lnSpc>
              <a:buNone/>
            </a:pPr>
            <a:r>
              <a:rPr lang="en-US" sz="8000" dirty="0"/>
              <a:t>4. </a:t>
            </a:r>
            <a:r>
              <a:rPr lang="en-US" sz="8000" b="1" dirty="0"/>
              <a:t>Elaborate</a:t>
            </a:r>
            <a:r>
              <a:rPr lang="en-US" sz="8000" dirty="0"/>
              <a:t> the levels of Virtualization Techniques.</a:t>
            </a:r>
          </a:p>
          <a:p>
            <a:pPr marL="0" indent="0" algn="just">
              <a:lnSpc>
                <a:spcPct val="100000"/>
              </a:lnSpc>
              <a:buNone/>
            </a:pPr>
            <a:endParaRPr lang="en-US" sz="3200" dirty="0"/>
          </a:p>
          <a:p>
            <a:pPr marL="0" indent="0" algn="just">
              <a:lnSpc>
                <a:spcPct val="100000"/>
              </a:lnSpc>
              <a:buNone/>
            </a:pPr>
            <a:r>
              <a:rPr lang="en-US" sz="8800" b="1" dirty="0"/>
              <a:t>Course Outcomes:</a:t>
            </a:r>
          </a:p>
          <a:p>
            <a:pPr marL="0" indent="0" algn="just">
              <a:lnSpc>
                <a:spcPct val="100000"/>
              </a:lnSpc>
              <a:buNone/>
            </a:pPr>
            <a:r>
              <a:rPr lang="en-US" sz="7200" b="1" i="1" dirty="0"/>
              <a:t>By the end of this course, the student will be able to:</a:t>
            </a:r>
          </a:p>
          <a:p>
            <a:pPr marL="0" indent="0" algn="just">
              <a:lnSpc>
                <a:spcPct val="100000"/>
              </a:lnSpc>
              <a:buNone/>
            </a:pPr>
            <a:r>
              <a:rPr lang="en-US" sz="8000" dirty="0"/>
              <a:t>1.  </a:t>
            </a:r>
            <a:r>
              <a:rPr lang="en-US" sz="8000" b="1" dirty="0"/>
              <a:t>Distinguish</a:t>
            </a:r>
            <a:r>
              <a:rPr lang="en-US" sz="8000" dirty="0"/>
              <a:t> the cloud computing delivery models.</a:t>
            </a:r>
          </a:p>
          <a:p>
            <a:pPr marL="280988" indent="-280988" algn="just">
              <a:lnSpc>
                <a:spcPct val="100000"/>
              </a:lnSpc>
              <a:buNone/>
            </a:pPr>
            <a:r>
              <a:rPr lang="en-US" sz="8000" dirty="0"/>
              <a:t>2. </a:t>
            </a:r>
            <a:r>
              <a:rPr lang="en-US" sz="8000" b="1" dirty="0"/>
              <a:t>Explore</a:t>
            </a:r>
            <a:r>
              <a:rPr lang="en-US" sz="8000" dirty="0"/>
              <a:t> the working of cloud computing technologies like data center  technology, virtualization technology, web technology, multitenant technology and service technology.</a:t>
            </a:r>
          </a:p>
          <a:p>
            <a:pPr marL="338138" indent="-338138" algn="just">
              <a:lnSpc>
                <a:spcPct val="100000"/>
              </a:lnSpc>
              <a:buNone/>
            </a:pPr>
            <a:r>
              <a:rPr lang="en-US" sz="8000" dirty="0"/>
              <a:t>3. </a:t>
            </a:r>
            <a:r>
              <a:rPr lang="en-US" sz="8000" b="1" dirty="0"/>
              <a:t>Interpret</a:t>
            </a:r>
            <a:r>
              <a:rPr lang="en-US" sz="8000" dirty="0"/>
              <a:t> various cloud computing mechanisms like load balancer, automated scaled listener, failover system and more.</a:t>
            </a:r>
          </a:p>
          <a:p>
            <a:pPr marL="0" indent="0" algn="just">
              <a:lnSpc>
                <a:spcPct val="100000"/>
              </a:lnSpc>
              <a:buNone/>
            </a:pPr>
            <a:r>
              <a:rPr lang="en-US" sz="8000" dirty="0"/>
              <a:t>4.  </a:t>
            </a:r>
            <a:r>
              <a:rPr lang="en-US" sz="8000" b="1" dirty="0"/>
              <a:t>Apply</a:t>
            </a:r>
            <a:r>
              <a:rPr lang="en-US" sz="8000" dirty="0"/>
              <a:t> the use of Virtualization techniques in Cloud services.</a:t>
            </a:r>
          </a:p>
          <a:p>
            <a:pPr marL="0" indent="0">
              <a:lnSpc>
                <a:spcPct val="100000"/>
              </a:lnSpc>
              <a:buNone/>
            </a:pPr>
            <a:endParaRPr lang="en-US" sz="3500" b="1" dirty="0"/>
          </a:p>
          <a:p>
            <a:pPr marL="0" indent="0">
              <a:lnSpc>
                <a:spcPct val="100000"/>
              </a:lnSpc>
              <a:buNone/>
            </a:pPr>
            <a:endParaRPr lang="en-US" sz="2000" dirty="0"/>
          </a:p>
        </p:txBody>
      </p:sp>
    </p:spTree>
    <p:extLst>
      <p:ext uri="{BB962C8B-B14F-4D97-AF65-F5344CB8AC3E}">
        <p14:creationId xmlns:p14="http://schemas.microsoft.com/office/powerpoint/2010/main" val="800037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Reduced Operational Governance Control:</a:t>
            </a:r>
          </a:p>
          <a:p>
            <a:pPr algn="just">
              <a:lnSpc>
                <a:spcPct val="100000"/>
              </a:lnSpc>
            </a:pPr>
            <a:r>
              <a:rPr lang="en-US" sz="2000" dirty="0"/>
              <a:t>Cloud consumers are usually allotted a level of governance control that is lower than that over on-premise IT resources.</a:t>
            </a:r>
          </a:p>
          <a:p>
            <a:pPr algn="just">
              <a:lnSpc>
                <a:spcPct val="100000"/>
              </a:lnSpc>
            </a:pPr>
            <a:r>
              <a:rPr lang="en-US" sz="2000" dirty="0"/>
              <a:t>This can introduce </a:t>
            </a:r>
            <a:r>
              <a:rPr lang="en-US" sz="2000" b="1" dirty="0"/>
              <a:t>risks</a:t>
            </a:r>
            <a:r>
              <a:rPr lang="en-US" sz="2000" dirty="0"/>
              <a:t> associated with how the cloud provider operates its cloud, as well as the external connections that are required for communication between the cloud and the cloud consumer.</a:t>
            </a:r>
          </a:p>
          <a:p>
            <a:pPr algn="just">
              <a:lnSpc>
                <a:spcPct val="100000"/>
              </a:lnSpc>
            </a:pPr>
            <a:r>
              <a:rPr lang="en-US" sz="2000" dirty="0"/>
              <a:t>Consider the following examples:</a:t>
            </a:r>
          </a:p>
          <a:p>
            <a:pPr marL="463550" indent="-295275" algn="just">
              <a:lnSpc>
                <a:spcPct val="100000"/>
              </a:lnSpc>
              <a:buFont typeface="Wingdings" panose="05000000000000000000" pitchFamily="2" charset="2"/>
              <a:buChar char="§"/>
            </a:pPr>
            <a:r>
              <a:rPr lang="en-US" sz="2000" dirty="0"/>
              <a:t>An unreliable cloud provider may not maintain the guarantees it makes in the </a:t>
            </a:r>
            <a:r>
              <a:rPr lang="en-US" sz="2000" b="1" dirty="0"/>
              <a:t>SLAs</a:t>
            </a:r>
            <a:r>
              <a:rPr lang="en-US" sz="2000" dirty="0"/>
              <a:t> that were published for its cloud services. This can risk the quality of the cloud consumer solutions that rely on these cloud services.</a:t>
            </a:r>
          </a:p>
          <a:p>
            <a:pPr marL="463550" indent="-295275" algn="just">
              <a:lnSpc>
                <a:spcPct val="100000"/>
              </a:lnSpc>
              <a:buFont typeface="Wingdings" panose="05000000000000000000" pitchFamily="2" charset="2"/>
              <a:buChar char="§"/>
            </a:pPr>
            <a:r>
              <a:rPr lang="en-US" sz="2000" b="1" dirty="0"/>
              <a:t>Longer geographic distances</a:t>
            </a:r>
            <a:r>
              <a:rPr lang="en-US" sz="2000" dirty="0"/>
              <a:t> between the cloud consumer and cloud provider can require additional network hops that introduce fluctuating latency and potential bandwidth constraints.</a:t>
            </a:r>
          </a:p>
        </p:txBody>
      </p:sp>
    </p:spTree>
    <p:extLst>
      <p:ext uri="{BB962C8B-B14F-4D97-AF65-F5344CB8AC3E}">
        <p14:creationId xmlns:p14="http://schemas.microsoft.com/office/powerpoint/2010/main" val="828424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pic>
        <p:nvPicPr>
          <p:cNvPr id="3" name="Picture 2">
            <a:extLst>
              <a:ext uri="{FF2B5EF4-FFF2-40B4-BE49-F238E27FC236}">
                <a16:creationId xmlns:a16="http://schemas.microsoft.com/office/drawing/2014/main" id="{4879432A-726F-4AEC-8CD5-6592554E0E35}"/>
              </a:ext>
            </a:extLst>
          </p:cNvPr>
          <p:cNvPicPr>
            <a:picLocks noChangeAspect="1"/>
          </p:cNvPicPr>
          <p:nvPr/>
        </p:nvPicPr>
        <p:blipFill>
          <a:blip r:embed="rId2">
            <a:lum bright="-20000" contrast="40000"/>
          </a:blip>
          <a:stretch>
            <a:fillRect/>
          </a:stretch>
        </p:blipFill>
        <p:spPr>
          <a:xfrm>
            <a:off x="733381" y="1361789"/>
            <a:ext cx="6636229" cy="4134422"/>
          </a:xfrm>
          <a:prstGeom prst="rect">
            <a:avLst/>
          </a:prstGeom>
        </p:spPr>
      </p:pic>
      <p:sp>
        <p:nvSpPr>
          <p:cNvPr id="5" name="Rectangle 4">
            <a:extLst>
              <a:ext uri="{FF2B5EF4-FFF2-40B4-BE49-F238E27FC236}">
                <a16:creationId xmlns:a16="http://schemas.microsoft.com/office/drawing/2014/main" id="{377E9081-40AA-48D5-AF16-35464D792786}"/>
              </a:ext>
            </a:extLst>
          </p:cNvPr>
          <p:cNvSpPr/>
          <p:nvPr/>
        </p:nvSpPr>
        <p:spPr>
          <a:xfrm>
            <a:off x="804493" y="5735043"/>
            <a:ext cx="7309925" cy="646331"/>
          </a:xfrm>
          <a:prstGeom prst="rect">
            <a:avLst/>
          </a:prstGeom>
        </p:spPr>
        <p:txBody>
          <a:bodyPr wrap="square">
            <a:spAutoFit/>
          </a:bodyPr>
          <a:lstStyle/>
          <a:p>
            <a:pPr algn="ctr"/>
            <a:r>
              <a:rPr lang="en-US" dirty="0"/>
              <a:t>An unreliable network connection compromises the quality of communication between cloud consumer and cloud provider environments.</a:t>
            </a:r>
          </a:p>
        </p:txBody>
      </p:sp>
    </p:spTree>
    <p:extLst>
      <p:ext uri="{BB962C8B-B14F-4D97-AF65-F5344CB8AC3E}">
        <p14:creationId xmlns:p14="http://schemas.microsoft.com/office/powerpoint/2010/main" val="3686022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Limited Portability Between Cloud Providers:</a:t>
            </a:r>
          </a:p>
          <a:p>
            <a:pPr algn="just">
              <a:lnSpc>
                <a:spcPct val="100000"/>
              </a:lnSpc>
            </a:pPr>
            <a:r>
              <a:rPr lang="en-US" sz="2000" dirty="0"/>
              <a:t>Due to a lack of established industry standards within the cloud computing industry, public clouds are commonly exclusive to various extents.</a:t>
            </a:r>
          </a:p>
          <a:p>
            <a:pPr algn="just">
              <a:lnSpc>
                <a:spcPct val="100000"/>
              </a:lnSpc>
            </a:pPr>
            <a:r>
              <a:rPr lang="en-US" sz="2000" dirty="0"/>
              <a:t>For cloud consumers that have </a:t>
            </a:r>
            <a:r>
              <a:rPr lang="en-US" sz="2000" b="1" dirty="0"/>
              <a:t>custom-built solutions</a:t>
            </a:r>
            <a:r>
              <a:rPr lang="en-US" sz="2000" dirty="0"/>
              <a:t> with dependencies on these exclusive environments, it can be challenging to move from one cloud provider to another.</a:t>
            </a:r>
          </a:p>
          <a:p>
            <a:pPr algn="just">
              <a:lnSpc>
                <a:spcPct val="100000"/>
              </a:lnSpc>
            </a:pPr>
            <a:r>
              <a:rPr lang="en-US" sz="2000" b="1" dirty="0"/>
              <a:t>Portability</a:t>
            </a:r>
            <a:r>
              <a:rPr lang="en-US" sz="2000" dirty="0"/>
              <a:t> is a measure used to determine the impact of moving cloud consumer IT resources and data between clouds.</a:t>
            </a:r>
          </a:p>
        </p:txBody>
      </p:sp>
    </p:spTree>
    <p:extLst>
      <p:ext uri="{BB962C8B-B14F-4D97-AF65-F5344CB8AC3E}">
        <p14:creationId xmlns:p14="http://schemas.microsoft.com/office/powerpoint/2010/main" val="49104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pic>
        <p:nvPicPr>
          <p:cNvPr id="4" name="Picture 3">
            <a:extLst>
              <a:ext uri="{FF2B5EF4-FFF2-40B4-BE49-F238E27FC236}">
                <a16:creationId xmlns:a16="http://schemas.microsoft.com/office/drawing/2014/main" id="{BAE772FD-F5C7-402C-9EC4-7E5227D6DEC0}"/>
              </a:ext>
            </a:extLst>
          </p:cNvPr>
          <p:cNvPicPr>
            <a:picLocks noChangeAspect="1"/>
          </p:cNvPicPr>
          <p:nvPr/>
        </p:nvPicPr>
        <p:blipFill>
          <a:blip r:embed="rId2">
            <a:lum bright="-20000" contrast="40000"/>
          </a:blip>
          <a:stretch>
            <a:fillRect/>
          </a:stretch>
        </p:blipFill>
        <p:spPr>
          <a:xfrm>
            <a:off x="737447" y="1325553"/>
            <a:ext cx="6310467" cy="4590643"/>
          </a:xfrm>
          <a:prstGeom prst="rect">
            <a:avLst/>
          </a:prstGeom>
        </p:spPr>
      </p:pic>
      <p:sp>
        <p:nvSpPr>
          <p:cNvPr id="6" name="Rectangle 5">
            <a:extLst>
              <a:ext uri="{FF2B5EF4-FFF2-40B4-BE49-F238E27FC236}">
                <a16:creationId xmlns:a16="http://schemas.microsoft.com/office/drawing/2014/main" id="{61E0B0C8-F9BC-4454-8ABE-7173EBE9B469}"/>
              </a:ext>
            </a:extLst>
          </p:cNvPr>
          <p:cNvSpPr/>
          <p:nvPr/>
        </p:nvSpPr>
        <p:spPr>
          <a:xfrm>
            <a:off x="737448" y="5916196"/>
            <a:ext cx="7253001" cy="830997"/>
          </a:xfrm>
          <a:prstGeom prst="rect">
            <a:avLst/>
          </a:prstGeom>
        </p:spPr>
        <p:txBody>
          <a:bodyPr wrap="square">
            <a:spAutoFit/>
          </a:bodyPr>
          <a:lstStyle/>
          <a:p>
            <a:pPr algn="ctr"/>
            <a:r>
              <a:rPr lang="en-US" sz="1600" dirty="0"/>
              <a:t>A cloud consumer’s application has a decreased level of portability when assessing a potential migration from </a:t>
            </a:r>
            <a:r>
              <a:rPr lang="en-US" sz="1600" b="1" dirty="0"/>
              <a:t>Cloud A to Cloud B</a:t>
            </a:r>
            <a:r>
              <a:rPr lang="en-US" sz="1600" dirty="0"/>
              <a:t>, because the cloud provider of Cloud B </a:t>
            </a:r>
            <a:r>
              <a:rPr lang="en-US" sz="1600" b="1" dirty="0"/>
              <a:t>does not support </a:t>
            </a:r>
            <a:r>
              <a:rPr lang="en-US" sz="1600" dirty="0"/>
              <a:t>the same security technologies as Cloud A.</a:t>
            </a:r>
          </a:p>
        </p:txBody>
      </p:sp>
    </p:spTree>
    <p:extLst>
      <p:ext uri="{BB962C8B-B14F-4D97-AF65-F5344CB8AC3E}">
        <p14:creationId xmlns:p14="http://schemas.microsoft.com/office/powerpoint/2010/main" val="307092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Multi-Regional Compliance and Legal Issues:</a:t>
            </a:r>
          </a:p>
          <a:p>
            <a:pPr algn="just">
              <a:lnSpc>
                <a:spcPct val="100000"/>
              </a:lnSpc>
            </a:pPr>
            <a:r>
              <a:rPr lang="en-US" sz="2000" dirty="0"/>
              <a:t>Third-party cloud providers will frequently establish data centers in </a:t>
            </a:r>
            <a:r>
              <a:rPr lang="en-US" sz="2000" b="1" dirty="0"/>
              <a:t>affordable or convenient geographical locations</a:t>
            </a:r>
            <a:r>
              <a:rPr lang="en-US" sz="2000" dirty="0"/>
              <a:t>.</a:t>
            </a:r>
          </a:p>
          <a:p>
            <a:pPr algn="just">
              <a:lnSpc>
                <a:spcPct val="100000"/>
              </a:lnSpc>
            </a:pPr>
            <a:r>
              <a:rPr lang="en-US" sz="2000" dirty="0"/>
              <a:t>Cloud consumers will often </a:t>
            </a:r>
            <a:r>
              <a:rPr lang="en-US" sz="2000" b="1" dirty="0"/>
              <a:t>not be aware</a:t>
            </a:r>
            <a:r>
              <a:rPr lang="en-US" sz="2000" dirty="0"/>
              <a:t> of the physical location of their   IT resources and data when hosted by </a:t>
            </a:r>
            <a:r>
              <a:rPr lang="en-US" sz="2000" b="1" dirty="0"/>
              <a:t>public clouds</a:t>
            </a:r>
            <a:r>
              <a:rPr lang="en-US" sz="2000" dirty="0"/>
              <a:t>.</a:t>
            </a:r>
          </a:p>
          <a:p>
            <a:pPr algn="just">
              <a:lnSpc>
                <a:spcPct val="100000"/>
              </a:lnSpc>
            </a:pPr>
            <a:r>
              <a:rPr lang="en-US" sz="2000" dirty="0"/>
              <a:t>For some organizations, this can pose serious legal concerns pertaining to industry or government regulations that specify data privacy and storage policies.</a:t>
            </a:r>
          </a:p>
          <a:p>
            <a:pPr algn="just">
              <a:lnSpc>
                <a:spcPct val="100000"/>
              </a:lnSpc>
            </a:pPr>
            <a:r>
              <a:rPr lang="en-US" sz="2000" i="1" dirty="0"/>
              <a:t>For example</a:t>
            </a:r>
            <a:r>
              <a:rPr lang="en-US" sz="2000" dirty="0"/>
              <a:t>, some </a:t>
            </a:r>
            <a:r>
              <a:rPr lang="en-US" sz="2000" b="1" dirty="0"/>
              <a:t>UK laws</a:t>
            </a:r>
            <a:r>
              <a:rPr lang="en-US" sz="2000" dirty="0"/>
              <a:t> require personal data belonging to UK citizens to be kept within the United Kingdom.</a:t>
            </a:r>
            <a:endParaRPr lang="en-US" sz="1800" dirty="0"/>
          </a:p>
        </p:txBody>
      </p:sp>
    </p:spTree>
    <p:extLst>
      <p:ext uri="{BB962C8B-B14F-4D97-AF65-F5344CB8AC3E}">
        <p14:creationId xmlns:p14="http://schemas.microsoft.com/office/powerpoint/2010/main" val="3111173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Risks and Challenges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Another potential legal issue pertains to the </a:t>
            </a:r>
            <a:r>
              <a:rPr lang="en-US" sz="2000" b="1" dirty="0"/>
              <a:t>accessibility and disclosure of data</a:t>
            </a:r>
            <a:r>
              <a:rPr lang="en-US" sz="2000" dirty="0"/>
              <a:t>. </a:t>
            </a:r>
          </a:p>
          <a:p>
            <a:pPr algn="just">
              <a:lnSpc>
                <a:spcPct val="100000"/>
              </a:lnSpc>
            </a:pPr>
            <a:r>
              <a:rPr lang="en-US" sz="2000" dirty="0"/>
              <a:t>Countries have laws that require some types of data to be disclosed to certain </a:t>
            </a:r>
            <a:r>
              <a:rPr lang="en-US" sz="2000" b="1" dirty="0"/>
              <a:t>government agencies </a:t>
            </a:r>
            <a:r>
              <a:rPr lang="en-US" sz="2000" dirty="0"/>
              <a:t>or to the </a:t>
            </a:r>
            <a:r>
              <a:rPr lang="en-US" sz="2000" b="1" dirty="0"/>
              <a:t>subject of the data</a:t>
            </a:r>
            <a:r>
              <a:rPr lang="en-US" sz="2000" dirty="0"/>
              <a:t>.</a:t>
            </a:r>
          </a:p>
          <a:p>
            <a:pPr algn="just">
              <a:lnSpc>
                <a:spcPct val="100000"/>
              </a:lnSpc>
            </a:pPr>
            <a:r>
              <a:rPr lang="en-US" sz="2000" i="1" dirty="0"/>
              <a:t>For example</a:t>
            </a:r>
            <a:r>
              <a:rPr lang="en-US" sz="2000" dirty="0"/>
              <a:t>, a </a:t>
            </a:r>
            <a:r>
              <a:rPr lang="en-US" sz="2000" b="1" dirty="0"/>
              <a:t>European cloud consumer’s data</a:t>
            </a:r>
            <a:r>
              <a:rPr lang="en-US" sz="2000" dirty="0"/>
              <a:t> that is located in the U.S. can be more easily accessed by government agencies (due to the U.S. Patriot Act) when compared to data located in many European Union countries.</a:t>
            </a:r>
            <a:endParaRPr lang="en-US" sz="1800" dirty="0"/>
          </a:p>
        </p:txBody>
      </p:sp>
    </p:spTree>
    <p:extLst>
      <p:ext uri="{BB962C8B-B14F-4D97-AF65-F5344CB8AC3E}">
        <p14:creationId xmlns:p14="http://schemas.microsoft.com/office/powerpoint/2010/main" val="3918634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03DB30-DCBA-41FE-AEA8-697A500B2DDB}"/>
              </a:ext>
            </a:extLst>
          </p:cNvPr>
          <p:cNvSpPr txBox="1"/>
          <p:nvPr/>
        </p:nvSpPr>
        <p:spPr>
          <a:xfrm>
            <a:off x="1018994" y="2433209"/>
            <a:ext cx="7501137" cy="1991581"/>
          </a:xfrm>
          <a:prstGeom prst="rect">
            <a:avLst/>
          </a:prstGeom>
          <a:noFill/>
          <a:ln>
            <a:noFill/>
          </a:ln>
        </p:spPr>
        <p:txBody>
          <a:bodyPr wrap="square" lIns="18000" tIns="10800" rIns="18000" bIns="10800" rtlCol="0" anchor="t">
            <a:spAutoFit/>
          </a:bodyPr>
          <a:lstStyle/>
          <a:p>
            <a:pPr algn="ctr" latinLnBrk="0">
              <a:lnSpc>
                <a:spcPct val="110000"/>
              </a:lnSpc>
              <a:spcBef>
                <a:spcPts val="600"/>
              </a:spcBef>
              <a:buNone/>
            </a:pPr>
            <a:endParaRPr lang="en-US" altLang="ko-KR" sz="1600" dirty="0">
              <a:cs typeface="Times New Roman" panose="02020603050405020304" pitchFamily="18" charset="0"/>
            </a:endParaRPr>
          </a:p>
          <a:p>
            <a:pPr algn="ctr" latinLnBrk="0">
              <a:lnSpc>
                <a:spcPct val="110000"/>
              </a:lnSpc>
              <a:spcBef>
                <a:spcPts val="600"/>
              </a:spcBef>
              <a:buNone/>
            </a:pPr>
            <a:endParaRPr lang="en-US" altLang="ko-KR" sz="1000" dirty="0">
              <a:cs typeface="Times New Roman" panose="02020603050405020304" pitchFamily="18" charset="0"/>
            </a:endParaRPr>
          </a:p>
          <a:p>
            <a:pPr algn="ctr" latinLnBrk="0">
              <a:lnSpc>
                <a:spcPct val="80000"/>
              </a:lnSpc>
              <a:spcBef>
                <a:spcPts val="0"/>
              </a:spcBef>
              <a:buNone/>
            </a:pPr>
            <a:r>
              <a:rPr lang="en-US" altLang="ko-KR" sz="3200" b="1" dirty="0">
                <a:cs typeface="Times New Roman" panose="02020603050405020304" pitchFamily="18" charset="0"/>
              </a:rPr>
              <a:t>UNIT - 1 </a:t>
            </a:r>
          </a:p>
          <a:p>
            <a:pPr algn="ctr" latinLnBrk="0">
              <a:lnSpc>
                <a:spcPct val="80000"/>
              </a:lnSpc>
              <a:spcBef>
                <a:spcPts val="0"/>
              </a:spcBef>
              <a:buNone/>
            </a:pPr>
            <a:endParaRPr lang="en-US" altLang="ko-KR" sz="3600" b="1" dirty="0">
              <a:cs typeface="Times New Roman" panose="02020603050405020304" pitchFamily="18" charset="0"/>
            </a:endParaRPr>
          </a:p>
          <a:p>
            <a:pPr marL="463550" indent="-463550" algn="just">
              <a:lnSpc>
                <a:spcPct val="80000"/>
              </a:lnSpc>
              <a:buFont typeface="Wingdings" panose="05000000000000000000" pitchFamily="2" charset="2"/>
              <a:buChar char="§"/>
            </a:pPr>
            <a:r>
              <a:rPr lang="en-US" sz="3200" b="1" dirty="0">
                <a:solidFill>
                  <a:srgbClr val="000000"/>
                </a:solidFill>
              </a:rPr>
              <a:t>Fundamental Concepts and Models </a:t>
            </a:r>
            <a:endParaRPr lang="en-US" altLang="ko-KR" sz="3200" dirty="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b="1" dirty="0">
              <a:latin typeface="굴림체" panose="020B0609000101010101" pitchFamily="49" charset="-127"/>
              <a:ea typeface="굴림체" panose="020B0609000101010101" pitchFamily="49" charset="-127"/>
              <a:cs typeface="Times New Roman" panose="02020603050405020304" pitchFamily="18" charset="0"/>
            </a:endParaRPr>
          </a:p>
        </p:txBody>
      </p:sp>
    </p:spTree>
    <p:extLst>
      <p:ext uri="{BB962C8B-B14F-4D97-AF65-F5344CB8AC3E}">
        <p14:creationId xmlns:p14="http://schemas.microsoft.com/office/powerpoint/2010/main" val="2700480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Organizations and Customers can assume different types of pre-defined roles depending on how they relate to and/or interact with a cloud and its hosted IT resources.</a:t>
            </a:r>
          </a:p>
          <a:p>
            <a:pPr algn="just">
              <a:lnSpc>
                <a:spcPct val="100000"/>
              </a:lnSpc>
            </a:pPr>
            <a:r>
              <a:rPr lang="en-US" sz="2000" dirty="0"/>
              <a:t>Each of the upcoming roles participates in and carries out responsibilities in relation to cloud-based activity.</a:t>
            </a:r>
          </a:p>
          <a:p>
            <a:pPr algn="just">
              <a:lnSpc>
                <a:spcPct val="100000"/>
              </a:lnSpc>
            </a:pPr>
            <a:r>
              <a:rPr lang="en-US" sz="2000" dirty="0"/>
              <a:t>The following sections define these roles and identify their main interactions.</a:t>
            </a:r>
          </a:p>
          <a:p>
            <a:pPr marL="0" indent="0" algn="just">
              <a:lnSpc>
                <a:spcPct val="100000"/>
              </a:lnSpc>
              <a:buNone/>
            </a:pPr>
            <a:r>
              <a:rPr lang="en-US" sz="2600" b="1" dirty="0"/>
              <a:t>Cloud Provider:</a:t>
            </a:r>
          </a:p>
          <a:p>
            <a:pPr algn="just">
              <a:lnSpc>
                <a:spcPct val="100000"/>
              </a:lnSpc>
            </a:pPr>
            <a:r>
              <a:rPr lang="en-US" sz="2000" dirty="0"/>
              <a:t>The organization that provides cloud-based IT resources is the                 </a:t>
            </a:r>
            <a:r>
              <a:rPr lang="en-US" sz="2000" i="1" dirty="0"/>
              <a:t>cloud provider</a:t>
            </a:r>
            <a:r>
              <a:rPr lang="en-US" sz="2000" dirty="0"/>
              <a:t>.</a:t>
            </a:r>
          </a:p>
          <a:p>
            <a:pPr algn="just">
              <a:lnSpc>
                <a:spcPct val="100000"/>
              </a:lnSpc>
            </a:pPr>
            <a:r>
              <a:rPr lang="en-US" sz="2000" dirty="0"/>
              <a:t>When assuming the role of </a:t>
            </a:r>
            <a:r>
              <a:rPr lang="en-US" sz="2000" i="1" dirty="0"/>
              <a:t>cloud provider</a:t>
            </a:r>
            <a:r>
              <a:rPr lang="en-US" sz="2000" dirty="0"/>
              <a:t>, an organization is responsible for making cloud services available to cloud consumers, as per agreed upon </a:t>
            </a:r>
            <a:r>
              <a:rPr lang="en-US" sz="2000" b="1" dirty="0"/>
              <a:t>SLA</a:t>
            </a:r>
            <a:r>
              <a:rPr lang="en-US" sz="2000" dirty="0"/>
              <a:t> guarantees.</a:t>
            </a:r>
          </a:p>
        </p:txBody>
      </p:sp>
    </p:spTree>
    <p:extLst>
      <p:ext uri="{BB962C8B-B14F-4D97-AF65-F5344CB8AC3E}">
        <p14:creationId xmlns:p14="http://schemas.microsoft.com/office/powerpoint/2010/main" val="1345503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The </a:t>
            </a:r>
            <a:r>
              <a:rPr lang="en-US" sz="2000" i="1" dirty="0"/>
              <a:t>cloud provider</a:t>
            </a:r>
            <a:r>
              <a:rPr lang="en-US" sz="2000" dirty="0"/>
              <a:t> is further tasked with any required </a:t>
            </a:r>
            <a:r>
              <a:rPr lang="en-US" sz="2000" b="1" dirty="0"/>
              <a:t>management</a:t>
            </a:r>
            <a:r>
              <a:rPr lang="en-US" sz="2000" dirty="0"/>
              <a:t> and </a:t>
            </a:r>
            <a:r>
              <a:rPr lang="en-US" sz="2000" b="1" dirty="0"/>
              <a:t>administrative</a:t>
            </a:r>
            <a:r>
              <a:rPr lang="en-US" sz="2000" dirty="0"/>
              <a:t> duties to ensure the on-going operation of the overall cloud infrastructure.</a:t>
            </a:r>
          </a:p>
          <a:p>
            <a:pPr algn="just">
              <a:lnSpc>
                <a:spcPct val="100000"/>
              </a:lnSpc>
            </a:pPr>
            <a:r>
              <a:rPr lang="en-US" sz="2000" dirty="0"/>
              <a:t>Cloud providers normally </a:t>
            </a:r>
            <a:r>
              <a:rPr lang="en-US" sz="2000" b="1" dirty="0"/>
              <a:t>own the IT resources</a:t>
            </a:r>
            <a:r>
              <a:rPr lang="en-US" sz="2000" dirty="0"/>
              <a:t> that are made available for lease by cloud consumers;</a:t>
            </a:r>
          </a:p>
          <a:p>
            <a:pPr marL="393700" indent="-393700" algn="just">
              <a:lnSpc>
                <a:spcPct val="100000"/>
              </a:lnSpc>
              <a:buNone/>
            </a:pPr>
            <a:r>
              <a:rPr lang="en-US" sz="2000" dirty="0"/>
              <a:t>   – However, some cloud providers also </a:t>
            </a:r>
            <a:r>
              <a:rPr lang="en-US" sz="2000" b="1" dirty="0"/>
              <a:t>“resell”</a:t>
            </a:r>
            <a:r>
              <a:rPr lang="en-US" sz="2000" dirty="0"/>
              <a:t> IT resources leased from other cloud providers.</a:t>
            </a:r>
          </a:p>
          <a:p>
            <a:pPr marL="0" indent="0" algn="just">
              <a:lnSpc>
                <a:spcPct val="100000"/>
              </a:lnSpc>
              <a:buNone/>
            </a:pPr>
            <a:endParaRPr lang="en-US" sz="500" b="1" dirty="0"/>
          </a:p>
          <a:p>
            <a:pPr marL="0" indent="0" algn="just">
              <a:lnSpc>
                <a:spcPct val="100000"/>
              </a:lnSpc>
              <a:buNone/>
            </a:pPr>
            <a:r>
              <a:rPr lang="en-US" sz="2600" b="1" dirty="0"/>
              <a:t>Cloud Consumer:</a:t>
            </a:r>
          </a:p>
          <a:p>
            <a:pPr algn="just">
              <a:lnSpc>
                <a:spcPct val="100000"/>
              </a:lnSpc>
            </a:pPr>
            <a:r>
              <a:rPr lang="en-US" sz="2000" dirty="0"/>
              <a:t>A </a:t>
            </a:r>
            <a:r>
              <a:rPr lang="en-US" sz="2000" i="1" dirty="0"/>
              <a:t>cloud consumer</a:t>
            </a:r>
            <a:r>
              <a:rPr lang="en-US" sz="2000" dirty="0"/>
              <a:t> is an organization (or an individual) that has a formal contract or arrangement with a </a:t>
            </a:r>
            <a:r>
              <a:rPr lang="en-US" sz="2000" i="1" dirty="0"/>
              <a:t>cloud provider</a:t>
            </a:r>
            <a:r>
              <a:rPr lang="en-US" sz="2000" dirty="0"/>
              <a:t> to use IT resources made available by the cloud provider.</a:t>
            </a:r>
          </a:p>
          <a:p>
            <a:pPr algn="just">
              <a:lnSpc>
                <a:spcPct val="100000"/>
              </a:lnSpc>
            </a:pPr>
            <a:r>
              <a:rPr lang="en-US" sz="2000" dirty="0"/>
              <a:t>The </a:t>
            </a:r>
            <a:r>
              <a:rPr lang="en-US" sz="2000" i="1" dirty="0"/>
              <a:t>cloud consumer</a:t>
            </a:r>
            <a:r>
              <a:rPr lang="en-US" sz="2000" dirty="0"/>
              <a:t> uses a </a:t>
            </a:r>
            <a:r>
              <a:rPr lang="en-US" sz="2000" b="1" dirty="0"/>
              <a:t>cloud service consumer</a:t>
            </a:r>
            <a:r>
              <a:rPr lang="en-US" sz="2000" dirty="0"/>
              <a:t> to access a cloud service.</a:t>
            </a:r>
          </a:p>
        </p:txBody>
      </p:sp>
    </p:spTree>
    <p:extLst>
      <p:ext uri="{BB962C8B-B14F-4D97-AF65-F5344CB8AC3E}">
        <p14:creationId xmlns:p14="http://schemas.microsoft.com/office/powerpoint/2010/main" val="1125668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pic>
        <p:nvPicPr>
          <p:cNvPr id="4" name="Picture 3">
            <a:extLst>
              <a:ext uri="{FF2B5EF4-FFF2-40B4-BE49-F238E27FC236}">
                <a16:creationId xmlns:a16="http://schemas.microsoft.com/office/drawing/2014/main" id="{49EDA4AE-F778-4D28-AFE1-363E64921E81}"/>
              </a:ext>
            </a:extLst>
          </p:cNvPr>
          <p:cNvPicPr>
            <a:picLocks noChangeAspect="1"/>
          </p:cNvPicPr>
          <p:nvPr/>
        </p:nvPicPr>
        <p:blipFill>
          <a:blip r:embed="rId2">
            <a:lum bright="-20000" contrast="40000"/>
          </a:blip>
          <a:stretch>
            <a:fillRect/>
          </a:stretch>
        </p:blipFill>
        <p:spPr>
          <a:xfrm>
            <a:off x="734007" y="1399159"/>
            <a:ext cx="6750005" cy="3637076"/>
          </a:xfrm>
          <a:prstGeom prst="rect">
            <a:avLst/>
          </a:prstGeom>
        </p:spPr>
      </p:pic>
      <p:sp>
        <p:nvSpPr>
          <p:cNvPr id="5" name="Rectangle 4">
            <a:extLst>
              <a:ext uri="{FF2B5EF4-FFF2-40B4-BE49-F238E27FC236}">
                <a16:creationId xmlns:a16="http://schemas.microsoft.com/office/drawing/2014/main" id="{E2440971-3C7D-49E2-946A-31ACDFC458E6}"/>
              </a:ext>
            </a:extLst>
          </p:cNvPr>
          <p:cNvSpPr/>
          <p:nvPr/>
        </p:nvSpPr>
        <p:spPr>
          <a:xfrm>
            <a:off x="734008" y="5280522"/>
            <a:ext cx="6750004" cy="1200329"/>
          </a:xfrm>
          <a:prstGeom prst="rect">
            <a:avLst/>
          </a:prstGeom>
        </p:spPr>
        <p:txBody>
          <a:bodyPr wrap="square">
            <a:spAutoFit/>
          </a:bodyPr>
          <a:lstStyle/>
          <a:p>
            <a:pPr algn="ctr"/>
            <a:r>
              <a:rPr lang="en-US" dirty="0"/>
              <a:t>A cloud consumer (</a:t>
            </a:r>
            <a:r>
              <a:rPr lang="en-US" b="1" dirty="0"/>
              <a:t>Organization A</a:t>
            </a:r>
            <a:r>
              <a:rPr lang="en-US" dirty="0"/>
              <a:t>) interacts with a </a:t>
            </a:r>
            <a:r>
              <a:rPr lang="en-US" b="1" dirty="0"/>
              <a:t>cloud service</a:t>
            </a:r>
            <a:r>
              <a:rPr lang="en-US" dirty="0"/>
              <a:t> from a cloud provider (</a:t>
            </a:r>
            <a:r>
              <a:rPr lang="en-US" b="1" dirty="0"/>
              <a:t>that owns Cloud A</a:t>
            </a:r>
            <a:r>
              <a:rPr lang="en-US" dirty="0"/>
              <a:t>).</a:t>
            </a:r>
          </a:p>
          <a:p>
            <a:pPr algn="ctr"/>
            <a:r>
              <a:rPr lang="en-US" dirty="0"/>
              <a:t>Within </a:t>
            </a:r>
            <a:r>
              <a:rPr lang="en-US" b="1" dirty="0"/>
              <a:t>Organization A</a:t>
            </a:r>
            <a:r>
              <a:rPr lang="en-US" dirty="0"/>
              <a:t>, the </a:t>
            </a:r>
            <a:r>
              <a:rPr lang="en-US" b="1" dirty="0"/>
              <a:t>cloud service consumer </a:t>
            </a:r>
            <a:r>
              <a:rPr lang="en-US" dirty="0"/>
              <a:t>is being used to access the </a:t>
            </a:r>
            <a:r>
              <a:rPr lang="en-US" b="1" dirty="0"/>
              <a:t>cloud service</a:t>
            </a:r>
            <a:r>
              <a:rPr lang="en-US" dirty="0"/>
              <a:t>.</a:t>
            </a:r>
          </a:p>
        </p:txBody>
      </p:sp>
    </p:spTree>
    <p:extLst>
      <p:ext uri="{BB962C8B-B14F-4D97-AF65-F5344CB8AC3E}">
        <p14:creationId xmlns:p14="http://schemas.microsoft.com/office/powerpoint/2010/main" val="2262268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Prerequisites</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231809"/>
          </a:xfrm>
        </p:spPr>
        <p:txBody>
          <a:bodyPr>
            <a:normAutofit/>
          </a:bodyPr>
          <a:lstStyle/>
          <a:p>
            <a:pPr algn="just">
              <a:lnSpc>
                <a:spcPct val="100000"/>
              </a:lnSpc>
              <a:buFont typeface="Wingdings" panose="05000000000000000000" pitchFamily="2" charset="2"/>
              <a:buChar char="§"/>
            </a:pPr>
            <a:r>
              <a:rPr lang="en-US" sz="2000" dirty="0"/>
              <a:t>Computer Networks</a:t>
            </a:r>
          </a:p>
          <a:p>
            <a:pPr algn="just">
              <a:lnSpc>
                <a:spcPct val="100000"/>
              </a:lnSpc>
              <a:buFont typeface="Wingdings" panose="05000000000000000000" pitchFamily="2" charset="2"/>
              <a:buChar char="§"/>
            </a:pPr>
            <a:r>
              <a:rPr lang="en-US" sz="2000" dirty="0"/>
              <a:t>Operating Systems</a:t>
            </a:r>
          </a:p>
          <a:p>
            <a:pPr algn="just">
              <a:lnSpc>
                <a:spcPct val="100000"/>
              </a:lnSpc>
              <a:buFont typeface="Wingdings" panose="05000000000000000000" pitchFamily="2" charset="2"/>
              <a:buChar char="§"/>
            </a:pPr>
            <a:r>
              <a:rPr lang="en-US" sz="2000" dirty="0"/>
              <a:t>Database Management System</a:t>
            </a:r>
          </a:p>
          <a:p>
            <a:pPr marL="225425" indent="-225425">
              <a:lnSpc>
                <a:spcPct val="100000"/>
              </a:lnSpc>
              <a:buNone/>
            </a:pPr>
            <a:endParaRPr lang="en-US" sz="3200" dirty="0"/>
          </a:p>
          <a:p>
            <a:pPr marL="0" indent="0">
              <a:lnSpc>
                <a:spcPct val="100000"/>
              </a:lnSpc>
              <a:buNone/>
            </a:pPr>
            <a:endParaRPr lang="en-US" sz="3500" b="1" dirty="0"/>
          </a:p>
          <a:p>
            <a:pPr marL="0" indent="0">
              <a:lnSpc>
                <a:spcPct val="100000"/>
              </a:lnSpc>
              <a:buNone/>
            </a:pPr>
            <a:endParaRPr lang="en-US" sz="2000" dirty="0"/>
          </a:p>
        </p:txBody>
      </p:sp>
    </p:spTree>
    <p:extLst>
      <p:ext uri="{BB962C8B-B14F-4D97-AF65-F5344CB8AC3E}">
        <p14:creationId xmlns:p14="http://schemas.microsoft.com/office/powerpoint/2010/main" val="851779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Cloud Service Owner:</a:t>
            </a:r>
          </a:p>
          <a:p>
            <a:pPr algn="just">
              <a:lnSpc>
                <a:spcPct val="100000"/>
              </a:lnSpc>
            </a:pPr>
            <a:r>
              <a:rPr lang="en-US" sz="2000" dirty="0"/>
              <a:t>The individual or organization that legally owns a cloud service is called a </a:t>
            </a:r>
            <a:r>
              <a:rPr lang="en-US" sz="2000" i="1" dirty="0"/>
              <a:t>cloud service owner</a:t>
            </a:r>
            <a:r>
              <a:rPr lang="en-US" sz="2000" dirty="0"/>
              <a:t>.</a:t>
            </a:r>
          </a:p>
          <a:p>
            <a:pPr algn="just">
              <a:lnSpc>
                <a:spcPct val="100000"/>
              </a:lnSpc>
            </a:pPr>
            <a:r>
              <a:rPr lang="en-US" sz="2000" dirty="0"/>
              <a:t>The </a:t>
            </a:r>
            <a:r>
              <a:rPr lang="en-US" sz="2000" i="1" dirty="0"/>
              <a:t>cloud service owner</a:t>
            </a:r>
            <a:r>
              <a:rPr lang="en-US" sz="2000" dirty="0"/>
              <a:t> </a:t>
            </a:r>
            <a:r>
              <a:rPr lang="en-US" sz="2000" b="1" dirty="0"/>
              <a:t>can be </a:t>
            </a:r>
            <a:r>
              <a:rPr lang="en-US" sz="2000" dirty="0"/>
              <a:t>the </a:t>
            </a:r>
            <a:r>
              <a:rPr lang="en-US" sz="2000" b="1" dirty="0"/>
              <a:t>cloud consumer</a:t>
            </a:r>
            <a:r>
              <a:rPr lang="en-US" sz="2000" dirty="0"/>
              <a:t>, or the </a:t>
            </a:r>
            <a:r>
              <a:rPr lang="en-US" sz="2000" b="1" dirty="0"/>
              <a:t>cloud provider</a:t>
            </a:r>
            <a:r>
              <a:rPr lang="en-US" sz="2000" dirty="0"/>
              <a:t> that owns the cloud within which the cloud service resides.</a:t>
            </a:r>
          </a:p>
        </p:txBody>
      </p:sp>
      <p:pic>
        <p:nvPicPr>
          <p:cNvPr id="4" name="Picture 3">
            <a:extLst>
              <a:ext uri="{FF2B5EF4-FFF2-40B4-BE49-F238E27FC236}">
                <a16:creationId xmlns:a16="http://schemas.microsoft.com/office/drawing/2014/main" id="{72B8C2CD-6956-480D-841D-93BCE858ED12}"/>
              </a:ext>
            </a:extLst>
          </p:cNvPr>
          <p:cNvPicPr>
            <a:picLocks noChangeAspect="1"/>
          </p:cNvPicPr>
          <p:nvPr/>
        </p:nvPicPr>
        <p:blipFill>
          <a:blip r:embed="rId2">
            <a:lum bright="-20000" contrast="40000"/>
          </a:blip>
          <a:stretch>
            <a:fillRect/>
          </a:stretch>
        </p:blipFill>
        <p:spPr>
          <a:xfrm>
            <a:off x="754014" y="3513408"/>
            <a:ext cx="5759328" cy="3112475"/>
          </a:xfrm>
          <a:prstGeom prst="rect">
            <a:avLst/>
          </a:prstGeom>
        </p:spPr>
      </p:pic>
      <p:sp>
        <p:nvSpPr>
          <p:cNvPr id="5" name="Rectangle 4">
            <a:extLst>
              <a:ext uri="{FF2B5EF4-FFF2-40B4-BE49-F238E27FC236}">
                <a16:creationId xmlns:a16="http://schemas.microsoft.com/office/drawing/2014/main" id="{81F77B5A-25EB-41BC-A854-47AF2C240409}"/>
              </a:ext>
            </a:extLst>
          </p:cNvPr>
          <p:cNvSpPr/>
          <p:nvPr/>
        </p:nvSpPr>
        <p:spPr>
          <a:xfrm>
            <a:off x="6548511" y="4342458"/>
            <a:ext cx="2411364" cy="1477328"/>
          </a:xfrm>
          <a:prstGeom prst="rect">
            <a:avLst/>
          </a:prstGeom>
        </p:spPr>
        <p:txBody>
          <a:bodyPr wrap="square">
            <a:spAutoFit/>
          </a:bodyPr>
          <a:lstStyle/>
          <a:p>
            <a:pPr algn="just"/>
            <a:r>
              <a:rPr lang="en-US" dirty="0"/>
              <a:t>A cloud consumer can be a cloud service owner when it deploys its own service in a cloud.</a:t>
            </a:r>
          </a:p>
        </p:txBody>
      </p:sp>
    </p:spTree>
    <p:extLst>
      <p:ext uri="{BB962C8B-B14F-4D97-AF65-F5344CB8AC3E}">
        <p14:creationId xmlns:p14="http://schemas.microsoft.com/office/powerpoint/2010/main" val="2439491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endParaRPr lang="en-US" sz="2000" dirty="0"/>
          </a:p>
          <a:p>
            <a:pPr marL="0" indent="0" algn="just">
              <a:lnSpc>
                <a:spcPct val="100000"/>
              </a:lnSpc>
              <a:buNone/>
            </a:pPr>
            <a:endParaRPr lang="en-US" sz="2000" dirty="0"/>
          </a:p>
          <a:p>
            <a:pPr marL="0" indent="0" algn="just">
              <a:lnSpc>
                <a:spcPct val="100000"/>
              </a:lnSpc>
              <a:buNone/>
            </a:pPr>
            <a:endParaRPr lang="en-US" sz="2000" dirty="0"/>
          </a:p>
          <a:p>
            <a:pPr marL="0" indent="0" algn="just">
              <a:lnSpc>
                <a:spcPct val="100000"/>
              </a:lnSpc>
              <a:buNone/>
            </a:pPr>
            <a:endParaRPr lang="en-US" sz="2000" dirty="0"/>
          </a:p>
          <a:p>
            <a:pPr marL="0" indent="0" algn="just">
              <a:lnSpc>
                <a:spcPct val="100000"/>
              </a:lnSpc>
              <a:buNone/>
            </a:pPr>
            <a:endParaRPr lang="en-US" sz="2000" dirty="0"/>
          </a:p>
          <a:p>
            <a:pPr marL="0" indent="0" algn="just">
              <a:lnSpc>
                <a:spcPct val="100000"/>
              </a:lnSpc>
              <a:buNone/>
            </a:pPr>
            <a:endParaRPr lang="en-US" sz="2000" dirty="0"/>
          </a:p>
          <a:p>
            <a:pPr marL="0" indent="0" algn="just">
              <a:lnSpc>
                <a:spcPct val="100000"/>
              </a:lnSpc>
              <a:buNone/>
            </a:pPr>
            <a:endParaRPr lang="en-US" sz="2000" dirty="0"/>
          </a:p>
          <a:p>
            <a:pPr marL="0" indent="0" algn="just">
              <a:lnSpc>
                <a:spcPct val="100000"/>
              </a:lnSpc>
              <a:buNone/>
            </a:pPr>
            <a:r>
              <a:rPr lang="en-US" sz="2000" b="1" dirty="0"/>
              <a:t>NOTE:</a:t>
            </a:r>
          </a:p>
          <a:p>
            <a:pPr algn="just">
              <a:lnSpc>
                <a:spcPct val="100000"/>
              </a:lnSpc>
            </a:pPr>
            <a:r>
              <a:rPr lang="en-US" sz="2000" dirty="0"/>
              <a:t>Several cloud consumer organizations develop and deploy cloud services in clouds owned by other parties for the purpose of making the cloud services available to the general public.</a:t>
            </a:r>
          </a:p>
          <a:p>
            <a:pPr algn="just">
              <a:lnSpc>
                <a:spcPct val="100000"/>
              </a:lnSpc>
            </a:pPr>
            <a:r>
              <a:rPr lang="en-US" sz="2000" dirty="0"/>
              <a:t>A </a:t>
            </a:r>
            <a:r>
              <a:rPr lang="en-US" sz="2000" i="1" dirty="0"/>
              <a:t>cloud service owner</a:t>
            </a:r>
            <a:r>
              <a:rPr lang="en-US" sz="2000" dirty="0"/>
              <a:t> </a:t>
            </a:r>
            <a:r>
              <a:rPr lang="en-US" sz="2000" b="1" dirty="0"/>
              <a:t>is not called</a:t>
            </a:r>
            <a:r>
              <a:rPr lang="en-US" sz="2000" dirty="0"/>
              <a:t> a </a:t>
            </a:r>
            <a:r>
              <a:rPr lang="en-US" sz="2000" i="1" dirty="0"/>
              <a:t>cloud resource owner</a:t>
            </a:r>
            <a:r>
              <a:rPr lang="en-US" sz="2000" dirty="0"/>
              <a:t> is because the cloud service owner role </a:t>
            </a:r>
            <a:r>
              <a:rPr lang="en-US" sz="2000" b="1" dirty="0"/>
              <a:t>only applies to cloud services</a:t>
            </a:r>
            <a:r>
              <a:rPr lang="en-US" sz="2000" dirty="0"/>
              <a:t>.</a:t>
            </a:r>
          </a:p>
        </p:txBody>
      </p:sp>
      <p:pic>
        <p:nvPicPr>
          <p:cNvPr id="6" name="Picture 5">
            <a:extLst>
              <a:ext uri="{FF2B5EF4-FFF2-40B4-BE49-F238E27FC236}">
                <a16:creationId xmlns:a16="http://schemas.microsoft.com/office/drawing/2014/main" id="{A8D3F2DE-B2E1-423B-BC1F-B6068D2D2814}"/>
              </a:ext>
            </a:extLst>
          </p:cNvPr>
          <p:cNvPicPr>
            <a:picLocks noChangeAspect="1"/>
          </p:cNvPicPr>
          <p:nvPr/>
        </p:nvPicPr>
        <p:blipFill>
          <a:blip r:embed="rId2">
            <a:lum bright="-20000" contrast="40000"/>
          </a:blip>
          <a:stretch>
            <a:fillRect/>
          </a:stretch>
        </p:blipFill>
        <p:spPr>
          <a:xfrm>
            <a:off x="776210" y="1375501"/>
            <a:ext cx="5751199" cy="3083958"/>
          </a:xfrm>
          <a:prstGeom prst="rect">
            <a:avLst/>
          </a:prstGeom>
        </p:spPr>
      </p:pic>
      <p:sp>
        <p:nvSpPr>
          <p:cNvPr id="7" name="Rectangle 6">
            <a:extLst>
              <a:ext uri="{FF2B5EF4-FFF2-40B4-BE49-F238E27FC236}">
                <a16:creationId xmlns:a16="http://schemas.microsoft.com/office/drawing/2014/main" id="{DA759862-34BF-448F-A9A2-C08ACAFB03DB}"/>
              </a:ext>
            </a:extLst>
          </p:cNvPr>
          <p:cNvSpPr/>
          <p:nvPr/>
        </p:nvSpPr>
        <p:spPr>
          <a:xfrm>
            <a:off x="6597594" y="1900364"/>
            <a:ext cx="2447929" cy="2031325"/>
          </a:xfrm>
          <a:prstGeom prst="rect">
            <a:avLst/>
          </a:prstGeom>
        </p:spPr>
        <p:txBody>
          <a:bodyPr wrap="square">
            <a:spAutoFit/>
          </a:bodyPr>
          <a:lstStyle/>
          <a:p>
            <a:pPr algn="just"/>
            <a:r>
              <a:rPr lang="en-US" dirty="0"/>
              <a:t>A cloud provider becomes a cloud service owner if it deploys its own cloud service, typically for other cloud consumers to use.</a:t>
            </a:r>
          </a:p>
        </p:txBody>
      </p:sp>
    </p:spTree>
    <p:extLst>
      <p:ext uri="{BB962C8B-B14F-4D97-AF65-F5344CB8AC3E}">
        <p14:creationId xmlns:p14="http://schemas.microsoft.com/office/powerpoint/2010/main" val="3540558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Cloud Resource Administrator:</a:t>
            </a:r>
          </a:p>
          <a:p>
            <a:pPr algn="just">
              <a:lnSpc>
                <a:spcPct val="100000"/>
              </a:lnSpc>
            </a:pPr>
            <a:r>
              <a:rPr lang="en-US" sz="2000" dirty="0"/>
              <a:t>A </a:t>
            </a:r>
            <a:r>
              <a:rPr lang="en-US" sz="2000" i="1" dirty="0"/>
              <a:t>cloud resource administrator</a:t>
            </a:r>
            <a:r>
              <a:rPr lang="en-US" sz="2000" dirty="0"/>
              <a:t> is the person or organization responsible for administering a cloud-based IT resource (including cloud services).</a:t>
            </a:r>
          </a:p>
          <a:p>
            <a:pPr algn="just">
              <a:lnSpc>
                <a:spcPct val="100000"/>
              </a:lnSpc>
            </a:pPr>
            <a:r>
              <a:rPr lang="en-US" sz="2000" dirty="0"/>
              <a:t>The cloud resource administrator </a:t>
            </a:r>
            <a:r>
              <a:rPr lang="en-US" sz="2000" b="1" dirty="0"/>
              <a:t>can be (or belong to)</a:t>
            </a:r>
            <a:r>
              <a:rPr lang="en-US" sz="2000" dirty="0"/>
              <a:t> the cloud consumer or cloud provider of the cloud within which the cloud service resides.</a:t>
            </a:r>
          </a:p>
          <a:p>
            <a:pPr algn="just">
              <a:lnSpc>
                <a:spcPct val="100000"/>
              </a:lnSpc>
            </a:pPr>
            <a:r>
              <a:rPr lang="en-US" sz="2000" dirty="0"/>
              <a:t>Alternatively, it </a:t>
            </a:r>
            <a:r>
              <a:rPr lang="en-US" sz="2000" b="1" dirty="0"/>
              <a:t>can be (or belong to)</a:t>
            </a:r>
            <a:r>
              <a:rPr lang="en-US" sz="2000" dirty="0"/>
              <a:t> a third-party organization contracted to administer the cloud-based IT resource.</a:t>
            </a:r>
          </a:p>
        </p:txBody>
      </p:sp>
      <p:pic>
        <p:nvPicPr>
          <p:cNvPr id="6" name="Picture 5">
            <a:extLst>
              <a:ext uri="{FF2B5EF4-FFF2-40B4-BE49-F238E27FC236}">
                <a16:creationId xmlns:a16="http://schemas.microsoft.com/office/drawing/2014/main" id="{166A57D2-487E-49F0-BB60-E6EC29A830E6}"/>
              </a:ext>
            </a:extLst>
          </p:cNvPr>
          <p:cNvPicPr>
            <a:picLocks noChangeAspect="1"/>
          </p:cNvPicPr>
          <p:nvPr/>
        </p:nvPicPr>
        <p:blipFill>
          <a:blip r:embed="rId2">
            <a:lum bright="-20000" contrast="40000"/>
          </a:blip>
          <a:stretch>
            <a:fillRect/>
          </a:stretch>
        </p:blipFill>
        <p:spPr>
          <a:xfrm>
            <a:off x="844061" y="4178105"/>
            <a:ext cx="4907871" cy="2532184"/>
          </a:xfrm>
          <a:prstGeom prst="rect">
            <a:avLst/>
          </a:prstGeom>
        </p:spPr>
      </p:pic>
      <p:sp>
        <p:nvSpPr>
          <p:cNvPr id="7" name="Rectangle 6">
            <a:extLst>
              <a:ext uri="{FF2B5EF4-FFF2-40B4-BE49-F238E27FC236}">
                <a16:creationId xmlns:a16="http://schemas.microsoft.com/office/drawing/2014/main" id="{CE334478-FEAA-4026-91EC-37E8F6C04481}"/>
              </a:ext>
            </a:extLst>
          </p:cNvPr>
          <p:cNvSpPr/>
          <p:nvPr/>
        </p:nvSpPr>
        <p:spPr>
          <a:xfrm>
            <a:off x="5882934" y="4390402"/>
            <a:ext cx="3166987" cy="1754326"/>
          </a:xfrm>
          <a:prstGeom prst="rect">
            <a:avLst/>
          </a:prstGeom>
        </p:spPr>
        <p:txBody>
          <a:bodyPr wrap="square">
            <a:spAutoFit/>
          </a:bodyPr>
          <a:lstStyle/>
          <a:p>
            <a:pPr algn="ctr"/>
            <a:r>
              <a:rPr lang="en-US" dirty="0"/>
              <a:t>The </a:t>
            </a:r>
            <a:r>
              <a:rPr lang="en-US" b="1" dirty="0"/>
              <a:t>cloud consumer’s</a:t>
            </a:r>
            <a:r>
              <a:rPr lang="en-US" dirty="0"/>
              <a:t> cloud resource administrator </a:t>
            </a:r>
            <a:r>
              <a:rPr lang="en-US" b="1" dirty="0"/>
              <a:t>remotely accesses</a:t>
            </a:r>
            <a:r>
              <a:rPr lang="en-US" dirty="0"/>
              <a:t> the virtual server hosting </a:t>
            </a:r>
            <a:r>
              <a:rPr lang="en-US" b="1" dirty="0"/>
              <a:t>Cloud Service A</a:t>
            </a:r>
            <a:r>
              <a:rPr lang="en-US" dirty="0"/>
              <a:t> (which is owned by the cloud consumer)</a:t>
            </a:r>
          </a:p>
        </p:txBody>
      </p:sp>
    </p:spTree>
    <p:extLst>
      <p:ext uri="{BB962C8B-B14F-4D97-AF65-F5344CB8AC3E}">
        <p14:creationId xmlns:p14="http://schemas.microsoft.com/office/powerpoint/2010/main" val="2940565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7" name="Rectangle 6">
            <a:extLst>
              <a:ext uri="{FF2B5EF4-FFF2-40B4-BE49-F238E27FC236}">
                <a16:creationId xmlns:a16="http://schemas.microsoft.com/office/drawing/2014/main" id="{CE334478-FEAA-4026-91EC-37E8F6C04481}"/>
              </a:ext>
            </a:extLst>
          </p:cNvPr>
          <p:cNvSpPr/>
          <p:nvPr/>
        </p:nvSpPr>
        <p:spPr>
          <a:xfrm>
            <a:off x="874834" y="4601602"/>
            <a:ext cx="7640516" cy="646331"/>
          </a:xfrm>
          <a:prstGeom prst="rect">
            <a:avLst/>
          </a:prstGeom>
        </p:spPr>
        <p:txBody>
          <a:bodyPr wrap="square">
            <a:spAutoFit/>
          </a:bodyPr>
          <a:lstStyle/>
          <a:p>
            <a:pPr algn="ctr"/>
            <a:r>
              <a:rPr lang="en-US" dirty="0"/>
              <a:t>The </a:t>
            </a:r>
            <a:r>
              <a:rPr lang="en-US" b="1" dirty="0"/>
              <a:t>cloud provider’s</a:t>
            </a:r>
            <a:r>
              <a:rPr lang="en-US" dirty="0"/>
              <a:t> cloud resource administrator </a:t>
            </a:r>
            <a:r>
              <a:rPr lang="en-US" b="1" dirty="0"/>
              <a:t>accesses</a:t>
            </a:r>
            <a:r>
              <a:rPr lang="en-US" dirty="0"/>
              <a:t> the virtual server that’s hosting </a:t>
            </a:r>
            <a:r>
              <a:rPr lang="en-US" b="1" dirty="0"/>
              <a:t>Cloud Service A</a:t>
            </a:r>
            <a:r>
              <a:rPr lang="en-US" dirty="0"/>
              <a:t> (which is owned by the cloud provider)</a:t>
            </a:r>
          </a:p>
        </p:txBody>
      </p:sp>
      <p:pic>
        <p:nvPicPr>
          <p:cNvPr id="4" name="Picture 3">
            <a:extLst>
              <a:ext uri="{FF2B5EF4-FFF2-40B4-BE49-F238E27FC236}">
                <a16:creationId xmlns:a16="http://schemas.microsoft.com/office/drawing/2014/main" id="{CBB27E1D-1AC5-4EE2-8454-C700D171469A}"/>
              </a:ext>
            </a:extLst>
          </p:cNvPr>
          <p:cNvPicPr>
            <a:picLocks noChangeAspect="1"/>
          </p:cNvPicPr>
          <p:nvPr/>
        </p:nvPicPr>
        <p:blipFill>
          <a:blip r:embed="rId2">
            <a:lum bright="-20000" contrast="40000"/>
          </a:blip>
          <a:stretch>
            <a:fillRect/>
          </a:stretch>
        </p:blipFill>
        <p:spPr>
          <a:xfrm>
            <a:off x="731724" y="1515477"/>
            <a:ext cx="6977372" cy="2972116"/>
          </a:xfrm>
          <a:prstGeom prst="rect">
            <a:avLst/>
          </a:prstGeom>
        </p:spPr>
      </p:pic>
      <p:sp>
        <p:nvSpPr>
          <p:cNvPr id="8" name="Rectangle 7">
            <a:extLst>
              <a:ext uri="{FF2B5EF4-FFF2-40B4-BE49-F238E27FC236}">
                <a16:creationId xmlns:a16="http://schemas.microsoft.com/office/drawing/2014/main" id="{19E66086-E3AA-4835-8ADD-CC0D05AFC2DE}"/>
              </a:ext>
            </a:extLst>
          </p:cNvPr>
          <p:cNvSpPr/>
          <p:nvPr/>
        </p:nvSpPr>
        <p:spPr>
          <a:xfrm>
            <a:off x="745791" y="5377446"/>
            <a:ext cx="8102787" cy="1015663"/>
          </a:xfrm>
          <a:prstGeom prst="rect">
            <a:avLst/>
          </a:prstGeom>
        </p:spPr>
        <p:txBody>
          <a:bodyPr wrap="square">
            <a:spAutoFit/>
          </a:bodyPr>
          <a:lstStyle/>
          <a:p>
            <a:pPr marL="285750" indent="-285750" algn="just">
              <a:buFont typeface="Arial" panose="020B0604020202020204" pitchFamily="34" charset="0"/>
              <a:buChar char="•"/>
            </a:pPr>
            <a:r>
              <a:rPr lang="en-US" sz="2000" dirty="0"/>
              <a:t>The reason a cloud resource administrator </a:t>
            </a:r>
            <a:r>
              <a:rPr lang="en-US" sz="2000" b="1" dirty="0"/>
              <a:t>is not referred to</a:t>
            </a:r>
            <a:r>
              <a:rPr lang="en-US" sz="2000" dirty="0"/>
              <a:t> as a </a:t>
            </a:r>
            <a:r>
              <a:rPr lang="en-US" sz="2000" b="1" dirty="0"/>
              <a:t>“cloud service administrator”</a:t>
            </a:r>
            <a:r>
              <a:rPr lang="en-US" sz="2000" dirty="0"/>
              <a:t> is because this role may be responsible for administering cloud-based IT resources that don’t exist as cloud services.</a:t>
            </a:r>
          </a:p>
        </p:txBody>
      </p:sp>
    </p:spTree>
    <p:extLst>
      <p:ext uri="{BB962C8B-B14F-4D97-AF65-F5344CB8AC3E}">
        <p14:creationId xmlns:p14="http://schemas.microsoft.com/office/powerpoint/2010/main" val="749722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Additional Roles:</a:t>
            </a:r>
          </a:p>
          <a:p>
            <a:pPr algn="just">
              <a:lnSpc>
                <a:spcPct val="100000"/>
              </a:lnSpc>
            </a:pPr>
            <a:r>
              <a:rPr lang="en-US" sz="2000" dirty="0"/>
              <a:t>The NIST Cloud Computing Reference Architecture defines the following supplementary roles:</a:t>
            </a:r>
          </a:p>
          <a:p>
            <a:pPr marL="0" indent="0" algn="just">
              <a:lnSpc>
                <a:spcPct val="100000"/>
              </a:lnSpc>
              <a:buNone/>
            </a:pPr>
            <a:r>
              <a:rPr lang="en-US" sz="2200" b="1" dirty="0"/>
              <a:t>Cloud Auditor:</a:t>
            </a:r>
          </a:p>
          <a:p>
            <a:pPr algn="just">
              <a:lnSpc>
                <a:spcPct val="100000"/>
              </a:lnSpc>
            </a:pPr>
            <a:r>
              <a:rPr lang="en-US" sz="2000" dirty="0"/>
              <a:t>A third-party (often accredited) that conducts </a:t>
            </a:r>
            <a:r>
              <a:rPr lang="en-US" sz="2000" b="1" dirty="0"/>
              <a:t>independent assessments</a:t>
            </a:r>
            <a:r>
              <a:rPr lang="en-US" sz="2000" dirty="0"/>
              <a:t> of cloud environments assumes the role of the </a:t>
            </a:r>
            <a:r>
              <a:rPr lang="en-US" sz="2000" i="1" dirty="0"/>
              <a:t>cloud auditor</a:t>
            </a:r>
            <a:r>
              <a:rPr lang="en-US" sz="2000" dirty="0"/>
              <a:t>.</a:t>
            </a:r>
          </a:p>
          <a:p>
            <a:pPr algn="just">
              <a:lnSpc>
                <a:spcPct val="100000"/>
              </a:lnSpc>
            </a:pPr>
            <a:r>
              <a:rPr lang="en-US" sz="2000" dirty="0"/>
              <a:t>The typical responsibilities associated with this role include the </a:t>
            </a:r>
            <a:r>
              <a:rPr lang="en-US" sz="2000" b="1" dirty="0"/>
              <a:t>evaluation</a:t>
            </a:r>
            <a:r>
              <a:rPr lang="en-US" sz="2000" dirty="0"/>
              <a:t> of </a:t>
            </a:r>
            <a:r>
              <a:rPr lang="en-US" sz="2000" b="1" dirty="0"/>
              <a:t>security controls</a:t>
            </a:r>
            <a:r>
              <a:rPr lang="en-US" sz="2000" dirty="0"/>
              <a:t>, </a:t>
            </a:r>
            <a:r>
              <a:rPr lang="en-US" sz="2000" b="1" dirty="0"/>
              <a:t>privacy impacts</a:t>
            </a:r>
            <a:r>
              <a:rPr lang="en-US" sz="2000" dirty="0"/>
              <a:t>, and </a:t>
            </a:r>
            <a:r>
              <a:rPr lang="en-US" sz="2000" b="1" dirty="0"/>
              <a:t>performance</a:t>
            </a:r>
            <a:r>
              <a:rPr lang="en-US" sz="2000" dirty="0"/>
              <a:t>.</a:t>
            </a:r>
          </a:p>
          <a:p>
            <a:pPr algn="just">
              <a:lnSpc>
                <a:spcPct val="100000"/>
              </a:lnSpc>
            </a:pPr>
            <a:r>
              <a:rPr lang="en-US" sz="2000" dirty="0"/>
              <a:t>The main purpose of the cloud auditor role is to provide an </a:t>
            </a:r>
            <a:r>
              <a:rPr lang="en-US" sz="2000" b="1" dirty="0"/>
              <a:t>unbiased assessment (and possible certification)</a:t>
            </a:r>
            <a:r>
              <a:rPr lang="en-US" sz="2000" dirty="0"/>
              <a:t> of a cloud environment to help </a:t>
            </a:r>
            <a:r>
              <a:rPr lang="en-US" sz="2000" b="1" dirty="0"/>
              <a:t>strengthen the trust relationship</a:t>
            </a:r>
            <a:r>
              <a:rPr lang="en-US" sz="2000" dirty="0"/>
              <a:t> between cloud consumers and cloud providers.</a:t>
            </a:r>
          </a:p>
        </p:txBody>
      </p:sp>
    </p:spTree>
    <p:extLst>
      <p:ext uri="{BB962C8B-B14F-4D97-AF65-F5344CB8AC3E}">
        <p14:creationId xmlns:p14="http://schemas.microsoft.com/office/powerpoint/2010/main" val="13483998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200" b="1" dirty="0"/>
              <a:t>Cloud Broker:</a:t>
            </a:r>
          </a:p>
          <a:p>
            <a:pPr algn="just">
              <a:lnSpc>
                <a:spcPct val="100000"/>
              </a:lnSpc>
            </a:pPr>
            <a:r>
              <a:rPr lang="en-US" sz="2000" dirty="0"/>
              <a:t>This role is assumed by a party that assumes the responsibility of </a:t>
            </a:r>
            <a:r>
              <a:rPr lang="en-US" sz="2000" b="1" dirty="0"/>
              <a:t>managing</a:t>
            </a:r>
            <a:r>
              <a:rPr lang="en-US" sz="2000" dirty="0"/>
              <a:t> and </a:t>
            </a:r>
            <a:r>
              <a:rPr lang="en-US" sz="2000" b="1" dirty="0"/>
              <a:t>negotiating</a:t>
            </a:r>
            <a:r>
              <a:rPr lang="en-US" sz="2000" dirty="0"/>
              <a:t> the usage of cloud services between cloud consumers and cloud providers.</a:t>
            </a:r>
          </a:p>
          <a:p>
            <a:pPr algn="just">
              <a:lnSpc>
                <a:spcPct val="100000"/>
              </a:lnSpc>
            </a:pPr>
            <a:r>
              <a:rPr lang="en-US" sz="2000" dirty="0"/>
              <a:t>Mediation services provided by </a:t>
            </a:r>
            <a:r>
              <a:rPr lang="en-US" sz="2000" i="1" dirty="0"/>
              <a:t>cloud brokers</a:t>
            </a:r>
            <a:r>
              <a:rPr lang="en-US" sz="2000" dirty="0"/>
              <a:t> include                             </a:t>
            </a:r>
            <a:r>
              <a:rPr lang="en-US" sz="2000" b="1" dirty="0"/>
              <a:t>service intermediation</a:t>
            </a:r>
            <a:r>
              <a:rPr lang="en-US" sz="2000" dirty="0"/>
              <a:t>, </a:t>
            </a:r>
            <a:r>
              <a:rPr lang="en-US" sz="2000" b="1" dirty="0"/>
              <a:t>aggregation</a:t>
            </a:r>
            <a:r>
              <a:rPr lang="en-US" sz="2000" dirty="0"/>
              <a:t>, and </a:t>
            </a:r>
            <a:r>
              <a:rPr lang="en-US" sz="2000" b="1" dirty="0"/>
              <a:t>arbitrage</a:t>
            </a:r>
            <a:r>
              <a:rPr lang="en-US" sz="2000" dirty="0"/>
              <a:t>.</a:t>
            </a:r>
          </a:p>
          <a:p>
            <a:pPr marL="0" indent="0" algn="just">
              <a:lnSpc>
                <a:spcPct val="100000"/>
              </a:lnSpc>
              <a:buNone/>
            </a:pPr>
            <a:endParaRPr lang="en-US" sz="1000" dirty="0">
              <a:solidFill>
                <a:srgbClr val="FF0000"/>
              </a:solidFill>
            </a:endParaRPr>
          </a:p>
          <a:p>
            <a:pPr marL="0" indent="0" algn="just">
              <a:lnSpc>
                <a:spcPct val="100000"/>
              </a:lnSpc>
              <a:buNone/>
            </a:pPr>
            <a:r>
              <a:rPr lang="en-US" sz="2200" b="1" dirty="0"/>
              <a:t>Cloud Carrier:</a:t>
            </a:r>
          </a:p>
          <a:p>
            <a:pPr algn="just">
              <a:lnSpc>
                <a:spcPct val="100000"/>
              </a:lnSpc>
            </a:pPr>
            <a:r>
              <a:rPr lang="en-US" sz="2000" dirty="0"/>
              <a:t>The party responsible for providing the </a:t>
            </a:r>
            <a:r>
              <a:rPr lang="en-US" sz="2000" b="1" dirty="0"/>
              <a:t>wire-level connectivity</a:t>
            </a:r>
            <a:r>
              <a:rPr lang="en-US" sz="2000" dirty="0"/>
              <a:t> between cloud consumers and cloud providers assumes the role of the </a:t>
            </a:r>
            <a:r>
              <a:rPr lang="en-US" sz="2000" i="1" dirty="0"/>
              <a:t>cloud carrier</a:t>
            </a:r>
            <a:r>
              <a:rPr lang="en-US" sz="2000" dirty="0"/>
              <a:t>.</a:t>
            </a:r>
          </a:p>
          <a:p>
            <a:pPr algn="just">
              <a:lnSpc>
                <a:spcPct val="100000"/>
              </a:lnSpc>
            </a:pPr>
            <a:r>
              <a:rPr lang="en-US" sz="2000" dirty="0"/>
              <a:t>This role is often assumed by </a:t>
            </a:r>
            <a:r>
              <a:rPr lang="en-US" sz="2000" b="1" dirty="0"/>
              <a:t>network</a:t>
            </a:r>
            <a:r>
              <a:rPr lang="en-US" sz="2000" dirty="0"/>
              <a:t> and </a:t>
            </a:r>
            <a:r>
              <a:rPr lang="en-US" sz="2000" b="1" dirty="0"/>
              <a:t>telecommunication</a:t>
            </a:r>
            <a:r>
              <a:rPr lang="en-US" sz="2000" dirty="0"/>
              <a:t> providers.</a:t>
            </a:r>
          </a:p>
        </p:txBody>
      </p:sp>
    </p:spTree>
    <p:extLst>
      <p:ext uri="{BB962C8B-B14F-4D97-AF65-F5344CB8AC3E}">
        <p14:creationId xmlns:p14="http://schemas.microsoft.com/office/powerpoint/2010/main" val="291959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Organizational Boundary:</a:t>
            </a:r>
          </a:p>
          <a:p>
            <a:pPr algn="just">
              <a:lnSpc>
                <a:spcPct val="100000"/>
              </a:lnSpc>
            </a:pPr>
            <a:r>
              <a:rPr lang="en-US" sz="2000" dirty="0"/>
              <a:t>An </a:t>
            </a:r>
            <a:r>
              <a:rPr lang="en-US" sz="2000" i="1" dirty="0"/>
              <a:t>organizational boundary</a:t>
            </a:r>
            <a:r>
              <a:rPr lang="en-US" sz="2000" dirty="0"/>
              <a:t> represents the </a:t>
            </a:r>
            <a:r>
              <a:rPr lang="en-US" sz="2000" b="1" dirty="0"/>
              <a:t>physical perimeter</a:t>
            </a:r>
            <a:r>
              <a:rPr lang="en-US" sz="2000" dirty="0"/>
              <a:t> that surrounds a </a:t>
            </a:r>
            <a:r>
              <a:rPr lang="en-US" sz="2000" b="1" dirty="0"/>
              <a:t>set of IT resources</a:t>
            </a:r>
            <a:r>
              <a:rPr lang="en-US" sz="2000" dirty="0"/>
              <a:t> that are </a:t>
            </a:r>
            <a:r>
              <a:rPr lang="en-US" sz="2000" b="1" dirty="0"/>
              <a:t>owned</a:t>
            </a:r>
            <a:r>
              <a:rPr lang="en-US" sz="2000" dirty="0"/>
              <a:t> and </a:t>
            </a:r>
            <a:r>
              <a:rPr lang="en-US" sz="2000" b="1" dirty="0"/>
              <a:t>governed</a:t>
            </a:r>
            <a:r>
              <a:rPr lang="en-US" sz="2000" dirty="0"/>
              <a:t> by an organization.</a:t>
            </a:r>
          </a:p>
          <a:p>
            <a:pPr algn="just">
              <a:lnSpc>
                <a:spcPct val="100000"/>
              </a:lnSpc>
            </a:pPr>
            <a:r>
              <a:rPr lang="en-US" sz="2000" dirty="0"/>
              <a:t>The organizational boundary </a:t>
            </a:r>
            <a:r>
              <a:rPr lang="en-US" sz="2000" b="1" dirty="0"/>
              <a:t>does not represent</a:t>
            </a:r>
            <a:r>
              <a:rPr lang="en-US" sz="2000" dirty="0"/>
              <a:t> the boundary of an actual organization, </a:t>
            </a:r>
            <a:r>
              <a:rPr lang="en-US" sz="2000" b="1" dirty="0"/>
              <a:t>only an organizational set of IT assets and IT resources</a:t>
            </a:r>
            <a:r>
              <a:rPr lang="en-US" sz="2000" dirty="0"/>
              <a:t>.</a:t>
            </a:r>
          </a:p>
        </p:txBody>
      </p:sp>
      <p:pic>
        <p:nvPicPr>
          <p:cNvPr id="4" name="Picture 3">
            <a:extLst>
              <a:ext uri="{FF2B5EF4-FFF2-40B4-BE49-F238E27FC236}">
                <a16:creationId xmlns:a16="http://schemas.microsoft.com/office/drawing/2014/main" id="{B3FE217C-559F-48A0-B070-F557CF38F6BE}"/>
              </a:ext>
            </a:extLst>
          </p:cNvPr>
          <p:cNvPicPr>
            <a:picLocks noChangeAspect="1"/>
          </p:cNvPicPr>
          <p:nvPr/>
        </p:nvPicPr>
        <p:blipFill>
          <a:blip r:embed="rId2">
            <a:lum bright="-20000" contrast="40000"/>
          </a:blip>
          <a:stretch>
            <a:fillRect/>
          </a:stretch>
        </p:blipFill>
        <p:spPr>
          <a:xfrm>
            <a:off x="729943" y="3846848"/>
            <a:ext cx="5684925" cy="2877509"/>
          </a:xfrm>
          <a:prstGeom prst="rect">
            <a:avLst/>
          </a:prstGeom>
        </p:spPr>
      </p:pic>
      <p:sp>
        <p:nvSpPr>
          <p:cNvPr id="5" name="Rectangle 4">
            <a:extLst>
              <a:ext uri="{FF2B5EF4-FFF2-40B4-BE49-F238E27FC236}">
                <a16:creationId xmlns:a16="http://schemas.microsoft.com/office/drawing/2014/main" id="{C4768960-5673-4F85-A4A3-3F9B59D86AA5}"/>
              </a:ext>
            </a:extLst>
          </p:cNvPr>
          <p:cNvSpPr/>
          <p:nvPr/>
        </p:nvSpPr>
        <p:spPr>
          <a:xfrm>
            <a:off x="6488025" y="4277864"/>
            <a:ext cx="2533760" cy="1754326"/>
          </a:xfrm>
          <a:prstGeom prst="rect">
            <a:avLst/>
          </a:prstGeom>
        </p:spPr>
        <p:txBody>
          <a:bodyPr wrap="square">
            <a:spAutoFit/>
          </a:bodyPr>
          <a:lstStyle/>
          <a:p>
            <a:pPr algn="ctr"/>
            <a:r>
              <a:rPr lang="en-US" dirty="0"/>
              <a:t>Organizational boundaries of a </a:t>
            </a:r>
            <a:r>
              <a:rPr lang="en-US" b="1" dirty="0"/>
              <a:t>cloud consumer</a:t>
            </a:r>
            <a:r>
              <a:rPr lang="en-US" dirty="0"/>
              <a:t> (left), and a </a:t>
            </a:r>
            <a:r>
              <a:rPr lang="en-US" b="1" dirty="0"/>
              <a:t>cloud provider</a:t>
            </a:r>
            <a:r>
              <a:rPr lang="en-US" dirty="0"/>
              <a:t> (right), represented by a </a:t>
            </a:r>
            <a:r>
              <a:rPr lang="en-US" b="1" dirty="0"/>
              <a:t>broken line notation</a:t>
            </a:r>
            <a:r>
              <a:rPr lang="en-US" dirty="0"/>
              <a:t>.</a:t>
            </a:r>
          </a:p>
        </p:txBody>
      </p:sp>
    </p:spTree>
    <p:extLst>
      <p:ext uri="{BB962C8B-B14F-4D97-AF65-F5344CB8AC3E}">
        <p14:creationId xmlns:p14="http://schemas.microsoft.com/office/powerpoint/2010/main" val="1611246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r>
              <a:rPr lang="en-US" sz="2600" b="1" dirty="0"/>
              <a:t>Trust Boundary:</a:t>
            </a:r>
          </a:p>
          <a:p>
            <a:pPr algn="just">
              <a:lnSpc>
                <a:spcPct val="100000"/>
              </a:lnSpc>
            </a:pPr>
            <a:r>
              <a:rPr lang="en-US" sz="2000" dirty="0"/>
              <a:t>When an organization </a:t>
            </a:r>
            <a:r>
              <a:rPr lang="en-US" sz="2000" b="1" dirty="0"/>
              <a:t>assumes the role of cloud consumer</a:t>
            </a:r>
            <a:r>
              <a:rPr lang="en-US" sz="2000" dirty="0"/>
              <a:t> to access  </a:t>
            </a:r>
            <a:r>
              <a:rPr lang="en-US" sz="2000" b="1" dirty="0"/>
              <a:t>cloud-based IT resources</a:t>
            </a:r>
            <a:r>
              <a:rPr lang="en-US" sz="2000" dirty="0"/>
              <a:t>, it needs to </a:t>
            </a:r>
            <a:r>
              <a:rPr lang="en-US" sz="2000" b="1" dirty="0"/>
              <a:t>extend its trust</a:t>
            </a:r>
            <a:r>
              <a:rPr lang="en-US" sz="2000" dirty="0"/>
              <a:t> beyond the </a:t>
            </a:r>
            <a:r>
              <a:rPr lang="en-US" sz="2000" b="1" dirty="0"/>
              <a:t>physical boundary</a:t>
            </a:r>
            <a:r>
              <a:rPr lang="en-US" sz="2000" dirty="0"/>
              <a:t> of the organization </a:t>
            </a:r>
            <a:r>
              <a:rPr lang="en-US" sz="2000" b="1" dirty="0"/>
              <a:t>to include parts of the cloud environment</a:t>
            </a:r>
            <a:r>
              <a:rPr lang="en-US" sz="2000" dirty="0"/>
              <a:t>.</a:t>
            </a:r>
          </a:p>
          <a:p>
            <a:pPr marL="0" indent="0" algn="just">
              <a:lnSpc>
                <a:spcPct val="100000"/>
              </a:lnSpc>
              <a:buNone/>
            </a:pPr>
            <a:endParaRPr lang="en-US" sz="2000" dirty="0"/>
          </a:p>
          <a:p>
            <a:pPr algn="just">
              <a:lnSpc>
                <a:spcPct val="100000"/>
              </a:lnSpc>
            </a:pPr>
            <a:r>
              <a:rPr lang="en-US" sz="2000" dirty="0"/>
              <a:t>A </a:t>
            </a:r>
            <a:r>
              <a:rPr lang="en-US" sz="2000" i="1" dirty="0"/>
              <a:t>trust boundary</a:t>
            </a:r>
            <a:r>
              <a:rPr lang="en-US" sz="2000" dirty="0"/>
              <a:t> is a </a:t>
            </a:r>
            <a:r>
              <a:rPr lang="en-US" sz="2000" b="1" dirty="0"/>
              <a:t>logical perimeter</a:t>
            </a:r>
            <a:r>
              <a:rPr lang="en-US" sz="2000" dirty="0"/>
              <a:t> that typically spans </a:t>
            </a:r>
            <a:r>
              <a:rPr lang="en-US" sz="2000" b="1" dirty="0"/>
              <a:t>beyond physical boundaries </a:t>
            </a:r>
            <a:r>
              <a:rPr lang="en-US" sz="2000" dirty="0"/>
              <a:t>to represent the </a:t>
            </a:r>
            <a:r>
              <a:rPr lang="en-US" sz="2000" b="1" dirty="0"/>
              <a:t>extent</a:t>
            </a:r>
            <a:r>
              <a:rPr lang="en-US" sz="2000" dirty="0"/>
              <a:t> to which </a:t>
            </a:r>
            <a:r>
              <a:rPr lang="en-US" sz="2000" b="1" dirty="0"/>
              <a:t>IT resources are trusted</a:t>
            </a:r>
            <a:r>
              <a:rPr lang="en-US" sz="2000" dirty="0"/>
              <a:t>.</a:t>
            </a:r>
          </a:p>
          <a:p>
            <a:pPr marL="0" indent="0" algn="just">
              <a:lnSpc>
                <a:spcPct val="100000"/>
              </a:lnSpc>
              <a:buNone/>
            </a:pPr>
            <a:endParaRPr lang="en-US" sz="2000" dirty="0"/>
          </a:p>
          <a:p>
            <a:pPr algn="just">
              <a:lnSpc>
                <a:spcPct val="100000"/>
              </a:lnSpc>
            </a:pPr>
            <a:r>
              <a:rPr lang="en-US" sz="2000" dirty="0"/>
              <a:t>When analyzing cloud environments, the trust boundary is </a:t>
            </a:r>
            <a:r>
              <a:rPr lang="en-US" sz="2000" b="1" dirty="0"/>
              <a:t>most frequently associated with</a:t>
            </a:r>
            <a:r>
              <a:rPr lang="en-US" sz="2000" dirty="0"/>
              <a:t> the </a:t>
            </a:r>
            <a:r>
              <a:rPr lang="en-US" sz="2000" b="1" dirty="0"/>
              <a:t>trust issued by the organization</a:t>
            </a:r>
            <a:r>
              <a:rPr lang="en-US" sz="2000" dirty="0"/>
              <a:t> acting as the </a:t>
            </a:r>
            <a:r>
              <a:rPr lang="en-US" sz="2000" b="1" dirty="0"/>
              <a:t>cloud consumer</a:t>
            </a:r>
            <a:r>
              <a:rPr lang="en-US" sz="2000" dirty="0"/>
              <a:t>.</a:t>
            </a:r>
          </a:p>
        </p:txBody>
      </p:sp>
    </p:spTree>
    <p:extLst>
      <p:ext uri="{BB962C8B-B14F-4D97-AF65-F5344CB8AC3E}">
        <p14:creationId xmlns:p14="http://schemas.microsoft.com/office/powerpoint/2010/main" val="2967062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Roles and Boundaries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marL="0" indent="0" algn="just">
              <a:lnSpc>
                <a:spcPct val="100000"/>
              </a:lnSpc>
              <a:buNone/>
            </a:pPr>
            <a:endParaRPr lang="en-US" sz="2000" dirty="0"/>
          </a:p>
        </p:txBody>
      </p:sp>
      <p:sp>
        <p:nvSpPr>
          <p:cNvPr id="5" name="Rectangle 4">
            <a:extLst>
              <a:ext uri="{FF2B5EF4-FFF2-40B4-BE49-F238E27FC236}">
                <a16:creationId xmlns:a16="http://schemas.microsoft.com/office/drawing/2014/main" id="{C4768960-5673-4F85-A4A3-3F9B59D86AA5}"/>
              </a:ext>
            </a:extLst>
          </p:cNvPr>
          <p:cNvSpPr/>
          <p:nvPr/>
        </p:nvSpPr>
        <p:spPr>
          <a:xfrm>
            <a:off x="1099917" y="5547138"/>
            <a:ext cx="5955030" cy="646331"/>
          </a:xfrm>
          <a:prstGeom prst="rect">
            <a:avLst/>
          </a:prstGeom>
        </p:spPr>
        <p:txBody>
          <a:bodyPr wrap="square">
            <a:spAutoFit/>
          </a:bodyPr>
          <a:lstStyle/>
          <a:p>
            <a:pPr algn="ctr"/>
            <a:r>
              <a:rPr lang="en-US" dirty="0"/>
              <a:t>An </a:t>
            </a:r>
            <a:r>
              <a:rPr lang="en-US" b="1" dirty="0"/>
              <a:t>extended trust boundary</a:t>
            </a:r>
            <a:r>
              <a:rPr lang="en-US" dirty="0"/>
              <a:t> encompasses the organizational</a:t>
            </a:r>
          </a:p>
          <a:p>
            <a:pPr algn="ctr"/>
            <a:r>
              <a:rPr lang="en-US" dirty="0"/>
              <a:t>boundaries of the cloud provider and the cloud consumer.</a:t>
            </a:r>
          </a:p>
        </p:txBody>
      </p:sp>
      <p:pic>
        <p:nvPicPr>
          <p:cNvPr id="4" name="Picture 3">
            <a:extLst>
              <a:ext uri="{FF2B5EF4-FFF2-40B4-BE49-F238E27FC236}">
                <a16:creationId xmlns:a16="http://schemas.microsoft.com/office/drawing/2014/main" id="{B0F785B9-9941-4D90-BE4A-E171B64C6DFF}"/>
              </a:ext>
            </a:extLst>
          </p:cNvPr>
          <p:cNvPicPr>
            <a:picLocks noChangeAspect="1"/>
          </p:cNvPicPr>
          <p:nvPr/>
        </p:nvPicPr>
        <p:blipFill>
          <a:blip r:embed="rId2">
            <a:lum bright="-20000" contrast="40000"/>
          </a:blip>
          <a:stretch>
            <a:fillRect/>
          </a:stretch>
        </p:blipFill>
        <p:spPr>
          <a:xfrm>
            <a:off x="628650" y="1584010"/>
            <a:ext cx="6897565" cy="3924618"/>
          </a:xfrm>
          <a:prstGeom prst="rect">
            <a:avLst/>
          </a:prstGeom>
        </p:spPr>
      </p:pic>
    </p:spTree>
    <p:extLst>
      <p:ext uri="{BB962C8B-B14F-4D97-AF65-F5344CB8AC3E}">
        <p14:creationId xmlns:p14="http://schemas.microsoft.com/office/powerpoint/2010/main" val="447074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592212"/>
            <a:ext cx="8205861" cy="4949263"/>
          </a:xfrm>
        </p:spPr>
        <p:txBody>
          <a:bodyPr>
            <a:noAutofit/>
          </a:bodyPr>
          <a:lstStyle/>
          <a:p>
            <a:pPr algn="just">
              <a:lnSpc>
                <a:spcPct val="100000"/>
              </a:lnSpc>
            </a:pPr>
            <a:r>
              <a:rPr lang="en-US" sz="2000" dirty="0"/>
              <a:t>An IT environment requires a </a:t>
            </a:r>
            <a:r>
              <a:rPr lang="en-US" sz="2000" b="1" dirty="0"/>
              <a:t>specific set of characteristics</a:t>
            </a:r>
            <a:r>
              <a:rPr lang="en-US" sz="2000" dirty="0"/>
              <a:t> to </a:t>
            </a:r>
            <a:r>
              <a:rPr lang="en-US" sz="2000" b="1" dirty="0"/>
              <a:t>enable</a:t>
            </a:r>
            <a:r>
              <a:rPr lang="en-US" sz="2000" dirty="0"/>
              <a:t> the </a:t>
            </a:r>
            <a:r>
              <a:rPr lang="en-US" sz="2000" b="1" dirty="0"/>
              <a:t>remote provisioning of scalable and measured IT resources</a:t>
            </a:r>
            <a:r>
              <a:rPr lang="en-US" sz="2000" dirty="0"/>
              <a:t> in </a:t>
            </a:r>
            <a:r>
              <a:rPr lang="en-US" sz="2000" b="1" dirty="0"/>
              <a:t>an effective manner</a:t>
            </a:r>
            <a:r>
              <a:rPr lang="en-US" sz="2000" dirty="0"/>
              <a:t>.</a:t>
            </a:r>
          </a:p>
          <a:p>
            <a:pPr algn="just">
              <a:lnSpc>
                <a:spcPct val="100000"/>
              </a:lnSpc>
            </a:pPr>
            <a:r>
              <a:rPr lang="en-US" sz="2000" dirty="0"/>
              <a:t>The following </a:t>
            </a:r>
            <a:r>
              <a:rPr lang="en-US" sz="2000" b="1" dirty="0"/>
              <a:t>six specific characteristics</a:t>
            </a:r>
            <a:r>
              <a:rPr lang="en-US" sz="2000" dirty="0"/>
              <a:t> are common to the majority of cloud environments:</a:t>
            </a:r>
          </a:p>
          <a:p>
            <a:pPr marL="463550" indent="-295275" algn="just">
              <a:lnSpc>
                <a:spcPct val="100000"/>
              </a:lnSpc>
              <a:buFont typeface="Wingdings" panose="05000000000000000000" pitchFamily="2" charset="2"/>
              <a:buChar char="§"/>
            </a:pPr>
            <a:r>
              <a:rPr lang="en-US" sz="2000" dirty="0"/>
              <a:t>On-Demand Usage</a:t>
            </a:r>
          </a:p>
          <a:p>
            <a:pPr marL="463550" indent="-295275" algn="just">
              <a:lnSpc>
                <a:spcPct val="100000"/>
              </a:lnSpc>
              <a:buFont typeface="Wingdings" panose="05000000000000000000" pitchFamily="2" charset="2"/>
              <a:buChar char="§"/>
            </a:pPr>
            <a:r>
              <a:rPr lang="en-US" sz="2000" dirty="0"/>
              <a:t>Ubiquitous Access</a:t>
            </a:r>
          </a:p>
          <a:p>
            <a:pPr marL="463550" indent="-295275" algn="just">
              <a:lnSpc>
                <a:spcPct val="100000"/>
              </a:lnSpc>
              <a:buFont typeface="Wingdings" panose="05000000000000000000" pitchFamily="2" charset="2"/>
              <a:buChar char="§"/>
            </a:pPr>
            <a:r>
              <a:rPr lang="en-US" sz="2000" dirty="0"/>
              <a:t>Multitenancy (and Resource Pooling)</a:t>
            </a:r>
          </a:p>
          <a:p>
            <a:pPr marL="463550" indent="-295275" algn="just">
              <a:lnSpc>
                <a:spcPct val="100000"/>
              </a:lnSpc>
              <a:buFont typeface="Wingdings" panose="05000000000000000000" pitchFamily="2" charset="2"/>
              <a:buChar char="§"/>
            </a:pPr>
            <a:r>
              <a:rPr lang="en-US" sz="2000" dirty="0"/>
              <a:t>Elasticity</a:t>
            </a:r>
          </a:p>
          <a:p>
            <a:pPr marL="463550" indent="-295275" algn="just">
              <a:lnSpc>
                <a:spcPct val="100000"/>
              </a:lnSpc>
              <a:buFont typeface="Wingdings" panose="05000000000000000000" pitchFamily="2" charset="2"/>
              <a:buChar char="§"/>
            </a:pPr>
            <a:r>
              <a:rPr lang="en-US" sz="2000" dirty="0"/>
              <a:t>Measured Usage</a:t>
            </a:r>
          </a:p>
          <a:p>
            <a:pPr marL="463550" indent="-295275" algn="just">
              <a:lnSpc>
                <a:spcPct val="100000"/>
              </a:lnSpc>
              <a:buFont typeface="Wingdings" panose="05000000000000000000" pitchFamily="2" charset="2"/>
              <a:buChar char="§"/>
            </a:pPr>
            <a:r>
              <a:rPr lang="en-US" sz="2000" dirty="0"/>
              <a:t>Resiliency (or Resilient Computing)</a:t>
            </a:r>
          </a:p>
        </p:txBody>
      </p:sp>
    </p:spTree>
    <p:extLst>
      <p:ext uri="{BB962C8B-B14F-4D97-AF65-F5344CB8AC3E}">
        <p14:creationId xmlns:p14="http://schemas.microsoft.com/office/powerpoint/2010/main" val="231296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pPr algn="just"/>
            <a:r>
              <a:rPr lang="en-US" sz="3200" b="1" dirty="0">
                <a:latin typeface="+mn-lt"/>
              </a:rPr>
              <a:t>Recommended Learning Resources</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597570"/>
          </a:xfrm>
        </p:spPr>
        <p:txBody>
          <a:bodyPr>
            <a:normAutofit fontScale="77500" lnSpcReduction="20000"/>
          </a:bodyPr>
          <a:lstStyle/>
          <a:p>
            <a:pPr marL="0" indent="0" algn="just">
              <a:lnSpc>
                <a:spcPct val="100000"/>
              </a:lnSpc>
              <a:buNone/>
            </a:pPr>
            <a:r>
              <a:rPr lang="en-US" sz="2000" b="1" dirty="0"/>
              <a:t>Textbooks:</a:t>
            </a:r>
          </a:p>
          <a:p>
            <a:pPr marL="225425" indent="-225425" algn="just">
              <a:lnSpc>
                <a:spcPct val="100000"/>
              </a:lnSpc>
              <a:buNone/>
            </a:pPr>
            <a:r>
              <a:rPr lang="en-US" sz="2000" dirty="0"/>
              <a:t>1. Thomas Erl, Ricardo Puttini, Zaigham Mahmood, Cloud Computing: Concepts, Technology &amp;  Architecture PHI, 2013.</a:t>
            </a:r>
          </a:p>
          <a:p>
            <a:pPr marL="0" indent="0" algn="just">
              <a:lnSpc>
                <a:spcPct val="100000"/>
              </a:lnSpc>
              <a:buNone/>
            </a:pPr>
            <a:r>
              <a:rPr lang="en-US" sz="2000" dirty="0"/>
              <a:t>2. Kai Hwang, Geoffrey C. Fox, Jack J Dongarra, Distributed and Cloud Computing, MK, 2012.</a:t>
            </a:r>
          </a:p>
          <a:p>
            <a:pPr marL="225425" indent="-225425" algn="just">
              <a:lnSpc>
                <a:spcPct val="100000"/>
              </a:lnSpc>
              <a:buNone/>
            </a:pPr>
            <a:endParaRPr lang="en-US" sz="3200" dirty="0"/>
          </a:p>
          <a:p>
            <a:pPr marL="0" indent="0" algn="just">
              <a:buNone/>
            </a:pPr>
            <a:r>
              <a:rPr lang="en-US" b="1" dirty="0"/>
              <a:t>References:</a:t>
            </a:r>
          </a:p>
          <a:p>
            <a:pPr lvl="0" algn="just"/>
            <a:r>
              <a:rPr lang="en-US" sz="1500" dirty="0"/>
              <a:t>Dan C. Marinescu, Cloud Computing: Theory and Practice, MK.</a:t>
            </a:r>
          </a:p>
          <a:p>
            <a:pPr lvl="0" algn="just"/>
            <a:r>
              <a:rPr lang="en-US" sz="1500" dirty="0"/>
              <a:t>Michael Miller, Cloud Computing: Web-Based Applications That Change the Way You Work and Collaborate Online, Que Publishing, August 2008.</a:t>
            </a:r>
          </a:p>
          <a:p>
            <a:pPr lvl="0" algn="just"/>
            <a:r>
              <a:rPr lang="en-US" sz="1500" dirty="0"/>
              <a:t>Rajkumar Buyya, James Broberg, Andrzej Goscinski, Cloud Computing- Principles and Paradigms, Wiley.</a:t>
            </a:r>
          </a:p>
          <a:p>
            <a:pPr lvl="0" algn="just"/>
            <a:r>
              <a:rPr lang="en-US" sz="1500" dirty="0"/>
              <a:t>Anthony T. Velte, Toby J. Velte, Robert Elsenpeter, Cloud Computing, A practical approach, TATA McGraw HILL.</a:t>
            </a:r>
          </a:p>
          <a:p>
            <a:pPr lvl="0" algn="just"/>
            <a:r>
              <a:rPr lang="en-US" sz="1500" dirty="0"/>
              <a:t>Dharanipragada Janakiram, Grid and Cloud Computing, McGraw-Hill 2016.</a:t>
            </a:r>
          </a:p>
          <a:p>
            <a:pPr lvl="0" algn="just"/>
            <a:r>
              <a:rPr lang="en-US" sz="1500" dirty="0"/>
              <a:t>Gautam Shroff, Enterprise Cloud Computing- Technology, Architecture, Applications, CAMBRIDGE.</a:t>
            </a:r>
          </a:p>
          <a:p>
            <a:pPr lvl="0" algn="just"/>
            <a:r>
              <a:rPr lang="en-US" sz="1500" dirty="0"/>
              <a:t>David Marshall, Wade A. Reynolds and Dave McCrory, Advanced Server Virtualization-VMware and Microsoft Platforms in the Virtual Data Center, AUERBACH Publications.</a:t>
            </a:r>
          </a:p>
          <a:p>
            <a:pPr lvl="0" algn="just"/>
            <a:r>
              <a:rPr lang="en-US" sz="1500" dirty="0">
                <a:hlinkClick r:id="rId2"/>
              </a:rPr>
              <a:t>Journal of Cloud Computing</a:t>
            </a:r>
            <a:r>
              <a:rPr lang="en-US" sz="1500" dirty="0"/>
              <a:t> -Advances, Systems and Applications, Springer Open.</a:t>
            </a:r>
          </a:p>
          <a:p>
            <a:pPr lvl="0" algn="just"/>
            <a:r>
              <a:rPr lang="en-US" sz="1500" dirty="0"/>
              <a:t>International Journal of Cloud Computing, INDERSCIENCE Publishers.</a:t>
            </a:r>
          </a:p>
          <a:p>
            <a:pPr lvl="0" algn="just"/>
            <a:r>
              <a:rPr lang="en-US" sz="1500" dirty="0"/>
              <a:t>IEEE Cloud Computing.</a:t>
            </a:r>
          </a:p>
          <a:p>
            <a:pPr lvl="0" algn="just"/>
            <a:r>
              <a:rPr lang="en-US" sz="1500" dirty="0"/>
              <a:t>International Journal of Cloud Applications and Computing (IJCAC), IGI Global.</a:t>
            </a:r>
          </a:p>
          <a:p>
            <a:pPr marL="0" indent="0">
              <a:lnSpc>
                <a:spcPct val="100000"/>
              </a:lnSpc>
              <a:buNone/>
            </a:pPr>
            <a:endParaRPr lang="en-US" sz="1400" b="1" dirty="0"/>
          </a:p>
          <a:p>
            <a:pPr marL="0" indent="0">
              <a:lnSpc>
                <a:spcPct val="100000"/>
              </a:lnSpc>
              <a:buNone/>
            </a:pPr>
            <a:endParaRPr lang="en-US" sz="2000" dirty="0"/>
          </a:p>
        </p:txBody>
      </p:sp>
    </p:spTree>
    <p:extLst>
      <p:ext uri="{BB962C8B-B14F-4D97-AF65-F5344CB8AC3E}">
        <p14:creationId xmlns:p14="http://schemas.microsoft.com/office/powerpoint/2010/main" val="294531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530175" y="1564076"/>
            <a:ext cx="8416878" cy="4949263"/>
          </a:xfrm>
        </p:spPr>
        <p:txBody>
          <a:bodyPr>
            <a:noAutofit/>
          </a:bodyPr>
          <a:lstStyle/>
          <a:p>
            <a:pPr marL="0" indent="0" algn="just">
              <a:lnSpc>
                <a:spcPct val="100000"/>
              </a:lnSpc>
              <a:buNone/>
            </a:pPr>
            <a:r>
              <a:rPr lang="en-US" sz="2600" b="1" dirty="0"/>
              <a:t>On-Demand Usage:</a:t>
            </a:r>
          </a:p>
          <a:p>
            <a:pPr algn="just">
              <a:lnSpc>
                <a:spcPct val="100000"/>
              </a:lnSpc>
            </a:pPr>
            <a:r>
              <a:rPr lang="en-US" sz="2000" dirty="0"/>
              <a:t>A cloud consumer can </a:t>
            </a:r>
            <a:r>
              <a:rPr lang="en-US" sz="2000" b="1" dirty="0"/>
              <a:t>individually access</a:t>
            </a:r>
            <a:r>
              <a:rPr lang="en-US" sz="2000" dirty="0"/>
              <a:t> cloud-based IT resources giving the cloud consumer the </a:t>
            </a:r>
            <a:r>
              <a:rPr lang="en-US" sz="2000" b="1" dirty="0"/>
              <a:t>freedom to self-provision</a:t>
            </a:r>
            <a:r>
              <a:rPr lang="en-US" sz="2000" dirty="0"/>
              <a:t> these IT resources.</a:t>
            </a:r>
          </a:p>
          <a:p>
            <a:pPr algn="just">
              <a:lnSpc>
                <a:spcPct val="100000"/>
              </a:lnSpc>
            </a:pPr>
            <a:r>
              <a:rPr lang="en-US" sz="2000" dirty="0"/>
              <a:t>Once configured, </a:t>
            </a:r>
            <a:r>
              <a:rPr lang="en-US" sz="2000" b="1" dirty="0"/>
              <a:t>usage of the self-provisioned IT resources</a:t>
            </a:r>
            <a:r>
              <a:rPr lang="en-US" sz="2000" dirty="0"/>
              <a:t> can be </a:t>
            </a:r>
            <a:r>
              <a:rPr lang="en-US" sz="2000" b="1" dirty="0"/>
              <a:t>automated</a:t>
            </a:r>
            <a:r>
              <a:rPr lang="en-US" sz="2000" dirty="0"/>
              <a:t>, requiring </a:t>
            </a:r>
            <a:r>
              <a:rPr lang="en-US" sz="2000" b="1" dirty="0"/>
              <a:t>no further</a:t>
            </a:r>
            <a:r>
              <a:rPr lang="en-US" sz="2000" dirty="0"/>
              <a:t> </a:t>
            </a:r>
            <a:r>
              <a:rPr lang="en-US" sz="2000" b="1" dirty="0"/>
              <a:t>human involvement</a:t>
            </a:r>
            <a:r>
              <a:rPr lang="en-US" sz="2000" dirty="0"/>
              <a:t> by the cloud consumer or cloud provider.</a:t>
            </a:r>
          </a:p>
          <a:p>
            <a:pPr marL="0" indent="0" algn="just">
              <a:lnSpc>
                <a:spcPct val="100000"/>
              </a:lnSpc>
              <a:buNone/>
            </a:pPr>
            <a:r>
              <a:rPr lang="en-US" sz="2000" dirty="0"/>
              <a:t>   – This results in an </a:t>
            </a:r>
            <a:r>
              <a:rPr lang="en-US" sz="2000" i="1" dirty="0"/>
              <a:t>on-demand usage environment</a:t>
            </a:r>
            <a:r>
              <a:rPr lang="en-US" sz="2000" dirty="0"/>
              <a:t>.</a:t>
            </a:r>
          </a:p>
          <a:p>
            <a:pPr algn="just">
              <a:lnSpc>
                <a:spcPct val="100000"/>
              </a:lnSpc>
            </a:pPr>
            <a:r>
              <a:rPr lang="en-US" sz="2000" dirty="0"/>
              <a:t>Also known as </a:t>
            </a:r>
            <a:r>
              <a:rPr lang="en-US" sz="2000" b="1" dirty="0"/>
              <a:t>“on-demand self-service usage,”</a:t>
            </a:r>
            <a:r>
              <a:rPr lang="en-US" sz="2000" dirty="0"/>
              <a:t> this characteristic enables the service-based and usage-driven features found in conventional clouds.</a:t>
            </a:r>
          </a:p>
          <a:p>
            <a:pPr marL="0" indent="0" algn="just">
              <a:lnSpc>
                <a:spcPct val="100000"/>
              </a:lnSpc>
              <a:buNone/>
            </a:pPr>
            <a:r>
              <a:rPr lang="en-US" sz="2600" b="1" dirty="0"/>
              <a:t>Ubiquitous Access:</a:t>
            </a:r>
          </a:p>
          <a:p>
            <a:pPr algn="just">
              <a:lnSpc>
                <a:spcPct val="100000"/>
              </a:lnSpc>
            </a:pPr>
            <a:r>
              <a:rPr lang="en-US" sz="2000" i="1" dirty="0"/>
              <a:t>Ubiquitous access</a:t>
            </a:r>
            <a:r>
              <a:rPr lang="en-US" sz="2000" dirty="0"/>
              <a:t> represents the ability for a cloud service to be </a:t>
            </a:r>
            <a:r>
              <a:rPr lang="en-US" sz="2000" b="1" dirty="0"/>
              <a:t>widely accessible</a:t>
            </a:r>
            <a:r>
              <a:rPr lang="en-US" sz="2000" dirty="0"/>
              <a:t>.</a:t>
            </a:r>
          </a:p>
          <a:p>
            <a:pPr algn="just">
              <a:lnSpc>
                <a:spcPct val="100000"/>
              </a:lnSpc>
            </a:pPr>
            <a:r>
              <a:rPr lang="en-US" sz="2000" dirty="0"/>
              <a:t>Establishing ubiquitous access for a cloud service can require support for a </a:t>
            </a:r>
            <a:r>
              <a:rPr lang="en-US" sz="2000" b="1" dirty="0"/>
              <a:t>range of devices, transport protocols, interfaces, &amp; security methods</a:t>
            </a:r>
            <a:r>
              <a:rPr lang="en-US" sz="2000" dirty="0"/>
              <a:t>.</a:t>
            </a:r>
          </a:p>
        </p:txBody>
      </p:sp>
    </p:spTree>
    <p:extLst>
      <p:ext uri="{BB962C8B-B14F-4D97-AF65-F5344CB8AC3E}">
        <p14:creationId xmlns:p14="http://schemas.microsoft.com/office/powerpoint/2010/main" val="2099137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Multitenancy (and Resource Pooling):</a:t>
            </a:r>
          </a:p>
          <a:p>
            <a:pPr algn="just">
              <a:lnSpc>
                <a:spcPct val="100000"/>
              </a:lnSpc>
            </a:pPr>
            <a:r>
              <a:rPr lang="en-US" sz="2000" dirty="0"/>
              <a:t>The </a:t>
            </a:r>
            <a:r>
              <a:rPr lang="en-US" sz="2000" b="1" dirty="0"/>
              <a:t>characteristic of a software program</a:t>
            </a:r>
            <a:r>
              <a:rPr lang="en-US" sz="2000" dirty="0"/>
              <a:t> that </a:t>
            </a:r>
            <a:r>
              <a:rPr lang="en-US" sz="2000" b="1" dirty="0"/>
              <a:t>enables an instance of the program</a:t>
            </a:r>
            <a:r>
              <a:rPr lang="en-US" sz="2000" dirty="0"/>
              <a:t> to </a:t>
            </a:r>
            <a:r>
              <a:rPr lang="en-US" sz="2000" b="1" dirty="0"/>
              <a:t>serve different consumers (tenants)</a:t>
            </a:r>
            <a:r>
              <a:rPr lang="en-US" sz="2000" dirty="0"/>
              <a:t> whereby each is </a:t>
            </a:r>
            <a:r>
              <a:rPr lang="en-US" sz="2000" b="1" dirty="0"/>
              <a:t>isolated from the other</a:t>
            </a:r>
            <a:r>
              <a:rPr lang="en-US" sz="2000" dirty="0"/>
              <a:t>, is referred to as </a:t>
            </a:r>
            <a:r>
              <a:rPr lang="en-US" sz="2000" i="1" dirty="0"/>
              <a:t>multitenancy</a:t>
            </a:r>
            <a:r>
              <a:rPr lang="en-US" sz="2000" dirty="0"/>
              <a:t>.</a:t>
            </a:r>
          </a:p>
          <a:p>
            <a:pPr algn="just">
              <a:lnSpc>
                <a:spcPct val="100000"/>
              </a:lnSpc>
            </a:pPr>
            <a:r>
              <a:rPr lang="en-US" sz="2000" dirty="0"/>
              <a:t>A cloud provider </a:t>
            </a:r>
            <a:r>
              <a:rPr lang="en-US" sz="2000" b="1" dirty="0"/>
              <a:t>pools its IT resources</a:t>
            </a:r>
            <a:r>
              <a:rPr lang="en-US" sz="2000" dirty="0"/>
              <a:t> to </a:t>
            </a:r>
            <a:r>
              <a:rPr lang="en-US" sz="2000" b="1" dirty="0"/>
              <a:t>serve multiple cloud service consumers</a:t>
            </a:r>
            <a:r>
              <a:rPr lang="en-US" sz="2000" dirty="0"/>
              <a:t> by using </a:t>
            </a:r>
            <a:r>
              <a:rPr lang="en-US" sz="2000" b="1" dirty="0"/>
              <a:t>multitenancy models</a:t>
            </a:r>
            <a:r>
              <a:rPr lang="en-US" sz="2000" dirty="0"/>
              <a:t> that frequently rely on the use of </a:t>
            </a:r>
            <a:r>
              <a:rPr lang="en-US" sz="2000" b="1" dirty="0"/>
              <a:t>virtualization technologies</a:t>
            </a:r>
            <a:r>
              <a:rPr lang="en-US" sz="2000" dirty="0"/>
              <a:t>.</a:t>
            </a:r>
          </a:p>
          <a:p>
            <a:pPr algn="just">
              <a:lnSpc>
                <a:spcPct val="100000"/>
              </a:lnSpc>
            </a:pPr>
            <a:r>
              <a:rPr lang="en-US" sz="2000" dirty="0"/>
              <a:t>Through the use of multitenancy technology, IT resources can be </a:t>
            </a:r>
            <a:r>
              <a:rPr lang="en-US" sz="2000" b="1" dirty="0"/>
              <a:t>dynamically assigned and reassigned</a:t>
            </a:r>
            <a:r>
              <a:rPr lang="en-US" sz="2000" dirty="0"/>
              <a:t>, according to </a:t>
            </a:r>
            <a:r>
              <a:rPr lang="en-US" sz="2000" b="1" dirty="0"/>
              <a:t>cloud service consumer demands</a:t>
            </a:r>
            <a:r>
              <a:rPr lang="en-US" sz="2000" dirty="0"/>
              <a:t>.</a:t>
            </a:r>
          </a:p>
          <a:p>
            <a:pPr marL="0" indent="0" algn="just">
              <a:lnSpc>
                <a:spcPct val="100000"/>
              </a:lnSpc>
              <a:buNone/>
            </a:pPr>
            <a:endParaRPr lang="en-US" sz="2000" dirty="0"/>
          </a:p>
          <a:p>
            <a:pPr algn="just">
              <a:lnSpc>
                <a:spcPct val="100000"/>
              </a:lnSpc>
            </a:pPr>
            <a:r>
              <a:rPr lang="en-US" sz="2200" b="1" dirty="0"/>
              <a:t>Resource Pooling</a:t>
            </a:r>
            <a:r>
              <a:rPr lang="en-US" sz="2200" dirty="0"/>
              <a:t> </a:t>
            </a:r>
            <a:r>
              <a:rPr lang="en-US" sz="2000" dirty="0"/>
              <a:t>allows cloud providers to pool large-scale IT resources to serve multiple cloud consumers.</a:t>
            </a:r>
          </a:p>
        </p:txBody>
      </p:sp>
    </p:spTree>
    <p:extLst>
      <p:ext uri="{BB962C8B-B14F-4D97-AF65-F5344CB8AC3E}">
        <p14:creationId xmlns:p14="http://schemas.microsoft.com/office/powerpoint/2010/main" val="24772340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pic>
        <p:nvPicPr>
          <p:cNvPr id="4" name="Picture 3">
            <a:extLst>
              <a:ext uri="{FF2B5EF4-FFF2-40B4-BE49-F238E27FC236}">
                <a16:creationId xmlns:a16="http://schemas.microsoft.com/office/drawing/2014/main" id="{85C39025-1182-4DD7-84DE-548D83A1ACCC}"/>
              </a:ext>
            </a:extLst>
          </p:cNvPr>
          <p:cNvPicPr>
            <a:picLocks noChangeAspect="1"/>
          </p:cNvPicPr>
          <p:nvPr/>
        </p:nvPicPr>
        <p:blipFill>
          <a:blip r:embed="rId2">
            <a:lum bright="-20000" contrast="40000"/>
          </a:blip>
          <a:stretch>
            <a:fillRect/>
          </a:stretch>
        </p:blipFill>
        <p:spPr>
          <a:xfrm>
            <a:off x="628648" y="1550008"/>
            <a:ext cx="4562329" cy="4822657"/>
          </a:xfrm>
          <a:prstGeom prst="rect">
            <a:avLst/>
          </a:prstGeom>
        </p:spPr>
      </p:pic>
      <p:sp>
        <p:nvSpPr>
          <p:cNvPr id="5" name="Rectangle 4">
            <a:extLst>
              <a:ext uri="{FF2B5EF4-FFF2-40B4-BE49-F238E27FC236}">
                <a16:creationId xmlns:a16="http://schemas.microsoft.com/office/drawing/2014/main" id="{7ABEE2F5-DBDA-49E9-93AC-51498977AC6B}"/>
              </a:ext>
            </a:extLst>
          </p:cNvPr>
          <p:cNvSpPr/>
          <p:nvPr/>
        </p:nvSpPr>
        <p:spPr>
          <a:xfrm>
            <a:off x="5078437" y="4279799"/>
            <a:ext cx="3910818" cy="923330"/>
          </a:xfrm>
          <a:prstGeom prst="rect">
            <a:avLst/>
          </a:prstGeom>
        </p:spPr>
        <p:txBody>
          <a:bodyPr wrap="square">
            <a:spAutoFit/>
          </a:bodyPr>
          <a:lstStyle/>
          <a:p>
            <a:pPr algn="ctr"/>
            <a:r>
              <a:rPr lang="en-US" dirty="0"/>
              <a:t>In a </a:t>
            </a:r>
            <a:r>
              <a:rPr lang="en-US" b="1" dirty="0"/>
              <a:t>single-tenant environment</a:t>
            </a:r>
            <a:r>
              <a:rPr lang="en-US" dirty="0"/>
              <a:t>, each cloud consumer has a </a:t>
            </a:r>
            <a:r>
              <a:rPr lang="en-US" b="1" dirty="0"/>
              <a:t>separate</a:t>
            </a:r>
          </a:p>
          <a:p>
            <a:pPr algn="ctr"/>
            <a:r>
              <a:rPr lang="en-US" b="1" dirty="0"/>
              <a:t>IT resource instance</a:t>
            </a:r>
            <a:r>
              <a:rPr lang="en-US" dirty="0"/>
              <a:t>.</a:t>
            </a:r>
          </a:p>
        </p:txBody>
      </p:sp>
    </p:spTree>
    <p:extLst>
      <p:ext uri="{BB962C8B-B14F-4D97-AF65-F5344CB8AC3E}">
        <p14:creationId xmlns:p14="http://schemas.microsoft.com/office/powerpoint/2010/main" val="18825731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sp>
        <p:nvSpPr>
          <p:cNvPr id="5" name="Rectangle 4">
            <a:extLst>
              <a:ext uri="{FF2B5EF4-FFF2-40B4-BE49-F238E27FC236}">
                <a16:creationId xmlns:a16="http://schemas.microsoft.com/office/drawing/2014/main" id="{7ABEE2F5-DBDA-49E9-93AC-51498977AC6B}"/>
              </a:ext>
            </a:extLst>
          </p:cNvPr>
          <p:cNvSpPr/>
          <p:nvPr/>
        </p:nvSpPr>
        <p:spPr>
          <a:xfrm>
            <a:off x="5078437" y="4279799"/>
            <a:ext cx="3910818" cy="1200329"/>
          </a:xfrm>
          <a:prstGeom prst="rect">
            <a:avLst/>
          </a:prstGeom>
        </p:spPr>
        <p:txBody>
          <a:bodyPr wrap="square">
            <a:spAutoFit/>
          </a:bodyPr>
          <a:lstStyle/>
          <a:p>
            <a:pPr algn="ctr"/>
            <a:r>
              <a:rPr lang="en-US" dirty="0"/>
              <a:t>In a </a:t>
            </a:r>
            <a:r>
              <a:rPr lang="en-US" b="1" dirty="0"/>
              <a:t>multitenant environment</a:t>
            </a:r>
            <a:r>
              <a:rPr lang="en-US" dirty="0"/>
              <a:t>, a </a:t>
            </a:r>
            <a:r>
              <a:rPr lang="en-US" b="1" dirty="0"/>
              <a:t>single instance of an IT resource</a:t>
            </a:r>
            <a:r>
              <a:rPr lang="en-US" dirty="0"/>
              <a:t>,</a:t>
            </a:r>
          </a:p>
          <a:p>
            <a:pPr algn="ctr"/>
            <a:r>
              <a:rPr lang="en-US" dirty="0"/>
              <a:t>such as a </a:t>
            </a:r>
            <a:r>
              <a:rPr lang="en-US" b="1" dirty="0"/>
              <a:t>cloud storage device</a:t>
            </a:r>
            <a:r>
              <a:rPr lang="en-US" dirty="0"/>
              <a:t>, serves </a:t>
            </a:r>
            <a:r>
              <a:rPr lang="en-US" b="1" dirty="0"/>
              <a:t>multiple consumers</a:t>
            </a:r>
            <a:r>
              <a:rPr lang="en-US" dirty="0"/>
              <a:t>.</a:t>
            </a:r>
          </a:p>
        </p:txBody>
      </p:sp>
      <p:pic>
        <p:nvPicPr>
          <p:cNvPr id="3" name="Picture 2">
            <a:extLst>
              <a:ext uri="{FF2B5EF4-FFF2-40B4-BE49-F238E27FC236}">
                <a16:creationId xmlns:a16="http://schemas.microsoft.com/office/drawing/2014/main" id="{10E6E795-18A1-42D6-B80C-1C57A03A2E8E}"/>
              </a:ext>
            </a:extLst>
          </p:cNvPr>
          <p:cNvPicPr>
            <a:picLocks noChangeAspect="1"/>
          </p:cNvPicPr>
          <p:nvPr/>
        </p:nvPicPr>
        <p:blipFill>
          <a:blip r:embed="rId2">
            <a:lum bright="-20000" contrast="40000"/>
          </a:blip>
          <a:stretch>
            <a:fillRect/>
          </a:stretch>
        </p:blipFill>
        <p:spPr>
          <a:xfrm>
            <a:off x="656786" y="1562175"/>
            <a:ext cx="4421651" cy="5049640"/>
          </a:xfrm>
          <a:prstGeom prst="rect">
            <a:avLst/>
          </a:prstGeom>
        </p:spPr>
      </p:pic>
    </p:spTree>
    <p:extLst>
      <p:ext uri="{BB962C8B-B14F-4D97-AF65-F5344CB8AC3E}">
        <p14:creationId xmlns:p14="http://schemas.microsoft.com/office/powerpoint/2010/main" val="18263442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Elasticity:</a:t>
            </a:r>
          </a:p>
          <a:p>
            <a:pPr algn="just">
              <a:lnSpc>
                <a:spcPct val="100000"/>
              </a:lnSpc>
            </a:pPr>
            <a:r>
              <a:rPr lang="en-US" sz="2000" i="1" dirty="0"/>
              <a:t>Elasticity</a:t>
            </a:r>
            <a:r>
              <a:rPr lang="en-US" sz="2000" dirty="0"/>
              <a:t> is the </a:t>
            </a:r>
            <a:r>
              <a:rPr lang="en-US" sz="2000" b="1" dirty="0"/>
              <a:t>automated ability</a:t>
            </a:r>
            <a:r>
              <a:rPr lang="en-US" sz="2000" dirty="0"/>
              <a:t> of a cloud to transparently scale IT resources, as required in response to </a:t>
            </a:r>
            <a:r>
              <a:rPr lang="en-US" sz="2000" b="1" dirty="0"/>
              <a:t>runtime conditions</a:t>
            </a:r>
            <a:r>
              <a:rPr lang="en-US" sz="2000" dirty="0"/>
              <a:t> or as                 </a:t>
            </a:r>
            <a:r>
              <a:rPr lang="en-US" sz="2000" b="1" dirty="0"/>
              <a:t>pre-determined</a:t>
            </a:r>
            <a:r>
              <a:rPr lang="en-US" sz="2000" dirty="0"/>
              <a:t> by the cloud consumer or cloud provider.</a:t>
            </a:r>
          </a:p>
          <a:p>
            <a:pPr algn="just">
              <a:lnSpc>
                <a:spcPct val="100000"/>
              </a:lnSpc>
            </a:pPr>
            <a:r>
              <a:rPr lang="en-US" sz="2000" dirty="0"/>
              <a:t>Elasticity is often considered a </a:t>
            </a:r>
            <a:r>
              <a:rPr lang="en-US" sz="2000" b="1" dirty="0"/>
              <a:t>core justification</a:t>
            </a:r>
            <a:r>
              <a:rPr lang="en-US" sz="2000" dirty="0"/>
              <a:t> for the adoption of cloud computing, primarily due to the fact that it is </a:t>
            </a:r>
            <a:r>
              <a:rPr lang="en-US" sz="2000" b="1" dirty="0"/>
              <a:t>closely associated with</a:t>
            </a:r>
            <a:r>
              <a:rPr lang="en-US" sz="2000" dirty="0"/>
              <a:t> the </a:t>
            </a:r>
            <a:r>
              <a:rPr lang="en-US" sz="2000" b="1" dirty="0"/>
              <a:t>Reduced Investment and Proportional Costs</a:t>
            </a:r>
            <a:r>
              <a:rPr lang="en-US" sz="2000" dirty="0"/>
              <a:t> benefit.</a:t>
            </a:r>
          </a:p>
          <a:p>
            <a:pPr algn="just">
              <a:lnSpc>
                <a:spcPct val="100000"/>
              </a:lnSpc>
            </a:pPr>
            <a:r>
              <a:rPr lang="en-US" sz="2000" dirty="0"/>
              <a:t>Cloud providers with </a:t>
            </a:r>
            <a:r>
              <a:rPr lang="en-US" sz="2000" b="1" dirty="0"/>
              <a:t>enormous IT resources</a:t>
            </a:r>
            <a:r>
              <a:rPr lang="en-US" sz="2000" dirty="0"/>
              <a:t> can offer the </a:t>
            </a:r>
            <a:r>
              <a:rPr lang="en-US" sz="2000" b="1" dirty="0"/>
              <a:t>greatest range of elasticity</a:t>
            </a:r>
            <a:r>
              <a:rPr lang="en-US" sz="2000" dirty="0"/>
              <a:t>.</a:t>
            </a:r>
          </a:p>
          <a:p>
            <a:pPr marL="0" indent="0" algn="just">
              <a:lnSpc>
                <a:spcPct val="100000"/>
              </a:lnSpc>
              <a:buNone/>
            </a:pPr>
            <a:endParaRPr lang="en-US" sz="1000" dirty="0"/>
          </a:p>
          <a:p>
            <a:pPr marL="0" indent="0" algn="just">
              <a:lnSpc>
                <a:spcPct val="100000"/>
              </a:lnSpc>
              <a:buNone/>
            </a:pPr>
            <a:r>
              <a:rPr lang="en-US" sz="2600" b="1" dirty="0"/>
              <a:t>Measured Usage:</a:t>
            </a:r>
          </a:p>
          <a:p>
            <a:pPr algn="just">
              <a:lnSpc>
                <a:spcPct val="100000"/>
              </a:lnSpc>
            </a:pPr>
            <a:r>
              <a:rPr lang="en-US" sz="2000" dirty="0"/>
              <a:t>Represents the </a:t>
            </a:r>
            <a:r>
              <a:rPr lang="en-US" sz="2000" b="1" dirty="0"/>
              <a:t>ability of a cloud platform</a:t>
            </a:r>
            <a:r>
              <a:rPr lang="en-US" sz="2000" dirty="0"/>
              <a:t> to keep track of the </a:t>
            </a:r>
            <a:r>
              <a:rPr lang="en-US" sz="2000" b="1" dirty="0"/>
              <a:t>usage</a:t>
            </a:r>
            <a:r>
              <a:rPr lang="en-US" sz="2000" dirty="0"/>
              <a:t> of its </a:t>
            </a:r>
            <a:r>
              <a:rPr lang="en-US" sz="2000" b="1" dirty="0"/>
              <a:t>IT resources</a:t>
            </a:r>
            <a:r>
              <a:rPr lang="en-US" sz="2000" dirty="0"/>
              <a:t>, primarily by </a:t>
            </a:r>
            <a:r>
              <a:rPr lang="en-US" sz="2000" b="1" dirty="0"/>
              <a:t>cloud consumers</a:t>
            </a:r>
            <a:r>
              <a:rPr lang="en-US" sz="2000" dirty="0"/>
              <a:t>.</a:t>
            </a:r>
          </a:p>
        </p:txBody>
      </p:sp>
    </p:spTree>
    <p:extLst>
      <p:ext uri="{BB962C8B-B14F-4D97-AF65-F5344CB8AC3E}">
        <p14:creationId xmlns:p14="http://schemas.microsoft.com/office/powerpoint/2010/main" val="26149573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Resiliency:</a:t>
            </a:r>
          </a:p>
          <a:p>
            <a:pPr algn="just">
              <a:lnSpc>
                <a:spcPct val="100000"/>
              </a:lnSpc>
            </a:pPr>
            <a:r>
              <a:rPr lang="en-US" sz="2000" dirty="0"/>
              <a:t>Within cloud computing, the characteristic of </a:t>
            </a:r>
            <a:r>
              <a:rPr lang="en-US" sz="2000" i="1" dirty="0"/>
              <a:t>resiliency</a:t>
            </a:r>
            <a:r>
              <a:rPr lang="en-US" sz="2000" dirty="0"/>
              <a:t> can refer to </a:t>
            </a:r>
            <a:r>
              <a:rPr lang="en-US" sz="2000" b="1" dirty="0"/>
              <a:t>redundant IT resources within the same cloud</a:t>
            </a:r>
            <a:r>
              <a:rPr lang="en-US" sz="2000" dirty="0"/>
              <a:t> (but in </a:t>
            </a:r>
            <a:r>
              <a:rPr lang="en-US" sz="2000" b="1" dirty="0"/>
              <a:t>different physical locations</a:t>
            </a:r>
            <a:r>
              <a:rPr lang="en-US" sz="2000" dirty="0"/>
              <a:t>) or </a:t>
            </a:r>
            <a:r>
              <a:rPr lang="en-US" sz="2000" b="1" dirty="0"/>
              <a:t>across multiple clouds</a:t>
            </a:r>
            <a:r>
              <a:rPr lang="en-US" sz="2000" dirty="0"/>
              <a:t>.</a:t>
            </a:r>
          </a:p>
          <a:p>
            <a:pPr marL="0" indent="0" algn="just">
              <a:lnSpc>
                <a:spcPct val="100000"/>
              </a:lnSpc>
              <a:buNone/>
            </a:pPr>
            <a:endParaRPr lang="en-US" sz="2000" dirty="0"/>
          </a:p>
          <a:p>
            <a:pPr algn="just">
              <a:lnSpc>
                <a:spcPct val="100000"/>
              </a:lnSpc>
            </a:pPr>
            <a:r>
              <a:rPr lang="en-US" sz="2200" b="1" dirty="0"/>
              <a:t>Resilient Computing</a:t>
            </a:r>
            <a:r>
              <a:rPr lang="en-US" sz="2200" dirty="0"/>
              <a:t> </a:t>
            </a:r>
            <a:r>
              <a:rPr lang="en-US" sz="2000" dirty="0"/>
              <a:t>is a form of </a:t>
            </a:r>
            <a:r>
              <a:rPr lang="en-US" sz="2000" b="1" dirty="0"/>
              <a:t>failover</a:t>
            </a:r>
            <a:r>
              <a:rPr lang="en-US" sz="2000" dirty="0"/>
              <a:t> that distributes redundant implementations of IT resources across physical locations.</a:t>
            </a:r>
          </a:p>
          <a:p>
            <a:pPr marL="0" indent="0" algn="just">
              <a:lnSpc>
                <a:spcPct val="100000"/>
              </a:lnSpc>
              <a:buNone/>
            </a:pPr>
            <a:endParaRPr lang="en-US" sz="2000" dirty="0"/>
          </a:p>
          <a:p>
            <a:pPr algn="just">
              <a:lnSpc>
                <a:spcPct val="100000"/>
              </a:lnSpc>
            </a:pPr>
            <a:r>
              <a:rPr lang="en-US" sz="2000" dirty="0"/>
              <a:t>Cloud consumers can increase both the </a:t>
            </a:r>
            <a:r>
              <a:rPr lang="en-US" sz="2000" b="1" dirty="0"/>
              <a:t>reliability and availability</a:t>
            </a:r>
            <a:r>
              <a:rPr lang="en-US" sz="2000" dirty="0"/>
              <a:t> of their applications by utilizing the resiliency of cloud-based IT resources.</a:t>
            </a:r>
          </a:p>
        </p:txBody>
      </p:sp>
    </p:spTree>
    <p:extLst>
      <p:ext uri="{BB962C8B-B14F-4D97-AF65-F5344CB8AC3E}">
        <p14:creationId xmlns:p14="http://schemas.microsoft.com/office/powerpoint/2010/main" val="9961306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Characteristics </a:t>
            </a:r>
            <a:r>
              <a:rPr lang="en-US" sz="2400" dirty="0">
                <a:latin typeface="+mn-lt"/>
              </a:rPr>
              <a:t>(Contd..)</a:t>
            </a:r>
          </a:p>
        </p:txBody>
      </p:sp>
      <p:pic>
        <p:nvPicPr>
          <p:cNvPr id="7" name="Picture 6">
            <a:extLst>
              <a:ext uri="{FF2B5EF4-FFF2-40B4-BE49-F238E27FC236}">
                <a16:creationId xmlns:a16="http://schemas.microsoft.com/office/drawing/2014/main" id="{71D9990E-840E-4F14-8209-339208FADC02}"/>
              </a:ext>
            </a:extLst>
          </p:cNvPr>
          <p:cNvPicPr>
            <a:picLocks noChangeAspect="1"/>
          </p:cNvPicPr>
          <p:nvPr/>
        </p:nvPicPr>
        <p:blipFill>
          <a:blip r:embed="rId2">
            <a:lum bright="-20000" contrast="40000"/>
          </a:blip>
          <a:stretch>
            <a:fillRect/>
          </a:stretch>
        </p:blipFill>
        <p:spPr>
          <a:xfrm>
            <a:off x="774769" y="1282952"/>
            <a:ext cx="5682302" cy="5427337"/>
          </a:xfrm>
          <a:prstGeom prst="rect">
            <a:avLst/>
          </a:prstGeom>
        </p:spPr>
      </p:pic>
      <p:sp>
        <p:nvSpPr>
          <p:cNvPr id="8" name="Rectangle 7">
            <a:extLst>
              <a:ext uri="{FF2B5EF4-FFF2-40B4-BE49-F238E27FC236}">
                <a16:creationId xmlns:a16="http://schemas.microsoft.com/office/drawing/2014/main" id="{36E2CDC2-2A2E-47DC-B901-26B5674E386D}"/>
              </a:ext>
            </a:extLst>
          </p:cNvPr>
          <p:cNvSpPr/>
          <p:nvPr/>
        </p:nvSpPr>
        <p:spPr>
          <a:xfrm>
            <a:off x="6603190" y="2703958"/>
            <a:ext cx="2357930" cy="2585323"/>
          </a:xfrm>
          <a:prstGeom prst="rect">
            <a:avLst/>
          </a:prstGeom>
        </p:spPr>
        <p:txBody>
          <a:bodyPr wrap="square">
            <a:spAutoFit/>
          </a:bodyPr>
          <a:lstStyle/>
          <a:p>
            <a:pPr algn="ctr"/>
            <a:r>
              <a:rPr lang="en-US" dirty="0"/>
              <a:t>A resilient system in which </a:t>
            </a:r>
            <a:r>
              <a:rPr lang="en-US" b="1" dirty="0"/>
              <a:t>Cloud B</a:t>
            </a:r>
            <a:r>
              <a:rPr lang="en-US" dirty="0"/>
              <a:t> hosts a </a:t>
            </a:r>
            <a:r>
              <a:rPr lang="en-US" b="1" dirty="0"/>
              <a:t>redundant</a:t>
            </a:r>
          </a:p>
          <a:p>
            <a:pPr algn="ctr"/>
            <a:r>
              <a:rPr lang="en-US" b="1" dirty="0"/>
              <a:t>implementation</a:t>
            </a:r>
            <a:r>
              <a:rPr lang="en-US" dirty="0"/>
              <a:t> of </a:t>
            </a:r>
            <a:r>
              <a:rPr lang="en-US" b="1" dirty="0"/>
              <a:t>Cloud Service A </a:t>
            </a:r>
            <a:r>
              <a:rPr lang="en-US" dirty="0"/>
              <a:t>to provide </a:t>
            </a:r>
            <a:r>
              <a:rPr lang="en-US" b="1" dirty="0"/>
              <a:t>failover</a:t>
            </a:r>
            <a:r>
              <a:rPr lang="en-US" dirty="0"/>
              <a:t> in case </a:t>
            </a:r>
            <a:r>
              <a:rPr lang="en-US" b="1" dirty="0"/>
              <a:t>Cloud Service A</a:t>
            </a:r>
          </a:p>
          <a:p>
            <a:pPr algn="ctr"/>
            <a:r>
              <a:rPr lang="en-US" dirty="0"/>
              <a:t>on </a:t>
            </a:r>
            <a:r>
              <a:rPr lang="en-US" b="1" dirty="0"/>
              <a:t>Cloud A becomes unavailable</a:t>
            </a:r>
            <a:r>
              <a:rPr lang="en-US" dirty="0"/>
              <a:t>.</a:t>
            </a:r>
          </a:p>
        </p:txBody>
      </p:sp>
    </p:spTree>
    <p:extLst>
      <p:ext uri="{BB962C8B-B14F-4D97-AF65-F5344CB8AC3E}">
        <p14:creationId xmlns:p14="http://schemas.microsoft.com/office/powerpoint/2010/main" val="1355294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algn="just">
              <a:lnSpc>
                <a:spcPct val="100000"/>
              </a:lnSpc>
            </a:pPr>
            <a:r>
              <a:rPr lang="en-US" sz="2000" dirty="0"/>
              <a:t>A </a:t>
            </a:r>
            <a:r>
              <a:rPr lang="en-US" sz="2000" i="1" dirty="0"/>
              <a:t>cloud delivery model</a:t>
            </a:r>
            <a:r>
              <a:rPr lang="en-US" sz="2000" dirty="0"/>
              <a:t> represents a </a:t>
            </a:r>
            <a:r>
              <a:rPr lang="en-US" sz="2000" b="1" dirty="0"/>
              <a:t>specific</a:t>
            </a:r>
            <a:r>
              <a:rPr lang="en-US" sz="2000" dirty="0"/>
              <a:t>, </a:t>
            </a:r>
            <a:r>
              <a:rPr lang="en-US" sz="2000" b="1" dirty="0"/>
              <a:t>pre-packaged</a:t>
            </a:r>
            <a:r>
              <a:rPr lang="en-US" sz="2000" dirty="0"/>
              <a:t> combination of IT resources offered by a cloud provider.</a:t>
            </a:r>
          </a:p>
          <a:p>
            <a:pPr algn="just">
              <a:lnSpc>
                <a:spcPct val="100000"/>
              </a:lnSpc>
            </a:pPr>
            <a:r>
              <a:rPr lang="en-US" sz="2000" dirty="0"/>
              <a:t>Also known as </a:t>
            </a:r>
            <a:r>
              <a:rPr lang="en-US" sz="2000" i="1" dirty="0"/>
              <a:t>cloud service model</a:t>
            </a:r>
            <a:r>
              <a:rPr lang="en-US" sz="2000" dirty="0"/>
              <a:t> / </a:t>
            </a:r>
            <a:r>
              <a:rPr lang="en-US" sz="2000" i="1" dirty="0"/>
              <a:t>cloud utilization model</a:t>
            </a:r>
            <a:r>
              <a:rPr lang="en-US" sz="2000" dirty="0"/>
              <a:t>.</a:t>
            </a:r>
          </a:p>
          <a:p>
            <a:pPr algn="just">
              <a:lnSpc>
                <a:spcPct val="100000"/>
              </a:lnSpc>
            </a:pPr>
            <a:r>
              <a:rPr lang="en-US" sz="2000" dirty="0"/>
              <a:t>Three common cloud delivery models have become widely established and formalized:</a:t>
            </a:r>
          </a:p>
          <a:p>
            <a:pPr marL="463550" indent="-295275" algn="just">
              <a:lnSpc>
                <a:spcPct val="100000"/>
              </a:lnSpc>
              <a:buFont typeface="Wingdings" panose="05000000000000000000" pitchFamily="2" charset="2"/>
              <a:buChar char="§"/>
            </a:pPr>
            <a:r>
              <a:rPr lang="en-US" sz="2000" b="1" dirty="0"/>
              <a:t>Infrastructure-as-a-Service (IaaS)</a:t>
            </a:r>
          </a:p>
          <a:p>
            <a:pPr marL="463550" indent="-295275" algn="just">
              <a:lnSpc>
                <a:spcPct val="100000"/>
              </a:lnSpc>
              <a:buFont typeface="Wingdings" panose="05000000000000000000" pitchFamily="2" charset="2"/>
              <a:buChar char="§"/>
            </a:pPr>
            <a:r>
              <a:rPr lang="en-US" sz="2000" b="1" dirty="0"/>
              <a:t>Platform-as-a-Service (PaaS)</a:t>
            </a:r>
          </a:p>
          <a:p>
            <a:pPr marL="463550" indent="-295275" algn="just">
              <a:lnSpc>
                <a:spcPct val="100000"/>
              </a:lnSpc>
              <a:buFont typeface="Wingdings" panose="05000000000000000000" pitchFamily="2" charset="2"/>
              <a:buChar char="§"/>
            </a:pPr>
            <a:r>
              <a:rPr lang="en-US" sz="2000" b="1" dirty="0"/>
              <a:t>Software-as-a-Service (SaaS)</a:t>
            </a:r>
          </a:p>
          <a:p>
            <a:pPr marL="0" indent="0" algn="just">
              <a:lnSpc>
                <a:spcPct val="100000"/>
              </a:lnSpc>
              <a:buNone/>
            </a:pPr>
            <a:endParaRPr lang="en-US" sz="200" b="1" dirty="0"/>
          </a:p>
          <a:p>
            <a:pPr marL="0" indent="0" algn="just">
              <a:lnSpc>
                <a:spcPct val="100000"/>
              </a:lnSpc>
              <a:buNone/>
            </a:pPr>
            <a:r>
              <a:rPr lang="en-US" sz="2000" b="1" dirty="0"/>
              <a:t>NOTE:</a:t>
            </a:r>
          </a:p>
          <a:p>
            <a:pPr marL="168275" indent="-168275" algn="just">
              <a:lnSpc>
                <a:spcPct val="100000"/>
              </a:lnSpc>
            </a:pPr>
            <a:r>
              <a:rPr lang="en-US" sz="2000" dirty="0"/>
              <a:t>Many specialized variations of the three base cloud delivery models have emerged, each comprised of a distinct combination of IT resources.</a:t>
            </a:r>
          </a:p>
          <a:p>
            <a:pPr marL="168275" indent="-168275" algn="just">
              <a:lnSpc>
                <a:spcPct val="100000"/>
              </a:lnSpc>
            </a:pPr>
            <a:r>
              <a:rPr lang="en-US" sz="2000" dirty="0"/>
              <a:t>Some examples include: Storage-as-a-Service, Database-as-a-Service, Security-as-a-Service, Communication-as-a-Service, Integration-as-a-Service, Testing-as-a-Service, Process-as-a-Service.  </a:t>
            </a:r>
          </a:p>
        </p:txBody>
      </p:sp>
    </p:spTree>
    <p:extLst>
      <p:ext uri="{BB962C8B-B14F-4D97-AF65-F5344CB8AC3E}">
        <p14:creationId xmlns:p14="http://schemas.microsoft.com/office/powerpoint/2010/main" val="2601514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Infrastructure-as-a-Service (IaaS)</a:t>
            </a:r>
          </a:p>
          <a:p>
            <a:pPr algn="just">
              <a:lnSpc>
                <a:spcPct val="100000"/>
              </a:lnSpc>
            </a:pPr>
            <a:r>
              <a:rPr lang="en-US" sz="2000" dirty="0"/>
              <a:t>The </a:t>
            </a:r>
            <a:r>
              <a:rPr lang="en-US" sz="2000" i="1" dirty="0"/>
              <a:t>IaaS delivery model</a:t>
            </a:r>
            <a:r>
              <a:rPr lang="en-US" sz="2000" dirty="0"/>
              <a:t> represents a </a:t>
            </a:r>
            <a:r>
              <a:rPr lang="en-US" sz="2000" b="1" dirty="0"/>
              <a:t>self-contained IT environment</a:t>
            </a:r>
            <a:r>
              <a:rPr lang="en-US" sz="2000" dirty="0"/>
              <a:t> comprised of </a:t>
            </a:r>
            <a:r>
              <a:rPr lang="en-US" sz="2000" b="1" dirty="0"/>
              <a:t>infrastructure-centric IT resources</a:t>
            </a:r>
            <a:r>
              <a:rPr lang="en-US" sz="2000" dirty="0"/>
              <a:t> that can be accessed and managed via </a:t>
            </a:r>
            <a:r>
              <a:rPr lang="en-US" sz="2000" b="1" dirty="0"/>
              <a:t>cloud service-based interfaces and tools</a:t>
            </a:r>
            <a:r>
              <a:rPr lang="en-US" sz="2000" dirty="0"/>
              <a:t>.</a:t>
            </a:r>
          </a:p>
          <a:p>
            <a:pPr algn="just">
              <a:lnSpc>
                <a:spcPct val="100000"/>
              </a:lnSpc>
            </a:pPr>
            <a:r>
              <a:rPr lang="en-US" sz="2000" dirty="0"/>
              <a:t>This environment can include hardware, network, connectivity, operating systems, and other </a:t>
            </a:r>
            <a:r>
              <a:rPr lang="en-US" sz="2000" b="1" dirty="0"/>
              <a:t>“raw”</a:t>
            </a:r>
            <a:r>
              <a:rPr lang="en-US" sz="2000" dirty="0"/>
              <a:t> IT resources.</a:t>
            </a:r>
          </a:p>
          <a:p>
            <a:pPr algn="just">
              <a:lnSpc>
                <a:spcPct val="100000"/>
              </a:lnSpc>
            </a:pPr>
            <a:r>
              <a:rPr lang="en-US" sz="2000" dirty="0"/>
              <a:t>The general purpose of an </a:t>
            </a:r>
            <a:r>
              <a:rPr lang="en-US" sz="2000" i="1" dirty="0"/>
              <a:t>IaaS environment</a:t>
            </a:r>
            <a:r>
              <a:rPr lang="en-US" sz="2000" dirty="0"/>
              <a:t> is to provide cloud consumers with a </a:t>
            </a:r>
            <a:r>
              <a:rPr lang="en-US" sz="2000" b="1" dirty="0"/>
              <a:t>high level of control</a:t>
            </a:r>
            <a:r>
              <a:rPr lang="en-US" sz="2000" dirty="0"/>
              <a:t> and </a:t>
            </a:r>
            <a:r>
              <a:rPr lang="en-US" sz="2000" b="1" dirty="0"/>
              <a:t>responsibility</a:t>
            </a:r>
            <a:r>
              <a:rPr lang="en-US" sz="2000" dirty="0"/>
              <a:t> over its </a:t>
            </a:r>
            <a:r>
              <a:rPr lang="en-US" sz="2000" b="1" dirty="0"/>
              <a:t>configuration</a:t>
            </a:r>
            <a:r>
              <a:rPr lang="en-US" sz="2000" dirty="0"/>
              <a:t> and </a:t>
            </a:r>
            <a:r>
              <a:rPr lang="en-US" sz="2000" b="1" dirty="0"/>
              <a:t>utilization</a:t>
            </a:r>
            <a:r>
              <a:rPr lang="en-US" sz="2000" dirty="0"/>
              <a:t>.</a:t>
            </a:r>
          </a:p>
          <a:p>
            <a:pPr algn="just">
              <a:lnSpc>
                <a:spcPct val="100000"/>
              </a:lnSpc>
            </a:pPr>
            <a:r>
              <a:rPr lang="en-US" sz="2000" dirty="0"/>
              <a:t>The IT resources provided by IaaS are generally </a:t>
            </a:r>
            <a:r>
              <a:rPr lang="en-US" sz="2000" b="1" dirty="0"/>
              <a:t>not pre-configured</a:t>
            </a:r>
            <a:r>
              <a:rPr lang="en-US" sz="2000" dirty="0"/>
              <a:t>, placing the </a:t>
            </a:r>
            <a:r>
              <a:rPr lang="en-US" sz="2000" b="1" dirty="0"/>
              <a:t>administrative responsibility</a:t>
            </a:r>
            <a:r>
              <a:rPr lang="en-US" sz="2000" dirty="0"/>
              <a:t> directly upon the cloud consumer.</a:t>
            </a:r>
          </a:p>
          <a:p>
            <a:pPr algn="just">
              <a:lnSpc>
                <a:spcPct val="100000"/>
              </a:lnSpc>
            </a:pPr>
            <a:r>
              <a:rPr lang="en-US" sz="2000" dirty="0"/>
              <a:t>This model is therefore used by cloud consumers that require a high level of control over the cloud-based environment they intend to create.</a:t>
            </a:r>
          </a:p>
        </p:txBody>
      </p:sp>
    </p:spTree>
    <p:extLst>
      <p:ext uri="{BB962C8B-B14F-4D97-AF65-F5344CB8AC3E}">
        <p14:creationId xmlns:p14="http://schemas.microsoft.com/office/powerpoint/2010/main" val="36744519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pic>
        <p:nvPicPr>
          <p:cNvPr id="6" name="Picture 5">
            <a:extLst>
              <a:ext uri="{FF2B5EF4-FFF2-40B4-BE49-F238E27FC236}">
                <a16:creationId xmlns:a16="http://schemas.microsoft.com/office/drawing/2014/main" id="{B4AC5716-4A74-4B41-83A3-1AF871A7EC88}"/>
              </a:ext>
            </a:extLst>
          </p:cNvPr>
          <p:cNvPicPr>
            <a:picLocks noChangeAspect="1"/>
          </p:cNvPicPr>
          <p:nvPr/>
        </p:nvPicPr>
        <p:blipFill>
          <a:blip r:embed="rId2">
            <a:lum bright="-20000" contrast="40000"/>
          </a:blip>
          <a:stretch>
            <a:fillRect/>
          </a:stretch>
        </p:blipFill>
        <p:spPr>
          <a:xfrm>
            <a:off x="779648" y="1401552"/>
            <a:ext cx="6830974" cy="4197390"/>
          </a:xfrm>
          <a:prstGeom prst="rect">
            <a:avLst/>
          </a:prstGeom>
        </p:spPr>
      </p:pic>
      <p:sp>
        <p:nvSpPr>
          <p:cNvPr id="7" name="Rectangle 6">
            <a:extLst>
              <a:ext uri="{FF2B5EF4-FFF2-40B4-BE49-F238E27FC236}">
                <a16:creationId xmlns:a16="http://schemas.microsoft.com/office/drawing/2014/main" id="{FF2C6575-60D6-4FBC-A292-BD51EA103DA3}"/>
              </a:ext>
            </a:extLst>
          </p:cNvPr>
          <p:cNvSpPr/>
          <p:nvPr/>
        </p:nvSpPr>
        <p:spPr>
          <a:xfrm>
            <a:off x="628650" y="5564502"/>
            <a:ext cx="7558747" cy="1200329"/>
          </a:xfrm>
          <a:prstGeom prst="rect">
            <a:avLst/>
          </a:prstGeom>
        </p:spPr>
        <p:txBody>
          <a:bodyPr wrap="square">
            <a:spAutoFit/>
          </a:bodyPr>
          <a:lstStyle/>
          <a:p>
            <a:pPr algn="ctr"/>
            <a:r>
              <a:rPr lang="en-US" dirty="0"/>
              <a:t>A cloud consumer is using a </a:t>
            </a:r>
            <a:r>
              <a:rPr lang="en-US" b="1" dirty="0"/>
              <a:t>virtual server</a:t>
            </a:r>
            <a:r>
              <a:rPr lang="en-US" dirty="0"/>
              <a:t> within an IaaS</a:t>
            </a:r>
          </a:p>
          <a:p>
            <a:pPr algn="ctr"/>
            <a:r>
              <a:rPr lang="en-US" dirty="0"/>
              <a:t>environment. Cloud consumers are provided with a range of contractual</a:t>
            </a:r>
          </a:p>
          <a:p>
            <a:pPr algn="ctr"/>
            <a:r>
              <a:rPr lang="en-US" dirty="0"/>
              <a:t>guarantees by the cloud provider, pertaining to characteristics such as </a:t>
            </a:r>
            <a:r>
              <a:rPr lang="en-US" b="1" dirty="0"/>
              <a:t>capacity</a:t>
            </a:r>
            <a:r>
              <a:rPr lang="en-US" dirty="0"/>
              <a:t>,</a:t>
            </a:r>
          </a:p>
          <a:p>
            <a:pPr algn="ctr"/>
            <a:r>
              <a:rPr lang="en-US" b="1" dirty="0"/>
              <a:t>performance</a:t>
            </a:r>
            <a:r>
              <a:rPr lang="en-US" dirty="0"/>
              <a:t>, and </a:t>
            </a:r>
            <a:r>
              <a:rPr lang="en-US" b="1" dirty="0"/>
              <a:t>availability</a:t>
            </a:r>
            <a:r>
              <a:rPr lang="en-US" dirty="0"/>
              <a:t>.</a:t>
            </a:r>
          </a:p>
        </p:txBody>
      </p:sp>
    </p:spTree>
    <p:extLst>
      <p:ext uri="{BB962C8B-B14F-4D97-AF65-F5344CB8AC3E}">
        <p14:creationId xmlns:p14="http://schemas.microsoft.com/office/powerpoint/2010/main" val="34827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03DB30-DCBA-41FE-AEA8-697A500B2DDB}"/>
              </a:ext>
            </a:extLst>
          </p:cNvPr>
          <p:cNvSpPr txBox="1"/>
          <p:nvPr/>
        </p:nvSpPr>
        <p:spPr>
          <a:xfrm>
            <a:off x="906453" y="1845909"/>
            <a:ext cx="7501137" cy="4118317"/>
          </a:xfrm>
          <a:prstGeom prst="rect">
            <a:avLst/>
          </a:prstGeom>
          <a:noFill/>
          <a:ln>
            <a:noFill/>
          </a:ln>
        </p:spPr>
        <p:txBody>
          <a:bodyPr wrap="square" lIns="18000" tIns="10800" rIns="18000" bIns="10800" rtlCol="0" anchor="t">
            <a:spAutoFit/>
          </a:bodyPr>
          <a:lstStyle/>
          <a:p>
            <a:pPr lvl="0" algn="ctr">
              <a:defRPr/>
            </a:pPr>
            <a:r>
              <a:rPr lang="en-IN" sz="3200" b="1" dirty="0">
                <a:ln w="0"/>
                <a:solidFill>
                  <a:prstClr val="black"/>
                </a:solidFill>
              </a:rPr>
              <a:t>VIRTUALIZATION AND CLOUD COMPUTING</a:t>
            </a:r>
          </a:p>
          <a:p>
            <a:pPr lvl="0" algn="ctr">
              <a:defRPr/>
            </a:pPr>
            <a:endParaRPr lang="en-IN" b="1" dirty="0">
              <a:ln w="0"/>
              <a:solidFill>
                <a:prstClr val="black"/>
              </a:solidFill>
            </a:endParaRPr>
          </a:p>
          <a:p>
            <a:pPr lvl="0" algn="ctr">
              <a:defRPr/>
            </a:pPr>
            <a:r>
              <a:rPr lang="en-IN" sz="3200" b="1" dirty="0">
                <a:ln w="0"/>
                <a:solidFill>
                  <a:prstClr val="black"/>
                </a:solidFill>
              </a:rPr>
              <a:t>(BTCS15F6200)</a:t>
            </a:r>
            <a:r>
              <a:rPr lang="en-IN" sz="2400" b="1" dirty="0">
                <a:ln w="0"/>
                <a:solidFill>
                  <a:srgbClr val="92D050"/>
                </a:solidFill>
                <a:effectLst>
                  <a:outerShdw blurRad="38100" dist="19050" dir="2700000" algn="tl" rotWithShape="0">
                    <a:prstClr val="black">
                      <a:alpha val="40000"/>
                    </a:prstClr>
                  </a:outerShdw>
                </a:effectLst>
              </a:rPr>
              <a:t> </a:t>
            </a:r>
            <a:r>
              <a:rPr lang="en-IN" sz="2800" b="1" dirty="0">
                <a:ln w="0"/>
                <a:solidFill>
                  <a:srgbClr val="92D050"/>
                </a:solidFill>
                <a:effectLst>
                  <a:outerShdw blurRad="38100" dist="19050" dir="2700000" algn="tl" rotWithShape="0">
                    <a:prstClr val="black">
                      <a:alpha val="40000"/>
                    </a:prstClr>
                  </a:outerShdw>
                </a:effectLst>
              </a:rPr>
              <a:t>             </a:t>
            </a:r>
          </a:p>
          <a:p>
            <a:pPr algn="ctr" latinLnBrk="0">
              <a:lnSpc>
                <a:spcPct val="110000"/>
              </a:lnSpc>
              <a:spcBef>
                <a:spcPts val="600"/>
              </a:spcBef>
              <a:buNone/>
            </a:pPr>
            <a:endParaRPr lang="en-US" altLang="ko-KR" sz="1600" dirty="0">
              <a:cs typeface="Times New Roman" panose="02020603050405020304" pitchFamily="18" charset="0"/>
            </a:endParaRPr>
          </a:p>
          <a:p>
            <a:pPr algn="ctr" latinLnBrk="0">
              <a:lnSpc>
                <a:spcPct val="110000"/>
              </a:lnSpc>
              <a:spcBef>
                <a:spcPts val="600"/>
              </a:spcBef>
              <a:buNone/>
            </a:pPr>
            <a:endParaRPr lang="en-US" altLang="ko-KR" sz="1000" dirty="0">
              <a:cs typeface="Times New Roman" panose="02020603050405020304" pitchFamily="18" charset="0"/>
            </a:endParaRPr>
          </a:p>
          <a:p>
            <a:pPr algn="ctr" latinLnBrk="0">
              <a:lnSpc>
                <a:spcPct val="80000"/>
              </a:lnSpc>
              <a:spcBef>
                <a:spcPts val="0"/>
              </a:spcBef>
              <a:buNone/>
            </a:pPr>
            <a:r>
              <a:rPr lang="en-US" altLang="ko-KR" sz="3200" b="1" dirty="0">
                <a:cs typeface="Times New Roman" panose="02020603050405020304" pitchFamily="18" charset="0"/>
              </a:rPr>
              <a:t>UNIT - 1 </a:t>
            </a:r>
          </a:p>
          <a:p>
            <a:pPr algn="ctr" latinLnBrk="0">
              <a:lnSpc>
                <a:spcPct val="80000"/>
              </a:lnSpc>
              <a:spcBef>
                <a:spcPts val="0"/>
              </a:spcBef>
              <a:buNone/>
            </a:pPr>
            <a:endParaRPr lang="en-US" altLang="ko-KR" sz="3600" b="1" dirty="0">
              <a:cs typeface="Times New Roman" panose="02020603050405020304" pitchFamily="18" charset="0"/>
            </a:endParaRPr>
          </a:p>
          <a:p>
            <a:pPr marL="463550" indent="-463550" algn="just">
              <a:lnSpc>
                <a:spcPct val="80000"/>
              </a:lnSpc>
              <a:buFont typeface="Wingdings" panose="05000000000000000000" pitchFamily="2" charset="2"/>
              <a:buChar char="§"/>
            </a:pPr>
            <a:r>
              <a:rPr lang="en-US" sz="3200" b="1" dirty="0">
                <a:solidFill>
                  <a:srgbClr val="000000"/>
                </a:solidFill>
              </a:rPr>
              <a:t>Introduction to Cloud Computing</a:t>
            </a:r>
          </a:p>
          <a:p>
            <a:pPr algn="just">
              <a:lnSpc>
                <a:spcPct val="80000"/>
              </a:lnSpc>
            </a:pPr>
            <a:r>
              <a:rPr lang="en-US" sz="3200" b="1" dirty="0">
                <a:solidFill>
                  <a:srgbClr val="000000"/>
                </a:solidFill>
              </a:rPr>
              <a:t> </a:t>
            </a:r>
          </a:p>
          <a:p>
            <a:pPr marL="463550" indent="-463550" algn="just">
              <a:lnSpc>
                <a:spcPct val="80000"/>
              </a:lnSpc>
              <a:buFont typeface="Wingdings" panose="05000000000000000000" pitchFamily="2" charset="2"/>
              <a:buChar char="§"/>
            </a:pPr>
            <a:r>
              <a:rPr lang="en-US" sz="3200" b="1" dirty="0">
                <a:solidFill>
                  <a:srgbClr val="000000"/>
                </a:solidFill>
              </a:rPr>
              <a:t>Fundamental Concepts and Models </a:t>
            </a:r>
            <a:endParaRPr lang="en-US" altLang="ko-KR" sz="3200" dirty="0">
              <a:latin typeface="Times New Roman" panose="02020603050405020304" pitchFamily="18" charset="0"/>
              <a:cs typeface="Times New Roman" panose="02020603050405020304" pitchFamily="18" charset="0"/>
            </a:endParaRPr>
          </a:p>
          <a:p>
            <a:pPr algn="ctr" latinLnBrk="0">
              <a:lnSpc>
                <a:spcPct val="80000"/>
              </a:lnSpc>
              <a:spcBef>
                <a:spcPts val="0"/>
              </a:spcBef>
              <a:buNone/>
            </a:pPr>
            <a:endParaRPr lang="en-US" altLang="ko-KR" b="1" dirty="0">
              <a:latin typeface="굴림체" panose="020B0609000101010101" pitchFamily="49" charset="-127"/>
              <a:ea typeface="굴림체" panose="020B0609000101010101" pitchFamily="49" charset="-127"/>
              <a:cs typeface="Times New Roman" panose="02020603050405020304" pitchFamily="18" charset="0"/>
            </a:endParaRPr>
          </a:p>
        </p:txBody>
      </p:sp>
    </p:spTree>
    <p:extLst>
      <p:ext uri="{BB962C8B-B14F-4D97-AF65-F5344CB8AC3E}">
        <p14:creationId xmlns:p14="http://schemas.microsoft.com/office/powerpoint/2010/main" val="38139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4786"/>
            <a:ext cx="7886700" cy="1325563"/>
          </a:xfrm>
        </p:spPr>
        <p:txBody>
          <a:bodyPr>
            <a:normAutofit/>
          </a:bodyPr>
          <a:lstStyle/>
          <a:p>
            <a:r>
              <a:rPr lang="en-US" sz="3200" b="1">
                <a:latin typeface="+mn-lt"/>
              </a:rPr>
              <a:t>Cloud Delivery Models </a:t>
            </a:r>
            <a:r>
              <a:rPr lang="en-US" sz="2400">
                <a:latin typeface="+mn-lt"/>
              </a:rPr>
              <a:t>(Contd..)</a:t>
            </a:r>
            <a:endParaRPr lang="en-US" sz="2400" dirty="0">
              <a:latin typeface="+mn-lt"/>
            </a:endParaRPr>
          </a:p>
        </p:txBody>
      </p:sp>
      <p:pic>
        <p:nvPicPr>
          <p:cNvPr id="52226" name="Picture 2" descr="http://wire.ggl.com/wp/wp-content/uploads/2009/05/blizzard-logo.gif"/>
          <p:cNvPicPr>
            <a:picLocks noChangeAspect="1" noChangeArrowheads="1"/>
          </p:cNvPicPr>
          <p:nvPr/>
        </p:nvPicPr>
        <p:blipFill>
          <a:blip r:embed="rId3" cstate="print"/>
          <a:srcRect/>
          <a:stretch>
            <a:fillRect/>
          </a:stretch>
        </p:blipFill>
        <p:spPr bwMode="auto">
          <a:xfrm>
            <a:off x="1239172" y="5679971"/>
            <a:ext cx="1568697" cy="944712"/>
          </a:xfrm>
          <a:prstGeom prst="rect">
            <a:avLst/>
          </a:prstGeom>
          <a:noFill/>
        </p:spPr>
      </p:pic>
      <p:pic>
        <p:nvPicPr>
          <p:cNvPr id="52234" name="Picture 10" descr="http://fusecapital.com/images/portfolio/logos/opsource.gif"/>
          <p:cNvPicPr>
            <a:picLocks noChangeAspect="1" noChangeArrowheads="1"/>
          </p:cNvPicPr>
          <p:nvPr/>
        </p:nvPicPr>
        <p:blipFill>
          <a:blip r:embed="rId4" cstate="print"/>
          <a:srcRect/>
          <a:stretch>
            <a:fillRect/>
          </a:stretch>
        </p:blipFill>
        <p:spPr bwMode="auto">
          <a:xfrm>
            <a:off x="722241" y="2112188"/>
            <a:ext cx="3200400" cy="1719223"/>
          </a:xfrm>
          <a:prstGeom prst="rect">
            <a:avLst/>
          </a:prstGeom>
          <a:noFill/>
        </p:spPr>
      </p:pic>
      <p:sp>
        <p:nvSpPr>
          <p:cNvPr id="52236" name="AutoShape 12"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38" name="AutoShape 14"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2240" name="Picture 16" descr="http://www.wsta.org/var/plain_site/storage/images/media/images/logos/resource_guide_logos/ntt_communications_logo/515-1-eng-US/ntt_communications_logo_resourceGuideLogo.jpg"/>
          <p:cNvPicPr>
            <a:picLocks noChangeAspect="1" noChangeArrowheads="1"/>
          </p:cNvPicPr>
          <p:nvPr/>
        </p:nvPicPr>
        <p:blipFill>
          <a:blip r:embed="rId5" cstate="print"/>
          <a:srcRect/>
          <a:stretch>
            <a:fillRect/>
          </a:stretch>
        </p:blipFill>
        <p:spPr bwMode="auto">
          <a:xfrm>
            <a:off x="5143500" y="2443163"/>
            <a:ext cx="3048000" cy="762000"/>
          </a:xfrm>
          <a:prstGeom prst="rect">
            <a:avLst/>
          </a:prstGeom>
          <a:noFill/>
        </p:spPr>
      </p:pic>
      <p:sp>
        <p:nvSpPr>
          <p:cNvPr id="52242" name="AutoShape 18"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44" name="AutoShape 20"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52246" name="Picture 22" descr="http://www.technewsworld.com/images/rw570375/cloud-att.jpg"/>
          <p:cNvPicPr>
            <a:picLocks noChangeAspect="1" noChangeArrowheads="1"/>
          </p:cNvPicPr>
          <p:nvPr/>
        </p:nvPicPr>
        <p:blipFill>
          <a:blip r:embed="rId6" cstate="print"/>
          <a:srcRect/>
          <a:stretch>
            <a:fillRect/>
          </a:stretch>
        </p:blipFill>
        <p:spPr bwMode="auto">
          <a:xfrm>
            <a:off x="5848350" y="5500307"/>
            <a:ext cx="1638300" cy="1181101"/>
          </a:xfrm>
          <a:prstGeom prst="rect">
            <a:avLst/>
          </a:prstGeom>
          <a:noFill/>
        </p:spPr>
      </p:pic>
      <p:pic>
        <p:nvPicPr>
          <p:cNvPr id="52248" name="Picture 24" descr="http://profile.ak.fbcdn.net/object3/1343/89/n12731148364_5930.jpg"/>
          <p:cNvPicPr>
            <a:picLocks noChangeAspect="1" noChangeArrowheads="1"/>
          </p:cNvPicPr>
          <p:nvPr/>
        </p:nvPicPr>
        <p:blipFill>
          <a:blip r:embed="rId7" cstate="print"/>
          <a:srcRect/>
          <a:stretch>
            <a:fillRect/>
          </a:stretch>
        </p:blipFill>
        <p:spPr bwMode="auto">
          <a:xfrm>
            <a:off x="1376800" y="4134498"/>
            <a:ext cx="1219200" cy="1219201"/>
          </a:xfrm>
          <a:prstGeom prst="rect">
            <a:avLst/>
          </a:prstGeom>
          <a:noFill/>
        </p:spPr>
      </p:pic>
      <p:pic>
        <p:nvPicPr>
          <p:cNvPr id="24" name="Picture 10"/>
          <p:cNvPicPr>
            <a:picLocks noChangeAspect="1" noChangeArrowheads="1"/>
          </p:cNvPicPr>
          <p:nvPr/>
        </p:nvPicPr>
        <p:blipFill>
          <a:blip r:embed="rId8" cstate="print"/>
          <a:srcRect/>
          <a:stretch>
            <a:fillRect/>
          </a:stretch>
        </p:blipFill>
        <p:spPr bwMode="auto">
          <a:xfrm>
            <a:off x="6076950" y="4165918"/>
            <a:ext cx="1181100" cy="695325"/>
          </a:xfrm>
          <a:prstGeom prst="rect">
            <a:avLst/>
          </a:prstGeom>
          <a:noFill/>
          <a:ln w="9525">
            <a:noFill/>
            <a:miter lim="800000"/>
            <a:headEnd/>
            <a:tailEnd/>
          </a:ln>
        </p:spPr>
      </p:pic>
      <p:sp>
        <p:nvSpPr>
          <p:cNvPr id="3" name="Rectangle 2">
            <a:extLst>
              <a:ext uri="{FF2B5EF4-FFF2-40B4-BE49-F238E27FC236}">
                <a16:creationId xmlns:a16="http://schemas.microsoft.com/office/drawing/2014/main" id="{0D2DF568-9C7E-4F42-B92B-4B246D5E715D}"/>
              </a:ext>
            </a:extLst>
          </p:cNvPr>
          <p:cNvSpPr/>
          <p:nvPr/>
        </p:nvSpPr>
        <p:spPr>
          <a:xfrm>
            <a:off x="663115" y="1504301"/>
            <a:ext cx="2144754" cy="492443"/>
          </a:xfrm>
          <a:prstGeom prst="rect">
            <a:avLst/>
          </a:prstGeom>
        </p:spPr>
        <p:txBody>
          <a:bodyPr wrap="none">
            <a:spAutoFit/>
          </a:bodyPr>
          <a:lstStyle/>
          <a:p>
            <a:pPr algn="just"/>
            <a:r>
              <a:rPr lang="en-US" sz="2600" b="1" dirty="0"/>
              <a:t>IaaS Examples</a:t>
            </a:r>
          </a:p>
        </p:txBody>
      </p:sp>
    </p:spTree>
    <p:extLst>
      <p:ext uri="{BB962C8B-B14F-4D97-AF65-F5344CB8AC3E}">
        <p14:creationId xmlns:p14="http://schemas.microsoft.com/office/powerpoint/2010/main" val="8446520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Platform-as-a-Service (PaaS)</a:t>
            </a:r>
          </a:p>
          <a:p>
            <a:pPr algn="just">
              <a:lnSpc>
                <a:spcPct val="100000"/>
              </a:lnSpc>
            </a:pPr>
            <a:r>
              <a:rPr lang="en-US" sz="2000" dirty="0"/>
              <a:t>The </a:t>
            </a:r>
            <a:r>
              <a:rPr lang="en-US" sz="2000" i="1" dirty="0"/>
              <a:t>PaaS delivery model</a:t>
            </a:r>
            <a:r>
              <a:rPr lang="en-US" sz="2000" dirty="0"/>
              <a:t> represents a </a:t>
            </a:r>
            <a:r>
              <a:rPr lang="en-US" sz="2000" b="1" dirty="0"/>
              <a:t>pre-defined</a:t>
            </a:r>
            <a:r>
              <a:rPr lang="en-US" sz="2000" dirty="0"/>
              <a:t> </a:t>
            </a:r>
            <a:r>
              <a:rPr lang="en-US" sz="2000" b="1" dirty="0"/>
              <a:t>“ready-to-use”</a:t>
            </a:r>
            <a:r>
              <a:rPr lang="en-US" sz="2000" dirty="0"/>
              <a:t> environment typically comprised of </a:t>
            </a:r>
            <a:r>
              <a:rPr lang="en-US" sz="2000" b="1" dirty="0"/>
              <a:t>already deployed</a:t>
            </a:r>
            <a:r>
              <a:rPr lang="en-US" sz="2000" dirty="0"/>
              <a:t> and </a:t>
            </a:r>
            <a:r>
              <a:rPr lang="en-US" sz="2000" b="1" dirty="0"/>
              <a:t>configured</a:t>
            </a:r>
            <a:r>
              <a:rPr lang="en-US" sz="2000" dirty="0"/>
              <a:t> </a:t>
            </a:r>
            <a:r>
              <a:rPr lang="en-US" sz="2000" b="1" dirty="0"/>
              <a:t>IT resources</a:t>
            </a:r>
            <a:r>
              <a:rPr lang="en-US" sz="2000" dirty="0"/>
              <a:t>.</a:t>
            </a:r>
          </a:p>
          <a:p>
            <a:pPr algn="just">
              <a:lnSpc>
                <a:spcPct val="100000"/>
              </a:lnSpc>
            </a:pPr>
            <a:r>
              <a:rPr lang="en-US" sz="2000" i="1" dirty="0"/>
              <a:t>PaaS</a:t>
            </a:r>
            <a:r>
              <a:rPr lang="en-US" sz="2000" dirty="0"/>
              <a:t> relies on (and is primarily defined by) the usage of a                      </a:t>
            </a:r>
            <a:r>
              <a:rPr lang="en-US" sz="2000" b="1" dirty="0"/>
              <a:t>ready-made environment</a:t>
            </a:r>
            <a:r>
              <a:rPr lang="en-US" sz="2000" dirty="0"/>
              <a:t> that establishes a </a:t>
            </a:r>
            <a:r>
              <a:rPr lang="en-US" sz="2000" b="1" dirty="0"/>
              <a:t>set of pre-packaged products</a:t>
            </a:r>
            <a:r>
              <a:rPr lang="en-US" sz="2000" dirty="0"/>
              <a:t> and </a:t>
            </a:r>
            <a:r>
              <a:rPr lang="en-US" sz="2000" b="1" dirty="0"/>
              <a:t>tools</a:t>
            </a:r>
            <a:r>
              <a:rPr lang="en-US" sz="2000" dirty="0"/>
              <a:t> used to support the entire delivery lifecycle of custom applications.</a:t>
            </a:r>
          </a:p>
          <a:p>
            <a:pPr algn="just">
              <a:lnSpc>
                <a:spcPct val="100000"/>
              </a:lnSpc>
            </a:pPr>
            <a:r>
              <a:rPr lang="en-US" sz="2000" dirty="0"/>
              <a:t>Common reasons a cloud consumer would use and invest in a PaaS environment include:</a:t>
            </a:r>
          </a:p>
          <a:p>
            <a:pPr marL="463550" indent="-295275" algn="just">
              <a:lnSpc>
                <a:spcPct val="100000"/>
              </a:lnSpc>
              <a:buFont typeface="Wingdings" panose="05000000000000000000" pitchFamily="2" charset="2"/>
              <a:buChar char="§"/>
            </a:pPr>
            <a:r>
              <a:rPr lang="en-US" sz="2000" dirty="0"/>
              <a:t>The cloud consumer wants to extend on-premise environments into the cloud for scalability and economic purposes.</a:t>
            </a:r>
          </a:p>
          <a:p>
            <a:pPr marL="463550" indent="-295275" algn="just">
              <a:lnSpc>
                <a:spcPct val="100000"/>
              </a:lnSpc>
              <a:buFont typeface="Wingdings" panose="05000000000000000000" pitchFamily="2" charset="2"/>
              <a:buChar char="§"/>
            </a:pPr>
            <a:r>
              <a:rPr lang="en-US" sz="2000" dirty="0"/>
              <a:t>The cloud consumer uses the ready-made environment to entirely substitute an on-premise environment.</a:t>
            </a:r>
          </a:p>
        </p:txBody>
      </p:sp>
    </p:spTree>
    <p:extLst>
      <p:ext uri="{BB962C8B-B14F-4D97-AF65-F5344CB8AC3E}">
        <p14:creationId xmlns:p14="http://schemas.microsoft.com/office/powerpoint/2010/main" val="24216379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463550" indent="-295275" algn="just">
              <a:lnSpc>
                <a:spcPct val="100000"/>
              </a:lnSpc>
              <a:buFont typeface="Wingdings" panose="05000000000000000000" pitchFamily="2" charset="2"/>
              <a:buChar char="§"/>
            </a:pPr>
            <a:endParaRPr lang="en-US" sz="100" dirty="0"/>
          </a:p>
          <a:p>
            <a:pPr marL="463550" indent="-295275" algn="just">
              <a:lnSpc>
                <a:spcPct val="100000"/>
              </a:lnSpc>
              <a:buFont typeface="Wingdings" panose="05000000000000000000" pitchFamily="2" charset="2"/>
              <a:buChar char="§"/>
            </a:pPr>
            <a:r>
              <a:rPr lang="en-US" sz="2000" dirty="0"/>
              <a:t>The cloud consumer wants to become a cloud provider and deploys its own cloud services to be made available to other external cloud consumers.</a:t>
            </a:r>
          </a:p>
          <a:p>
            <a:pPr marL="225425" indent="-225425" algn="just">
              <a:lnSpc>
                <a:spcPct val="100000"/>
              </a:lnSpc>
            </a:pPr>
            <a:r>
              <a:rPr lang="en-US" sz="2000" dirty="0"/>
              <a:t>The cloud consumer</a:t>
            </a:r>
            <a:r>
              <a:rPr lang="en-US" sz="2000" b="1" dirty="0"/>
              <a:t> not requires administrative burden</a:t>
            </a:r>
            <a:r>
              <a:rPr lang="en-US" sz="2000" dirty="0"/>
              <a:t> of setting up and maintaining the bare infrastructure IT resources provided via the IaaS model.</a:t>
            </a:r>
          </a:p>
          <a:p>
            <a:pPr marL="0" indent="0" algn="just">
              <a:lnSpc>
                <a:spcPct val="100000"/>
              </a:lnSpc>
              <a:buNone/>
            </a:pPr>
            <a:endParaRPr lang="en-US" sz="1000" dirty="0"/>
          </a:p>
          <a:p>
            <a:pPr marL="0" indent="0" algn="just">
              <a:lnSpc>
                <a:spcPct val="100000"/>
              </a:lnSpc>
              <a:buNone/>
            </a:pPr>
            <a:r>
              <a:rPr lang="en-US" sz="2200" b="1" dirty="0"/>
              <a:t>Ready-Made Environment:</a:t>
            </a:r>
          </a:p>
          <a:p>
            <a:pPr algn="just">
              <a:lnSpc>
                <a:spcPct val="100000"/>
              </a:lnSpc>
            </a:pPr>
            <a:r>
              <a:rPr lang="en-US" sz="2000" dirty="0"/>
              <a:t>Generally equipped with a complete </a:t>
            </a:r>
            <a:r>
              <a:rPr lang="en-US" sz="2000" b="1" dirty="0"/>
              <a:t>software development kit (SDK) </a:t>
            </a:r>
            <a:r>
              <a:rPr lang="en-US" sz="2000" dirty="0"/>
              <a:t>that provides cloud consumers with </a:t>
            </a:r>
            <a:r>
              <a:rPr lang="en-US" sz="2000" b="1" dirty="0"/>
              <a:t>programmatic access</a:t>
            </a:r>
            <a:r>
              <a:rPr lang="en-US" sz="2000" dirty="0"/>
              <a:t> to the development technologies that comprise their </a:t>
            </a:r>
            <a:r>
              <a:rPr lang="en-US" sz="2000" b="1" dirty="0"/>
              <a:t>preferred programming stacks</a:t>
            </a:r>
            <a:r>
              <a:rPr lang="en-US" sz="2000" dirty="0"/>
              <a:t>.</a:t>
            </a:r>
          </a:p>
          <a:p>
            <a:pPr algn="just">
              <a:lnSpc>
                <a:spcPct val="100000"/>
              </a:lnSpc>
            </a:pPr>
            <a:r>
              <a:rPr lang="en-US" sz="2000" dirty="0"/>
              <a:t>PaaS products are available with different development stacks.</a:t>
            </a:r>
          </a:p>
          <a:p>
            <a:pPr algn="just">
              <a:lnSpc>
                <a:spcPct val="100000"/>
              </a:lnSpc>
            </a:pPr>
            <a:r>
              <a:rPr lang="en-US" sz="2000" dirty="0"/>
              <a:t>For example, </a:t>
            </a:r>
            <a:r>
              <a:rPr lang="en-US" sz="2000" b="1" dirty="0"/>
              <a:t>Google App Engine</a:t>
            </a:r>
            <a:r>
              <a:rPr lang="en-US" sz="2000" dirty="0"/>
              <a:t> offers a </a:t>
            </a:r>
            <a:r>
              <a:rPr lang="en-US" sz="2000" b="1" dirty="0"/>
              <a:t>Java</a:t>
            </a:r>
            <a:r>
              <a:rPr lang="en-US" sz="2000" dirty="0"/>
              <a:t> and </a:t>
            </a:r>
            <a:r>
              <a:rPr lang="en-US" sz="2000" b="1" dirty="0"/>
              <a:t>Python</a:t>
            </a:r>
            <a:r>
              <a:rPr lang="en-US" sz="2000" dirty="0"/>
              <a:t>-based environment.</a:t>
            </a:r>
          </a:p>
        </p:txBody>
      </p:sp>
    </p:spTree>
    <p:extLst>
      <p:ext uri="{BB962C8B-B14F-4D97-AF65-F5344CB8AC3E}">
        <p14:creationId xmlns:p14="http://schemas.microsoft.com/office/powerpoint/2010/main" val="3840740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pic>
        <p:nvPicPr>
          <p:cNvPr id="3" name="Picture 2">
            <a:extLst>
              <a:ext uri="{FF2B5EF4-FFF2-40B4-BE49-F238E27FC236}">
                <a16:creationId xmlns:a16="http://schemas.microsoft.com/office/drawing/2014/main" id="{12B44F88-42D8-4DDA-9636-42E042495E07}"/>
              </a:ext>
            </a:extLst>
          </p:cNvPr>
          <p:cNvPicPr>
            <a:picLocks noChangeAspect="1"/>
          </p:cNvPicPr>
          <p:nvPr/>
        </p:nvPicPr>
        <p:blipFill>
          <a:blip r:embed="rId2">
            <a:lum bright="-20000" contrast="40000"/>
          </a:blip>
          <a:stretch>
            <a:fillRect/>
          </a:stretch>
        </p:blipFill>
        <p:spPr>
          <a:xfrm>
            <a:off x="753389" y="1420944"/>
            <a:ext cx="6561812" cy="4839179"/>
          </a:xfrm>
          <a:prstGeom prst="rect">
            <a:avLst/>
          </a:prstGeom>
        </p:spPr>
      </p:pic>
      <p:sp>
        <p:nvSpPr>
          <p:cNvPr id="4" name="Rectangle 3">
            <a:extLst>
              <a:ext uri="{FF2B5EF4-FFF2-40B4-BE49-F238E27FC236}">
                <a16:creationId xmlns:a16="http://schemas.microsoft.com/office/drawing/2014/main" id="{D7980BCC-0C6E-40CD-995E-5E11BE68B132}"/>
              </a:ext>
            </a:extLst>
          </p:cNvPr>
          <p:cNvSpPr/>
          <p:nvPr/>
        </p:nvSpPr>
        <p:spPr>
          <a:xfrm>
            <a:off x="1519693" y="6230197"/>
            <a:ext cx="6189401" cy="369332"/>
          </a:xfrm>
          <a:prstGeom prst="rect">
            <a:avLst/>
          </a:prstGeom>
        </p:spPr>
        <p:txBody>
          <a:bodyPr wrap="square">
            <a:spAutoFit/>
          </a:bodyPr>
          <a:lstStyle/>
          <a:p>
            <a:pPr algn="ctr"/>
            <a:r>
              <a:rPr lang="en-US" dirty="0"/>
              <a:t>A cloud consumer is accessing a </a:t>
            </a:r>
            <a:r>
              <a:rPr lang="en-US" b="1" dirty="0"/>
              <a:t>ready-made PaaS</a:t>
            </a:r>
            <a:r>
              <a:rPr lang="en-US" dirty="0"/>
              <a:t> environment.</a:t>
            </a:r>
          </a:p>
        </p:txBody>
      </p:sp>
    </p:spTree>
    <p:extLst>
      <p:ext uri="{BB962C8B-B14F-4D97-AF65-F5344CB8AC3E}">
        <p14:creationId xmlns:p14="http://schemas.microsoft.com/office/powerpoint/2010/main" val="4535851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mn-lt"/>
              </a:rPr>
              <a:t>Cloud Delivery Models </a:t>
            </a:r>
            <a:r>
              <a:rPr lang="en-US" sz="2400" dirty="0">
                <a:latin typeface="+mn-lt"/>
              </a:rPr>
              <a:t>(Contd..)</a:t>
            </a:r>
          </a:p>
        </p:txBody>
      </p:sp>
      <p:pic>
        <p:nvPicPr>
          <p:cNvPr id="9" name="Picture 6"/>
          <p:cNvPicPr>
            <a:picLocks noChangeAspect="1" noChangeArrowheads="1"/>
          </p:cNvPicPr>
          <p:nvPr/>
        </p:nvPicPr>
        <p:blipFill>
          <a:blip r:embed="rId3" cstate="print"/>
          <a:srcRect/>
          <a:stretch>
            <a:fillRect/>
          </a:stretch>
        </p:blipFill>
        <p:spPr bwMode="auto">
          <a:xfrm>
            <a:off x="3082419" y="5234988"/>
            <a:ext cx="2467495" cy="990600"/>
          </a:xfrm>
          <a:prstGeom prst="rect">
            <a:avLst/>
          </a:prstGeom>
          <a:noFill/>
          <a:ln w="9525">
            <a:noFill/>
            <a:miter lim="800000"/>
            <a:headEnd/>
            <a:tailEnd/>
          </a:ln>
        </p:spPr>
      </p:pic>
      <p:pic>
        <p:nvPicPr>
          <p:cNvPr id="10" name="Picture 7"/>
          <p:cNvPicPr>
            <a:picLocks noChangeAspect="1" noChangeArrowheads="1"/>
          </p:cNvPicPr>
          <p:nvPr/>
        </p:nvPicPr>
        <p:blipFill>
          <a:blip r:embed="rId4" cstate="print"/>
          <a:srcRect/>
          <a:stretch>
            <a:fillRect/>
          </a:stretch>
        </p:blipFill>
        <p:spPr bwMode="auto">
          <a:xfrm>
            <a:off x="899425" y="2263776"/>
            <a:ext cx="1929072" cy="752475"/>
          </a:xfrm>
          <a:prstGeom prst="rect">
            <a:avLst/>
          </a:prstGeom>
          <a:noFill/>
          <a:ln w="9525">
            <a:noFill/>
            <a:miter lim="800000"/>
            <a:headEnd/>
            <a:tailEnd/>
          </a:ln>
        </p:spPr>
      </p:pic>
      <p:sp>
        <p:nvSpPr>
          <p:cNvPr id="52236" name="AutoShape 12"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38" name="AutoShape 14" descr="data:image/jpg;base64,/9j/4AAQSkZJRgABAQAAAQABAAD/2wCEAAkGBhQSERQRERMWFRUWFx8UFBgUGBwdIBocFBQVFhUXFB4eJyYqGBwjJRUXHy8sIycqOCwuGB8yOzItQSc3LDUBCQoKDQsOGQ4PGTUhHiI1NS8yLzU1NTQ2LCwpNS4pNCk1LzU1LCw1Lyw0KS8pLDIsKTUpNjUpNCw0MCwsLCksLP/AABEIACgAoAMBIgACEQEDEQH/xAAbAAACAwEBAQAAAAAAAAAAAAAABAMFBgECB//EADoQAAIBAwIEAggDBgcBAAAAAAECAwAEERIhBQYTMQdRIjJBYXGBkbFyodEUM0JiweFDUlSSotLiI//EABsBAAIDAQEBAAAAAAAAAAAAAAACAQMEBQYH/8QAMBEAAQIDBQYDCQAAAAAAAAAAAQACAwQREiExQVEyYXGh0fAFE+EGFCJSYoGRwfH/2gAMAwEAAhEDEQA/APuNGaUvL8Jt3Pl+tVU/EC27HA+grnTPiMGXNmtTormQXPvVzJdqPb9KhbiI9g+tZG95lC7RjUfM7D+9VaPdXLaULHzCeiB+I/qa5jvFnvNlgv3LUJQAVcttc8eVPXdE+JGfpVXPzzCv+IzfgU/1xSlh4d53nkx5hP6sf0q+tOULWPtEGPm/pffatLGT0W8/Dx9EhMBm9Z5/EBScJFK3zA+2a9LzPdP6llIfiW/QVtIrdU2VQo/lAH2qStAk4p2onJIY7MmLFjifET2tAPix/wCwr2Lnif8Ap4/93/qtjXasEkPnPLol8/6QsgL3iY720Z+En96kXjV+PWsifwyCtXRTe6kYRHcuijzgcWhZlea5B+8s7hfgmr7VPFzpbnZyYz5SKV+4q+xXl4wdiAR796byowwifkfxRbYcW81Ba8SjkGUdWHuINM5qun5et2OTCgPmo0n6riuJwhk/dTOP5X9Mfng/nTB0Zu00Hh0PVKQw4HvvcrOilIp3G0ij8SHI+YO4/Omgaua8OSEUXaKKKdQsheXJ6j6u+o5+tVfEJS/o/wAP3+NanjXAur6cZAf257N8fI1lJi0TaZlK/Efbz+VfO56QmJWK5zqkHPj+12YMRjxdiu8I4N1pQh2Hdj7h5e+k/EvjE1tLaWdg7Qs4Zj08DOSFTPfPZzV9wi5COJF9IdjjyNR3nJjXPE4+IdZDFGoVY9JzsjDc9u7k9q9H7NRJey4nbFcdMvt3oss5atDRfOo+eb17SCJLmTryXLLryNWnREqL27apCflV14j3XELGTqi+bRK5EUabFVjQbkkb+zPvanOXvBuSC5gmkuI3WJw5UIwJ07jGTtvg/KtBzvyHJxC4t5OqqxReshUknMgZ8EHAyFAr2BiQg8UpS/JYUhw3lfiphcvxE65I16eQf/mSys5O25wCvzNZLgN1xO7u5bSLiDgxasyH1T03CZAxncmvtsgODpxnG2e2fZmsb4fcgPw95pJZVleUKAVUjGCzNnPfJI+lVNjCy4mlcrlCkteJXaunD4WjlmhiV7q4n1FQZCdKqq4LMcE7kYApqXniO3zHdEtJGB+0vbxu0UWs+h1Cc6cjB9uKL/l25S7kurKaJDMipMk6MwzHkI6aSCDgkYOxpG+5GmdrmJZ0FtdyiacaD1OyB0Rs4CtoG5G2TSCwce9fRCsLvxDtY5GjbqnRKIHdYmKhyoZV1DuTnAx7a8jxFtsLhZy7O8XSETaw8KqzqV9mzKfnS1pyOyiENIpC3r3suFPpE6xEq+WnK9/8tRWPIkkcrzGZDIUucEKdpLuQMH79lVVX5UUhaoTkHiTaONQMoUxPOrNGwVlhGZQhPdl9o86av+d7eFdUhcD9nF2fQO0ZZVGfJiWAx8ao7rw2Z4UhEwVY7E2iHSfXdkZ5Dv6p0Yx33Ndm5DuJmZ7iaIl/2dCI0YARW0hleNck+sQu599TZhaoVjd87RvDL0meKVXjhAmgYkNcMBEenkFlbfG47U5bc4xSNIsSTyLGG1SRxMUZovWRGHrtnbbuaQueTHkujcNIuDdpclcHOm3gMcSfEMxbNJR8k3S2bWK3EXSVg0J0OrMvV6jR3BVt1Iyp04NRSHqhNcV8RY44ZHSCYypIsJhdCpDS4MevvgMDtjOTtUsnOsaSyF3YKqxIIei3UMs4Lqo39JtI3XHo+01Wx+HkqRt05IVkN3HdgCNhHiFAqxlQc4By2c96YuOR5eo1zHNH1xdm6TWjFNJhEIjcA52UZyPbU0haoVgef7bQr4l1NMbfpdJuoJFXWUZO42wfmK4niDbssfTWZ3k14iSIl16LaZda/wAOk7UpwnkeSO5iuZZlkcPLPLhSA0syJGugZ9FEVNIzk70jH4fT6beMzQjpS9cyqjiUO8xklEZ1YCvkKc5+dFIWvd6Fv6jnt1caXUMD7GGRXKKzEA3FCpbjk6InVEXib+Q7fMGoo+F3cRyjxyj35jb8sg0UVidIS7jaDaHUXK4R34E1T0PFJRtLbyD3phh/xP8ASnYeII3tI9zAr98UUVbR0IbVeKgUflRM0UUVpVSKKKKEIooooQiiiihCKKKKEIooooQiiiihC//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42" name="AutoShape 18"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52244" name="AutoShape 20" descr="data:image/jpg;base64,/9j/4AAQSkZJRgABAQAAAQABAAD/2wCEAAkGBhISERQUEBQWFRUVFxcWFRQWGB8aFxYVFhYVHRwXFRgdGyYeGBojGRUUHy8gIygpLCwtFSAyNTAqNSYrLCkBCQoKDgwOGg8PGi4jHyQpKSosKSwsLzUsLC0vLC0sLy8vNCo0LSwpLzQqLCwsLCkuKSwsLCksLCwsLCwsLCwsLP/AABEIAGMAiQMBIgACEQEDEQH/xAAcAAABBAMBAAAAAAAAAAAAAAAEAwUGBwABAgj/xABLEAABAgMEBAoECgYLAQAAAAABAgMABBEFEiExBkFRYQcTIjJxgZGTodFDU7HTFBUzQlJicoPB0lSjs8Lh8BYjJTR0gpKisuLxJP/EABoBAAIDAQEAAAAAAAAAAAAAAAMEAQIFAAb/xAAwEQACAQIEBAQFBAMAAAAAAAABAgADEQQSIVExYXHBEyJB0RSBkaGxBTJC8BUz4f/aAAwDAQACEQMRAD8AYJGzmSw0S02SW2ySUJqSUJxJpCgsdk5NN92nygmzJc8QyCPRNEdbaYf5KzUpSVuEJSMyf5zj2IamiAkDhPOgMzHWMsrow0r0Lfdp8odGNBmjiWW+7T5RNJCyxTAU3w7s2YIx636gt/Is0Uwh/kZXh0HZp8iz3aPKA5nQ9pPoWu7T+WLYTZydkJPWOk6oCmPsdVEu2E2Mpp+w2U+ha7tP5YF+LGR6Fru0+UWLbtltocSgkBSwSnfQ5eXQYi0/Z5SThG1h6tKoNBMyqjIeMZRZrPqWu7T5Ro2Yz6lru0+UFERzSG/DTYRbO28FNls+pa7tPlGCy2fUtd2nygukbAici7CdnbeB/FTPqmu7T5Rv4qZ9U13afKDKRsJjsi7CRnbeCCymfUtd2nyjfxUz6lru0+UFxukRkXYTs7bwVNksVH9S1mPRp/LFYU6IttAxHSPbFS0jH/U1AyW59ppYBic1+XeembL0fbds6UWaJKZVhRVqoGEVr1Vhn0lspS2UlsFSEG8UgYlJGCqa6fjDjNzCxYculvBS5WXBpncDTd6nV7Yj+j2lTrACAOMbH0jQgfVV5iEaHisoKm9jwhMS9JGKPpmHGd2RpPMsgJF1SBkleNBsBGI7YkDPCKBz2U1+qv8AApjhdr2W/wD3hsoUczQjtKDj2QVLWTZCuYtPW4U/8qQZvCOr0yOgiiGuNKVZSOZ7ERNfCaimDOO9f/WG97TqbfNyXSgE6kJUtXjh4RJmNHrNGIS0rpWFfvQ5InpRkUC2WxsCkp8AYD4lBf2UyTz/AKYfwsS/+ysAOX9EiFi6DvuOh+dUcwq4VVUojEXjkkbh4QRpNZqQq7hVQUoDaEkVp2jth2ndO5VANxfGq1JRl/qOAhps2UfmnVTUym4kIKWUbjr2036zuEWFSrm8WpoB6ewkqtFR4NHzEnU8fmTIJOsXTAoESO2JLlxH5m35Fk3XX03hmlIKiOm6CBG78SioGYxI0WZrKJyEwQ3JkiDbFVLzQKpZxLgTzgMFJ6UnERDtNtLmFOSok31gIWePu3k4BSc8r2AVAK2PRFzDWEpYR3ax0kiUyRHN2HCWt+SnHSiUcK1AFVCgp5IIFcRvEA2tpNIyrnFPOErFLwQm9d3KOVd0X+Np5cxMGcNUzZQJiUQQmTJGUGyKWnWw80oKaIKrw2JrWozqKHCIRpNpowuck1Sz7gYQU8fQKSPlKmqfncmBVsclMAjW8vSwrVCQdLST8TQjpHtin4umXtyUm1K+CLKwgpKqpKaBRNM+gxTFIRx9QVVRl59o7gkNMspG3eX5NWqthiyiBVHwRu8n6VWmcOnkg9UKjR9mbTfkXUpPzmlaujWnxEbtJptVm2cHDdSuXZRxn0HOIbKCfqkXweqI/NSrktS8CPoKScFb0qECwwuoymzfmBxjZWOcZl+49u8c3NE5hrNlR+snlezHwgZUo6PQvH7tXlBdm6WzjYxdvDYsBQ7Tj4w7M8JTvqUr3glPtrDmauPQHofeZ2XCn+RXqL/iMcvYs0s8mWc6VJujtVSHuS4P3l/KlDY2c5Xhh4wYjhJOuW7HAf3Y5XwnDIMEHVeXh4JgTvijoqgfP/sPTTArq7k/Ijt3j1ZWhEqwQq5fWPnLxodychHWktthpIab5T7vJbQMwTUXjsAhlM9ak18iEsoOayKYbQVVJ6hDgzZLUmhTqyXHTgVnnKUrC6gZ4mg24boRdSDmqtmO3vtNKmwK5aCZV9WIt9N+sYrQkyClOZSAK7aACvhEKmLVsKSdc41pLzqlErSlHGBKtYF43E68BriV6XTDglJgt/KBpRFMwaY03gFVOiI5wVz1lsSSXFuMIfqovKcUkODlKoE3sbt2lLvtgtZyQqHaXpKASwkZsG2ZVVuy67OaWw07yHGlAAVUFBV0AkXeYabRDnwt2PLNPyHEstovuK4y6kC/y2+dtzPbA07pY3PaQyrjNS02pDaFEUvXbxKqb1KNNwEOHDKSDJPUqhtwhVNRqhQHWEq7IUAuhPOMk2cCTRmyJVl4lhhps4iqEhJpUYYasB2RWLVvN2bOWky4w3NuPqIaVVKsVlRurONOeKgY3k0iwLWttt+SmHZB1C3OJWtIQoFaajWnnJUMcxmIiOiVi2NMWOoTDrTUwSpTjq1gOtrClXCkE1Ui7TkjnVOuDVyCFCwNAEXLR/0PsX4tkkNz60NreWpQbWoCl4JFzE0KqUqBlepEb4QLGlmrTs5DbLaELKeMQlIAX/XU5Q14YQ16F2smZtCWFpPlaGEFEoVjkLUlXIvKPgTrSkGH/haVxc7Z8yQS2hVFEDIpcCqdN0k9UUzZqfSXtlqdZJZ6Rl2FkS7TbV4itxN2tDhWnSe2KJi9pmdYmCFy7qHBgeQoEgE4XhmnriiaQ3iguRMvPtFMKW8R83LvPUNn2OmZseWbOuVlyk7FpZbII9kQiUtaYlV8UsBbdDyFpvIVTWmuWOrVrEWXoaf7Pk/8NL/sW4a9KdGnCovSyUrri7LqHJX9dH0V7aZ+1ShVC+VuENiaJbzobEbbd5HG56znzR1pxkjMtqqns/hDrK2BZy+bMnoKkpPikRHG25Mro5xsss5hQvIqOnlCHSX0Vac+TmkKHQK9l6HmZQP3MPuO/wCZnKjMf2K32Pb8STy+iciMTy/tOVHgQIOQqSl8iy3TemvnEaZ0Db+e8T9lAHiSYJ+J7Pl8XCkkesXX/aPKFHKtoXZvl7x1FdNRTVeZPtHJzTFtaiiVQt9f1RdQPtLOUNr6F3y5MrC3ADdQn5NpJ+iNajleOrKO/jsrTdlW7iB6RabqelCMCrpNB05Qy2lNhIKQSScVKJqVHafKCUKOZrKLD7yKtXKLsbn6D3PXhtA5q0SFwwO6I2c4u+tgVJqQlSkpJ+yDSCnVVMcUjbbDowAYTJGJdTdTFnbNlLzSksoSpj5K7UXca5A447YIemEOpUh5IWhWBSoVBgOkYIkYdALASDiHJuTOrEseVk1qXLIKFKF1XKJFK1oAThCEzojZziy4tgXiakJUpKSfsg0haNiB/CU7WtLfF1L3vF7TkJR9tttxlBQ1g2kClwHMJpqOdNuMKzCmnWi08gLboBdVjlljnUbc4EpGRcYemPSUOJqHW84suxJaVKvgyCm+U3qqKq3SaZnDnGKbi6UZjpHtil4zMei0wgXn2mlgKjVC5bl3nrLQ1X/wSf8Ahpf9iiHkPpGFRUZjXFWzWmfESclLtKosysspxQzSCyiiRsJzO6m2N2Zp0GxTMnt7Iz1oMy3E17yw5+ypeYBC0pUegE9kMD+gbROCE9pH4xF7Q01vG8klKhkRgQYmeh+lCZxhSlEBxs3XN9RVKgNQUK9aTElHpi4MG6I/ECN39Ckj0ZP+dVPbBkvovcFUNIB3UvdpxhwetIhygJpTOmFemC2Zs0rWo844mpbU3+sAop38ot0AkLtK0SCUkEEGhGWMMj5vCvti0i+lXOQOmlYFn7CZdBN26o/OAEO0sYqaFbRKrg3fUNeV7ZFil9RBXcSM1UvEk1oEiortzyh/e0ATcvJfIpmXEgJpTVQ4Y7YXasxMvQ1qVHMCmW78YIthRUyjOgV1ZYHpglXE1GcZGsOkpRoIEPiLc9YBZthstoo4G3HAb1+hIFKUSATQgbxjWHhNiS0wFBTSQSAeMQm4qoGY3+EAWcwkUqT/AAiTSrd3m4gwpXqte+Y3jdCmpFiBbaVLMMhK1JBvBKiArK8AaVA30hWUs9x2oabUumd0Vp0nIZHOLTmrLZXTjGkKwu1KRgmtabhWFEywQAG0gDUAKAbctsM/5Ty6Lrzi3+M82racpWs9o0+02HFp5JzocUE/TGrphrpFtTbIdZKClVFgoOogHAnGIXaOhLjYq2rjcaBITQ0OutaQbDY4PpVNjeBxOBKa09RaRtAxHSPbFK0i/laPPpIKm1UqMcNuUUJc3QH9QdWy2O/aG/TkZS9xt3lnaOTS0z0wFFYAspKgUc4JEjLlJTiMRjTfCLFplUhPPNreU6j4MhC3cHkyqjyyCDgku3klQOQArD5pLodMOyMlOWapaZhEnLoeQ0opW62GkEFJBBKkn5usUpimhqj+kc2h/jS+8H0i7xhWrjAMRdJJrTcYz1Nxpym1J3ohpBNrmHUvuO1+BTDgCqgkhhNxw5EqupRRRxwEPXAnPOvvTi3VqWC00FqJqSqpCanWbqVY7oq+zZuemZk/B1vuzDvJUUKUXFg531VwTgK1IAAxyi+tDdFhZkmGVKHHOm++tOpVKBCdqUjCu0k64sdTaUchVuZJJiRvABDyk01XUqx8I0qTcQCAsGo51ACdmGUIy7gTTM78/wDyC1TBKFKIOFaAZk6qRJJGnpFLLx9es7alRTllROuhI68KQJMLbQo85WNcVGgprArCkpMlXJUm6oZ1y6oQtNAVhTLEmm7IGOAOaxkNYrcQCZng4vkpAA15k+UEzTaiyaHZhAbKQSAmHN0cgge2mftgrELa0GgzXJjXITRScDSJBK2oNcR5uynTXkkfzqjaFqQbp/msc6q8shZDJAu0FFeVU9GUH8aSBQCurHZshKWIU2nDMY9UL1oMqQkxHoI4oPEmIm+cyMqkVhJ2YcS2ShF9QySCBSFFoFQVVoNZOHWBgYTlUobvXVUBJIrqJ1CJHSUN78ZDLScmXFBSgogkCiUqoMRUYjDGPO0eqLfadUQppxVBQ3U4UO041xFY8s1VvhqtUzItresVw1PK7g3PDX6yU2bwl2k022ht8BKEISkcU0aJSkACpbqcAM45nNNZqYUTMcQ6o/OXKy6lYby1WMjIQJmmItJcIk/L1Eu400DmG5ZhNabaNYxzM8KFpqPKmK/dNe7jUZEqSNZVgDxiSeEi0Rk/+qb/ACQo3wnWlWpmATvaa93GRkEzNvKFFvwhB4U7U/SB3LPu42vhUtQihmB3LPu4yMgdzL5V2g44TLS9enuWvdwsnhUtSv8AeB3LPu4yMizMZCoo4CLHhbtb9JHcs+7gV/hNtJRqXwcvQtavu4yMiASOEswBGsJb4WrVGUyB9yz7uOzwuWt+k/qWfdxqMipk+k0rhZtU5zI7ln3cYOFa1P0gdwz7uNxkdedYQWZ4TbSUoKL4qKeia1V1cXEE+Fq2+A8oyMi9yQJQKATYT//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3" name="Picture 2" descr="http://t0.gstatic.com/images?q=tbn:ANd9GcTliclbzYOB1lvqjEnm9WBaDejVwS42psNRbLzsZeF4_sW6hv0&amp;t=1&amp;usg=__cZB_3rGzg8xvJPYY4tc82NblvWI="/>
          <p:cNvPicPr>
            <a:picLocks noChangeAspect="1" noChangeArrowheads="1"/>
          </p:cNvPicPr>
          <p:nvPr/>
        </p:nvPicPr>
        <p:blipFill>
          <a:blip r:embed="rId5" cstate="print"/>
          <a:srcRect/>
          <a:stretch>
            <a:fillRect/>
          </a:stretch>
        </p:blipFill>
        <p:spPr bwMode="auto">
          <a:xfrm>
            <a:off x="5699598" y="1743484"/>
            <a:ext cx="2466975" cy="1847851"/>
          </a:xfrm>
          <a:prstGeom prst="rect">
            <a:avLst/>
          </a:prstGeom>
          <a:noFill/>
        </p:spPr>
      </p:pic>
      <p:pic>
        <p:nvPicPr>
          <p:cNvPr id="56322" name="Picture 2" descr="https://static.fsf.org/fsforg/patrons/joyent-web.png"/>
          <p:cNvPicPr>
            <a:picLocks noChangeAspect="1" noChangeArrowheads="1"/>
          </p:cNvPicPr>
          <p:nvPr/>
        </p:nvPicPr>
        <p:blipFill>
          <a:blip r:embed="rId6" cstate="print"/>
          <a:srcRect/>
          <a:stretch>
            <a:fillRect/>
          </a:stretch>
        </p:blipFill>
        <p:spPr bwMode="auto">
          <a:xfrm>
            <a:off x="5894860" y="4135849"/>
            <a:ext cx="2076450" cy="730911"/>
          </a:xfrm>
          <a:prstGeom prst="rect">
            <a:avLst/>
          </a:prstGeom>
          <a:noFill/>
        </p:spPr>
      </p:pic>
      <p:pic>
        <p:nvPicPr>
          <p:cNvPr id="56326" name="Picture 6" descr="http://www.jackbe.com/enterprise-mashup/sites/default/files/azure-logo_2.jpg"/>
          <p:cNvPicPr>
            <a:picLocks noChangeAspect="1" noChangeArrowheads="1"/>
          </p:cNvPicPr>
          <p:nvPr/>
        </p:nvPicPr>
        <p:blipFill>
          <a:blip r:embed="rId7" cstate="print"/>
          <a:srcRect/>
          <a:stretch>
            <a:fillRect/>
          </a:stretch>
        </p:blipFill>
        <p:spPr bwMode="auto">
          <a:xfrm>
            <a:off x="1018741" y="3474720"/>
            <a:ext cx="1447800" cy="1447800"/>
          </a:xfrm>
          <a:prstGeom prst="rect">
            <a:avLst/>
          </a:prstGeom>
          <a:noFill/>
        </p:spPr>
      </p:pic>
      <p:sp>
        <p:nvSpPr>
          <p:cNvPr id="3" name="Rectangle 2">
            <a:extLst>
              <a:ext uri="{FF2B5EF4-FFF2-40B4-BE49-F238E27FC236}">
                <a16:creationId xmlns:a16="http://schemas.microsoft.com/office/drawing/2014/main" id="{B17FD7E8-9BC4-4AFA-9215-95DFAFEBD7D8}"/>
              </a:ext>
            </a:extLst>
          </p:cNvPr>
          <p:cNvSpPr/>
          <p:nvPr/>
        </p:nvSpPr>
        <p:spPr>
          <a:xfrm>
            <a:off x="628650" y="1444467"/>
            <a:ext cx="2227982" cy="492443"/>
          </a:xfrm>
          <a:prstGeom prst="rect">
            <a:avLst/>
          </a:prstGeom>
        </p:spPr>
        <p:txBody>
          <a:bodyPr wrap="none">
            <a:spAutoFit/>
          </a:bodyPr>
          <a:lstStyle/>
          <a:p>
            <a:pPr algn="just"/>
            <a:r>
              <a:rPr lang="en-US" sz="2600" b="1" dirty="0"/>
              <a:t>PaaS Examples</a:t>
            </a:r>
          </a:p>
        </p:txBody>
      </p:sp>
    </p:spTree>
    <p:extLst>
      <p:ext uri="{BB962C8B-B14F-4D97-AF65-F5344CB8AC3E}">
        <p14:creationId xmlns:p14="http://schemas.microsoft.com/office/powerpoint/2010/main" val="844652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Software-as-a-Service (SaaS)</a:t>
            </a:r>
          </a:p>
          <a:p>
            <a:pPr algn="just">
              <a:lnSpc>
                <a:spcPct val="100000"/>
              </a:lnSpc>
            </a:pPr>
            <a:r>
              <a:rPr lang="en-US" sz="2000" dirty="0"/>
              <a:t>A </a:t>
            </a:r>
            <a:r>
              <a:rPr lang="en-US" sz="2000" b="1" dirty="0"/>
              <a:t>software program</a:t>
            </a:r>
            <a:r>
              <a:rPr lang="en-US" sz="2000" dirty="0"/>
              <a:t> positioned as a </a:t>
            </a:r>
            <a:r>
              <a:rPr lang="en-US" sz="2000" b="1" dirty="0"/>
              <a:t>shared cloud service</a:t>
            </a:r>
            <a:r>
              <a:rPr lang="en-US" sz="2000" dirty="0"/>
              <a:t> and made available as a </a:t>
            </a:r>
            <a:r>
              <a:rPr lang="en-US" sz="2000" b="1" dirty="0"/>
              <a:t>“product” </a:t>
            </a:r>
            <a:r>
              <a:rPr lang="en-US" sz="2000" dirty="0"/>
              <a:t>or </a:t>
            </a:r>
            <a:r>
              <a:rPr lang="en-US" sz="2000" b="1" dirty="0"/>
              <a:t>generic utility</a:t>
            </a:r>
            <a:r>
              <a:rPr lang="en-US" sz="2000" dirty="0"/>
              <a:t> represents the typical profile of a </a:t>
            </a:r>
            <a:r>
              <a:rPr lang="en-US" sz="2000" i="1" dirty="0"/>
              <a:t>SaaS</a:t>
            </a:r>
            <a:r>
              <a:rPr lang="en-US" sz="2000" dirty="0"/>
              <a:t> offering.</a:t>
            </a:r>
          </a:p>
          <a:p>
            <a:pPr marL="0" indent="0" algn="just">
              <a:lnSpc>
                <a:spcPct val="100000"/>
              </a:lnSpc>
              <a:buNone/>
            </a:pPr>
            <a:endParaRPr lang="en-US" sz="1000" dirty="0"/>
          </a:p>
          <a:p>
            <a:pPr algn="just">
              <a:lnSpc>
                <a:spcPct val="100000"/>
              </a:lnSpc>
            </a:pPr>
            <a:r>
              <a:rPr lang="en-US" sz="2000" dirty="0"/>
              <a:t>The </a:t>
            </a:r>
            <a:r>
              <a:rPr lang="en-US" sz="2000" i="1" dirty="0"/>
              <a:t>SaaS delivery model</a:t>
            </a:r>
            <a:r>
              <a:rPr lang="en-US" sz="2000" dirty="0"/>
              <a:t> is typically used to make a </a:t>
            </a:r>
            <a:r>
              <a:rPr lang="en-US" sz="2000" b="1" dirty="0"/>
              <a:t>reusable cloud service</a:t>
            </a:r>
            <a:r>
              <a:rPr lang="en-US" sz="2000" dirty="0"/>
              <a:t> widely available (often commercially) to a range of cloud consumers.</a:t>
            </a:r>
          </a:p>
          <a:p>
            <a:pPr marL="0" indent="0" algn="just">
              <a:lnSpc>
                <a:spcPct val="100000"/>
              </a:lnSpc>
              <a:buNone/>
            </a:pPr>
            <a:endParaRPr lang="en-US" sz="1000" dirty="0"/>
          </a:p>
          <a:p>
            <a:pPr algn="just">
              <a:lnSpc>
                <a:spcPct val="100000"/>
              </a:lnSpc>
            </a:pPr>
            <a:r>
              <a:rPr lang="en-US" sz="2000" dirty="0"/>
              <a:t>A cloud consumer is generally granted </a:t>
            </a:r>
            <a:r>
              <a:rPr lang="en-US" sz="2000" b="1" dirty="0"/>
              <a:t>very limited administrative control</a:t>
            </a:r>
            <a:r>
              <a:rPr lang="en-US" sz="2000" dirty="0"/>
              <a:t> over a SaaS implementation.</a:t>
            </a:r>
          </a:p>
          <a:p>
            <a:pPr marL="0" indent="0" algn="just">
              <a:lnSpc>
                <a:spcPct val="100000"/>
              </a:lnSpc>
              <a:buNone/>
            </a:pPr>
            <a:endParaRPr lang="en-US" sz="1000" dirty="0"/>
          </a:p>
          <a:p>
            <a:pPr algn="just">
              <a:lnSpc>
                <a:spcPct val="100000"/>
              </a:lnSpc>
            </a:pPr>
            <a:r>
              <a:rPr lang="en-US" sz="2000" dirty="0"/>
              <a:t>It is </a:t>
            </a:r>
            <a:r>
              <a:rPr lang="en-US" sz="2000" b="1" dirty="0"/>
              <a:t>most often</a:t>
            </a:r>
            <a:r>
              <a:rPr lang="en-US" sz="2000" dirty="0"/>
              <a:t> provisioned by the cloud provider, but it can be </a:t>
            </a:r>
            <a:r>
              <a:rPr lang="en-US" sz="2000" b="1" dirty="0"/>
              <a:t>legally owned</a:t>
            </a:r>
            <a:r>
              <a:rPr lang="en-US" sz="2000" dirty="0"/>
              <a:t> by whichever entity assumes the </a:t>
            </a:r>
            <a:r>
              <a:rPr lang="en-US" sz="2000" b="1" dirty="0"/>
              <a:t>cloud service owner</a:t>
            </a:r>
            <a:r>
              <a:rPr lang="en-US" sz="2000" dirty="0"/>
              <a:t> role.</a:t>
            </a:r>
          </a:p>
        </p:txBody>
      </p:sp>
    </p:spTree>
    <p:extLst>
      <p:ext uri="{BB962C8B-B14F-4D97-AF65-F5344CB8AC3E}">
        <p14:creationId xmlns:p14="http://schemas.microsoft.com/office/powerpoint/2010/main" val="38416470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pic>
        <p:nvPicPr>
          <p:cNvPr id="5" name="Picture 4">
            <a:extLst>
              <a:ext uri="{FF2B5EF4-FFF2-40B4-BE49-F238E27FC236}">
                <a16:creationId xmlns:a16="http://schemas.microsoft.com/office/drawing/2014/main" id="{17D8451D-8FC9-49EE-80F4-E4D639A0697B}"/>
              </a:ext>
            </a:extLst>
          </p:cNvPr>
          <p:cNvPicPr>
            <a:picLocks noChangeAspect="1"/>
          </p:cNvPicPr>
          <p:nvPr/>
        </p:nvPicPr>
        <p:blipFill>
          <a:blip r:embed="rId2">
            <a:lum bright="-20000" contrast="40000"/>
          </a:blip>
          <a:stretch>
            <a:fillRect/>
          </a:stretch>
        </p:blipFill>
        <p:spPr>
          <a:xfrm>
            <a:off x="743384" y="1488990"/>
            <a:ext cx="6909442" cy="4236561"/>
          </a:xfrm>
          <a:prstGeom prst="rect">
            <a:avLst/>
          </a:prstGeom>
        </p:spPr>
      </p:pic>
      <p:sp>
        <p:nvSpPr>
          <p:cNvPr id="6" name="Rectangle 5">
            <a:extLst>
              <a:ext uri="{FF2B5EF4-FFF2-40B4-BE49-F238E27FC236}">
                <a16:creationId xmlns:a16="http://schemas.microsoft.com/office/drawing/2014/main" id="{4CDDB321-7985-48D8-83FD-1841BBF37F66}"/>
              </a:ext>
            </a:extLst>
          </p:cNvPr>
          <p:cNvSpPr/>
          <p:nvPr/>
        </p:nvSpPr>
        <p:spPr>
          <a:xfrm>
            <a:off x="743384" y="5699875"/>
            <a:ext cx="7204861" cy="646331"/>
          </a:xfrm>
          <a:prstGeom prst="rect">
            <a:avLst/>
          </a:prstGeom>
        </p:spPr>
        <p:txBody>
          <a:bodyPr wrap="square">
            <a:spAutoFit/>
          </a:bodyPr>
          <a:lstStyle/>
          <a:p>
            <a:pPr algn="ctr"/>
            <a:r>
              <a:rPr lang="en-US" dirty="0"/>
              <a:t>The cloud service consumer is given access the </a:t>
            </a:r>
            <a:r>
              <a:rPr lang="en-US" b="1" dirty="0"/>
              <a:t>cloud service</a:t>
            </a:r>
          </a:p>
          <a:p>
            <a:pPr algn="ctr"/>
            <a:r>
              <a:rPr lang="en-US" b="1" dirty="0"/>
              <a:t>contract</a:t>
            </a:r>
            <a:r>
              <a:rPr lang="en-US" dirty="0"/>
              <a:t>, but </a:t>
            </a:r>
            <a:r>
              <a:rPr lang="en-US" b="1" dirty="0"/>
              <a:t>not to any underlying IT resources</a:t>
            </a:r>
            <a:r>
              <a:rPr lang="en-US" dirty="0"/>
              <a:t> or </a:t>
            </a:r>
            <a:r>
              <a:rPr lang="en-US" b="1" dirty="0"/>
              <a:t>implementation</a:t>
            </a:r>
            <a:r>
              <a:rPr lang="en-US" dirty="0"/>
              <a:t> details</a:t>
            </a:r>
            <a:r>
              <a:rPr lang="en-US" dirty="0">
                <a:latin typeface="LiberationSerif"/>
              </a:rPr>
              <a:t>.</a:t>
            </a:r>
            <a:endParaRPr lang="en-US" dirty="0"/>
          </a:p>
        </p:txBody>
      </p:sp>
    </p:spTree>
    <p:extLst>
      <p:ext uri="{BB962C8B-B14F-4D97-AF65-F5344CB8AC3E}">
        <p14:creationId xmlns:p14="http://schemas.microsoft.com/office/powerpoint/2010/main" val="20520329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Delivery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marL="0" indent="0" algn="just">
              <a:lnSpc>
                <a:spcPct val="100000"/>
              </a:lnSpc>
              <a:buNone/>
            </a:pPr>
            <a:r>
              <a:rPr lang="en-US" sz="2600" b="1" dirty="0"/>
              <a:t>SaaS Examples</a:t>
            </a:r>
          </a:p>
        </p:txBody>
      </p:sp>
      <p:pic>
        <p:nvPicPr>
          <p:cNvPr id="4" name="Picture 2" descr="http://t0.gstatic.com/images?q=tbn:ANd9GcTliclbzYOB1lvqjEnm9WBaDejVwS42psNRbLzsZeF4_sW6hv0&amp;t=1&amp;usg=__cZB_3rGzg8xvJPYY4tc82NblvWI=">
            <a:extLst>
              <a:ext uri="{FF2B5EF4-FFF2-40B4-BE49-F238E27FC236}">
                <a16:creationId xmlns:a16="http://schemas.microsoft.com/office/drawing/2014/main" id="{88B9DEF2-A72A-42C4-AF29-46CE7A502E12}"/>
              </a:ext>
            </a:extLst>
          </p:cNvPr>
          <p:cNvPicPr>
            <a:picLocks noChangeAspect="1" noChangeArrowheads="1"/>
          </p:cNvPicPr>
          <p:nvPr/>
        </p:nvPicPr>
        <p:blipFill>
          <a:blip r:embed="rId2" cstate="print"/>
          <a:srcRect/>
          <a:stretch>
            <a:fillRect/>
          </a:stretch>
        </p:blipFill>
        <p:spPr bwMode="auto">
          <a:xfrm>
            <a:off x="759655" y="2190856"/>
            <a:ext cx="2466975" cy="1847851"/>
          </a:xfrm>
          <a:prstGeom prst="rect">
            <a:avLst/>
          </a:prstGeom>
          <a:noFill/>
        </p:spPr>
      </p:pic>
      <p:pic>
        <p:nvPicPr>
          <p:cNvPr id="5" name="Picture 2" descr="http://www.mindfiresolutions.com/images/netsuite.jpg">
            <a:extLst>
              <a:ext uri="{FF2B5EF4-FFF2-40B4-BE49-F238E27FC236}">
                <a16:creationId xmlns:a16="http://schemas.microsoft.com/office/drawing/2014/main" id="{9CD64049-99D5-4706-A479-671C32848928}"/>
              </a:ext>
            </a:extLst>
          </p:cNvPr>
          <p:cNvPicPr>
            <a:picLocks noChangeAspect="1" noChangeArrowheads="1"/>
          </p:cNvPicPr>
          <p:nvPr/>
        </p:nvPicPr>
        <p:blipFill>
          <a:blip r:embed="rId3" cstate="print"/>
          <a:srcRect/>
          <a:stretch>
            <a:fillRect/>
          </a:stretch>
        </p:blipFill>
        <p:spPr bwMode="auto">
          <a:xfrm>
            <a:off x="5127674" y="2447509"/>
            <a:ext cx="2667000" cy="1086803"/>
          </a:xfrm>
          <a:prstGeom prst="rect">
            <a:avLst/>
          </a:prstGeom>
          <a:noFill/>
        </p:spPr>
      </p:pic>
      <p:pic>
        <p:nvPicPr>
          <p:cNvPr id="6" name="Picture 4" descr="http://www.techworld.com/cmsdata/news/3240189/Google%20Apps.jpg">
            <a:extLst>
              <a:ext uri="{FF2B5EF4-FFF2-40B4-BE49-F238E27FC236}">
                <a16:creationId xmlns:a16="http://schemas.microsoft.com/office/drawing/2014/main" id="{F3C08702-CDDD-47E0-914C-F697AC34672D}"/>
              </a:ext>
            </a:extLst>
          </p:cNvPr>
          <p:cNvPicPr>
            <a:picLocks noChangeAspect="1" noChangeArrowheads="1"/>
          </p:cNvPicPr>
          <p:nvPr/>
        </p:nvPicPr>
        <p:blipFill>
          <a:blip r:embed="rId4" cstate="print"/>
          <a:srcRect/>
          <a:stretch>
            <a:fillRect/>
          </a:stretch>
        </p:blipFill>
        <p:spPr bwMode="auto">
          <a:xfrm>
            <a:off x="759655" y="3945485"/>
            <a:ext cx="2514600" cy="1874824"/>
          </a:xfrm>
          <a:prstGeom prst="rect">
            <a:avLst/>
          </a:prstGeom>
          <a:noFill/>
        </p:spPr>
      </p:pic>
      <p:pic>
        <p:nvPicPr>
          <p:cNvPr id="9" name="Picture 2">
            <a:extLst>
              <a:ext uri="{FF2B5EF4-FFF2-40B4-BE49-F238E27FC236}">
                <a16:creationId xmlns:a16="http://schemas.microsoft.com/office/drawing/2014/main" id="{EE2E6467-AA3F-4B0B-BE5F-CF2CA52F57F2}"/>
              </a:ext>
            </a:extLst>
          </p:cNvPr>
          <p:cNvPicPr>
            <a:picLocks noChangeAspect="1" noChangeArrowheads="1"/>
          </p:cNvPicPr>
          <p:nvPr/>
        </p:nvPicPr>
        <p:blipFill>
          <a:blip r:embed="rId5" cstate="print"/>
          <a:srcRect/>
          <a:stretch>
            <a:fillRect/>
          </a:stretch>
        </p:blipFill>
        <p:spPr bwMode="auto">
          <a:xfrm>
            <a:off x="5355688" y="4625722"/>
            <a:ext cx="2210972" cy="514350"/>
          </a:xfrm>
          <a:prstGeom prst="rect">
            <a:avLst/>
          </a:prstGeom>
          <a:noFill/>
          <a:ln w="9525">
            <a:noFill/>
            <a:miter lim="800000"/>
            <a:headEnd/>
            <a:tailEnd/>
          </a:ln>
        </p:spPr>
      </p:pic>
    </p:spTree>
    <p:extLst>
      <p:ext uri="{BB962C8B-B14F-4D97-AF65-F5344CB8AC3E}">
        <p14:creationId xmlns:p14="http://schemas.microsoft.com/office/powerpoint/2010/main" val="10568860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Comparing Cloud Delivery Models</a:t>
            </a:r>
            <a:endParaRPr lang="en-US" sz="2400" dirty="0">
              <a:latin typeface="+mn-lt"/>
            </a:endParaRPr>
          </a:p>
        </p:txBody>
      </p:sp>
      <p:sp>
        <p:nvSpPr>
          <p:cNvPr id="11" name="Rectangle 10">
            <a:extLst>
              <a:ext uri="{FF2B5EF4-FFF2-40B4-BE49-F238E27FC236}">
                <a16:creationId xmlns:a16="http://schemas.microsoft.com/office/drawing/2014/main" id="{58797B29-5020-4966-BCE2-839B59898923}"/>
              </a:ext>
            </a:extLst>
          </p:cNvPr>
          <p:cNvSpPr/>
          <p:nvPr/>
        </p:nvSpPr>
        <p:spPr>
          <a:xfrm>
            <a:off x="1716256" y="1642088"/>
            <a:ext cx="5711483" cy="369332"/>
          </a:xfrm>
          <a:prstGeom prst="rect">
            <a:avLst/>
          </a:prstGeom>
        </p:spPr>
        <p:txBody>
          <a:bodyPr wrap="square">
            <a:spAutoFit/>
          </a:bodyPr>
          <a:lstStyle/>
          <a:p>
            <a:pPr algn="ctr"/>
            <a:r>
              <a:rPr lang="en-US" dirty="0"/>
              <a:t>A comparison of typical cloud delivery model control levels.</a:t>
            </a:r>
          </a:p>
        </p:txBody>
      </p:sp>
      <p:pic>
        <p:nvPicPr>
          <p:cNvPr id="12" name="Picture 2" descr="C:\Users\basu\Desktop\04tab01.jpg">
            <a:extLst>
              <a:ext uri="{FF2B5EF4-FFF2-40B4-BE49-F238E27FC236}">
                <a16:creationId xmlns:a16="http://schemas.microsoft.com/office/drawing/2014/main" id="{2DA18181-479D-4F51-B032-8FE52D23E2C9}"/>
              </a:ext>
            </a:extLst>
          </p:cNvPr>
          <p:cNvPicPr>
            <a:picLocks noChangeAspect="1" noChangeArrowheads="1"/>
          </p:cNvPicPr>
          <p:nvPr/>
        </p:nvPicPr>
        <p:blipFill>
          <a:blip r:embed="rId2" cstate="print"/>
          <a:srcRect/>
          <a:stretch>
            <a:fillRect/>
          </a:stretch>
        </p:blipFill>
        <p:spPr bwMode="auto">
          <a:xfrm>
            <a:off x="995359" y="2021863"/>
            <a:ext cx="7093563" cy="4437444"/>
          </a:xfrm>
          <a:prstGeom prst="rect">
            <a:avLst/>
          </a:prstGeom>
          <a:noFill/>
        </p:spPr>
      </p:pic>
    </p:spTree>
    <p:extLst>
      <p:ext uri="{BB962C8B-B14F-4D97-AF65-F5344CB8AC3E}">
        <p14:creationId xmlns:p14="http://schemas.microsoft.com/office/powerpoint/2010/main" val="514820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Comparing Cloud Delivery Models</a:t>
            </a:r>
            <a:br>
              <a:rPr lang="en-US" sz="3200" b="1" dirty="0">
                <a:latin typeface="+mn-lt"/>
              </a:rPr>
            </a:br>
            <a:r>
              <a:rPr lang="en-US" sz="2400" dirty="0">
                <a:latin typeface="+mn-lt"/>
              </a:rPr>
              <a:t>(Contd..)</a:t>
            </a:r>
          </a:p>
        </p:txBody>
      </p:sp>
      <p:sp>
        <p:nvSpPr>
          <p:cNvPr id="11" name="Rectangle 10">
            <a:extLst>
              <a:ext uri="{FF2B5EF4-FFF2-40B4-BE49-F238E27FC236}">
                <a16:creationId xmlns:a16="http://schemas.microsoft.com/office/drawing/2014/main" id="{58797B29-5020-4966-BCE2-839B59898923}"/>
              </a:ext>
            </a:extLst>
          </p:cNvPr>
          <p:cNvSpPr/>
          <p:nvPr/>
        </p:nvSpPr>
        <p:spPr>
          <a:xfrm>
            <a:off x="1042910" y="1445978"/>
            <a:ext cx="6736523" cy="646331"/>
          </a:xfrm>
          <a:prstGeom prst="rect">
            <a:avLst/>
          </a:prstGeom>
        </p:spPr>
        <p:txBody>
          <a:bodyPr wrap="square">
            <a:spAutoFit/>
          </a:bodyPr>
          <a:lstStyle/>
          <a:p>
            <a:pPr algn="ctr"/>
            <a:r>
              <a:rPr lang="en-US" dirty="0"/>
              <a:t>Typical activities carried out by cloud consumers and cloud providers</a:t>
            </a:r>
          </a:p>
          <a:p>
            <a:pPr algn="ctr"/>
            <a:r>
              <a:rPr lang="en-US" dirty="0"/>
              <a:t>in relation to the cloud delivery models.</a:t>
            </a:r>
          </a:p>
        </p:txBody>
      </p:sp>
      <p:pic>
        <p:nvPicPr>
          <p:cNvPr id="5" name="Picture 2" descr="C:\Users\basu\Desktop\04tab02.jpg">
            <a:extLst>
              <a:ext uri="{FF2B5EF4-FFF2-40B4-BE49-F238E27FC236}">
                <a16:creationId xmlns:a16="http://schemas.microsoft.com/office/drawing/2014/main" id="{B9FBC584-7BDE-4BB1-B58F-51FBC2673B11}"/>
              </a:ext>
            </a:extLst>
          </p:cNvPr>
          <p:cNvPicPr>
            <a:picLocks noChangeAspect="1" noChangeArrowheads="1"/>
          </p:cNvPicPr>
          <p:nvPr/>
        </p:nvPicPr>
        <p:blipFill>
          <a:blip r:embed="rId2" cstate="print"/>
          <a:srcRect/>
          <a:stretch>
            <a:fillRect/>
          </a:stretch>
        </p:blipFill>
        <p:spPr bwMode="auto">
          <a:xfrm>
            <a:off x="733422" y="2092310"/>
            <a:ext cx="7355501" cy="4336625"/>
          </a:xfrm>
          <a:prstGeom prst="rect">
            <a:avLst/>
          </a:prstGeom>
          <a:noFill/>
        </p:spPr>
      </p:pic>
    </p:spTree>
    <p:extLst>
      <p:ext uri="{BB962C8B-B14F-4D97-AF65-F5344CB8AC3E}">
        <p14:creationId xmlns:p14="http://schemas.microsoft.com/office/powerpoint/2010/main" val="150493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Introduction to Cloud Computing</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231809"/>
          </a:xfrm>
        </p:spPr>
        <p:txBody>
          <a:bodyPr>
            <a:normAutofit/>
          </a:bodyPr>
          <a:lstStyle/>
          <a:p>
            <a:pPr marL="0" indent="0" algn="just">
              <a:lnSpc>
                <a:spcPct val="100000"/>
              </a:lnSpc>
              <a:buNone/>
            </a:pPr>
            <a:r>
              <a:rPr lang="en-US" sz="2600" b="1" dirty="0"/>
              <a:t>Cloud Computing:</a:t>
            </a:r>
          </a:p>
          <a:p>
            <a:pPr algn="just">
              <a:lnSpc>
                <a:spcPct val="100000"/>
              </a:lnSpc>
            </a:pPr>
            <a:r>
              <a:rPr lang="en-US" sz="2000" dirty="0"/>
              <a:t>It is a specialized form of </a:t>
            </a:r>
            <a:r>
              <a:rPr lang="en-US" sz="2000" b="1" dirty="0"/>
              <a:t>distributed computing</a:t>
            </a:r>
            <a:r>
              <a:rPr lang="en-US" sz="2000" dirty="0"/>
              <a:t> that introduces </a:t>
            </a:r>
            <a:r>
              <a:rPr lang="en-US" sz="2000" b="1" dirty="0"/>
              <a:t>utilization models</a:t>
            </a:r>
            <a:r>
              <a:rPr lang="en-US" sz="2000" dirty="0"/>
              <a:t> for </a:t>
            </a:r>
            <a:r>
              <a:rPr lang="en-US" sz="2000" b="1" dirty="0"/>
              <a:t>remotely provisioning scalable </a:t>
            </a:r>
            <a:r>
              <a:rPr lang="en-US" sz="2000" dirty="0"/>
              <a:t>and </a:t>
            </a:r>
            <a:r>
              <a:rPr lang="en-US" sz="2000" b="1" dirty="0"/>
              <a:t>measured resources</a:t>
            </a:r>
            <a:r>
              <a:rPr lang="en-US" sz="2000" dirty="0"/>
              <a:t>.</a:t>
            </a:r>
          </a:p>
          <a:p>
            <a:pPr marL="0" indent="0" algn="just">
              <a:lnSpc>
                <a:spcPct val="100000"/>
              </a:lnSpc>
              <a:buNone/>
            </a:pPr>
            <a:endParaRPr lang="en-US" sz="500" dirty="0"/>
          </a:p>
          <a:p>
            <a:pPr marL="0" indent="0" algn="just">
              <a:lnSpc>
                <a:spcPct val="100000"/>
              </a:lnSpc>
              <a:buNone/>
            </a:pPr>
            <a:endParaRPr lang="en-US" sz="500" dirty="0"/>
          </a:p>
          <a:p>
            <a:pPr marL="0" indent="0" algn="just">
              <a:lnSpc>
                <a:spcPct val="100000"/>
              </a:lnSpc>
              <a:buNone/>
            </a:pPr>
            <a:endParaRPr lang="en-US" sz="500" dirty="0"/>
          </a:p>
          <a:p>
            <a:pPr marL="0" indent="0" algn="just">
              <a:lnSpc>
                <a:spcPct val="100000"/>
              </a:lnSpc>
              <a:buNone/>
            </a:pPr>
            <a:r>
              <a:rPr lang="en-US" sz="2600" b="1" dirty="0"/>
              <a:t>Virtualization:</a:t>
            </a:r>
          </a:p>
          <a:p>
            <a:pPr algn="just">
              <a:lnSpc>
                <a:spcPct val="100000"/>
              </a:lnSpc>
            </a:pPr>
            <a:r>
              <a:rPr lang="en-US" sz="2000" dirty="0"/>
              <a:t>It is a technique in which a complete installation of one machine is run on another machine.</a:t>
            </a:r>
          </a:p>
          <a:p>
            <a:pPr algn="just">
              <a:lnSpc>
                <a:spcPct val="100000"/>
              </a:lnSpc>
            </a:pPr>
            <a:r>
              <a:rPr lang="en-US" sz="2000" dirty="0"/>
              <a:t>The result is a system in which all software running on the server is within virtual machine.</a:t>
            </a:r>
            <a:endParaRPr lang="en-US" sz="3500" b="1" dirty="0"/>
          </a:p>
          <a:p>
            <a:pPr marL="0" indent="0">
              <a:lnSpc>
                <a:spcPct val="100000"/>
              </a:lnSpc>
              <a:buNone/>
            </a:pPr>
            <a:endParaRPr lang="en-US" sz="2000" dirty="0"/>
          </a:p>
        </p:txBody>
      </p:sp>
    </p:spTree>
    <p:extLst>
      <p:ext uri="{BB962C8B-B14F-4D97-AF65-F5344CB8AC3E}">
        <p14:creationId xmlns:p14="http://schemas.microsoft.com/office/powerpoint/2010/main" val="3506247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Combining Cloud Delivery Models</a:t>
            </a:r>
            <a:endParaRPr lang="en-US" sz="2400" dirty="0">
              <a:latin typeface="+mn-lt"/>
            </a:endParaRPr>
          </a:p>
        </p:txBody>
      </p:sp>
      <p:sp>
        <p:nvSpPr>
          <p:cNvPr id="3" name="Rectangle 2">
            <a:extLst>
              <a:ext uri="{FF2B5EF4-FFF2-40B4-BE49-F238E27FC236}">
                <a16:creationId xmlns:a16="http://schemas.microsoft.com/office/drawing/2014/main" id="{20559D40-1D1B-4C34-BD39-80BDA5588A10}"/>
              </a:ext>
            </a:extLst>
          </p:cNvPr>
          <p:cNvSpPr/>
          <p:nvPr/>
        </p:nvSpPr>
        <p:spPr>
          <a:xfrm>
            <a:off x="670854" y="1345298"/>
            <a:ext cx="1378711" cy="400110"/>
          </a:xfrm>
          <a:prstGeom prst="rect">
            <a:avLst/>
          </a:prstGeom>
        </p:spPr>
        <p:txBody>
          <a:bodyPr wrap="none">
            <a:spAutoFit/>
          </a:bodyPr>
          <a:lstStyle/>
          <a:p>
            <a:pPr algn="just"/>
            <a:r>
              <a:rPr lang="en-US" sz="2000" b="1" dirty="0"/>
              <a:t>IaaS + PaaS</a:t>
            </a:r>
          </a:p>
        </p:txBody>
      </p:sp>
      <p:pic>
        <p:nvPicPr>
          <p:cNvPr id="7" name="Picture 2" descr="C:\Users\basu\Desktop\04fig14.jpg">
            <a:extLst>
              <a:ext uri="{FF2B5EF4-FFF2-40B4-BE49-F238E27FC236}">
                <a16:creationId xmlns:a16="http://schemas.microsoft.com/office/drawing/2014/main" id="{6B0D0B22-1E19-42BF-8648-3838F24A613F}"/>
              </a:ext>
            </a:extLst>
          </p:cNvPr>
          <p:cNvPicPr>
            <a:picLocks noChangeAspect="1" noChangeArrowheads="1"/>
          </p:cNvPicPr>
          <p:nvPr/>
        </p:nvPicPr>
        <p:blipFill>
          <a:blip r:embed="rId2" cstate="print"/>
          <a:srcRect/>
          <a:stretch>
            <a:fillRect/>
          </a:stretch>
        </p:blipFill>
        <p:spPr bwMode="auto">
          <a:xfrm>
            <a:off x="622351" y="1750251"/>
            <a:ext cx="8096250" cy="4468058"/>
          </a:xfrm>
          <a:prstGeom prst="rect">
            <a:avLst/>
          </a:prstGeom>
          <a:noFill/>
        </p:spPr>
      </p:pic>
      <p:sp>
        <p:nvSpPr>
          <p:cNvPr id="8" name="Rectangle 7">
            <a:extLst>
              <a:ext uri="{FF2B5EF4-FFF2-40B4-BE49-F238E27FC236}">
                <a16:creationId xmlns:a16="http://schemas.microsoft.com/office/drawing/2014/main" id="{3AB1FA00-9F79-4C86-A9F9-B41E41B18266}"/>
              </a:ext>
            </a:extLst>
          </p:cNvPr>
          <p:cNvSpPr/>
          <p:nvPr/>
        </p:nvSpPr>
        <p:spPr>
          <a:xfrm>
            <a:off x="1025769" y="6218309"/>
            <a:ext cx="7092462" cy="646331"/>
          </a:xfrm>
          <a:prstGeom prst="rect">
            <a:avLst/>
          </a:prstGeom>
        </p:spPr>
        <p:txBody>
          <a:bodyPr wrap="square">
            <a:spAutoFit/>
          </a:bodyPr>
          <a:lstStyle/>
          <a:p>
            <a:pPr algn="ctr"/>
            <a:r>
              <a:rPr lang="en-US" dirty="0"/>
              <a:t>A PaaS environment based on the IT resources provided by an underlying IaaS environment.</a:t>
            </a:r>
          </a:p>
        </p:txBody>
      </p:sp>
    </p:spTree>
    <p:extLst>
      <p:ext uri="{BB962C8B-B14F-4D97-AF65-F5344CB8AC3E}">
        <p14:creationId xmlns:p14="http://schemas.microsoft.com/office/powerpoint/2010/main" val="2181509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Combining Cloud Delivery Models</a:t>
            </a:r>
            <a:br>
              <a:rPr lang="en-US" sz="3200" b="1" dirty="0">
                <a:latin typeface="+mn-lt"/>
              </a:rPr>
            </a:br>
            <a:r>
              <a:rPr lang="en-US" sz="2400" dirty="0">
                <a:latin typeface="+mn-lt"/>
              </a:rPr>
              <a:t>(Contd..)</a:t>
            </a:r>
          </a:p>
        </p:txBody>
      </p:sp>
      <p:sp>
        <p:nvSpPr>
          <p:cNvPr id="3" name="Rectangle 2">
            <a:extLst>
              <a:ext uri="{FF2B5EF4-FFF2-40B4-BE49-F238E27FC236}">
                <a16:creationId xmlns:a16="http://schemas.microsoft.com/office/drawing/2014/main" id="{20559D40-1D1B-4C34-BD39-80BDA5588A10}"/>
              </a:ext>
            </a:extLst>
          </p:cNvPr>
          <p:cNvSpPr/>
          <p:nvPr/>
        </p:nvSpPr>
        <p:spPr>
          <a:xfrm>
            <a:off x="650487" y="1350141"/>
            <a:ext cx="2119298" cy="400110"/>
          </a:xfrm>
          <a:prstGeom prst="rect">
            <a:avLst/>
          </a:prstGeom>
        </p:spPr>
        <p:txBody>
          <a:bodyPr wrap="none">
            <a:spAutoFit/>
          </a:bodyPr>
          <a:lstStyle/>
          <a:p>
            <a:pPr algn="just"/>
            <a:r>
              <a:rPr lang="en-US" sz="2000" b="1" dirty="0"/>
              <a:t>IaaS + PaaS + SaaS</a:t>
            </a:r>
          </a:p>
        </p:txBody>
      </p:sp>
      <p:sp>
        <p:nvSpPr>
          <p:cNvPr id="8" name="Rectangle 7">
            <a:extLst>
              <a:ext uri="{FF2B5EF4-FFF2-40B4-BE49-F238E27FC236}">
                <a16:creationId xmlns:a16="http://schemas.microsoft.com/office/drawing/2014/main" id="{3AB1FA00-9F79-4C86-A9F9-B41E41B18266}"/>
              </a:ext>
            </a:extLst>
          </p:cNvPr>
          <p:cNvSpPr/>
          <p:nvPr/>
        </p:nvSpPr>
        <p:spPr>
          <a:xfrm>
            <a:off x="1284518" y="6202679"/>
            <a:ext cx="6574961" cy="646331"/>
          </a:xfrm>
          <a:prstGeom prst="rect">
            <a:avLst/>
          </a:prstGeom>
        </p:spPr>
        <p:txBody>
          <a:bodyPr wrap="square">
            <a:spAutoFit/>
          </a:bodyPr>
          <a:lstStyle/>
          <a:p>
            <a:pPr algn="ctr"/>
            <a:r>
              <a:rPr lang="en-US" dirty="0"/>
              <a:t>A simple layered view of an architecture comprised of IaaS and PaaS environments hosting three SaaS cloud service implementations.</a:t>
            </a:r>
          </a:p>
        </p:txBody>
      </p:sp>
      <p:pic>
        <p:nvPicPr>
          <p:cNvPr id="6" name="Picture 2" descr="C:\Users\basu\Desktop\04fig16.jpg">
            <a:extLst>
              <a:ext uri="{FF2B5EF4-FFF2-40B4-BE49-F238E27FC236}">
                <a16:creationId xmlns:a16="http://schemas.microsoft.com/office/drawing/2014/main" id="{6D3CEEA0-9645-4F28-A855-9FBF1AD978A6}"/>
              </a:ext>
            </a:extLst>
          </p:cNvPr>
          <p:cNvPicPr>
            <a:picLocks noChangeAspect="1" noChangeArrowheads="1"/>
          </p:cNvPicPr>
          <p:nvPr/>
        </p:nvPicPr>
        <p:blipFill>
          <a:blip r:embed="rId2" cstate="print"/>
          <a:srcRect/>
          <a:stretch>
            <a:fillRect/>
          </a:stretch>
        </p:blipFill>
        <p:spPr bwMode="auto">
          <a:xfrm>
            <a:off x="1415489" y="1750251"/>
            <a:ext cx="6313021" cy="4452428"/>
          </a:xfrm>
          <a:prstGeom prst="rect">
            <a:avLst/>
          </a:prstGeom>
          <a:noFill/>
        </p:spPr>
      </p:pic>
    </p:spTree>
    <p:extLst>
      <p:ext uri="{BB962C8B-B14F-4D97-AF65-F5344CB8AC3E}">
        <p14:creationId xmlns:p14="http://schemas.microsoft.com/office/powerpoint/2010/main" val="40789385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a:t>
            </a:r>
            <a:endParaRPr lang="en-US" sz="2400" dirty="0">
              <a:latin typeface="+mn-lt"/>
            </a:endParaRP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949263"/>
          </a:xfrm>
        </p:spPr>
        <p:txBody>
          <a:bodyPr>
            <a:noAutofit/>
          </a:bodyPr>
          <a:lstStyle/>
          <a:p>
            <a:pPr algn="just">
              <a:lnSpc>
                <a:spcPct val="100000"/>
              </a:lnSpc>
            </a:pPr>
            <a:r>
              <a:rPr lang="en-US" sz="2000" dirty="0"/>
              <a:t>A cloud deployment model represents a specific type of cloud environment, primarily distinguished by </a:t>
            </a:r>
            <a:r>
              <a:rPr lang="en-US" sz="2000" b="1" dirty="0"/>
              <a:t>ownership</a:t>
            </a:r>
            <a:r>
              <a:rPr lang="en-US" sz="2000" dirty="0"/>
              <a:t>, </a:t>
            </a:r>
            <a:r>
              <a:rPr lang="en-US" sz="2000" b="1" dirty="0"/>
              <a:t>size</a:t>
            </a:r>
            <a:r>
              <a:rPr lang="en-US" sz="2000" dirty="0"/>
              <a:t>, and </a:t>
            </a:r>
            <a:r>
              <a:rPr lang="en-US" sz="2000" b="1" dirty="0"/>
              <a:t>access</a:t>
            </a:r>
            <a:r>
              <a:rPr lang="en-US" sz="2000" dirty="0"/>
              <a:t>.</a:t>
            </a:r>
          </a:p>
          <a:p>
            <a:pPr algn="just">
              <a:lnSpc>
                <a:spcPct val="100000"/>
              </a:lnSpc>
            </a:pPr>
            <a:r>
              <a:rPr lang="en-US" sz="2000" dirty="0"/>
              <a:t>There are four common cloud deployment models:</a:t>
            </a:r>
          </a:p>
          <a:p>
            <a:pPr marL="463550" indent="-295275" algn="just">
              <a:lnSpc>
                <a:spcPct val="100000"/>
              </a:lnSpc>
              <a:buFont typeface="Wingdings" panose="05000000000000000000" pitchFamily="2" charset="2"/>
              <a:buChar char="§"/>
            </a:pPr>
            <a:r>
              <a:rPr lang="en-US" sz="2000" b="1" dirty="0"/>
              <a:t>Public Cloud</a:t>
            </a:r>
          </a:p>
          <a:p>
            <a:pPr marL="463550" indent="-295275" algn="just">
              <a:lnSpc>
                <a:spcPct val="100000"/>
              </a:lnSpc>
              <a:buFont typeface="Wingdings" panose="05000000000000000000" pitchFamily="2" charset="2"/>
              <a:buChar char="§"/>
            </a:pPr>
            <a:r>
              <a:rPr lang="en-US" sz="2000" b="1" dirty="0"/>
              <a:t>Community Cloud</a:t>
            </a:r>
          </a:p>
          <a:p>
            <a:pPr marL="463550" indent="-295275" algn="just">
              <a:lnSpc>
                <a:spcPct val="100000"/>
              </a:lnSpc>
              <a:buFont typeface="Wingdings" panose="05000000000000000000" pitchFamily="2" charset="2"/>
              <a:buChar char="§"/>
            </a:pPr>
            <a:r>
              <a:rPr lang="en-US" sz="2000" b="1" dirty="0"/>
              <a:t>Private Cloud</a:t>
            </a:r>
          </a:p>
          <a:p>
            <a:pPr marL="463550" indent="-295275" algn="just">
              <a:lnSpc>
                <a:spcPct val="100000"/>
              </a:lnSpc>
              <a:buFont typeface="Wingdings" panose="05000000000000000000" pitchFamily="2" charset="2"/>
              <a:buChar char="§"/>
            </a:pPr>
            <a:r>
              <a:rPr lang="en-US" sz="2000" b="1" dirty="0"/>
              <a:t>Hybrid Cloud</a:t>
            </a:r>
          </a:p>
          <a:p>
            <a:pPr marL="0" indent="0" algn="just">
              <a:lnSpc>
                <a:spcPct val="100000"/>
              </a:lnSpc>
              <a:buNone/>
            </a:pPr>
            <a:endParaRPr lang="en-US" sz="200" b="1" dirty="0"/>
          </a:p>
        </p:txBody>
      </p:sp>
    </p:spTree>
    <p:extLst>
      <p:ext uri="{BB962C8B-B14F-4D97-AF65-F5344CB8AC3E}">
        <p14:creationId xmlns:p14="http://schemas.microsoft.com/office/powerpoint/2010/main" val="23628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808589"/>
          </a:xfrm>
        </p:spPr>
        <p:txBody>
          <a:bodyPr>
            <a:noAutofit/>
          </a:bodyPr>
          <a:lstStyle/>
          <a:p>
            <a:pPr marL="0" indent="0" algn="just">
              <a:lnSpc>
                <a:spcPct val="100000"/>
              </a:lnSpc>
              <a:buNone/>
            </a:pPr>
            <a:r>
              <a:rPr lang="en-US" sz="2600" b="1" dirty="0"/>
              <a:t>Public Clouds</a:t>
            </a:r>
          </a:p>
          <a:p>
            <a:pPr algn="just">
              <a:lnSpc>
                <a:spcPct val="100000"/>
              </a:lnSpc>
            </a:pPr>
            <a:r>
              <a:rPr lang="en-US" sz="2000" dirty="0"/>
              <a:t>A </a:t>
            </a:r>
            <a:r>
              <a:rPr lang="en-US" sz="2000" i="1" dirty="0"/>
              <a:t>public cloud</a:t>
            </a:r>
            <a:r>
              <a:rPr lang="en-US" sz="2000" dirty="0"/>
              <a:t> is a </a:t>
            </a:r>
            <a:r>
              <a:rPr lang="en-US" sz="2000" b="1" dirty="0"/>
              <a:t>publicly accessible</a:t>
            </a:r>
            <a:r>
              <a:rPr lang="en-US" sz="2000" dirty="0"/>
              <a:t> cloud environment owned by a third-party cloud provider.</a:t>
            </a:r>
          </a:p>
          <a:p>
            <a:pPr algn="just">
              <a:lnSpc>
                <a:spcPct val="100000"/>
              </a:lnSpc>
            </a:pPr>
            <a:r>
              <a:rPr lang="en-US" sz="2000" dirty="0"/>
              <a:t>IT resources on public clouds are usually provisioned via the previously described </a:t>
            </a:r>
            <a:r>
              <a:rPr lang="en-US" sz="2000" b="1" dirty="0"/>
              <a:t>cloud delivery models</a:t>
            </a:r>
            <a:r>
              <a:rPr lang="en-US" sz="2000" dirty="0"/>
              <a:t> and are generally offered to cloud consumers at a cost or are commercialized via other avenues (such as advertisement).</a:t>
            </a:r>
          </a:p>
          <a:p>
            <a:pPr algn="just">
              <a:lnSpc>
                <a:spcPct val="100000"/>
              </a:lnSpc>
            </a:pPr>
            <a:r>
              <a:rPr lang="en-US" sz="2000" dirty="0"/>
              <a:t>The </a:t>
            </a:r>
            <a:r>
              <a:rPr lang="en-US" sz="2000" b="1" dirty="0"/>
              <a:t>cloud provider</a:t>
            </a:r>
            <a:r>
              <a:rPr lang="en-US" sz="2000" dirty="0"/>
              <a:t> is responsible for the </a:t>
            </a:r>
            <a:r>
              <a:rPr lang="en-US" sz="2000" b="1" dirty="0"/>
              <a:t>creation</a:t>
            </a:r>
            <a:r>
              <a:rPr lang="en-US" sz="2000" dirty="0"/>
              <a:t> and on-going </a:t>
            </a:r>
            <a:r>
              <a:rPr lang="en-US" sz="2000" b="1" dirty="0"/>
              <a:t>maintenance</a:t>
            </a:r>
            <a:r>
              <a:rPr lang="en-US" sz="2000" dirty="0"/>
              <a:t> of the public cloud and its IT resources.</a:t>
            </a:r>
          </a:p>
        </p:txBody>
      </p:sp>
    </p:spTree>
    <p:extLst>
      <p:ext uri="{BB962C8B-B14F-4D97-AF65-F5344CB8AC3E}">
        <p14:creationId xmlns:p14="http://schemas.microsoft.com/office/powerpoint/2010/main" val="1335911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pic>
        <p:nvPicPr>
          <p:cNvPr id="4" name="Picture 3">
            <a:extLst>
              <a:ext uri="{FF2B5EF4-FFF2-40B4-BE49-F238E27FC236}">
                <a16:creationId xmlns:a16="http://schemas.microsoft.com/office/drawing/2014/main" id="{2A6D48EE-1DE7-4BAE-95BB-1CEDF5D03FCC}"/>
              </a:ext>
            </a:extLst>
          </p:cNvPr>
          <p:cNvPicPr>
            <a:picLocks noChangeAspect="1"/>
          </p:cNvPicPr>
          <p:nvPr/>
        </p:nvPicPr>
        <p:blipFill>
          <a:blip r:embed="rId2">
            <a:lum bright="-20000" contrast="40000"/>
          </a:blip>
          <a:stretch>
            <a:fillRect/>
          </a:stretch>
        </p:blipFill>
        <p:spPr>
          <a:xfrm>
            <a:off x="752139" y="1322363"/>
            <a:ext cx="5142224" cy="5345723"/>
          </a:xfrm>
          <a:prstGeom prst="rect">
            <a:avLst/>
          </a:prstGeom>
        </p:spPr>
      </p:pic>
      <p:sp>
        <p:nvSpPr>
          <p:cNvPr id="5" name="Rectangle 4">
            <a:extLst>
              <a:ext uri="{FF2B5EF4-FFF2-40B4-BE49-F238E27FC236}">
                <a16:creationId xmlns:a16="http://schemas.microsoft.com/office/drawing/2014/main" id="{990C7C47-64A7-4896-A210-5D30BD299E63}"/>
              </a:ext>
            </a:extLst>
          </p:cNvPr>
          <p:cNvSpPr/>
          <p:nvPr/>
        </p:nvSpPr>
        <p:spPr>
          <a:xfrm>
            <a:off x="6017852" y="3256560"/>
            <a:ext cx="2816659" cy="1477328"/>
          </a:xfrm>
          <a:prstGeom prst="rect">
            <a:avLst/>
          </a:prstGeom>
        </p:spPr>
        <p:txBody>
          <a:bodyPr wrap="square">
            <a:spAutoFit/>
          </a:bodyPr>
          <a:lstStyle/>
          <a:p>
            <a:pPr algn="just"/>
            <a:r>
              <a:rPr lang="en-US" dirty="0"/>
              <a:t>Organizations act as cloud consumers when accessing cloud services and IT resources made available by different cloud providers.</a:t>
            </a:r>
          </a:p>
        </p:txBody>
      </p:sp>
    </p:spTree>
    <p:extLst>
      <p:ext uri="{BB962C8B-B14F-4D97-AF65-F5344CB8AC3E}">
        <p14:creationId xmlns:p14="http://schemas.microsoft.com/office/powerpoint/2010/main" val="17770463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808589"/>
          </a:xfrm>
        </p:spPr>
        <p:txBody>
          <a:bodyPr>
            <a:noAutofit/>
          </a:bodyPr>
          <a:lstStyle/>
          <a:p>
            <a:pPr marL="0" indent="0" algn="just">
              <a:lnSpc>
                <a:spcPct val="100000"/>
              </a:lnSpc>
              <a:buNone/>
            </a:pPr>
            <a:r>
              <a:rPr lang="en-US" sz="2600" b="1" dirty="0"/>
              <a:t>Community Clouds</a:t>
            </a:r>
          </a:p>
          <a:p>
            <a:pPr algn="just">
              <a:lnSpc>
                <a:spcPct val="100000"/>
              </a:lnSpc>
            </a:pPr>
            <a:r>
              <a:rPr lang="en-US" sz="2000" dirty="0"/>
              <a:t>A </a:t>
            </a:r>
            <a:r>
              <a:rPr lang="en-US" sz="2000" i="1" dirty="0"/>
              <a:t>community cloud</a:t>
            </a:r>
            <a:r>
              <a:rPr lang="en-US" sz="2000" dirty="0"/>
              <a:t> is similar to a public cloud except that its </a:t>
            </a:r>
            <a:r>
              <a:rPr lang="en-US" sz="2000" b="1" dirty="0"/>
              <a:t>access is limited</a:t>
            </a:r>
            <a:r>
              <a:rPr lang="en-US" sz="2000" dirty="0"/>
              <a:t> to a </a:t>
            </a:r>
            <a:r>
              <a:rPr lang="en-US" sz="2000" b="1" dirty="0"/>
              <a:t>specific community </a:t>
            </a:r>
            <a:r>
              <a:rPr lang="en-US" sz="2000" dirty="0"/>
              <a:t>of cloud consumers.</a:t>
            </a:r>
          </a:p>
          <a:p>
            <a:pPr algn="just">
              <a:lnSpc>
                <a:spcPct val="100000"/>
              </a:lnSpc>
            </a:pPr>
            <a:r>
              <a:rPr lang="en-US" sz="2000" dirty="0"/>
              <a:t>The community cloud </a:t>
            </a:r>
            <a:r>
              <a:rPr lang="en-US" sz="2000" b="1" dirty="0"/>
              <a:t>may be jointly owned</a:t>
            </a:r>
            <a:r>
              <a:rPr lang="en-US" sz="2000" dirty="0"/>
              <a:t> by the community members or </a:t>
            </a:r>
            <a:r>
              <a:rPr lang="en-US" sz="2000" b="1" dirty="0"/>
              <a:t>by a third-party cloud provider</a:t>
            </a:r>
            <a:r>
              <a:rPr lang="en-US" sz="2000" dirty="0"/>
              <a:t> that provisions a public cloud with </a:t>
            </a:r>
            <a:r>
              <a:rPr lang="en-US" sz="2000" b="1" dirty="0"/>
              <a:t>limited access</a:t>
            </a:r>
            <a:r>
              <a:rPr lang="en-US" sz="2000" dirty="0"/>
              <a:t>.</a:t>
            </a:r>
          </a:p>
          <a:p>
            <a:pPr algn="just">
              <a:lnSpc>
                <a:spcPct val="100000"/>
              </a:lnSpc>
            </a:pPr>
            <a:r>
              <a:rPr lang="en-US" sz="2000" dirty="0"/>
              <a:t>The member cloud consumers of the community typically </a:t>
            </a:r>
            <a:r>
              <a:rPr lang="en-US" sz="2000" b="1" dirty="0"/>
              <a:t>share the responsibility</a:t>
            </a:r>
            <a:r>
              <a:rPr lang="en-US" sz="2000" dirty="0"/>
              <a:t> for defining and evolving the community cloud.</a:t>
            </a:r>
          </a:p>
        </p:txBody>
      </p:sp>
    </p:spTree>
    <p:extLst>
      <p:ext uri="{BB962C8B-B14F-4D97-AF65-F5344CB8AC3E}">
        <p14:creationId xmlns:p14="http://schemas.microsoft.com/office/powerpoint/2010/main" val="2720461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pic>
        <p:nvPicPr>
          <p:cNvPr id="3" name="Picture 2">
            <a:extLst>
              <a:ext uri="{FF2B5EF4-FFF2-40B4-BE49-F238E27FC236}">
                <a16:creationId xmlns:a16="http://schemas.microsoft.com/office/drawing/2014/main" id="{B8893366-7DA6-4A0C-B7AA-C33D52130D1E}"/>
              </a:ext>
            </a:extLst>
          </p:cNvPr>
          <p:cNvPicPr>
            <a:picLocks noChangeAspect="1"/>
          </p:cNvPicPr>
          <p:nvPr/>
        </p:nvPicPr>
        <p:blipFill>
          <a:blip r:embed="rId2">
            <a:lum bright="-20000" contrast="40000"/>
          </a:blip>
          <a:stretch>
            <a:fillRect/>
          </a:stretch>
        </p:blipFill>
        <p:spPr>
          <a:xfrm>
            <a:off x="739948" y="1364566"/>
            <a:ext cx="5336052" cy="5322848"/>
          </a:xfrm>
          <a:prstGeom prst="rect">
            <a:avLst/>
          </a:prstGeom>
        </p:spPr>
      </p:pic>
      <p:sp>
        <p:nvSpPr>
          <p:cNvPr id="6" name="Rectangle 5">
            <a:extLst>
              <a:ext uri="{FF2B5EF4-FFF2-40B4-BE49-F238E27FC236}">
                <a16:creationId xmlns:a16="http://schemas.microsoft.com/office/drawing/2014/main" id="{00456F02-0BDE-4AFF-841E-B8AB8230E522}"/>
              </a:ext>
            </a:extLst>
          </p:cNvPr>
          <p:cNvSpPr/>
          <p:nvPr/>
        </p:nvSpPr>
        <p:spPr>
          <a:xfrm>
            <a:off x="6019727" y="3436229"/>
            <a:ext cx="3068001" cy="1200329"/>
          </a:xfrm>
          <a:prstGeom prst="rect">
            <a:avLst/>
          </a:prstGeom>
        </p:spPr>
        <p:txBody>
          <a:bodyPr wrap="square">
            <a:spAutoFit/>
          </a:bodyPr>
          <a:lstStyle/>
          <a:p>
            <a:pPr algn="just"/>
            <a:r>
              <a:rPr lang="en-US" dirty="0">
                <a:latin typeface="LiberationSerif"/>
              </a:rPr>
              <a:t>An example of a </a:t>
            </a:r>
            <a:r>
              <a:rPr lang="en-US" b="1" dirty="0">
                <a:latin typeface="LiberationSerif"/>
              </a:rPr>
              <a:t>“community” </a:t>
            </a:r>
            <a:r>
              <a:rPr lang="en-US" dirty="0">
                <a:latin typeface="LiberationSerif"/>
              </a:rPr>
              <a:t>of organizations accessing IT resources from a community cloud.</a:t>
            </a:r>
            <a:endParaRPr lang="en-US" dirty="0"/>
          </a:p>
        </p:txBody>
      </p:sp>
    </p:spTree>
    <p:extLst>
      <p:ext uri="{BB962C8B-B14F-4D97-AF65-F5344CB8AC3E}">
        <p14:creationId xmlns:p14="http://schemas.microsoft.com/office/powerpoint/2010/main" val="737386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808589"/>
          </a:xfrm>
        </p:spPr>
        <p:txBody>
          <a:bodyPr>
            <a:noAutofit/>
          </a:bodyPr>
          <a:lstStyle/>
          <a:p>
            <a:pPr marL="0" indent="0" algn="just">
              <a:lnSpc>
                <a:spcPct val="100000"/>
              </a:lnSpc>
              <a:buNone/>
            </a:pPr>
            <a:r>
              <a:rPr lang="en-US" sz="2600" b="1" dirty="0"/>
              <a:t>Private Clouds</a:t>
            </a:r>
          </a:p>
          <a:p>
            <a:pPr algn="just">
              <a:lnSpc>
                <a:spcPct val="100000"/>
              </a:lnSpc>
            </a:pPr>
            <a:r>
              <a:rPr lang="en-US" sz="2000" dirty="0"/>
              <a:t>A </a:t>
            </a:r>
            <a:r>
              <a:rPr lang="en-US" sz="2000" i="1" dirty="0"/>
              <a:t>private cloud</a:t>
            </a:r>
            <a:r>
              <a:rPr lang="en-US" sz="2000" dirty="0"/>
              <a:t> is </a:t>
            </a:r>
            <a:r>
              <a:rPr lang="en-US" sz="2000" b="1" dirty="0"/>
              <a:t>owned</a:t>
            </a:r>
            <a:r>
              <a:rPr lang="en-US" sz="2000" dirty="0"/>
              <a:t> by a single organization.</a:t>
            </a:r>
          </a:p>
          <a:p>
            <a:pPr algn="just">
              <a:lnSpc>
                <a:spcPct val="100000"/>
              </a:lnSpc>
            </a:pPr>
            <a:r>
              <a:rPr lang="en-US" sz="2000" dirty="0"/>
              <a:t>Private clouds </a:t>
            </a:r>
            <a:r>
              <a:rPr lang="en-US" sz="2000" b="1" dirty="0"/>
              <a:t>enable an organization</a:t>
            </a:r>
            <a:r>
              <a:rPr lang="en-US" sz="2000" dirty="0"/>
              <a:t> to use </a:t>
            </a:r>
            <a:r>
              <a:rPr lang="en-US" sz="2000" b="1" dirty="0"/>
              <a:t>cloud computing technology</a:t>
            </a:r>
            <a:r>
              <a:rPr lang="en-US" sz="2000" dirty="0"/>
              <a:t> as a means of </a:t>
            </a:r>
            <a:r>
              <a:rPr lang="en-US" sz="2000" b="1" dirty="0"/>
              <a:t>centralizing</a:t>
            </a:r>
            <a:r>
              <a:rPr lang="en-US" sz="2000" dirty="0"/>
              <a:t> </a:t>
            </a:r>
            <a:r>
              <a:rPr lang="en-US" sz="2000" b="1" dirty="0"/>
              <a:t>access</a:t>
            </a:r>
            <a:r>
              <a:rPr lang="en-US" sz="2000" dirty="0"/>
              <a:t> to IT resources by different parts, locations, or departments of the organization.</a:t>
            </a:r>
          </a:p>
          <a:p>
            <a:pPr algn="just">
              <a:lnSpc>
                <a:spcPct val="100000"/>
              </a:lnSpc>
            </a:pPr>
            <a:r>
              <a:rPr lang="en-US" sz="2000" dirty="0"/>
              <a:t>The </a:t>
            </a:r>
            <a:r>
              <a:rPr lang="en-US" sz="2000" b="1" dirty="0"/>
              <a:t>actual administration</a:t>
            </a:r>
            <a:r>
              <a:rPr lang="en-US" sz="2000" dirty="0"/>
              <a:t> of a private cloud environment may be carried out by </a:t>
            </a:r>
            <a:r>
              <a:rPr lang="en-US" sz="2000" b="1" dirty="0"/>
              <a:t>internal</a:t>
            </a:r>
            <a:r>
              <a:rPr lang="en-US" sz="2000" dirty="0"/>
              <a:t> or </a:t>
            </a:r>
            <a:r>
              <a:rPr lang="en-US" sz="2000" b="1" dirty="0"/>
              <a:t>outsourced staff</a:t>
            </a:r>
            <a:r>
              <a:rPr lang="en-US" sz="2000" dirty="0"/>
              <a:t>.</a:t>
            </a:r>
          </a:p>
          <a:p>
            <a:pPr algn="just">
              <a:lnSpc>
                <a:spcPct val="100000"/>
              </a:lnSpc>
            </a:pPr>
            <a:r>
              <a:rPr lang="en-US" sz="2000" dirty="0"/>
              <a:t>With a private cloud, the same organization is technically both the cloud consumer and cloud provider. In order to differentiate these roles:</a:t>
            </a:r>
          </a:p>
          <a:p>
            <a:pPr marL="463550" indent="-295275" algn="just">
              <a:lnSpc>
                <a:spcPct val="100000"/>
              </a:lnSpc>
              <a:buFont typeface="Wingdings" panose="05000000000000000000" pitchFamily="2" charset="2"/>
              <a:buChar char="§"/>
            </a:pPr>
            <a:r>
              <a:rPr lang="en-US" sz="2000" dirty="0"/>
              <a:t>a separate organizational department typically assumes the responsibility for provisioning the cloud (and therefore assumes the cloud provider role).</a:t>
            </a:r>
          </a:p>
          <a:p>
            <a:pPr marL="463550" indent="-295275" algn="just">
              <a:lnSpc>
                <a:spcPct val="100000"/>
              </a:lnSpc>
              <a:buFont typeface="Wingdings" panose="05000000000000000000" pitchFamily="2" charset="2"/>
              <a:buChar char="§"/>
            </a:pPr>
            <a:r>
              <a:rPr lang="en-US" sz="2000" dirty="0"/>
              <a:t>departments requiring access to the private cloud assume the cloud consumer role.</a:t>
            </a:r>
          </a:p>
          <a:p>
            <a:pPr marL="0" indent="0" algn="just">
              <a:lnSpc>
                <a:spcPct val="100000"/>
              </a:lnSpc>
              <a:buNone/>
            </a:pPr>
            <a:endParaRPr lang="en-US" sz="2000" dirty="0"/>
          </a:p>
        </p:txBody>
      </p:sp>
    </p:spTree>
    <p:extLst>
      <p:ext uri="{BB962C8B-B14F-4D97-AF65-F5344CB8AC3E}">
        <p14:creationId xmlns:p14="http://schemas.microsoft.com/office/powerpoint/2010/main" val="1950670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pic>
        <p:nvPicPr>
          <p:cNvPr id="4" name="Picture 3">
            <a:extLst>
              <a:ext uri="{FF2B5EF4-FFF2-40B4-BE49-F238E27FC236}">
                <a16:creationId xmlns:a16="http://schemas.microsoft.com/office/drawing/2014/main" id="{DA02E228-C37E-43BC-B34F-A4EA677924D5}"/>
              </a:ext>
            </a:extLst>
          </p:cNvPr>
          <p:cNvPicPr>
            <a:picLocks noChangeAspect="1"/>
          </p:cNvPicPr>
          <p:nvPr/>
        </p:nvPicPr>
        <p:blipFill>
          <a:blip r:embed="rId2">
            <a:lum bright="-20000" contrast="40000"/>
          </a:blip>
          <a:stretch>
            <a:fillRect/>
          </a:stretch>
        </p:blipFill>
        <p:spPr>
          <a:xfrm>
            <a:off x="628650" y="1366714"/>
            <a:ext cx="6053504" cy="5315439"/>
          </a:xfrm>
          <a:prstGeom prst="rect">
            <a:avLst/>
          </a:prstGeom>
        </p:spPr>
      </p:pic>
      <p:sp>
        <p:nvSpPr>
          <p:cNvPr id="5" name="Rectangle 4">
            <a:extLst>
              <a:ext uri="{FF2B5EF4-FFF2-40B4-BE49-F238E27FC236}">
                <a16:creationId xmlns:a16="http://schemas.microsoft.com/office/drawing/2014/main" id="{1CF7EA4E-2B10-4E00-AE5C-0C01E0325056}"/>
              </a:ext>
            </a:extLst>
          </p:cNvPr>
          <p:cNvSpPr/>
          <p:nvPr/>
        </p:nvSpPr>
        <p:spPr>
          <a:xfrm>
            <a:off x="2356340" y="5355214"/>
            <a:ext cx="5898758" cy="923330"/>
          </a:xfrm>
          <a:prstGeom prst="rect">
            <a:avLst/>
          </a:prstGeom>
        </p:spPr>
        <p:txBody>
          <a:bodyPr wrap="square">
            <a:spAutoFit/>
          </a:bodyPr>
          <a:lstStyle/>
          <a:p>
            <a:pPr algn="ctr"/>
            <a:r>
              <a:rPr lang="en-US" dirty="0"/>
              <a:t>A cloud service consumer in the organization’s on-premise environment accesses a cloud service hosted on the same organization’s private </a:t>
            </a:r>
            <a:r>
              <a:rPr lang="it-IT" dirty="0"/>
              <a:t>cloud via a virtual private network.</a:t>
            </a:r>
            <a:endParaRPr lang="en-US" dirty="0"/>
          </a:p>
        </p:txBody>
      </p:sp>
    </p:spTree>
    <p:extLst>
      <p:ext uri="{BB962C8B-B14F-4D97-AF65-F5344CB8AC3E}">
        <p14:creationId xmlns:p14="http://schemas.microsoft.com/office/powerpoint/2010/main" val="22835986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1" y="1564076"/>
            <a:ext cx="8121453" cy="4808589"/>
          </a:xfrm>
        </p:spPr>
        <p:txBody>
          <a:bodyPr>
            <a:noAutofit/>
          </a:bodyPr>
          <a:lstStyle/>
          <a:p>
            <a:pPr marL="0" indent="0" algn="just">
              <a:lnSpc>
                <a:spcPct val="100000"/>
              </a:lnSpc>
              <a:buNone/>
            </a:pPr>
            <a:r>
              <a:rPr lang="en-US" sz="2600" b="1" dirty="0"/>
              <a:t>Hybrid Clouds</a:t>
            </a:r>
          </a:p>
          <a:p>
            <a:pPr algn="just">
              <a:lnSpc>
                <a:spcPct val="100000"/>
              </a:lnSpc>
            </a:pPr>
            <a:r>
              <a:rPr lang="en-US" sz="2000" dirty="0"/>
              <a:t>A </a:t>
            </a:r>
            <a:r>
              <a:rPr lang="en-US" sz="2000" i="1" dirty="0"/>
              <a:t>hybrid cloud</a:t>
            </a:r>
            <a:r>
              <a:rPr lang="en-US" sz="2000" dirty="0"/>
              <a:t> is a cloud environment comprised of </a:t>
            </a:r>
            <a:r>
              <a:rPr lang="en-US" sz="2000" b="1" dirty="0"/>
              <a:t>two or more</a:t>
            </a:r>
            <a:r>
              <a:rPr lang="en-US" sz="2000" dirty="0"/>
              <a:t> different cloud deployment models.</a:t>
            </a:r>
          </a:p>
          <a:p>
            <a:pPr algn="just">
              <a:lnSpc>
                <a:spcPct val="100000"/>
              </a:lnSpc>
            </a:pPr>
            <a:r>
              <a:rPr lang="en-US" sz="2000" dirty="0"/>
              <a:t>For example, a cloud consumer may choose to deploy cloud services processing </a:t>
            </a:r>
            <a:r>
              <a:rPr lang="en-US" sz="2000" b="1" dirty="0"/>
              <a:t>sensitive data to a private cloud</a:t>
            </a:r>
            <a:r>
              <a:rPr lang="en-US" sz="2000" dirty="0"/>
              <a:t> and other, </a:t>
            </a:r>
            <a:r>
              <a:rPr lang="en-US" sz="2000" b="1" dirty="0"/>
              <a:t>less sensitive</a:t>
            </a:r>
            <a:r>
              <a:rPr lang="en-US" sz="2000" dirty="0"/>
              <a:t> cloud services to a public cloud.</a:t>
            </a:r>
          </a:p>
          <a:p>
            <a:pPr marL="0" indent="0" algn="just">
              <a:lnSpc>
                <a:spcPct val="100000"/>
              </a:lnSpc>
              <a:buNone/>
            </a:pPr>
            <a:r>
              <a:rPr lang="en-US" sz="2000" dirty="0"/>
              <a:t>   – The result of this combination is a hybrid deployment model.</a:t>
            </a:r>
          </a:p>
          <a:p>
            <a:pPr marL="0" indent="0" algn="just">
              <a:lnSpc>
                <a:spcPct val="100000"/>
              </a:lnSpc>
              <a:buNone/>
            </a:pPr>
            <a:endParaRPr lang="en-US" sz="2000" dirty="0"/>
          </a:p>
          <a:p>
            <a:pPr algn="just">
              <a:lnSpc>
                <a:spcPct val="100000"/>
              </a:lnSpc>
            </a:pPr>
            <a:r>
              <a:rPr lang="en-US" sz="2000" dirty="0"/>
              <a:t>Hybrid deployment architectures can be complex and challenging to create and maintain</a:t>
            </a:r>
          </a:p>
          <a:p>
            <a:pPr marL="338138" indent="-338138" algn="just">
              <a:lnSpc>
                <a:spcPct val="100000"/>
              </a:lnSpc>
              <a:buNone/>
            </a:pPr>
            <a:r>
              <a:rPr lang="en-US" sz="2000" dirty="0"/>
              <a:t>   – due to the potential discrepancy in cloud environments and</a:t>
            </a:r>
          </a:p>
          <a:p>
            <a:pPr marL="338138" indent="-338138" algn="just">
              <a:lnSpc>
                <a:spcPct val="100000"/>
              </a:lnSpc>
              <a:buNone/>
            </a:pPr>
            <a:r>
              <a:rPr lang="en-US" sz="2000" dirty="0"/>
              <a:t>   – the fact that management responsibilities are typically split between the private cloud provider organization and the public cloud provider.</a:t>
            </a:r>
          </a:p>
        </p:txBody>
      </p:sp>
    </p:spTree>
    <p:extLst>
      <p:ext uri="{BB962C8B-B14F-4D97-AF65-F5344CB8AC3E}">
        <p14:creationId xmlns:p14="http://schemas.microsoft.com/office/powerpoint/2010/main" val="128651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p:txBody>
          <a:bodyPr>
            <a:normAutofit/>
          </a:bodyPr>
          <a:lstStyle/>
          <a:p>
            <a:r>
              <a:rPr lang="en-US" sz="3200" b="1" dirty="0">
                <a:latin typeface="+mn-lt"/>
              </a:rPr>
              <a:t>Introduction to Cloud Computing</a:t>
            </a:r>
            <a:br>
              <a:rPr lang="en-US" sz="3200" b="1" dirty="0">
                <a:latin typeface="+mn-lt"/>
              </a:rPr>
            </a:br>
            <a:r>
              <a:rPr lang="en-US" sz="2400" dirty="0">
                <a:latin typeface="+mn-lt"/>
              </a:rPr>
              <a:t>(Contd..)</a:t>
            </a:r>
          </a:p>
        </p:txBody>
      </p:sp>
      <p:sp>
        <p:nvSpPr>
          <p:cNvPr id="3" name="Content Placeholder 2">
            <a:extLst>
              <a:ext uri="{FF2B5EF4-FFF2-40B4-BE49-F238E27FC236}">
                <a16:creationId xmlns:a16="http://schemas.microsoft.com/office/drawing/2014/main" id="{431C8A56-50FE-4F4E-B4ED-25DED97CD6EC}"/>
              </a:ext>
            </a:extLst>
          </p:cNvPr>
          <p:cNvSpPr>
            <a:spLocks noGrp="1"/>
          </p:cNvSpPr>
          <p:nvPr>
            <p:ph idx="1"/>
          </p:nvPr>
        </p:nvSpPr>
        <p:spPr>
          <a:xfrm>
            <a:off x="628650" y="1690688"/>
            <a:ext cx="8205861" cy="4231809"/>
          </a:xfrm>
        </p:spPr>
        <p:txBody>
          <a:bodyPr>
            <a:normAutofit/>
          </a:bodyPr>
          <a:lstStyle/>
          <a:p>
            <a:pPr marL="0" indent="0" algn="just">
              <a:lnSpc>
                <a:spcPct val="100000"/>
              </a:lnSpc>
              <a:buNone/>
            </a:pPr>
            <a:r>
              <a:rPr lang="en-US" sz="2600" b="1" dirty="0"/>
              <a:t>Virtual Machine:</a:t>
            </a:r>
          </a:p>
          <a:p>
            <a:pPr algn="just">
              <a:lnSpc>
                <a:spcPct val="100000"/>
              </a:lnSpc>
            </a:pPr>
            <a:r>
              <a:rPr lang="en-US" sz="2000" dirty="0"/>
              <a:t>The fundamental idea behind a virtual machine is to abstract the hardware of a single computer (CPU, Memory, I/O, Network Interface Card and so on) into several different execution environments.</a:t>
            </a:r>
          </a:p>
          <a:p>
            <a:pPr algn="just">
              <a:lnSpc>
                <a:spcPct val="100000"/>
              </a:lnSpc>
            </a:pPr>
            <a:r>
              <a:rPr lang="en-US" sz="2000" dirty="0"/>
              <a:t>Thereby creating the illusion that each separate execution environment is running its own private computer.</a:t>
            </a:r>
          </a:p>
          <a:p>
            <a:pPr marL="0" indent="0" algn="just">
              <a:lnSpc>
                <a:spcPct val="100000"/>
              </a:lnSpc>
              <a:buNone/>
            </a:pPr>
            <a:endParaRPr lang="en-US" sz="2000" dirty="0"/>
          </a:p>
          <a:p>
            <a:pPr marL="0" indent="0" algn="just">
              <a:lnSpc>
                <a:spcPct val="100000"/>
              </a:lnSpc>
              <a:buNone/>
            </a:pPr>
            <a:r>
              <a:rPr lang="en-US" sz="2600" b="1" dirty="0"/>
              <a:t>Internet:</a:t>
            </a:r>
          </a:p>
          <a:p>
            <a:pPr algn="just">
              <a:lnSpc>
                <a:spcPct val="100000"/>
              </a:lnSpc>
            </a:pPr>
            <a:r>
              <a:rPr lang="en-US" sz="2000" dirty="0"/>
              <a:t>It is the global system of interconnected computer networks that use the Internet Protocol Suite (TCP / IP) to link devices worldwide.</a:t>
            </a:r>
          </a:p>
          <a:p>
            <a:pPr marL="0" indent="0">
              <a:lnSpc>
                <a:spcPct val="100000"/>
              </a:lnSpc>
              <a:buNone/>
            </a:pPr>
            <a:endParaRPr lang="en-US" sz="3500" b="1" dirty="0"/>
          </a:p>
          <a:p>
            <a:pPr marL="0" indent="0">
              <a:lnSpc>
                <a:spcPct val="100000"/>
              </a:lnSpc>
              <a:buNone/>
            </a:pPr>
            <a:endParaRPr lang="en-US" sz="2000" dirty="0"/>
          </a:p>
        </p:txBody>
      </p:sp>
    </p:spTree>
    <p:extLst>
      <p:ext uri="{BB962C8B-B14F-4D97-AF65-F5344CB8AC3E}">
        <p14:creationId xmlns:p14="http://schemas.microsoft.com/office/powerpoint/2010/main" val="3830720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CB87-0065-48AB-9F6E-1FF284845578}"/>
              </a:ext>
            </a:extLst>
          </p:cNvPr>
          <p:cNvSpPr>
            <a:spLocks noGrp="1"/>
          </p:cNvSpPr>
          <p:nvPr>
            <p:ph type="title"/>
          </p:nvPr>
        </p:nvSpPr>
        <p:spPr>
          <a:xfrm>
            <a:off x="628650" y="316525"/>
            <a:ext cx="7886700" cy="1325563"/>
          </a:xfrm>
        </p:spPr>
        <p:txBody>
          <a:bodyPr>
            <a:normAutofit/>
          </a:bodyPr>
          <a:lstStyle/>
          <a:p>
            <a:r>
              <a:rPr lang="en-US" sz="3200" b="1" dirty="0">
                <a:latin typeface="+mn-lt"/>
              </a:rPr>
              <a:t>Cloud Deployment Models </a:t>
            </a:r>
            <a:r>
              <a:rPr lang="en-US" sz="2400" dirty="0">
                <a:latin typeface="+mn-lt"/>
              </a:rPr>
              <a:t>(Contd..)</a:t>
            </a:r>
          </a:p>
        </p:txBody>
      </p:sp>
      <p:pic>
        <p:nvPicPr>
          <p:cNvPr id="3" name="Picture 2">
            <a:extLst>
              <a:ext uri="{FF2B5EF4-FFF2-40B4-BE49-F238E27FC236}">
                <a16:creationId xmlns:a16="http://schemas.microsoft.com/office/drawing/2014/main" id="{D203E4CF-68AD-4B1F-968C-929E8FED41DD}"/>
              </a:ext>
            </a:extLst>
          </p:cNvPr>
          <p:cNvPicPr>
            <a:picLocks noChangeAspect="1"/>
          </p:cNvPicPr>
          <p:nvPr/>
        </p:nvPicPr>
        <p:blipFill>
          <a:blip r:embed="rId2">
            <a:lum bright="-20000" contrast="40000"/>
          </a:blip>
          <a:stretch>
            <a:fillRect/>
          </a:stretch>
        </p:blipFill>
        <p:spPr>
          <a:xfrm>
            <a:off x="776005" y="1223888"/>
            <a:ext cx="5005817" cy="5507502"/>
          </a:xfrm>
          <a:prstGeom prst="rect">
            <a:avLst/>
          </a:prstGeom>
        </p:spPr>
      </p:pic>
      <p:sp>
        <p:nvSpPr>
          <p:cNvPr id="6" name="Rectangle 5">
            <a:extLst>
              <a:ext uri="{FF2B5EF4-FFF2-40B4-BE49-F238E27FC236}">
                <a16:creationId xmlns:a16="http://schemas.microsoft.com/office/drawing/2014/main" id="{FD0DFE8E-C552-46D1-A2E8-30055969FA24}"/>
              </a:ext>
            </a:extLst>
          </p:cNvPr>
          <p:cNvSpPr/>
          <p:nvPr/>
        </p:nvSpPr>
        <p:spPr>
          <a:xfrm>
            <a:off x="3173405" y="5634112"/>
            <a:ext cx="4831111" cy="646331"/>
          </a:xfrm>
          <a:prstGeom prst="rect">
            <a:avLst/>
          </a:prstGeom>
        </p:spPr>
        <p:txBody>
          <a:bodyPr wrap="square">
            <a:spAutoFit/>
          </a:bodyPr>
          <a:lstStyle/>
          <a:p>
            <a:pPr algn="ctr"/>
            <a:r>
              <a:rPr lang="en-US" dirty="0"/>
              <a:t>An organization using a hybrid cloud architecture that utilizes both a private and public cloud.</a:t>
            </a:r>
          </a:p>
        </p:txBody>
      </p:sp>
    </p:spTree>
    <p:extLst>
      <p:ext uri="{BB962C8B-B14F-4D97-AF65-F5344CB8AC3E}">
        <p14:creationId xmlns:p14="http://schemas.microsoft.com/office/powerpoint/2010/main" val="35456558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4800" y="3058816"/>
            <a:ext cx="2834400" cy="740368"/>
          </a:xfrm>
        </p:spPr>
        <p:txBody>
          <a:bodyPr anchor="ctr" anchorCtr="0">
            <a:normAutofit lnSpcReduction="10000"/>
          </a:bodyPr>
          <a:lstStyle/>
          <a:p>
            <a:pPr algn="ctr">
              <a:lnSpc>
                <a:spcPct val="150000"/>
              </a:lnSpc>
              <a:buNone/>
            </a:pPr>
            <a:r>
              <a:rPr lang="en-US" sz="3200" b="1" dirty="0"/>
              <a:t>End of UNIT - 1</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6656</Words>
  <Application>Microsoft Office PowerPoint</Application>
  <PresentationFormat>On-screen Show (4:3)</PresentationFormat>
  <Paragraphs>573</Paragraphs>
  <Slides>91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굴림체</vt:lpstr>
      <vt:lpstr>Arial</vt:lpstr>
      <vt:lpstr>Arial Narrow</vt:lpstr>
      <vt:lpstr>Calibri</vt:lpstr>
      <vt:lpstr>Calibri Light</vt:lpstr>
      <vt:lpstr>LiberationSerif</vt:lpstr>
      <vt:lpstr>Times New Roman</vt:lpstr>
      <vt:lpstr>Wingdings</vt:lpstr>
      <vt:lpstr>1_Office Theme</vt:lpstr>
      <vt:lpstr>PowerPoint Presentation</vt:lpstr>
      <vt:lpstr>Contents</vt:lpstr>
      <vt:lpstr>Syllabus</vt:lpstr>
      <vt:lpstr>Course Objectives and Outcomes</vt:lpstr>
      <vt:lpstr>Prerequisites</vt:lpstr>
      <vt:lpstr>Recommended Learning Resources</vt:lpstr>
      <vt:lpstr>PowerPoint Presentation</vt:lpstr>
      <vt:lpstr>Introduction to Cloud Computing</vt:lpstr>
      <vt:lpstr>Introduction to Cloud Computing (Contd..)</vt:lpstr>
      <vt:lpstr>Origins and Influences</vt:lpstr>
      <vt:lpstr>Origins and Influences (Contd..)</vt:lpstr>
      <vt:lpstr>Origins and Influences (Contd..)</vt:lpstr>
      <vt:lpstr>Definitions of Cloud Computing</vt:lpstr>
      <vt:lpstr>Gartner Hype Cycle</vt:lpstr>
      <vt:lpstr>Gartner Hype Cycle</vt:lpstr>
      <vt:lpstr>Business Drivers (Influences)</vt:lpstr>
      <vt:lpstr>Business Drivers (Contd..)</vt:lpstr>
      <vt:lpstr>Business Drivers (Contd..)</vt:lpstr>
      <vt:lpstr>Business Drivers (Contd..)</vt:lpstr>
      <vt:lpstr>Technology Innovations</vt:lpstr>
      <vt:lpstr>Technology Innovations (Contd..)</vt:lpstr>
      <vt:lpstr>Technology Innovations (Contd..)</vt:lpstr>
      <vt:lpstr>Basic Concepts and Terminology</vt:lpstr>
      <vt:lpstr>Basic Concepts and Terminology (Contd..)</vt:lpstr>
      <vt:lpstr>Basic Concepts and Terminology (Contd..)</vt:lpstr>
      <vt:lpstr>Basic Concepts and Terminology (Contd..)</vt:lpstr>
      <vt:lpstr>Basic Concepts and Terminology (Contd..)</vt:lpstr>
      <vt:lpstr>Basic Concepts and Terminology (Contd..)</vt:lpstr>
      <vt:lpstr>Basic Concepts and Terminology (Contd..)</vt:lpstr>
      <vt:lpstr>Basic Concepts and Terminology (Contd..)</vt:lpstr>
      <vt:lpstr>Basic Concepts and Terminology (Contd..)</vt:lpstr>
      <vt:lpstr>Goals and Benefits</vt:lpstr>
      <vt:lpstr>Goals and Benefits (Contd..)</vt:lpstr>
      <vt:lpstr>Goals and Benefits (Contd..)</vt:lpstr>
      <vt:lpstr>Goals and Benefits (Contd..)</vt:lpstr>
      <vt:lpstr>Goals and Benefits (Contd..)</vt:lpstr>
      <vt:lpstr>Risks and Challenges</vt:lpstr>
      <vt:lpstr>Risks and Challenges (Contd..)</vt:lpstr>
      <vt:lpstr>Risks and Challenges (Contd..)</vt:lpstr>
      <vt:lpstr>Risks and Challenges (Contd..)</vt:lpstr>
      <vt:lpstr>Risks and Challenges (Contd..)</vt:lpstr>
      <vt:lpstr>Risks and Challenges (Contd..)</vt:lpstr>
      <vt:lpstr>Risks and Challenges (Contd..)</vt:lpstr>
      <vt:lpstr>Risks and Challenges (Contd..)</vt:lpstr>
      <vt:lpstr>Risks and Challenges (Contd..)</vt:lpstr>
      <vt:lpstr>PowerPoint Presentation</vt:lpstr>
      <vt:lpstr>Roles and Boundaries</vt:lpstr>
      <vt:lpstr>Roles and Boundaries (Contd..)</vt:lpstr>
      <vt:lpstr>Roles and Boundaries (Contd..)</vt:lpstr>
      <vt:lpstr>Roles and Boundaries (Contd..)</vt:lpstr>
      <vt:lpstr>Roles and Boundaries (Contd..)</vt:lpstr>
      <vt:lpstr>Roles and Boundaries (Contd..)</vt:lpstr>
      <vt:lpstr>Roles and Boundaries (Contd..)</vt:lpstr>
      <vt:lpstr>Roles and Boundaries (Contd..)</vt:lpstr>
      <vt:lpstr>Roles and Boundaries (Contd..)</vt:lpstr>
      <vt:lpstr>Roles and Boundaries (Contd..)</vt:lpstr>
      <vt:lpstr>Roles and Boundaries (Contd..)</vt:lpstr>
      <vt:lpstr>Roles and Boundaries (Contd..)</vt:lpstr>
      <vt:lpstr>Cloud Characteristics</vt:lpstr>
      <vt:lpstr>Cloud Characteristics (Contd..)</vt:lpstr>
      <vt:lpstr>Cloud Characteristics (Contd..)</vt:lpstr>
      <vt:lpstr>Cloud Characteristics (Contd..)</vt:lpstr>
      <vt:lpstr>Cloud Characteristics (Contd..)</vt:lpstr>
      <vt:lpstr>Cloud Characteristics (Contd..)</vt:lpstr>
      <vt:lpstr>Cloud Characteristics (Contd..)</vt:lpstr>
      <vt:lpstr>Cloud Characteristics (Contd..)</vt:lpstr>
      <vt:lpstr>Cloud Delivery Models</vt:lpstr>
      <vt:lpstr>Cloud Delivery Models (Contd..)</vt:lpstr>
      <vt:lpstr>Cloud Delivery Models (Contd..)</vt:lpstr>
      <vt:lpstr>Cloud Delivery Models (Contd..)</vt:lpstr>
      <vt:lpstr>Cloud Delivery Models (Contd..)</vt:lpstr>
      <vt:lpstr>Cloud Delivery Models (Contd..)</vt:lpstr>
      <vt:lpstr>Cloud Delivery Models (Contd..)</vt:lpstr>
      <vt:lpstr>Cloud Delivery Models (Contd..)</vt:lpstr>
      <vt:lpstr>Cloud Delivery Models (Contd..)</vt:lpstr>
      <vt:lpstr>Cloud Delivery Models (Contd..)</vt:lpstr>
      <vt:lpstr>Cloud Delivery Models (Contd..)</vt:lpstr>
      <vt:lpstr>Comparing Cloud Delivery Models</vt:lpstr>
      <vt:lpstr>Comparing Cloud Delivery Models (Contd..)</vt:lpstr>
      <vt:lpstr>Combining Cloud Delivery Models</vt:lpstr>
      <vt:lpstr>Combining Cloud Delivery Models (Contd..)</vt:lpstr>
      <vt:lpstr>Cloud Deployment Models</vt:lpstr>
      <vt:lpstr>Cloud Deployment Models (Contd..)</vt:lpstr>
      <vt:lpstr>Cloud Deployment Models (Contd..)</vt:lpstr>
      <vt:lpstr>Cloud Deployment Models (Contd..)</vt:lpstr>
      <vt:lpstr>Cloud Deployment Models (Contd..)</vt:lpstr>
      <vt:lpstr>Cloud Deployment Models (Contd..)</vt:lpstr>
      <vt:lpstr>Cloud Deployment Models (Contd..)</vt:lpstr>
      <vt:lpstr>Cloud Deployment Models (Contd..)</vt:lpstr>
      <vt:lpstr>Cloud Deployment Models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REVA00833</dc:creator>
  <cp:lastModifiedBy>REVA00764@rect.com</cp:lastModifiedBy>
  <cp:revision>737</cp:revision>
  <dcterms:modified xsi:type="dcterms:W3CDTF">2020-02-05T16:28:40Z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2297679</vt:lpwstr>
  </property>
  <property fmtid="{D5CDD505-2E9C-101B-9397-08002B2CF9AE}" pid="3" name="NXPowerLiteSettings">
    <vt:lpwstr>C7000400038000</vt:lpwstr>
  </property>
  <property fmtid="{D5CDD505-2E9C-101B-9397-08002B2CF9AE}" pid="4" name="NXPowerLiteVersion">
    <vt:lpwstr>S8.2.3</vt:lpwstr>
  </property>
</Properties>
</file>