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A5"/>
    <a:srgbClr val="FEE08B"/>
    <a:srgbClr val="E6F598"/>
    <a:srgbClr val="F46D4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ratings analysis and insights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January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936" y="1108485"/>
            <a:ext cx="1534563" cy="710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/>
          <a:p>
            <a:pPr algn="ctr"/>
            <a:r>
              <a:rPr lang="en-GB" sz="2600" b="0" dirty="0">
                <a:solidFill>
                  <a:schemeClr val="tx1"/>
                </a:solidFill>
              </a:rPr>
              <a:t>Total Reviews</a:t>
            </a:r>
          </a:p>
          <a:p>
            <a:pPr algn="ctr"/>
            <a:r>
              <a:rPr lang="en-GB" sz="2300" dirty="0"/>
              <a:t>3436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59" y="1017053"/>
            <a:ext cx="4601901" cy="4413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2" y="4940096"/>
            <a:ext cx="2052434" cy="1844794"/>
          </a:xfrm>
          <a:prstGeom prst="rect">
            <a:avLst/>
          </a:prstGeom>
          <a:ln>
            <a:noFill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 txBox="1">
            <a:spLocks/>
          </p:cNvSpPr>
          <p:nvPr/>
        </p:nvSpPr>
        <p:spPr>
          <a:xfrm>
            <a:off x="109855" y="4478210"/>
            <a:ext cx="3147669" cy="6628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Out of all reviews following % are the verified and unverified ones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633" y="1911835"/>
            <a:ext cx="3628875" cy="2450466"/>
            <a:chOff x="67700" y="4311051"/>
            <a:chExt cx="3628875" cy="2450466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xmlns="" id="{F982B97B-A940-5016-BA5F-A9A5A4B44DC0}"/>
                </a:ext>
              </a:extLst>
            </p:cNvPr>
            <p:cNvSpPr txBox="1">
              <a:spLocks/>
            </p:cNvSpPr>
            <p:nvPr/>
          </p:nvSpPr>
          <p:spPr>
            <a:xfrm>
              <a:off x="67700" y="4311051"/>
              <a:ext cx="3336682" cy="24504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938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tabLst/>
                <a:defRPr sz="14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447675" indent="-18891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2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715963" indent="-23336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1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984250" indent="-23336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1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2" y="4380677"/>
              <a:ext cx="350422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The features that are taken into </a:t>
              </a:r>
              <a:r>
                <a:rPr lang="en-GB" sz="1600" dirty="0" smtClean="0"/>
                <a:t>consideration are : </a:t>
              </a:r>
            </a:p>
            <a:p>
              <a:r>
                <a:rPr lang="en-GB" sz="1600" dirty="0" smtClean="0"/>
                <a:t>Type of Traveller and Seat Comfort.</a:t>
              </a:r>
              <a:endParaRPr lang="en-GB" sz="1600" dirty="0"/>
            </a:p>
            <a:p>
              <a:r>
                <a:rPr lang="en-GB" sz="1600" dirty="0" smtClean="0"/>
                <a:t>Rated out of 5 stars with averages :</a:t>
              </a:r>
            </a:p>
            <a:p>
              <a:pPr marL="342900" indent="-342900">
                <a:buAutoNum type="arabicPeriod"/>
              </a:pPr>
              <a:r>
                <a:rPr lang="en-GB" sz="1600" dirty="0" smtClean="0"/>
                <a:t>Seat comfort – (</a:t>
              </a:r>
              <a:r>
                <a:rPr lang="en-IN" sz="1600" dirty="0" smtClean="0"/>
                <a:t>2.9/5</a:t>
              </a:r>
              <a:r>
                <a:rPr lang="en-GB" sz="1600" dirty="0" smtClean="0"/>
                <a:t>)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Cabin staff service (3.27/5)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Food and beverages (2.73/5)</a:t>
              </a:r>
            </a:p>
            <a:p>
              <a:pPr marL="342900" indent="-342900">
                <a:buAutoNum type="arabicPeriod"/>
              </a:pPr>
              <a:r>
                <a:rPr lang="en-IN" sz="1600" dirty="0" smtClean="0"/>
                <a:t>Ground service (2.87/5)</a:t>
              </a:r>
              <a:endParaRPr lang="en-GB" sz="1600" dirty="0"/>
            </a:p>
            <a:p>
              <a:r>
                <a:rPr lang="en-IN" sz="1600" dirty="0" smtClean="0"/>
                <a:t>Along with subjective reviews.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28338" y="1076400"/>
            <a:ext cx="2390526" cy="747414"/>
            <a:chOff x="1742406" y="1048264"/>
            <a:chExt cx="2390526" cy="747414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xmlns="" id="{F982B97B-A940-5016-BA5F-A9A5A4B44DC0}"/>
                </a:ext>
              </a:extLst>
            </p:cNvPr>
            <p:cNvSpPr txBox="1">
              <a:spLocks/>
            </p:cNvSpPr>
            <p:nvPr/>
          </p:nvSpPr>
          <p:spPr>
            <a:xfrm>
              <a:off x="1742406" y="1048264"/>
              <a:ext cx="2313688" cy="7474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938" indent="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tabLst/>
                <a:defRPr sz="14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447675" indent="-18891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2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715963" indent="-23336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1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984250" indent="-233363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100" b="0" i="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GB" sz="1050" dirty="0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2808816" y="1386000"/>
              <a:ext cx="257705" cy="261684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5312" y="1328956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4.84     </a:t>
              </a:r>
              <a:r>
                <a:rPr lang="en-GB" sz="2400" dirty="0"/>
                <a:t>/10 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42406" y="1067565"/>
              <a:ext cx="239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Average Overall </a:t>
              </a:r>
              <a:r>
                <a:rPr lang="en-GB" dirty="0" smtClean="0"/>
                <a:t>Ratings</a:t>
              </a:r>
              <a:endParaRPr lang="en-GB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62955" y="5455489"/>
            <a:ext cx="6086122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In First Class, positive reviews came from </a:t>
            </a:r>
            <a:r>
              <a:rPr lang="en-IN" sz="1500" b="1" dirty="0" smtClean="0">
                <a:solidFill>
                  <a:srgbClr val="F46D43"/>
                </a:solidFill>
              </a:rPr>
              <a:t>Couples </a:t>
            </a:r>
            <a:r>
              <a:rPr lang="en-IN" sz="1500" b="1" dirty="0" smtClean="0"/>
              <a:t>and </a:t>
            </a:r>
            <a:r>
              <a:rPr lang="en-IN" sz="1500" b="1" dirty="0" smtClean="0">
                <a:solidFill>
                  <a:srgbClr val="FEE08B"/>
                </a:solidFill>
              </a:rPr>
              <a:t>Solo </a:t>
            </a:r>
            <a:r>
              <a:rPr lang="en-IN" sz="1500" b="1" dirty="0" smtClean="0"/>
              <a:t>travellers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>
                <a:solidFill>
                  <a:srgbClr val="92D050"/>
                </a:solidFill>
              </a:rPr>
              <a:t>Business</a:t>
            </a:r>
            <a:r>
              <a:rPr lang="en-IN" sz="1500" b="1" dirty="0" smtClean="0"/>
              <a:t> travellers aren’t happy with the business class. On Contrary </a:t>
            </a:r>
            <a:r>
              <a:rPr lang="en-IN" sz="1500" b="1" dirty="0" smtClean="0">
                <a:solidFill>
                  <a:srgbClr val="66C2A5"/>
                </a:solidFill>
              </a:rPr>
              <a:t>Families</a:t>
            </a:r>
            <a:r>
              <a:rPr lang="en-IN" sz="1500" b="1" dirty="0" smtClean="0"/>
              <a:t> and </a:t>
            </a:r>
            <a:r>
              <a:rPr lang="en-IN" sz="1500" b="1" dirty="0" smtClean="0">
                <a:solidFill>
                  <a:srgbClr val="FEE08B"/>
                </a:solidFill>
              </a:rPr>
              <a:t>Solo</a:t>
            </a:r>
            <a:r>
              <a:rPr lang="en-IN" sz="1500" b="1" dirty="0" smtClean="0"/>
              <a:t> travellers enjoyed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Premium Economy had good reviews from </a:t>
            </a:r>
            <a:r>
              <a:rPr lang="en-IN" sz="1500" b="1" dirty="0" smtClean="0">
                <a:solidFill>
                  <a:srgbClr val="FEE08B"/>
                </a:solidFill>
              </a:rPr>
              <a:t>Solo</a:t>
            </a:r>
            <a:r>
              <a:rPr lang="en-IN" sz="1500" b="1" dirty="0" smtClean="0"/>
              <a:t> passengers.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Food and beverages got the best rating amongst all.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74695" y="3229966"/>
            <a:ext cx="3371488" cy="3554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>
                <a:solidFill>
                  <a:srgbClr val="66C2A5"/>
                </a:solidFill>
              </a:rPr>
              <a:t>Families</a:t>
            </a:r>
            <a:r>
              <a:rPr lang="en-IN" sz="1500" b="1" dirty="0" smtClean="0"/>
              <a:t> travelling in Premium Economy rated cabin staff services the least amongst all type of travellers.</a:t>
            </a:r>
            <a:endParaRPr lang="en-IN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Business people did not like the ground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>
                <a:solidFill>
                  <a:srgbClr val="FF0000"/>
                </a:solidFill>
              </a:rPr>
              <a:t>98.2</a:t>
            </a:r>
            <a:r>
              <a:rPr lang="en-IN" sz="1500" b="1" dirty="0">
                <a:solidFill>
                  <a:srgbClr val="FF0000"/>
                </a:solidFill>
              </a:rPr>
              <a:t>% </a:t>
            </a:r>
            <a:r>
              <a:rPr lang="en-IN" sz="1500" b="1" dirty="0"/>
              <a:t>passengers </a:t>
            </a:r>
            <a:r>
              <a:rPr lang="en-IN" sz="1500" b="1" dirty="0" smtClean="0"/>
              <a:t>Recommended to travel with the airlines.</a:t>
            </a:r>
            <a:endParaRPr lang="en-IN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Reviews contained frequent usages of following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 err="1" smtClean="0"/>
              <a:t>cabin_crew_efficient_friendly</a:t>
            </a:r>
            <a:r>
              <a:rPr lang="en-GB" sz="1500" b="1" dirty="0"/>
              <a:t>,</a:t>
            </a:r>
            <a:r>
              <a:rPr lang="en-GB" sz="1500" b="1" dirty="0" smtClean="0"/>
              <a:t> </a:t>
            </a:r>
            <a:r>
              <a:rPr lang="en-GB" sz="1500" b="1" dirty="0" err="1"/>
              <a:t>return_check_quick_security</a:t>
            </a:r>
            <a:r>
              <a:rPr lang="en-GB" sz="1500" b="1" dirty="0"/>
              <a:t> </a:t>
            </a:r>
            <a:r>
              <a:rPr lang="en-GB" sz="1500" b="1" dirty="0" smtClean="0"/>
              <a:t>, </a:t>
            </a:r>
            <a:r>
              <a:rPr lang="en-GB" sz="1500" b="1" dirty="0" err="1" smtClean="0"/>
              <a:t>new_club_europe_seat</a:t>
            </a:r>
            <a:r>
              <a:rPr lang="en-GB" sz="1500" b="1" dirty="0" smtClean="0"/>
              <a:t>, </a:t>
            </a:r>
            <a:r>
              <a:rPr lang="en-GB" sz="1500" b="1" dirty="0" err="1" smtClean="0"/>
              <a:t>cabin_crew_friendly_attentive</a:t>
            </a:r>
            <a:r>
              <a:rPr lang="en-GB" sz="1500" b="1" dirty="0"/>
              <a:t>,</a:t>
            </a:r>
            <a:r>
              <a:rPr lang="en-GB" sz="1500" b="1" dirty="0" smtClean="0"/>
              <a:t> </a:t>
            </a:r>
            <a:r>
              <a:rPr lang="en-GB" sz="1500" b="1" dirty="0" err="1"/>
              <a:t>business_class_seat_economy</a:t>
            </a:r>
            <a:r>
              <a:rPr lang="en-GB" sz="1500" b="1" dirty="0"/>
              <a:t> </a:t>
            </a:r>
            <a:endParaRPr lang="en-IN" sz="15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77" y="384678"/>
            <a:ext cx="3497106" cy="28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6177072-acf3-469b-be5f-1201de6410bb"/>
    <ds:schemaRef ds:uri="http://purl.org/dc/terms/"/>
    <ds:schemaRef ds:uri="http://schemas.openxmlformats.org/package/2006/metadata/core-properties"/>
    <ds:schemaRef ds:uri="81b85e46-be1c-4d4d-af3f-3ff4749bae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187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INSIGHTS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Windows User</cp:lastModifiedBy>
  <cp:revision>23</cp:revision>
  <cp:lastPrinted>2022-06-09T07:44:13Z</cp:lastPrinted>
  <dcterms:created xsi:type="dcterms:W3CDTF">2022-02-22T07:39:05Z</dcterms:created>
  <dcterms:modified xsi:type="dcterms:W3CDTF">2022-12-31T19:10:04Z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