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58" r:id="rId4"/>
    <p:sldId id="259" r:id="rId5"/>
    <p:sldId id="266" r:id="rId6"/>
    <p:sldId id="267" r:id="rId7"/>
    <p:sldId id="268" r:id="rId8"/>
    <p:sldId id="260" r:id="rId9"/>
    <p:sldId id="261"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E24CEB-0F20-498B-8D10-412FCE5EBB8A}">
          <p14:sldIdLst>
            <p14:sldId id="256"/>
            <p14:sldId id="257"/>
            <p14:sldId id="258"/>
            <p14:sldId id="259"/>
            <p14:sldId id="266"/>
            <p14:sldId id="267"/>
            <p14:sldId id="268"/>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17686-C170-4075-B259-82CF6D80799D}" type="datetimeFigureOut">
              <a:rPr lang="en-IN" smtClean="0"/>
              <a:t>23-12-2024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58DAB2-5AD1-4C7E-935C-26C71C36031C}" type="slidenum">
              <a:rPr lang="en-IN" smtClean="0"/>
              <a:t>‹#›</a:t>
            </a:fld>
            <a:endParaRPr lang="en-IN"/>
          </a:p>
        </p:txBody>
      </p:sp>
    </p:spTree>
    <p:extLst>
      <p:ext uri="{BB962C8B-B14F-4D97-AF65-F5344CB8AC3E}">
        <p14:creationId xmlns:p14="http://schemas.microsoft.com/office/powerpoint/2010/main" val="3611412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58DAB2-5AD1-4C7E-935C-26C71C36031C}" type="slidenum">
              <a:rPr lang="en-IN" smtClean="0"/>
              <a:t>5</a:t>
            </a:fld>
            <a:endParaRPr lang="en-IN"/>
          </a:p>
        </p:txBody>
      </p:sp>
    </p:spTree>
    <p:extLst>
      <p:ext uri="{BB962C8B-B14F-4D97-AF65-F5344CB8AC3E}">
        <p14:creationId xmlns:p14="http://schemas.microsoft.com/office/powerpoint/2010/main" val="2742988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12/23/2024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12/23/2024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9A923-DB43-52A7-90B6-82583C9A0249}"/>
              </a:ext>
            </a:extLst>
          </p:cNvPr>
          <p:cNvSpPr>
            <a:spLocks noGrp="1"/>
          </p:cNvSpPr>
          <p:nvPr>
            <p:ph type="ctrTitle"/>
          </p:nvPr>
        </p:nvSpPr>
        <p:spPr/>
        <p:txBody>
          <a:bodyPr/>
          <a:lstStyle/>
          <a:p>
            <a:pPr algn="ctr"/>
            <a:r>
              <a:rPr lang="en-US" sz="4800" dirty="0"/>
              <a:t>E-Commerce Product Categorization System</a:t>
            </a:r>
            <a:endParaRPr lang="en-IN" sz="4800" dirty="0"/>
          </a:p>
        </p:txBody>
      </p:sp>
      <p:sp>
        <p:nvSpPr>
          <p:cNvPr id="4" name="TextBox 3">
            <a:extLst>
              <a:ext uri="{FF2B5EF4-FFF2-40B4-BE49-F238E27FC236}">
                <a16:creationId xmlns:a16="http://schemas.microsoft.com/office/drawing/2014/main" id="{2F83F341-3047-3289-0866-34FB47DC7BB5}"/>
              </a:ext>
            </a:extLst>
          </p:cNvPr>
          <p:cNvSpPr txBox="1"/>
          <p:nvPr/>
        </p:nvSpPr>
        <p:spPr>
          <a:xfrm>
            <a:off x="8824457" y="5914103"/>
            <a:ext cx="2936228" cy="461665"/>
          </a:xfrm>
          <a:prstGeom prst="rect">
            <a:avLst/>
          </a:prstGeom>
          <a:noFill/>
        </p:spPr>
        <p:txBody>
          <a:bodyPr wrap="square" rtlCol="0">
            <a:spAutoFit/>
          </a:bodyPr>
          <a:lstStyle/>
          <a:p>
            <a:pPr algn="ctr"/>
            <a:r>
              <a:rPr lang="en-US" sz="2400" dirty="0"/>
              <a:t>SHUBHAM GOYAL</a:t>
            </a:r>
            <a:endParaRPr lang="en-IN" sz="2400" dirty="0"/>
          </a:p>
        </p:txBody>
      </p:sp>
      <p:pic>
        <p:nvPicPr>
          <p:cNvPr id="10" name="Graphic 9" descr="Ecommerce with solid fill">
            <a:extLst>
              <a:ext uri="{FF2B5EF4-FFF2-40B4-BE49-F238E27FC236}">
                <a16:creationId xmlns:a16="http://schemas.microsoft.com/office/drawing/2014/main" id="{CE9C9526-103A-60E6-7495-A661809C80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0322" y="2755405"/>
            <a:ext cx="1422242" cy="1422242"/>
          </a:xfrm>
          <a:prstGeom prst="rect">
            <a:avLst/>
          </a:prstGeom>
        </p:spPr>
      </p:pic>
    </p:spTree>
    <p:extLst>
      <p:ext uri="{BB962C8B-B14F-4D97-AF65-F5344CB8AC3E}">
        <p14:creationId xmlns:p14="http://schemas.microsoft.com/office/powerpoint/2010/main" val="2892711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18DAF-056D-2E46-A8B5-04CAB3CAD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5A0C2-E6E1-67FA-CFFC-0B3E01DE804F}"/>
              </a:ext>
            </a:extLst>
          </p:cNvPr>
          <p:cNvSpPr>
            <a:spLocks noGrp="1"/>
          </p:cNvSpPr>
          <p:nvPr>
            <p:ph type="title"/>
          </p:nvPr>
        </p:nvSpPr>
        <p:spPr/>
        <p:txBody>
          <a:bodyPr>
            <a:normAutofit/>
          </a:bodyPr>
          <a:lstStyle/>
          <a:p>
            <a:pPr algn="ctr"/>
            <a:r>
              <a:rPr lang="en-IN" dirty="0"/>
              <a:t>Streamlined Inventory Management</a:t>
            </a:r>
            <a:endParaRPr lang="en-IN" sz="6000" b="1" dirty="0"/>
          </a:p>
        </p:txBody>
      </p:sp>
      <p:sp>
        <p:nvSpPr>
          <p:cNvPr id="4" name="TextBox 3">
            <a:extLst>
              <a:ext uri="{FF2B5EF4-FFF2-40B4-BE49-F238E27FC236}">
                <a16:creationId xmlns:a16="http://schemas.microsoft.com/office/drawing/2014/main" id="{F4549810-F644-E605-28FF-FCD75FF4CE4B}"/>
              </a:ext>
            </a:extLst>
          </p:cNvPr>
          <p:cNvSpPr txBox="1"/>
          <p:nvPr/>
        </p:nvSpPr>
        <p:spPr>
          <a:xfrm>
            <a:off x="368709" y="2625213"/>
            <a:ext cx="11415251" cy="1653273"/>
          </a:xfrm>
          <a:prstGeom prst="rect">
            <a:avLst/>
          </a:prstGeom>
          <a:noFill/>
        </p:spPr>
        <p:txBody>
          <a:bodyPr wrap="square" rtlCol="0">
            <a:spAutoFit/>
          </a:bodyPr>
          <a:lstStyle/>
          <a:p>
            <a:pPr>
              <a:lnSpc>
                <a:spcPct val="107000"/>
              </a:lnSpc>
              <a:spcAft>
                <a:spcPts val="800"/>
              </a:spcAft>
            </a:pPr>
            <a:r>
              <a:rPr lang="en-US" sz="2400" dirty="0"/>
              <a:t>Categorizing products based on descriptions ensures that items are placed in the correct categories in the system, which can simplify inventory management. You can automatically group similar products together, making it easier to track and manage stock levels.</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20431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62A00-4A9C-EC96-C620-BE30DFCDC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FC854F-3482-B0A7-6FE7-75620617A78E}"/>
              </a:ext>
            </a:extLst>
          </p:cNvPr>
          <p:cNvSpPr>
            <a:spLocks noGrp="1"/>
          </p:cNvSpPr>
          <p:nvPr>
            <p:ph type="title"/>
          </p:nvPr>
        </p:nvSpPr>
        <p:spPr/>
        <p:txBody>
          <a:bodyPr>
            <a:normAutofit/>
          </a:bodyPr>
          <a:lstStyle/>
          <a:p>
            <a:pPr algn="ctr"/>
            <a:r>
              <a:rPr lang="en-IN" dirty="0"/>
              <a:t>Increased Operational Efficiency</a:t>
            </a:r>
            <a:endParaRPr lang="en-IN" sz="6000" b="1" dirty="0"/>
          </a:p>
        </p:txBody>
      </p:sp>
      <p:sp>
        <p:nvSpPr>
          <p:cNvPr id="4" name="TextBox 3">
            <a:extLst>
              <a:ext uri="{FF2B5EF4-FFF2-40B4-BE49-F238E27FC236}">
                <a16:creationId xmlns:a16="http://schemas.microsoft.com/office/drawing/2014/main" id="{DEA76945-E482-B3B8-E306-1A48DBD1EF93}"/>
              </a:ext>
            </a:extLst>
          </p:cNvPr>
          <p:cNvSpPr txBox="1"/>
          <p:nvPr/>
        </p:nvSpPr>
        <p:spPr>
          <a:xfrm>
            <a:off x="368709" y="2625213"/>
            <a:ext cx="11415251" cy="1653273"/>
          </a:xfrm>
          <a:prstGeom prst="rect">
            <a:avLst/>
          </a:prstGeom>
          <a:noFill/>
        </p:spPr>
        <p:txBody>
          <a:bodyPr wrap="square" rtlCol="0">
            <a:spAutoFit/>
          </a:bodyPr>
          <a:lstStyle/>
          <a:p>
            <a:pPr>
              <a:lnSpc>
                <a:spcPct val="107000"/>
              </a:lnSpc>
              <a:spcAft>
                <a:spcPts val="800"/>
              </a:spcAft>
            </a:pPr>
            <a:r>
              <a:rPr lang="en-US" sz="2400" dirty="0"/>
              <a:t>Automating the categorization of products based on their descriptions removes the need for manual categorization, reducing human error and freeing up resources. This boosts operational efficiency by automating what would otherwise be a tedious manual task.</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49839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02DCA-B4CA-FCA3-5134-AFEDBC30E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E90D94-696D-4D80-ECDB-A96B608F0D97}"/>
              </a:ext>
            </a:extLst>
          </p:cNvPr>
          <p:cNvSpPr>
            <a:spLocks noGrp="1"/>
          </p:cNvSpPr>
          <p:nvPr>
            <p:ph type="title"/>
          </p:nvPr>
        </p:nvSpPr>
        <p:spPr>
          <a:xfrm>
            <a:off x="103239" y="753228"/>
            <a:ext cx="10190943" cy="1080938"/>
          </a:xfrm>
        </p:spPr>
        <p:txBody>
          <a:bodyPr>
            <a:normAutofit/>
          </a:bodyPr>
          <a:lstStyle/>
          <a:p>
            <a:pPr algn="ctr"/>
            <a:r>
              <a:rPr lang="en-IN" b="1" dirty="0"/>
              <a:t>Personalized Recommendations and Targeting</a:t>
            </a:r>
            <a:endParaRPr lang="en-IN" sz="6000" b="1" dirty="0"/>
          </a:p>
        </p:txBody>
      </p:sp>
      <p:sp>
        <p:nvSpPr>
          <p:cNvPr id="4" name="TextBox 3">
            <a:extLst>
              <a:ext uri="{FF2B5EF4-FFF2-40B4-BE49-F238E27FC236}">
                <a16:creationId xmlns:a16="http://schemas.microsoft.com/office/drawing/2014/main" id="{1CCBC801-26CC-B778-436C-F7CFD93AC29C}"/>
              </a:ext>
            </a:extLst>
          </p:cNvPr>
          <p:cNvSpPr txBox="1"/>
          <p:nvPr/>
        </p:nvSpPr>
        <p:spPr>
          <a:xfrm>
            <a:off x="368709" y="2625213"/>
            <a:ext cx="11415251" cy="1258101"/>
          </a:xfrm>
          <a:prstGeom prst="rect">
            <a:avLst/>
          </a:prstGeom>
          <a:noFill/>
        </p:spPr>
        <p:txBody>
          <a:bodyPr wrap="square" rtlCol="0">
            <a:spAutoFit/>
          </a:bodyPr>
          <a:lstStyle/>
          <a:p>
            <a:pPr>
              <a:lnSpc>
                <a:spcPct val="107000"/>
              </a:lnSpc>
              <a:spcAft>
                <a:spcPts val="800"/>
              </a:spcAft>
            </a:pPr>
            <a:r>
              <a:rPr lang="en-US" sz="2400" dirty="0"/>
              <a:t>Accurate categorization based on product descriptions can enhance personalized recommendations. If products are well-categorized, the system can suggest related products more effectively, increasing customer engagement and sales.</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34159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55689-71EF-BB8F-6A1E-558C914578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C5F69E-5F25-2934-5565-56C61B2B77A2}"/>
              </a:ext>
            </a:extLst>
          </p:cNvPr>
          <p:cNvSpPr>
            <a:spLocks noGrp="1"/>
          </p:cNvSpPr>
          <p:nvPr>
            <p:ph type="title"/>
          </p:nvPr>
        </p:nvSpPr>
        <p:spPr>
          <a:xfrm>
            <a:off x="103239" y="753228"/>
            <a:ext cx="10190943" cy="1080938"/>
          </a:xfrm>
        </p:spPr>
        <p:txBody>
          <a:bodyPr>
            <a:normAutofit/>
          </a:bodyPr>
          <a:lstStyle/>
          <a:p>
            <a:pPr algn="ctr"/>
            <a:r>
              <a:rPr lang="en-IN" dirty="0"/>
              <a:t>Scalability for Growth</a:t>
            </a:r>
            <a:endParaRPr lang="en-IN" sz="6000" b="1" dirty="0"/>
          </a:p>
        </p:txBody>
      </p:sp>
      <p:sp>
        <p:nvSpPr>
          <p:cNvPr id="4" name="TextBox 3">
            <a:extLst>
              <a:ext uri="{FF2B5EF4-FFF2-40B4-BE49-F238E27FC236}">
                <a16:creationId xmlns:a16="http://schemas.microsoft.com/office/drawing/2014/main" id="{E5DF15E9-494B-FC6E-350A-6A3459DE1CD4}"/>
              </a:ext>
            </a:extLst>
          </p:cNvPr>
          <p:cNvSpPr txBox="1"/>
          <p:nvPr/>
        </p:nvSpPr>
        <p:spPr>
          <a:xfrm>
            <a:off x="368709" y="2625213"/>
            <a:ext cx="11415251" cy="1258101"/>
          </a:xfrm>
          <a:prstGeom prst="rect">
            <a:avLst/>
          </a:prstGeom>
          <a:noFill/>
        </p:spPr>
        <p:txBody>
          <a:bodyPr wrap="square" rtlCol="0">
            <a:spAutoFit/>
          </a:bodyPr>
          <a:lstStyle/>
          <a:p>
            <a:pPr>
              <a:lnSpc>
                <a:spcPct val="107000"/>
              </a:lnSpc>
              <a:spcAft>
                <a:spcPts val="800"/>
              </a:spcAft>
            </a:pPr>
            <a:r>
              <a:rPr lang="en-US" sz="2400" dirty="0"/>
              <a:t>As your e-commerce platform grows and more products are added, the system can scale the categorization process automatically without manual intervention, ensuring that new products are categorized quickly and accurately.</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389995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E2F8C-5C96-3131-DE78-3F1EEFA26B1B}"/>
              </a:ext>
            </a:extLst>
          </p:cNvPr>
          <p:cNvSpPr>
            <a:spLocks noGrp="1"/>
          </p:cNvSpPr>
          <p:nvPr>
            <p:ph type="title"/>
          </p:nvPr>
        </p:nvSpPr>
        <p:spPr/>
        <p:txBody>
          <a:bodyPr/>
          <a:lstStyle/>
          <a:p>
            <a:pPr algn="ctr"/>
            <a:r>
              <a:rPr lang="en-US" b="1" dirty="0"/>
              <a:t>PROBLEM STATEMENT</a:t>
            </a:r>
            <a:endParaRPr lang="en-IN" b="1" dirty="0"/>
          </a:p>
        </p:txBody>
      </p:sp>
      <p:sp>
        <p:nvSpPr>
          <p:cNvPr id="4" name="TextBox 3">
            <a:extLst>
              <a:ext uri="{FF2B5EF4-FFF2-40B4-BE49-F238E27FC236}">
                <a16:creationId xmlns:a16="http://schemas.microsoft.com/office/drawing/2014/main" id="{632C7B14-181E-65F2-4B15-ECA3FFCB8EFD}"/>
              </a:ext>
            </a:extLst>
          </p:cNvPr>
          <p:cNvSpPr txBox="1"/>
          <p:nvPr/>
        </p:nvSpPr>
        <p:spPr>
          <a:xfrm>
            <a:off x="388374" y="2418736"/>
            <a:ext cx="11415251" cy="4133311"/>
          </a:xfrm>
          <a:prstGeom prst="rect">
            <a:avLst/>
          </a:prstGeom>
          <a:noFill/>
        </p:spPr>
        <p:txBody>
          <a:bodyPr wrap="square" rtlCol="0">
            <a:spAutoFit/>
          </a:bodyPr>
          <a:lstStyle/>
          <a:p>
            <a:pPr>
              <a:lnSpc>
                <a:spcPct val="107000"/>
              </a:lnSpc>
              <a:spcAft>
                <a:spcPts val="800"/>
              </a:spcAft>
            </a:pPr>
            <a:r>
              <a:rPr lang="en-US" sz="2400" dirty="0">
                <a:effectLst/>
                <a:latin typeface="Quattrocento Sans" panose="020F0502020204030204" pitchFamily="34" charset="0"/>
                <a:ea typeface="Quattrocento Sans" panose="020F0502020204030204" pitchFamily="34" charset="0"/>
                <a:cs typeface="Quattrocento Sans" panose="020F0502020204030204" pitchFamily="34" charset="0"/>
              </a:rPr>
              <a:t>In the rapidly evolving world of eCommerce, accurate product categorization is crucial for ensuring seamless customer experiences, reducing search friction, and increasing product discoverability. However, the sheer volume of diverse products poses a significant challenge. Current classification systems struggle to handle ambiguities, unconventional naming conventions, and multi-language data. This hackathon aims to address these challenges by inviting participants to create innovative solutions that enhance product categorization efficiency, accuracy, and scalability.</a:t>
            </a:r>
            <a:endParaRPr lang="en-IN" sz="2400" dirty="0">
              <a:effectLst/>
              <a:latin typeface="Calibri" panose="020F0502020204030204" pitchFamily="34" charset="0"/>
              <a:ea typeface="Calibri" panose="020F0502020204030204" pitchFamily="34" charset="0"/>
            </a:endParaRPr>
          </a:p>
          <a:p>
            <a:pPr>
              <a:lnSpc>
                <a:spcPct val="107000"/>
              </a:lnSpc>
              <a:spcAft>
                <a:spcPts val="800"/>
              </a:spcAft>
            </a:pPr>
            <a:r>
              <a:rPr lang="en-US" sz="2400" dirty="0">
                <a:effectLst/>
                <a:latin typeface="Quattrocento Sans" panose="020F0502020204030204" pitchFamily="34" charset="0"/>
                <a:ea typeface="Quattrocento Sans" panose="020F0502020204030204" pitchFamily="34" charset="0"/>
                <a:cs typeface="Quattrocento Sans" panose="020F0502020204030204" pitchFamily="34" charset="0"/>
              </a:rPr>
              <a:t>Develop a text classification model that categorizes products with maximum accuracy based on description of the product.</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2421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32B9C-DA6D-EFC5-A772-18B3823E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974DFD-A073-2D4E-5779-0BCD2A81260F}"/>
              </a:ext>
            </a:extLst>
          </p:cNvPr>
          <p:cNvSpPr>
            <a:spLocks noGrp="1"/>
          </p:cNvSpPr>
          <p:nvPr>
            <p:ph type="title"/>
          </p:nvPr>
        </p:nvSpPr>
        <p:spPr/>
        <p:txBody>
          <a:bodyPr/>
          <a:lstStyle/>
          <a:p>
            <a:pPr algn="ctr"/>
            <a:r>
              <a:rPr lang="en-US" b="1" dirty="0"/>
              <a:t>PROBLEM SOLVING APPROACH</a:t>
            </a:r>
            <a:endParaRPr lang="en-IN" b="1" dirty="0"/>
          </a:p>
        </p:txBody>
      </p:sp>
      <p:sp>
        <p:nvSpPr>
          <p:cNvPr id="4" name="TextBox 3">
            <a:extLst>
              <a:ext uri="{FF2B5EF4-FFF2-40B4-BE49-F238E27FC236}">
                <a16:creationId xmlns:a16="http://schemas.microsoft.com/office/drawing/2014/main" id="{24FEE9C5-55D3-D5F9-7D0D-8195E509E7CB}"/>
              </a:ext>
            </a:extLst>
          </p:cNvPr>
          <p:cNvSpPr txBox="1"/>
          <p:nvPr/>
        </p:nvSpPr>
        <p:spPr>
          <a:xfrm>
            <a:off x="265470" y="2123768"/>
            <a:ext cx="11415251" cy="4847289"/>
          </a:xfrm>
          <a:prstGeom prst="rect">
            <a:avLst/>
          </a:prstGeom>
          <a:noFill/>
        </p:spPr>
        <p:txBody>
          <a:bodyPr wrap="square" rtlCol="0">
            <a:spAutoFit/>
          </a:bodyPr>
          <a:lstStyle/>
          <a:p>
            <a:pPr>
              <a:lnSpc>
                <a:spcPct val="107000"/>
              </a:lnSpc>
              <a:spcAft>
                <a:spcPts val="800"/>
              </a:spcAft>
            </a:pPr>
            <a:r>
              <a:rPr lang="en-US" sz="2400" dirty="0">
                <a:effectLst/>
                <a:latin typeface="Quattrocento Sans" panose="020F0502020204030204" pitchFamily="34" charset="0"/>
                <a:ea typeface="Quattrocento Sans" panose="020F0502020204030204" pitchFamily="34" charset="0"/>
                <a:cs typeface="Quattrocento Sans" panose="020F0502020204030204" pitchFamily="34" charset="0"/>
              </a:rPr>
              <a:t>Since we will be working with textual description, this is an NLP Problem. Here are the steps involved</a:t>
            </a:r>
          </a:p>
          <a:p>
            <a:pPr marL="457200" indent="-457200">
              <a:lnSpc>
                <a:spcPct val="107000"/>
              </a:lnSpc>
              <a:spcAft>
                <a:spcPts val="800"/>
              </a:spcAft>
              <a:buAutoNum type="arabicPeriod"/>
            </a:pPr>
            <a:r>
              <a:rPr lang="en-US" sz="2400" dirty="0">
                <a:latin typeface="Quattrocento Sans" panose="020F0502020204030204" pitchFamily="34" charset="0"/>
                <a:ea typeface="Calibri" panose="020F0502020204030204" pitchFamily="34" charset="0"/>
              </a:rPr>
              <a:t>Load the dataset</a:t>
            </a:r>
          </a:p>
          <a:p>
            <a:pPr marL="457200" indent="-457200">
              <a:lnSpc>
                <a:spcPct val="107000"/>
              </a:lnSpc>
              <a:spcAft>
                <a:spcPts val="800"/>
              </a:spcAft>
              <a:buAutoNum type="arabicPeriod"/>
            </a:pPr>
            <a:r>
              <a:rPr lang="en-US" sz="2400" dirty="0">
                <a:effectLst/>
                <a:latin typeface="Quattrocento Sans" panose="020F0502020204030204" pitchFamily="34" charset="0"/>
                <a:ea typeface="Calibri" panose="020F0502020204030204" pitchFamily="34" charset="0"/>
              </a:rPr>
              <a:t>Perform EDA(Exploratory Data Analysis) to extract valuable business insights</a:t>
            </a:r>
          </a:p>
          <a:p>
            <a:pPr marL="457200" indent="-457200">
              <a:lnSpc>
                <a:spcPct val="107000"/>
              </a:lnSpc>
              <a:spcAft>
                <a:spcPts val="800"/>
              </a:spcAft>
              <a:buAutoNum type="arabicPeriod"/>
            </a:pPr>
            <a:r>
              <a:rPr lang="en-US" sz="2400" dirty="0">
                <a:latin typeface="Quattrocento Sans" panose="020F0502020204030204" pitchFamily="34" charset="0"/>
                <a:ea typeface="Calibri" panose="020F0502020204030204" pitchFamily="34" charset="0"/>
              </a:rPr>
              <a:t>Using NLTK for data preprocessing and feature engineering</a:t>
            </a:r>
          </a:p>
          <a:p>
            <a:pPr marL="457200" indent="-457200">
              <a:lnSpc>
                <a:spcPct val="107000"/>
              </a:lnSpc>
              <a:spcAft>
                <a:spcPts val="800"/>
              </a:spcAft>
              <a:buAutoNum type="arabicPeriod"/>
            </a:pPr>
            <a:r>
              <a:rPr lang="en-US" sz="2400" dirty="0">
                <a:latin typeface="Quattrocento Sans" panose="020F0502020204030204" pitchFamily="34" charset="0"/>
                <a:ea typeface="Calibri" panose="020F0502020204030204" pitchFamily="34" charset="0"/>
              </a:rPr>
              <a:t>Transform Textual description to numerical features </a:t>
            </a:r>
          </a:p>
          <a:p>
            <a:pPr marL="457200" indent="-457200">
              <a:lnSpc>
                <a:spcPct val="107000"/>
              </a:lnSpc>
              <a:spcAft>
                <a:spcPts val="800"/>
              </a:spcAft>
              <a:buAutoNum type="arabicPeriod"/>
            </a:pPr>
            <a:r>
              <a:rPr lang="en-US" sz="2400" dirty="0">
                <a:latin typeface="Quattrocento Sans" panose="020F0502020204030204" pitchFamily="34" charset="0"/>
                <a:ea typeface="Calibri" panose="020F0502020204030204" pitchFamily="34" charset="0"/>
              </a:rPr>
              <a:t>Train and evaluate various suitable machine learning models</a:t>
            </a:r>
          </a:p>
          <a:p>
            <a:pPr marL="457200" indent="-457200">
              <a:lnSpc>
                <a:spcPct val="107000"/>
              </a:lnSpc>
              <a:spcAft>
                <a:spcPts val="800"/>
              </a:spcAft>
              <a:buAutoNum type="arabicPeriod"/>
            </a:pPr>
            <a:r>
              <a:rPr lang="en-US" sz="2400" dirty="0">
                <a:effectLst/>
                <a:latin typeface="Quattrocento Sans" panose="020F0502020204030204" pitchFamily="34" charset="0"/>
                <a:ea typeface="Calibri" panose="020F0502020204030204" pitchFamily="34" charset="0"/>
              </a:rPr>
              <a:t>Fine tune them if</a:t>
            </a:r>
            <a:r>
              <a:rPr lang="en-US" sz="2400" dirty="0">
                <a:latin typeface="Quattrocento Sans" panose="020F0502020204030204" pitchFamily="34" charset="0"/>
                <a:ea typeface="Calibri" panose="020F0502020204030204" pitchFamily="34" charset="0"/>
              </a:rPr>
              <a:t> </a:t>
            </a:r>
            <a:r>
              <a:rPr lang="en-US" sz="2400" dirty="0" err="1">
                <a:latin typeface="Quattrocento Sans" panose="020F0502020204030204" pitchFamily="34" charset="0"/>
                <a:ea typeface="Calibri" panose="020F0502020204030204" pitchFamily="34" charset="0"/>
              </a:rPr>
              <a:t>neccessary</a:t>
            </a:r>
            <a:r>
              <a:rPr lang="en-US" sz="2400" dirty="0">
                <a:latin typeface="Quattrocento Sans" panose="020F0502020204030204" pitchFamily="34" charset="0"/>
                <a:ea typeface="Calibri" panose="020F0502020204030204" pitchFamily="34" charset="0"/>
              </a:rPr>
              <a:t> using Hyperparameter tuning</a:t>
            </a:r>
          </a:p>
          <a:p>
            <a:pPr marL="457200" indent="-457200">
              <a:lnSpc>
                <a:spcPct val="107000"/>
              </a:lnSpc>
              <a:spcAft>
                <a:spcPts val="800"/>
              </a:spcAft>
              <a:buAutoNum type="arabicPeriod"/>
            </a:pPr>
            <a:r>
              <a:rPr lang="en-IN" sz="2400" dirty="0">
                <a:effectLst/>
                <a:latin typeface="Calibri" panose="020F0502020204030204" pitchFamily="34" charset="0"/>
                <a:ea typeface="Calibri" panose="020F0502020204030204" pitchFamily="34" charset="0"/>
              </a:rPr>
              <a:t>Get our predictions</a:t>
            </a:r>
          </a:p>
          <a:p>
            <a:pPr marL="457200" indent="-457200">
              <a:lnSpc>
                <a:spcPct val="107000"/>
              </a:lnSpc>
              <a:spcAft>
                <a:spcPts val="800"/>
              </a:spcAft>
              <a:buAutoNum type="arabicPeriod"/>
            </a:pPr>
            <a:r>
              <a:rPr lang="en-IN" sz="2400" dirty="0">
                <a:latin typeface="Calibri" panose="020F0502020204030204" pitchFamily="34" charset="0"/>
                <a:ea typeface="Calibri" panose="020F0502020204030204" pitchFamily="34" charset="0"/>
              </a:rPr>
              <a:t>Finally, we will compare the various models to get the best performing model</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90793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72DA5-9993-6BE0-AE07-1C65DCFFCA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C4C9F6-9EE5-03D5-2A55-9C972784B363}"/>
              </a:ext>
            </a:extLst>
          </p:cNvPr>
          <p:cNvSpPr>
            <a:spLocks noGrp="1"/>
          </p:cNvSpPr>
          <p:nvPr>
            <p:ph type="title"/>
          </p:nvPr>
        </p:nvSpPr>
        <p:spPr/>
        <p:txBody>
          <a:bodyPr/>
          <a:lstStyle/>
          <a:p>
            <a:pPr algn="ctr"/>
            <a:r>
              <a:rPr lang="en-US" b="1" dirty="0"/>
              <a:t>INSIGHTS</a:t>
            </a:r>
            <a:endParaRPr lang="en-IN" b="1" dirty="0"/>
          </a:p>
        </p:txBody>
      </p:sp>
      <p:sp>
        <p:nvSpPr>
          <p:cNvPr id="4" name="TextBox 3">
            <a:extLst>
              <a:ext uri="{FF2B5EF4-FFF2-40B4-BE49-F238E27FC236}">
                <a16:creationId xmlns:a16="http://schemas.microsoft.com/office/drawing/2014/main" id="{74C1196B-20E4-983B-4113-BC4EBDA097DF}"/>
              </a:ext>
            </a:extLst>
          </p:cNvPr>
          <p:cNvSpPr txBox="1"/>
          <p:nvPr/>
        </p:nvSpPr>
        <p:spPr>
          <a:xfrm>
            <a:off x="206477" y="2241755"/>
            <a:ext cx="11415251" cy="4986686"/>
          </a:xfrm>
          <a:prstGeom prst="rect">
            <a:avLst/>
          </a:prstGeom>
          <a:noFill/>
        </p:spPr>
        <p:txBody>
          <a:bodyPr wrap="square" rtlCol="0">
            <a:spAutoFit/>
          </a:bodyPr>
          <a:lstStyle/>
          <a:p>
            <a:pPr>
              <a:lnSpc>
                <a:spcPct val="107000"/>
              </a:lnSpc>
              <a:spcAft>
                <a:spcPts val="800"/>
              </a:spcAft>
            </a:pPr>
            <a:r>
              <a:rPr lang="en-US" sz="2400" dirty="0">
                <a:effectLst/>
                <a:latin typeface="Quattrocento Sans" panose="020F0502020204030204" pitchFamily="34" charset="0"/>
                <a:ea typeface="Quattrocento Sans" panose="020F0502020204030204" pitchFamily="34" charset="0"/>
                <a:cs typeface="Quattrocento Sans" panose="020F0502020204030204" pitchFamily="34" charset="0"/>
              </a:rPr>
              <a:t>The highest selling category is : </a:t>
            </a:r>
          </a:p>
          <a:p>
            <a:pPr>
              <a:lnSpc>
                <a:spcPct val="107000"/>
              </a:lnSpc>
              <a:spcAft>
                <a:spcPts val="800"/>
              </a:spcAft>
            </a:pPr>
            <a:r>
              <a:rPr lang="en-US" sz="2000" dirty="0">
                <a:latin typeface="Quattrocento Sans" panose="020F0502020204030204" pitchFamily="34" charset="0"/>
                <a:ea typeface="Quattrocento Sans" panose="020F0502020204030204" pitchFamily="34" charset="0"/>
                <a:cs typeface="Quattrocento Sans" panose="020F0502020204030204" pitchFamily="34" charset="0"/>
              </a:rPr>
              <a:t> C</a:t>
            </a:r>
            <a:r>
              <a:rPr lang="en-US" sz="2000" dirty="0">
                <a:effectLst/>
                <a:latin typeface="Quattrocento Sans" panose="020F0502020204030204" pitchFamily="34" charset="0"/>
                <a:ea typeface="Quattrocento Sans" panose="020F0502020204030204" pitchFamily="34" charset="0"/>
                <a:cs typeface="Quattrocento Sans" panose="020F0502020204030204" pitchFamily="34" charset="0"/>
              </a:rPr>
              <a:t>lothin</a:t>
            </a:r>
            <a:r>
              <a:rPr lang="en-US" sz="2000" dirty="0">
                <a:latin typeface="Quattrocento Sans" panose="020F0502020204030204" pitchFamily="34" charset="0"/>
                <a:ea typeface="Quattrocento Sans" panose="020F0502020204030204" pitchFamily="34" charset="0"/>
                <a:cs typeface="Quattrocento Sans" panose="020F0502020204030204" pitchFamily="34" charset="0"/>
              </a:rPr>
              <a:t>g </a:t>
            </a:r>
          </a:p>
          <a:p>
            <a:pPr>
              <a:lnSpc>
                <a:spcPct val="107000"/>
              </a:lnSpc>
              <a:spcAft>
                <a:spcPts val="800"/>
              </a:spcAft>
            </a:pPr>
            <a:r>
              <a:rPr lang="en-US" sz="2000" dirty="0">
                <a:latin typeface="Quattrocento Sans" panose="020F0502020204030204" pitchFamily="34" charset="0"/>
                <a:ea typeface="Quattrocento Sans" panose="020F0502020204030204" pitchFamily="34" charset="0"/>
                <a:cs typeface="Quattrocento Sans" panose="020F0502020204030204" pitchFamily="34" charset="0"/>
              </a:rPr>
              <a:t> Jewelry</a:t>
            </a:r>
          </a:p>
          <a:p>
            <a:pPr>
              <a:lnSpc>
                <a:spcPct val="107000"/>
              </a:lnSpc>
              <a:spcAft>
                <a:spcPts val="800"/>
              </a:spcAft>
            </a:pPr>
            <a:endParaRPr lang="en-US" sz="2400" dirty="0">
              <a:effectLst/>
              <a:latin typeface="Quattrocento Sans" panose="020F0502020204030204" pitchFamily="34" charset="0"/>
              <a:ea typeface="Calibri" panose="020F0502020204030204" pitchFamily="34" charset="0"/>
            </a:endParaRPr>
          </a:p>
          <a:p>
            <a:pPr>
              <a:lnSpc>
                <a:spcPct val="107000"/>
              </a:lnSpc>
              <a:spcAft>
                <a:spcPts val="800"/>
              </a:spcAft>
            </a:pPr>
            <a:r>
              <a:rPr lang="en-US" sz="2400" dirty="0">
                <a:latin typeface="Quattrocento Sans" panose="020F0502020204030204" pitchFamily="34" charset="0"/>
                <a:ea typeface="Calibri" panose="020F0502020204030204" pitchFamily="34" charset="0"/>
              </a:rPr>
              <a:t>Least selling categories are:</a:t>
            </a:r>
          </a:p>
          <a:p>
            <a:pPr>
              <a:lnSpc>
                <a:spcPct val="107000"/>
              </a:lnSpc>
              <a:spcAft>
                <a:spcPts val="800"/>
              </a:spcAft>
            </a:pPr>
            <a:r>
              <a:rPr lang="en-US" sz="2000" dirty="0">
                <a:latin typeface="Quattrocento Sans" panose="020F0502020204030204" pitchFamily="34" charset="0"/>
              </a:rPr>
              <a:t> Tools &amp; hardware,</a:t>
            </a:r>
          </a:p>
          <a:p>
            <a:pPr>
              <a:lnSpc>
                <a:spcPct val="107000"/>
              </a:lnSpc>
              <a:spcAft>
                <a:spcPts val="800"/>
              </a:spcAft>
            </a:pPr>
            <a:r>
              <a:rPr lang="en-US" sz="2000" dirty="0">
                <a:latin typeface="Quattrocento Sans" panose="020F0502020204030204" pitchFamily="34" charset="0"/>
              </a:rPr>
              <a:t> Toys &amp; School Supplies,</a:t>
            </a:r>
          </a:p>
          <a:p>
            <a:pPr>
              <a:lnSpc>
                <a:spcPct val="107000"/>
              </a:lnSpc>
              <a:spcAft>
                <a:spcPts val="800"/>
              </a:spcAft>
            </a:pPr>
            <a:r>
              <a:rPr lang="en-US" sz="2000" dirty="0">
                <a:latin typeface="Quattrocento Sans" panose="020F0502020204030204" pitchFamily="34" charset="0"/>
              </a:rPr>
              <a:t> Pens &amp; </a:t>
            </a:r>
            <a:r>
              <a:rPr lang="en-US" sz="2000" dirty="0" err="1">
                <a:latin typeface="Quattrocento Sans" panose="020F0502020204030204" pitchFamily="34" charset="0"/>
              </a:rPr>
              <a:t>Sationary</a:t>
            </a:r>
            <a:r>
              <a:rPr lang="en-US" sz="2000" dirty="0">
                <a:latin typeface="Quattrocento Sans" panose="020F0502020204030204" pitchFamily="34" charset="0"/>
              </a:rPr>
              <a:t> </a:t>
            </a:r>
          </a:p>
          <a:p>
            <a:pPr>
              <a:lnSpc>
                <a:spcPct val="107000"/>
              </a:lnSpc>
              <a:spcAft>
                <a:spcPts val="800"/>
              </a:spcAft>
            </a:pPr>
            <a:r>
              <a:rPr lang="en-US" sz="2000" dirty="0">
                <a:latin typeface="Quattrocento Sans" panose="020F0502020204030204" pitchFamily="34" charset="0"/>
              </a:rPr>
              <a:t> Baby Care</a:t>
            </a:r>
          </a:p>
          <a:p>
            <a:pPr>
              <a:lnSpc>
                <a:spcPct val="107000"/>
              </a:lnSpc>
              <a:spcAft>
                <a:spcPts val="800"/>
              </a:spcAft>
            </a:pPr>
            <a:r>
              <a:rPr lang="en-US" sz="2000" dirty="0">
                <a:latin typeface="Quattrocento Sans" panose="020F0502020204030204" pitchFamily="34" charset="0"/>
              </a:rPr>
              <a:t> Bags Wallets Belts</a:t>
            </a:r>
            <a:endParaRPr lang="en-IN" sz="2000" dirty="0">
              <a:latin typeface="Quattrocento Sans" panose="020F0502020204030204" pitchFamily="34" charset="0"/>
            </a:endParaRPr>
          </a:p>
          <a:p>
            <a:pPr>
              <a:lnSpc>
                <a:spcPct val="107000"/>
              </a:lnSpc>
              <a:spcAft>
                <a:spcPts val="800"/>
              </a:spcAft>
            </a:pP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3767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a bar graph&#10;&#10;Description automatically generated with medium confidence">
            <a:extLst>
              <a:ext uri="{FF2B5EF4-FFF2-40B4-BE49-F238E27FC236}">
                <a16:creationId xmlns:a16="http://schemas.microsoft.com/office/drawing/2014/main" id="{F75ED6A1-8D7C-B825-0A42-B6B7D3628ABD}"/>
              </a:ext>
            </a:extLst>
          </p:cNvPr>
          <p:cNvPicPr>
            <a:picLocks noChangeAspect="1"/>
          </p:cNvPicPr>
          <p:nvPr/>
        </p:nvPicPr>
        <p:blipFill>
          <a:blip r:embed="rId3"/>
          <a:stretch>
            <a:fillRect/>
          </a:stretch>
        </p:blipFill>
        <p:spPr>
          <a:xfrm>
            <a:off x="1297859" y="626533"/>
            <a:ext cx="8126360" cy="5604933"/>
          </a:xfrm>
          <a:prstGeom prst="rect">
            <a:avLst/>
          </a:prstGeom>
          <a:ln>
            <a:noFill/>
          </a:ln>
          <a:effectLst/>
        </p:spPr>
      </p:pic>
      <p:pic>
        <p:nvPicPr>
          <p:cNvPr id="22" name="Picture 21">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4" name="Rectangle 23">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06425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C4A3-D98F-D485-548F-69A7727E9D3C}"/>
              </a:ext>
            </a:extLst>
          </p:cNvPr>
          <p:cNvSpPr>
            <a:spLocks noGrp="1"/>
          </p:cNvSpPr>
          <p:nvPr>
            <p:ph type="title"/>
          </p:nvPr>
        </p:nvSpPr>
        <p:spPr/>
        <p:txBody>
          <a:bodyPr/>
          <a:lstStyle/>
          <a:p>
            <a:pPr algn="ctr"/>
            <a:r>
              <a:rPr lang="en-US" dirty="0"/>
              <a:t>Model used:</a:t>
            </a:r>
            <a:endParaRPr lang="en-IN" dirty="0"/>
          </a:p>
        </p:txBody>
      </p:sp>
      <p:sp>
        <p:nvSpPr>
          <p:cNvPr id="4" name="TextBox 3">
            <a:extLst>
              <a:ext uri="{FF2B5EF4-FFF2-40B4-BE49-F238E27FC236}">
                <a16:creationId xmlns:a16="http://schemas.microsoft.com/office/drawing/2014/main" id="{91D9B257-6ED7-6031-12EF-CB7164800AB3}"/>
              </a:ext>
            </a:extLst>
          </p:cNvPr>
          <p:cNvSpPr txBox="1"/>
          <p:nvPr/>
        </p:nvSpPr>
        <p:spPr>
          <a:xfrm>
            <a:off x="3606768" y="2669458"/>
            <a:ext cx="4893327" cy="3416320"/>
          </a:xfrm>
          <a:prstGeom prst="rect">
            <a:avLst/>
          </a:prstGeom>
          <a:noFill/>
        </p:spPr>
        <p:txBody>
          <a:bodyPr wrap="none" rtlCol="0">
            <a:spAutoFit/>
          </a:bodyPr>
          <a:lstStyle/>
          <a:p>
            <a:pPr marL="342900" indent="-342900">
              <a:buFont typeface="Arial" panose="020B0604020202020204" pitchFamily="34" charset="0"/>
              <a:buChar char="•"/>
            </a:pPr>
            <a:r>
              <a:rPr lang="en-US" sz="2400" dirty="0"/>
              <a:t>Logistic Regression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MultiNomialNB</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err="1"/>
              <a:t>RandomForestClassifier</a:t>
            </a:r>
            <a:endParaRPr lang="en-US" sz="2400" dirty="0"/>
          </a:p>
          <a:p>
            <a:endParaRPr lang="en-US" sz="2400" dirty="0"/>
          </a:p>
          <a:p>
            <a:pPr marL="342900" indent="-342900">
              <a:buFont typeface="Arial" panose="020B0604020202020204" pitchFamily="34" charset="0"/>
              <a:buChar char="•"/>
            </a:pPr>
            <a:r>
              <a:rPr lang="en-IN" sz="2400" dirty="0"/>
              <a:t>Deep Learning Approach (LSTM)</a:t>
            </a: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65209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6F162CF-573F-4639-AF5E-5FED4D67E5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277" y="609600"/>
            <a:ext cx="9659904" cy="5604933"/>
          </a:xfrm>
          <a:prstGeom prst="rect">
            <a:avLst/>
          </a:prstGeom>
          <a:solidFill>
            <a:srgbClr val="FFFFFF"/>
          </a:solidFill>
          <a:ln>
            <a:noFill/>
          </a:ln>
          <a:effectLst>
            <a:outerShdw blurRad="76200" dist="63500" dir="5040000" algn="ctr" rotWithShape="0">
              <a:srgbClr val="000000">
                <a:alpha val="41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table with numbers and letters">
            <a:extLst>
              <a:ext uri="{FF2B5EF4-FFF2-40B4-BE49-F238E27FC236}">
                <a16:creationId xmlns:a16="http://schemas.microsoft.com/office/drawing/2014/main" id="{0102F0AB-905B-E654-F1AB-E6AA6F60AF0C}"/>
              </a:ext>
            </a:extLst>
          </p:cNvPr>
          <p:cNvPicPr>
            <a:picLocks noChangeAspect="1"/>
          </p:cNvPicPr>
          <p:nvPr/>
        </p:nvPicPr>
        <p:blipFill>
          <a:blip r:embed="rId2"/>
          <a:stretch>
            <a:fillRect/>
          </a:stretch>
        </p:blipFill>
        <p:spPr>
          <a:xfrm>
            <a:off x="939358" y="606646"/>
            <a:ext cx="9040214" cy="5604933"/>
          </a:xfrm>
          <a:prstGeom prst="rect">
            <a:avLst/>
          </a:prstGeom>
          <a:ln>
            <a:noFill/>
          </a:ln>
          <a:effectLst/>
        </p:spPr>
      </p:pic>
      <p:pic>
        <p:nvPicPr>
          <p:cNvPr id="14" name="Picture 13">
            <a:extLst>
              <a:ext uri="{FF2B5EF4-FFF2-40B4-BE49-F238E27FC236}">
                <a16:creationId xmlns:a16="http://schemas.microsoft.com/office/drawing/2014/main" id="{5DE918B2-3C9B-4C0E-9303-1C05C39F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a:extLst>
              <a:ext uri="{FF2B5EF4-FFF2-40B4-BE49-F238E27FC236}">
                <a16:creationId xmlns:a16="http://schemas.microsoft.com/office/drawing/2014/main" id="{13D5C902-E4C0-4AFC-9EFC-3D1605AC5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172274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2B8D-DAC2-226F-5B62-A4A8EF5B89DF}"/>
              </a:ext>
            </a:extLst>
          </p:cNvPr>
          <p:cNvSpPr>
            <a:spLocks noGrp="1"/>
          </p:cNvSpPr>
          <p:nvPr>
            <p:ph type="title"/>
          </p:nvPr>
        </p:nvSpPr>
        <p:spPr/>
        <p:txBody>
          <a:bodyPr/>
          <a:lstStyle/>
          <a:p>
            <a:pPr algn="ctr"/>
            <a:r>
              <a:rPr lang="en-US" dirty="0"/>
              <a:t>Business Values by this solution: </a:t>
            </a:r>
            <a:endParaRPr lang="en-IN" dirty="0"/>
          </a:p>
        </p:txBody>
      </p:sp>
      <p:sp>
        <p:nvSpPr>
          <p:cNvPr id="8" name="Rectangle 4">
            <a:extLst>
              <a:ext uri="{FF2B5EF4-FFF2-40B4-BE49-F238E27FC236}">
                <a16:creationId xmlns:a16="http://schemas.microsoft.com/office/drawing/2014/main" id="{04EBADB9-961B-C204-940D-15F72BB4E0F4}"/>
              </a:ext>
            </a:extLst>
          </p:cNvPr>
          <p:cNvSpPr>
            <a:spLocks noChangeArrowheads="1"/>
          </p:cNvSpPr>
          <p:nvPr/>
        </p:nvSpPr>
        <p:spPr bwMode="auto">
          <a:xfrm>
            <a:off x="472440" y="3194596"/>
            <a:ext cx="1171956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business value of product categorization can be significant, especially in e-commerce or large retail environments. Here’s how it adds value across various aspects...</a:t>
            </a:r>
          </a:p>
        </p:txBody>
      </p:sp>
    </p:spTree>
    <p:extLst>
      <p:ext uri="{BB962C8B-B14F-4D97-AF65-F5344CB8AC3E}">
        <p14:creationId xmlns:p14="http://schemas.microsoft.com/office/powerpoint/2010/main" val="3643057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734F5-9D50-0825-1C8F-050A9895B0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3AF6C-70E0-1B43-00D2-92E25B7A834C}"/>
              </a:ext>
            </a:extLst>
          </p:cNvPr>
          <p:cNvSpPr>
            <a:spLocks noGrp="1"/>
          </p:cNvSpPr>
          <p:nvPr>
            <p:ph type="title"/>
          </p:nvPr>
        </p:nvSpPr>
        <p:spPr/>
        <p:txBody>
          <a:bodyPr>
            <a:normAutofit fontScale="90000"/>
          </a:bodyPr>
          <a:lstStyle/>
          <a:p>
            <a:pPr algn="ctr"/>
            <a:r>
              <a:rPr lang="en-US" sz="4000" dirty="0"/>
              <a:t>Improved User Experience and Searchability</a:t>
            </a:r>
            <a:endParaRPr lang="en-IN" sz="4000" b="1" dirty="0"/>
          </a:p>
        </p:txBody>
      </p:sp>
      <p:sp>
        <p:nvSpPr>
          <p:cNvPr id="4" name="TextBox 3">
            <a:extLst>
              <a:ext uri="{FF2B5EF4-FFF2-40B4-BE49-F238E27FC236}">
                <a16:creationId xmlns:a16="http://schemas.microsoft.com/office/drawing/2014/main" id="{F8DA7B01-6C5E-A148-A626-73BD2A2E7F87}"/>
              </a:ext>
            </a:extLst>
          </p:cNvPr>
          <p:cNvSpPr txBox="1"/>
          <p:nvPr/>
        </p:nvSpPr>
        <p:spPr>
          <a:xfrm>
            <a:off x="368709" y="2625213"/>
            <a:ext cx="11415251" cy="1653273"/>
          </a:xfrm>
          <a:prstGeom prst="rect">
            <a:avLst/>
          </a:prstGeom>
          <a:noFill/>
        </p:spPr>
        <p:txBody>
          <a:bodyPr wrap="square" rtlCol="0">
            <a:spAutoFit/>
          </a:bodyPr>
          <a:lstStyle/>
          <a:p>
            <a:pPr>
              <a:lnSpc>
                <a:spcPct val="107000"/>
              </a:lnSpc>
              <a:spcAft>
                <a:spcPts val="800"/>
              </a:spcAft>
            </a:pPr>
            <a:r>
              <a:rPr lang="en-US" sz="2400" dirty="0"/>
              <a:t>By accurately categorizing products based on their descriptions, you improve the searchability of the products. Customers can filter and search products more efficiently when they are properly categorized. This can significantly enhance the customer journey.</a:t>
            </a:r>
            <a:endParaRPr lang="en-IN" sz="2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4989446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TM04033917[[fn=Berlin]]</Template>
  <TotalTime>257</TotalTime>
  <Words>480</Words>
  <Application>Microsoft Office PowerPoint</Application>
  <PresentationFormat>Widescreen</PresentationFormat>
  <Paragraphs>47</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Arial</vt:lpstr>
      <vt:lpstr>Calibri</vt:lpstr>
      <vt:lpstr>Quattrocento Sans</vt:lpstr>
      <vt:lpstr>Trebuchet MS</vt:lpstr>
      <vt:lpstr>Berlin</vt:lpstr>
      <vt:lpstr>E-Commerce Product Categorization System</vt:lpstr>
      <vt:lpstr>PROBLEM STATEMENT</vt:lpstr>
      <vt:lpstr>PROBLEM SOLVING APPROACH</vt:lpstr>
      <vt:lpstr>INSIGHTS</vt:lpstr>
      <vt:lpstr>PowerPoint Presentation</vt:lpstr>
      <vt:lpstr>Model used:</vt:lpstr>
      <vt:lpstr>PowerPoint Presentation</vt:lpstr>
      <vt:lpstr>Business Values by this solution: </vt:lpstr>
      <vt:lpstr>Improved User Experience and Searchability</vt:lpstr>
      <vt:lpstr>Streamlined Inventory Management</vt:lpstr>
      <vt:lpstr>Increased Operational Efficiency</vt:lpstr>
      <vt:lpstr>Personalized Recommendations and Targeting</vt:lpstr>
      <vt:lpstr>Scalability for Growth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GOYAL</dc:creator>
  <cp:lastModifiedBy>SHUBHAM GOYAL</cp:lastModifiedBy>
  <cp:revision>4</cp:revision>
  <dcterms:created xsi:type="dcterms:W3CDTF">2024-12-22T14:40:13Z</dcterms:created>
  <dcterms:modified xsi:type="dcterms:W3CDTF">2024-12-22T20:06:42Z</dcterms:modified>
</cp:coreProperties>
</file>