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8" r:id="rId15"/>
    <p:sldId id="278" r:id="rId16"/>
    <p:sldId id="269" r:id="rId17"/>
    <p:sldId id="274" r:id="rId18"/>
    <p:sldId id="270" r:id="rId19"/>
    <p:sldId id="271" r:id="rId20"/>
    <p:sldId id="272" r:id="rId21"/>
    <p:sldId id="282" r:id="rId22"/>
    <p:sldId id="281" r:id="rId23"/>
    <p:sldId id="273" r:id="rId24"/>
    <p:sldId id="275" r:id="rId25"/>
    <p:sldId id="276"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2A6-9F71-4D08-9AD7-88B30F4CE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09A81-DA5E-4A2C-B614-997F7163E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FD535-0FE8-4048-A561-03F1998C8F74}"/>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44069400-A8BF-4901-8218-D8C43BB11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C4CC3-45EB-4072-B4F7-CE7299898C97}"/>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79150017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9454-967E-4770-A0D5-8B0EB4D958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29876-35B9-4199-A46C-29AC7CCAA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F8EC-2BAF-4A4C-8F4B-2449F5FE7C04}"/>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BD6195FD-01F1-4ED8-B83A-6D888894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36F7-EB0D-428E-96BF-E799D5314B3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81227399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B9861-0C35-41BF-8F92-A55758970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36FF5-4384-4807-8DCD-428979E15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062EC-7A43-43AB-945F-F2933831860F}"/>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8F79372F-EEDB-4DF5-A55A-4FB9B000E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8234B-5479-40AE-9906-442F459F024D}"/>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996091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769D-D751-4746-95C3-344787274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1FAEC-DDF5-4152-B1E6-884E1EB16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066F-CD9D-42D9-AB03-B6767BE619A3}"/>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B0AF323D-D64F-4581-8D1C-02A895FC2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88A30-AC62-4062-8636-E83329E50ED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362705209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8AC-1507-44AB-90AC-82F98D329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41A04F-DF10-49B3-8265-6FEB12600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86DBE-451D-485D-8A74-07034FF92DBB}"/>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C7169DA6-CA7B-42A2-9463-C920E7AE1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4DE83-3BC1-4814-BACF-8CA0904B9CB8}"/>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38846379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423F-A43C-4161-92D0-79CB8A4F2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51014-6891-46C5-A684-7D25277B0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92D97A-49CD-41A0-AE8A-C52CA9B9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2C4B0-D65F-4275-B3D6-30739D4B9533}"/>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6" name="Footer Placeholder 5">
            <a:extLst>
              <a:ext uri="{FF2B5EF4-FFF2-40B4-BE49-F238E27FC236}">
                <a16:creationId xmlns:a16="http://schemas.microsoft.com/office/drawing/2014/main" id="{A3C07D27-24D7-49F8-AB9D-0B9818A7F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8EA15-0E6A-48A0-8281-4E69C6DD6216}"/>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0324563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DC-A944-4144-92F3-645DFA0C3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353F3-25F2-49BE-8CD0-7CEA02A56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F91FE-6E26-4761-A425-6CD7015F3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2A62F-86A0-4E61-96BD-6DF06223B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0700D-8BB7-45CA-BAC2-C6CD2B586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5EB2A-BF1B-462B-B3A2-E94FCF877EF5}"/>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8" name="Footer Placeholder 7">
            <a:extLst>
              <a:ext uri="{FF2B5EF4-FFF2-40B4-BE49-F238E27FC236}">
                <a16:creationId xmlns:a16="http://schemas.microsoft.com/office/drawing/2014/main" id="{F96BF785-21C5-4FBC-BC68-9C1A911740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9592F-86FD-4EF8-94D6-7AF02B17BFB5}"/>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8372207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0693-DDEE-4680-A618-7A1ABCDF3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C921E-A3F0-486A-A63F-242139011036}"/>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4" name="Footer Placeholder 3">
            <a:extLst>
              <a:ext uri="{FF2B5EF4-FFF2-40B4-BE49-F238E27FC236}">
                <a16:creationId xmlns:a16="http://schemas.microsoft.com/office/drawing/2014/main" id="{1A2DEAF8-5419-45C5-9382-8509B3899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F4B9F-0A75-4C99-B3CF-A720A4CA6CBF}"/>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62573181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E90A0-147F-4622-834B-D6F44721B0A1}"/>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3" name="Footer Placeholder 2">
            <a:extLst>
              <a:ext uri="{FF2B5EF4-FFF2-40B4-BE49-F238E27FC236}">
                <a16:creationId xmlns:a16="http://schemas.microsoft.com/office/drawing/2014/main" id="{472D73F9-7D14-4AD3-B5EC-B88EB87EB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4D46A-6C6B-491D-B445-30151CE03078}"/>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8309696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C823-011C-4E17-9982-A98C8C359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BDDFE-99C3-4C9B-B136-07FE0C303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0A188-56F6-46A3-B48B-E46DC87BC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3E70C-5BD4-4A89-A5E5-AC59BC57D205}"/>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6" name="Footer Placeholder 5">
            <a:extLst>
              <a:ext uri="{FF2B5EF4-FFF2-40B4-BE49-F238E27FC236}">
                <a16:creationId xmlns:a16="http://schemas.microsoft.com/office/drawing/2014/main" id="{6511C77D-1853-4ABB-A951-3A5AE3F5F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A3309-1981-49CB-B2B9-E5034883D8FC}"/>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6742571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722A-3ED5-4A9A-B34E-F48362203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634A6-FE3A-496F-9883-1F3EC5DF0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B06484-20FE-4C06-BADA-39A1FF375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21119-1961-4024-AB4F-A9E91AC5AA56}"/>
              </a:ext>
            </a:extLst>
          </p:cNvPr>
          <p:cNvSpPr>
            <a:spLocks noGrp="1"/>
          </p:cNvSpPr>
          <p:nvPr>
            <p:ph type="dt" sz="half" idx="10"/>
          </p:nvPr>
        </p:nvSpPr>
        <p:spPr/>
        <p:txBody>
          <a:bodyPr/>
          <a:lstStyle/>
          <a:p>
            <a:fld id="{FE0DCD9D-31A8-4FFB-830B-0E4F8E7D205B}" type="datetimeFigureOut">
              <a:rPr lang="en-US" smtClean="0"/>
              <a:t>3/21/2019</a:t>
            </a:fld>
            <a:endParaRPr lang="en-US"/>
          </a:p>
        </p:txBody>
      </p:sp>
      <p:sp>
        <p:nvSpPr>
          <p:cNvPr id="6" name="Footer Placeholder 5">
            <a:extLst>
              <a:ext uri="{FF2B5EF4-FFF2-40B4-BE49-F238E27FC236}">
                <a16:creationId xmlns:a16="http://schemas.microsoft.com/office/drawing/2014/main" id="{371D2D12-AF7A-4A5C-99B1-4E025E14F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8A456-F005-4D4F-97C9-E44CC6451857}"/>
              </a:ext>
            </a:extLst>
          </p:cNvPr>
          <p:cNvSpPr>
            <a:spLocks noGrp="1"/>
          </p:cNvSpPr>
          <p:nvPr>
            <p:ph type="sldNum" sz="quarter" idx="12"/>
          </p:nvPr>
        </p:nvSpPr>
        <p:spPr/>
        <p:txBody>
          <a:bodyPr/>
          <a:lstStyle/>
          <a:p>
            <a:fld id="{C9676CF9-768C-41C3-B8C8-BF041213351D}" type="slidenum">
              <a:rPr lang="en-US" smtClean="0"/>
              <a:t>‹#›</a:t>
            </a:fld>
            <a:endParaRPr lang="en-US"/>
          </a:p>
        </p:txBody>
      </p:sp>
    </p:spTree>
    <p:extLst>
      <p:ext uri="{BB962C8B-B14F-4D97-AF65-F5344CB8AC3E}">
        <p14:creationId xmlns:p14="http://schemas.microsoft.com/office/powerpoint/2010/main" val="229741684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ED1B4-F569-4A19-8751-EFF225FAA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E04ED-D9FB-45EC-9D91-131E822E3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F8E2B-25EC-4886-BE5C-DC6E594AC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DCD9D-31A8-4FFB-830B-0E4F8E7D205B}" type="datetimeFigureOut">
              <a:rPr lang="en-US" smtClean="0"/>
              <a:t>3/21/2019</a:t>
            </a:fld>
            <a:endParaRPr lang="en-US"/>
          </a:p>
        </p:txBody>
      </p:sp>
      <p:sp>
        <p:nvSpPr>
          <p:cNvPr id="5" name="Footer Placeholder 4">
            <a:extLst>
              <a:ext uri="{FF2B5EF4-FFF2-40B4-BE49-F238E27FC236}">
                <a16:creationId xmlns:a16="http://schemas.microsoft.com/office/drawing/2014/main" id="{4E932203-2551-4E7F-A927-D9323002B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07017F-22C7-47EF-B764-9FA9F7095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76CF9-768C-41C3-B8C8-BF041213351D}" type="slidenum">
              <a:rPr lang="en-US" smtClean="0"/>
              <a:t>‹#›</a:t>
            </a:fld>
            <a:endParaRPr lang="en-US"/>
          </a:p>
        </p:txBody>
      </p:sp>
    </p:spTree>
    <p:extLst>
      <p:ext uri="{BB962C8B-B14F-4D97-AF65-F5344CB8AC3E}">
        <p14:creationId xmlns:p14="http://schemas.microsoft.com/office/powerpoint/2010/main" val="137356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stackoverflow.com/questions/17001389/pandas-resample-documentation" TargetMode="External"/><Relationship Id="rId3" Type="http://schemas.openxmlformats.org/officeDocument/2006/relationships/hyperlink" Target="https://elitedatascience.com/birds-eye-view" TargetMode="External"/><Relationship Id="rId7" Type="http://schemas.openxmlformats.org/officeDocument/2006/relationships/hyperlink" Target="https://anomaly.io/seasonal-trend-decomposition-in-r/" TargetMode="External"/><Relationship Id="rId2" Type="http://schemas.openxmlformats.org/officeDocument/2006/relationships/hyperlink" Target="https://medium.com/activewizards-machine-learning-company/top-10-data-science-use-cases-in-retail-6483accc6042" TargetMode="External"/><Relationship Id="rId1" Type="http://schemas.openxmlformats.org/officeDocument/2006/relationships/slideLayout" Target="../slideLayouts/slideLayout2.xml"/><Relationship Id="rId6" Type="http://schemas.openxmlformats.org/officeDocument/2006/relationships/hyperlink" Target="https://towardsdatascience.com/a-gentle-introduction-on-market-basket-analysis-association-rules-fa4b986a40ce" TargetMode="External"/><Relationship Id="rId5" Type="http://schemas.openxmlformats.org/officeDocument/2006/relationships/hyperlink" Target="https://towardsdatascience.com/various-implementations-of-collaborative-filtering-100385c6dfe0" TargetMode="External"/><Relationship Id="rId10" Type="http://schemas.openxmlformats.org/officeDocument/2006/relationships/hyperlink" Target="https://www.statsmodels.org/dev/generated/statsmodels.tsa.statespace.sarimax.SARIMAX.html" TargetMode="External"/><Relationship Id="rId4" Type="http://schemas.openxmlformats.org/officeDocument/2006/relationships/hyperlink" Target="https://pandas.pydata.org/pandas-docs/stable/" TargetMode="External"/><Relationship Id="rId9" Type="http://schemas.openxmlformats.org/officeDocument/2006/relationships/hyperlink" Target="https://www.statsmodels.org/stable/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B3B4-2ECE-411A-AE92-1D484D6CE80D}"/>
              </a:ext>
            </a:extLst>
          </p:cNvPr>
          <p:cNvSpPr>
            <a:spLocks noGrp="1"/>
          </p:cNvSpPr>
          <p:nvPr>
            <p:ph type="ctrTitle"/>
          </p:nvPr>
        </p:nvSpPr>
        <p:spPr/>
        <p:txBody>
          <a:bodyPr/>
          <a:lstStyle/>
          <a:p>
            <a:r>
              <a:rPr lang="en-US" dirty="0"/>
              <a:t>ABC Product Sales Analysis</a:t>
            </a:r>
          </a:p>
        </p:txBody>
      </p:sp>
      <p:sp>
        <p:nvSpPr>
          <p:cNvPr id="3" name="Subtitle 2">
            <a:extLst>
              <a:ext uri="{FF2B5EF4-FFF2-40B4-BE49-F238E27FC236}">
                <a16:creationId xmlns:a16="http://schemas.microsoft.com/office/drawing/2014/main" id="{16802664-743F-44AD-A8DE-393853A72586}"/>
              </a:ext>
            </a:extLst>
          </p:cNvPr>
          <p:cNvSpPr>
            <a:spLocks noGrp="1"/>
          </p:cNvSpPr>
          <p:nvPr>
            <p:ph type="subTitle" idx="1"/>
          </p:nvPr>
        </p:nvSpPr>
        <p:spPr/>
        <p:txBody>
          <a:bodyPr/>
          <a:lstStyle/>
          <a:p>
            <a:r>
              <a:rPr lang="en-US" dirty="0"/>
              <a:t>- Shubham Mishra</a:t>
            </a:r>
          </a:p>
        </p:txBody>
      </p:sp>
    </p:spTree>
    <p:extLst>
      <p:ext uri="{BB962C8B-B14F-4D97-AF65-F5344CB8AC3E}">
        <p14:creationId xmlns:p14="http://schemas.microsoft.com/office/powerpoint/2010/main" val="30023852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577F-2B5D-43B5-9C61-597D6F977126}"/>
              </a:ext>
            </a:extLst>
          </p:cNvPr>
          <p:cNvSpPr>
            <a:spLocks noGrp="1"/>
          </p:cNvSpPr>
          <p:nvPr>
            <p:ph type="title"/>
          </p:nvPr>
        </p:nvSpPr>
        <p:spPr>
          <a:xfrm>
            <a:off x="838200" y="365124"/>
            <a:ext cx="10515600" cy="5970362"/>
          </a:xfrm>
        </p:spPr>
        <p:txBody>
          <a:bodyPr/>
          <a:lstStyle/>
          <a:p>
            <a:pPr algn="ctr"/>
            <a:r>
              <a:rPr lang="en-US" dirty="0"/>
              <a:t>Recommender System (Market Basket Analysis)</a:t>
            </a:r>
          </a:p>
        </p:txBody>
      </p:sp>
    </p:spTree>
    <p:extLst>
      <p:ext uri="{BB962C8B-B14F-4D97-AF65-F5344CB8AC3E}">
        <p14:creationId xmlns:p14="http://schemas.microsoft.com/office/powerpoint/2010/main" val="9555532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1009-620C-4CD9-9363-0F80D6FC45C8}"/>
              </a:ext>
            </a:extLst>
          </p:cNvPr>
          <p:cNvSpPr>
            <a:spLocks noGrp="1"/>
          </p:cNvSpPr>
          <p:nvPr>
            <p:ph type="title"/>
          </p:nvPr>
        </p:nvSpPr>
        <p:spPr/>
        <p:txBody>
          <a:bodyPr/>
          <a:lstStyle/>
          <a:p>
            <a:r>
              <a:rPr lang="en-US" dirty="0"/>
              <a:t>Some order statistics</a:t>
            </a:r>
          </a:p>
        </p:txBody>
      </p:sp>
      <p:sp>
        <p:nvSpPr>
          <p:cNvPr id="3" name="Content Placeholder 2">
            <a:extLst>
              <a:ext uri="{FF2B5EF4-FFF2-40B4-BE49-F238E27FC236}">
                <a16:creationId xmlns:a16="http://schemas.microsoft.com/office/drawing/2014/main" id="{100A64B2-4C70-467A-A34D-F96F9F993A8B}"/>
              </a:ext>
            </a:extLst>
          </p:cNvPr>
          <p:cNvSpPr>
            <a:spLocks noGrp="1"/>
          </p:cNvSpPr>
          <p:nvPr>
            <p:ph idx="1"/>
          </p:nvPr>
        </p:nvSpPr>
        <p:spPr/>
        <p:txBody>
          <a:bodyPr/>
          <a:lstStyle/>
          <a:p>
            <a:r>
              <a:rPr lang="en-US" dirty="0"/>
              <a:t>Total orders entries: 397478</a:t>
            </a:r>
          </a:p>
          <a:p>
            <a:r>
              <a:rPr lang="en-US" dirty="0"/>
              <a:t>Unique orders: 18510</a:t>
            </a:r>
          </a:p>
          <a:p>
            <a:r>
              <a:rPr lang="en-US" dirty="0"/>
              <a:t>Unique items bought: 3665</a:t>
            </a:r>
          </a:p>
        </p:txBody>
      </p:sp>
    </p:spTree>
    <p:extLst>
      <p:ext uri="{BB962C8B-B14F-4D97-AF65-F5344CB8AC3E}">
        <p14:creationId xmlns:p14="http://schemas.microsoft.com/office/powerpoint/2010/main" val="40781781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D50-7C99-4506-87EB-8D9C307A6A67}"/>
              </a:ext>
            </a:extLst>
          </p:cNvPr>
          <p:cNvSpPr>
            <a:spLocks noGrp="1"/>
          </p:cNvSpPr>
          <p:nvPr>
            <p:ph type="title"/>
          </p:nvPr>
        </p:nvSpPr>
        <p:spPr/>
        <p:txBody>
          <a:bodyPr/>
          <a:lstStyle/>
          <a:p>
            <a:r>
              <a:rPr lang="en-US" dirty="0"/>
              <a:t>Approach – Apriori Algorithm</a:t>
            </a:r>
          </a:p>
        </p:txBody>
      </p:sp>
      <p:sp>
        <p:nvSpPr>
          <p:cNvPr id="3" name="Content Placeholder 2">
            <a:extLst>
              <a:ext uri="{FF2B5EF4-FFF2-40B4-BE49-F238E27FC236}">
                <a16:creationId xmlns:a16="http://schemas.microsoft.com/office/drawing/2014/main" id="{15A39388-C3F5-4F22-822C-B3BE89A5078D}"/>
              </a:ext>
            </a:extLst>
          </p:cNvPr>
          <p:cNvSpPr>
            <a:spLocks noGrp="1"/>
          </p:cNvSpPr>
          <p:nvPr>
            <p:ph idx="1"/>
          </p:nvPr>
        </p:nvSpPr>
        <p:spPr/>
        <p:txBody>
          <a:bodyPr/>
          <a:lstStyle/>
          <a:p>
            <a:r>
              <a:rPr lang="en-US" dirty="0"/>
              <a:t>Association rule mining metrics used</a:t>
            </a:r>
          </a:p>
          <a:p>
            <a:pPr lvl="1"/>
            <a:r>
              <a:rPr lang="en-US" dirty="0"/>
              <a:t>Support – It is the percentage of orders that contain item set</a:t>
            </a:r>
          </a:p>
          <a:p>
            <a:pPr lvl="2"/>
            <a:r>
              <a:rPr lang="en-US" dirty="0"/>
              <a:t>Eg – support{a,b} = 3/5 i.e. 3 out of 5 orders contain a and b both</a:t>
            </a:r>
          </a:p>
          <a:p>
            <a:pPr lvl="1"/>
            <a:endParaRPr lang="en-US" dirty="0"/>
          </a:p>
          <a:p>
            <a:pPr lvl="1"/>
            <a:r>
              <a:rPr lang="en-US" dirty="0"/>
              <a:t>Confidence - </a:t>
            </a:r>
            <a:r>
              <a:rPr lang="en-US" sz="2000" dirty="0"/>
              <a:t>Given two items, A and B, confidence measures the percentage of times that item B is purchased, given that item A was purchased. </a:t>
            </a:r>
          </a:p>
          <a:p>
            <a:pPr lvl="2"/>
            <a:r>
              <a:rPr lang="en-US" sz="1600" dirty="0"/>
              <a:t>This is expressed as: confidence{a-&gt;b} = support{a,b} / support{a}</a:t>
            </a:r>
          </a:p>
          <a:p>
            <a:pPr lvl="1"/>
            <a:endParaRPr lang="en-US" dirty="0"/>
          </a:p>
          <a:p>
            <a:pPr lvl="1"/>
            <a:r>
              <a:rPr lang="en-US" dirty="0"/>
              <a:t>Lift - </a:t>
            </a:r>
            <a:r>
              <a:rPr lang="en-US" sz="2000" dirty="0"/>
              <a:t>Given two items, A and B, lift indicates whether there is a relationship between A and B, or whether the two items are occurring together in the same orders simply by chance (</a:t>
            </a:r>
            <a:r>
              <a:rPr lang="en-US" sz="2000" dirty="0" err="1"/>
              <a:t>ie</a:t>
            </a:r>
            <a:r>
              <a:rPr lang="en-US" sz="2000" dirty="0"/>
              <a:t>: at random).</a:t>
            </a:r>
          </a:p>
          <a:p>
            <a:pPr lvl="2"/>
            <a:r>
              <a:rPr lang="en-US" sz="1600" dirty="0"/>
              <a:t>Lift{a,b} = lift{</a:t>
            </a:r>
            <a:r>
              <a:rPr lang="en-US" sz="1600" dirty="0" err="1"/>
              <a:t>b,a</a:t>
            </a:r>
            <a:r>
              <a:rPr lang="en-US" sz="1600" dirty="0"/>
              <a:t>} = support{a,b} / (support{a} * support{b})</a:t>
            </a:r>
          </a:p>
        </p:txBody>
      </p:sp>
    </p:spTree>
    <p:extLst>
      <p:ext uri="{BB962C8B-B14F-4D97-AF65-F5344CB8AC3E}">
        <p14:creationId xmlns:p14="http://schemas.microsoft.com/office/powerpoint/2010/main" val="27295672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2D32-A19A-4DFE-B1F0-4465C8828A32}"/>
              </a:ext>
            </a:extLst>
          </p:cNvPr>
          <p:cNvSpPr>
            <a:spLocks noGrp="1"/>
          </p:cNvSpPr>
          <p:nvPr>
            <p:ph type="title"/>
          </p:nvPr>
        </p:nvSpPr>
        <p:spPr/>
        <p:txBody>
          <a:bodyPr/>
          <a:lstStyle/>
          <a:p>
            <a:r>
              <a:rPr lang="en-US" dirty="0"/>
              <a:t>Approach – Apriori Algorithm </a:t>
            </a:r>
            <a:r>
              <a:rPr lang="en-US" dirty="0" err="1"/>
              <a:t>Contd</a:t>
            </a:r>
            <a:r>
              <a:rPr lang="en-US" dirty="0"/>
              <a:t>…</a:t>
            </a:r>
          </a:p>
        </p:txBody>
      </p:sp>
      <p:sp>
        <p:nvSpPr>
          <p:cNvPr id="3" name="Content Placeholder 2">
            <a:extLst>
              <a:ext uri="{FF2B5EF4-FFF2-40B4-BE49-F238E27FC236}">
                <a16:creationId xmlns:a16="http://schemas.microsoft.com/office/drawing/2014/main" id="{E4C648E0-CC4D-44DC-9187-C9DA609D07F6}"/>
              </a:ext>
            </a:extLst>
          </p:cNvPr>
          <p:cNvSpPr>
            <a:spLocks noGrp="1"/>
          </p:cNvSpPr>
          <p:nvPr>
            <p:ph idx="1"/>
          </p:nvPr>
        </p:nvSpPr>
        <p:spPr/>
        <p:txBody>
          <a:bodyPr/>
          <a:lstStyle/>
          <a:p>
            <a:r>
              <a:rPr lang="en-US" dirty="0"/>
              <a:t>By using previously shown metrics I have built a function to generate the parameters for pairs of all of our products</a:t>
            </a:r>
          </a:p>
          <a:p>
            <a:r>
              <a:rPr lang="en-US" dirty="0"/>
              <a:t>The product pairs are filtered level by level based on a threshold</a:t>
            </a:r>
          </a:p>
          <a:p>
            <a:r>
              <a:rPr lang="en-US" dirty="0"/>
              <a:t>After the function is done performing the calculation for all metrics we get results in the form of a data frame</a:t>
            </a:r>
          </a:p>
          <a:p>
            <a:r>
              <a:rPr lang="en-US" dirty="0"/>
              <a:t>We can now filter pairs based on required criteria</a:t>
            </a:r>
          </a:p>
          <a:p>
            <a:r>
              <a:rPr lang="en-US" dirty="0"/>
              <a:t>I filtered the results based on lift value as it is the most important factor to determine pairs bought together and it is not random</a:t>
            </a:r>
          </a:p>
        </p:txBody>
      </p:sp>
    </p:spTree>
    <p:extLst>
      <p:ext uri="{BB962C8B-B14F-4D97-AF65-F5344CB8AC3E}">
        <p14:creationId xmlns:p14="http://schemas.microsoft.com/office/powerpoint/2010/main" val="20401527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E5FCA-AC18-4A3A-ACCE-279465E4E0E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How to use the function	</a:t>
            </a:r>
          </a:p>
        </p:txBody>
      </p:sp>
      <p:sp>
        <p:nvSpPr>
          <p:cNvPr id="3" name="Content Placeholder 2">
            <a:extLst>
              <a:ext uri="{FF2B5EF4-FFF2-40B4-BE49-F238E27FC236}">
                <a16:creationId xmlns:a16="http://schemas.microsoft.com/office/drawing/2014/main" id="{936CF7C8-E72C-43F9-8D9D-D1573B5B3EE4}"/>
              </a:ext>
            </a:extLst>
          </p:cNvPr>
          <p:cNvSpPr>
            <a:spLocks noGrp="1"/>
          </p:cNvSpPr>
          <p:nvPr>
            <p:ph idx="1"/>
          </p:nvPr>
        </p:nvSpPr>
        <p:spPr>
          <a:xfrm>
            <a:off x="643468" y="2638044"/>
            <a:ext cx="3363974" cy="3415622"/>
          </a:xfrm>
        </p:spPr>
        <p:txBody>
          <a:bodyPr>
            <a:normAutofit lnSpcReduction="10000"/>
          </a:bodyPr>
          <a:lstStyle/>
          <a:p>
            <a:r>
              <a:rPr lang="en-US" sz="2000" dirty="0">
                <a:solidFill>
                  <a:schemeClr val="bg1"/>
                </a:solidFill>
              </a:rPr>
              <a:t>To get the result i.e. items that are bought with ‘x’ item, you just have to key in the item name and you’ll get the list of the item bought with key</a:t>
            </a:r>
          </a:p>
          <a:p>
            <a:r>
              <a:rPr lang="en-US" sz="2000" dirty="0">
                <a:solidFill>
                  <a:schemeClr val="bg1"/>
                </a:solidFill>
              </a:rPr>
              <a:t>Eg –  Shown in picture</a:t>
            </a:r>
          </a:p>
          <a:p>
            <a:r>
              <a:rPr lang="en-US" sz="2000" dirty="0">
                <a:solidFill>
                  <a:schemeClr val="bg1"/>
                </a:solidFill>
              </a:rPr>
              <a:t>This function can be used by front end developer to receive the details of products and display it with ‘x’ item as Amazon does</a:t>
            </a:r>
          </a:p>
          <a:p>
            <a:endParaRPr lang="en-US" sz="2000" dirty="0">
              <a:solidFill>
                <a:schemeClr val="bg1"/>
              </a:solidFill>
            </a:endParaRPr>
          </a:p>
        </p:txBody>
      </p:sp>
      <p:pic>
        <p:nvPicPr>
          <p:cNvPr id="4" name="Picture 3">
            <a:extLst>
              <a:ext uri="{FF2B5EF4-FFF2-40B4-BE49-F238E27FC236}">
                <a16:creationId xmlns:a16="http://schemas.microsoft.com/office/drawing/2014/main" id="{3702B819-E8F1-497B-9072-2AC01FF361A2}"/>
              </a:ext>
            </a:extLst>
          </p:cNvPr>
          <p:cNvPicPr>
            <a:picLocks noChangeAspect="1"/>
          </p:cNvPicPr>
          <p:nvPr/>
        </p:nvPicPr>
        <p:blipFill>
          <a:blip r:embed="rId2"/>
          <a:stretch>
            <a:fillRect/>
          </a:stretch>
        </p:blipFill>
        <p:spPr>
          <a:xfrm>
            <a:off x="5297763" y="2121853"/>
            <a:ext cx="6250769" cy="2453427"/>
          </a:xfrm>
          <a:prstGeom prst="rect">
            <a:avLst/>
          </a:prstGeom>
        </p:spPr>
      </p:pic>
    </p:spTree>
    <p:extLst>
      <p:ext uri="{BB962C8B-B14F-4D97-AF65-F5344CB8AC3E}">
        <p14:creationId xmlns:p14="http://schemas.microsoft.com/office/powerpoint/2010/main" val="1783686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7852-3EE3-4E8F-B0C7-8BE9EFFD61D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B29329A-7ADD-41BC-9165-86213C2D428B}"/>
              </a:ext>
            </a:extLst>
          </p:cNvPr>
          <p:cNvSpPr>
            <a:spLocks noGrp="1"/>
          </p:cNvSpPr>
          <p:nvPr>
            <p:ph idx="1"/>
          </p:nvPr>
        </p:nvSpPr>
        <p:spPr/>
        <p:txBody>
          <a:bodyPr/>
          <a:lstStyle/>
          <a:p>
            <a:r>
              <a:rPr lang="en-US" dirty="0"/>
              <a:t>After performing analysis using my function, Sales Director can easily find out the list of product bought together with the given product description</a:t>
            </a:r>
          </a:p>
          <a:p>
            <a:r>
              <a:rPr lang="en-US" dirty="0"/>
              <a:t>This function can be used to pull the information of the products on web layout and display it as recommendation besides purchase cart to  grab buyer attention</a:t>
            </a:r>
          </a:p>
          <a:p>
            <a:r>
              <a:rPr lang="en-US" dirty="0"/>
              <a:t>Finally, ABC company can now increase it’s ticket size as buyers may also purchase recommended products and thereby increase profits for ABC</a:t>
            </a:r>
          </a:p>
          <a:p>
            <a:endParaRPr lang="en-US" dirty="0"/>
          </a:p>
        </p:txBody>
      </p:sp>
    </p:spTree>
    <p:extLst>
      <p:ext uri="{BB962C8B-B14F-4D97-AF65-F5344CB8AC3E}">
        <p14:creationId xmlns:p14="http://schemas.microsoft.com/office/powerpoint/2010/main" val="748492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39D4-6CBA-4716-B0BF-C891F8A07AEB}"/>
              </a:ext>
            </a:extLst>
          </p:cNvPr>
          <p:cNvSpPr>
            <a:spLocks noGrp="1"/>
          </p:cNvSpPr>
          <p:nvPr>
            <p:ph type="title"/>
          </p:nvPr>
        </p:nvSpPr>
        <p:spPr>
          <a:xfrm>
            <a:off x="838200" y="2766218"/>
            <a:ext cx="10515600" cy="1325563"/>
          </a:xfrm>
        </p:spPr>
        <p:txBody>
          <a:bodyPr>
            <a:normAutofit fontScale="90000"/>
          </a:bodyPr>
          <a:lstStyle/>
          <a:p>
            <a:pPr algn="ctr"/>
            <a:r>
              <a:rPr lang="en-US" sz="6000" dirty="0"/>
              <a:t>Time Series Prediction</a:t>
            </a:r>
            <a:br>
              <a:rPr lang="en-US" sz="6000" dirty="0"/>
            </a:br>
            <a:r>
              <a:rPr lang="en-US" sz="6000" dirty="0"/>
              <a:t>Top 10 Products</a:t>
            </a:r>
          </a:p>
        </p:txBody>
      </p:sp>
    </p:spTree>
    <p:extLst>
      <p:ext uri="{BB962C8B-B14F-4D97-AF65-F5344CB8AC3E}">
        <p14:creationId xmlns:p14="http://schemas.microsoft.com/office/powerpoint/2010/main" val="25336608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A4E7-13E4-4801-BE20-B937C614AD0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D0D1CE20-9CFD-4B4B-B674-D266BEA40B05}"/>
              </a:ext>
            </a:extLst>
          </p:cNvPr>
          <p:cNvSpPr>
            <a:spLocks noGrp="1"/>
          </p:cNvSpPr>
          <p:nvPr>
            <p:ph idx="1"/>
          </p:nvPr>
        </p:nvSpPr>
        <p:spPr/>
        <p:txBody>
          <a:bodyPr/>
          <a:lstStyle/>
          <a:p>
            <a:r>
              <a:rPr lang="en-US" dirty="0"/>
              <a:t>Find top 10 selling products (Assumption)</a:t>
            </a:r>
          </a:p>
          <a:p>
            <a:r>
              <a:rPr lang="en-US" dirty="0"/>
              <a:t>Keep data for only these 10 products, discard rest</a:t>
            </a:r>
          </a:p>
          <a:p>
            <a:r>
              <a:rPr lang="en-US" dirty="0"/>
              <a:t>Check seasonality in sale using seasonal decomposition parameters like a trend, seasonal and residual</a:t>
            </a:r>
          </a:p>
          <a:p>
            <a:r>
              <a:rPr lang="en-US" dirty="0"/>
              <a:t>Product wise train-test split</a:t>
            </a:r>
          </a:p>
          <a:p>
            <a:r>
              <a:rPr lang="en-US" dirty="0"/>
              <a:t>Grid search for hyper-parameters and keep the one which gives good RMSE score</a:t>
            </a:r>
          </a:p>
          <a:p>
            <a:r>
              <a:rPr lang="en-US" dirty="0"/>
              <a:t>Implement SARIMAX model and feed the data</a:t>
            </a:r>
          </a:p>
          <a:p>
            <a:r>
              <a:rPr lang="en-US" dirty="0"/>
              <a:t>Predict the quantity required for 12 weeks</a:t>
            </a:r>
          </a:p>
        </p:txBody>
      </p:sp>
    </p:spTree>
    <p:extLst>
      <p:ext uri="{BB962C8B-B14F-4D97-AF65-F5344CB8AC3E}">
        <p14:creationId xmlns:p14="http://schemas.microsoft.com/office/powerpoint/2010/main" val="385470044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0C8E0-54E4-4085-B0AD-D2C0414D33F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Assumption	</a:t>
            </a:r>
          </a:p>
        </p:txBody>
      </p:sp>
      <p:sp>
        <p:nvSpPr>
          <p:cNvPr id="3" name="Content Placeholder 2">
            <a:extLst>
              <a:ext uri="{FF2B5EF4-FFF2-40B4-BE49-F238E27FC236}">
                <a16:creationId xmlns:a16="http://schemas.microsoft.com/office/drawing/2014/main" id="{8A70C044-1B8B-42DB-A2F0-8A8712D9E9F0}"/>
              </a:ext>
            </a:extLst>
          </p:cNvPr>
          <p:cNvSpPr>
            <a:spLocks noGrp="1"/>
          </p:cNvSpPr>
          <p:nvPr>
            <p:ph idx="1"/>
          </p:nvPr>
        </p:nvSpPr>
        <p:spPr>
          <a:xfrm>
            <a:off x="643468" y="2638044"/>
            <a:ext cx="3363974" cy="3415622"/>
          </a:xfrm>
        </p:spPr>
        <p:txBody>
          <a:bodyPr>
            <a:normAutofit lnSpcReduction="10000"/>
          </a:bodyPr>
          <a:lstStyle/>
          <a:p>
            <a:r>
              <a:rPr lang="en-US" sz="2000" dirty="0">
                <a:solidFill>
                  <a:schemeClr val="bg1"/>
                </a:solidFill>
              </a:rPr>
              <a:t>Assuming that the ABC company ranks top products based on the first quantity of product sold and then the frequency of purchase made.</a:t>
            </a:r>
          </a:p>
          <a:p>
            <a:r>
              <a:rPr lang="en-US" sz="2000" dirty="0">
                <a:solidFill>
                  <a:schemeClr val="bg1"/>
                </a:solidFill>
              </a:rPr>
              <a:t>After performing analysis based on the above assumption, I found out the top 10 products</a:t>
            </a:r>
          </a:p>
          <a:p>
            <a:r>
              <a:rPr lang="en-US" sz="2000" dirty="0">
                <a:solidFill>
                  <a:schemeClr val="bg1"/>
                </a:solidFill>
              </a:rPr>
              <a:t>Let’s see what these products are in the picture</a:t>
            </a:r>
          </a:p>
        </p:txBody>
      </p:sp>
      <p:pic>
        <p:nvPicPr>
          <p:cNvPr id="4" name="Picture 3" descr="Screen of a cell phone&#10;&#10;Description automatically generated">
            <a:extLst>
              <a:ext uri="{FF2B5EF4-FFF2-40B4-BE49-F238E27FC236}">
                <a16:creationId xmlns:a16="http://schemas.microsoft.com/office/drawing/2014/main" id="{E3936D6B-A3F3-4936-B7B8-787C3FFD54C6}"/>
              </a:ext>
            </a:extLst>
          </p:cNvPr>
          <p:cNvPicPr>
            <a:picLocks noChangeAspect="1"/>
          </p:cNvPicPr>
          <p:nvPr/>
        </p:nvPicPr>
        <p:blipFill>
          <a:blip r:embed="rId2"/>
          <a:stretch>
            <a:fillRect/>
          </a:stretch>
        </p:blipFill>
        <p:spPr>
          <a:xfrm>
            <a:off x="5297763" y="1615581"/>
            <a:ext cx="6250769" cy="3465971"/>
          </a:xfrm>
          <a:prstGeom prst="rect">
            <a:avLst/>
          </a:prstGeom>
        </p:spPr>
      </p:pic>
    </p:spTree>
    <p:extLst>
      <p:ext uri="{BB962C8B-B14F-4D97-AF65-F5344CB8AC3E}">
        <p14:creationId xmlns:p14="http://schemas.microsoft.com/office/powerpoint/2010/main" val="301597287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6AA263-DB26-4978-A62A-771F89F5B32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Visualized sales of one of the products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automatically generated">
            <a:extLst>
              <a:ext uri="{FF2B5EF4-FFF2-40B4-BE49-F238E27FC236}">
                <a16:creationId xmlns:a16="http://schemas.microsoft.com/office/drawing/2014/main" id="{457B9BC6-B820-4FAD-B492-8EDD9E483E8E}"/>
              </a:ext>
            </a:extLst>
          </p:cNvPr>
          <p:cNvPicPr>
            <a:picLocks noGrp="1" noChangeAspect="1"/>
          </p:cNvPicPr>
          <p:nvPr>
            <p:ph idx="1"/>
          </p:nvPr>
        </p:nvPicPr>
        <p:blipFill>
          <a:blip r:embed="rId2"/>
          <a:stretch>
            <a:fillRect/>
          </a:stretch>
        </p:blipFill>
        <p:spPr>
          <a:xfrm>
            <a:off x="1133095" y="2509911"/>
            <a:ext cx="9870711" cy="3997637"/>
          </a:xfrm>
          <a:prstGeom prst="rect">
            <a:avLst/>
          </a:prstGeom>
        </p:spPr>
      </p:pic>
    </p:spTree>
    <p:extLst>
      <p:ext uri="{BB962C8B-B14F-4D97-AF65-F5344CB8AC3E}">
        <p14:creationId xmlns:p14="http://schemas.microsoft.com/office/powerpoint/2010/main" val="18312216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2D84-694E-4965-9898-920148EC6EC0}"/>
              </a:ext>
            </a:extLst>
          </p:cNvPr>
          <p:cNvSpPr>
            <a:spLocks noGrp="1"/>
          </p:cNvSpPr>
          <p:nvPr>
            <p:ph type="title"/>
          </p:nvPr>
        </p:nvSpPr>
        <p:spPr>
          <a:xfrm>
            <a:off x="838200" y="365124"/>
            <a:ext cx="10515600" cy="5970361"/>
          </a:xfrm>
        </p:spPr>
        <p:txBody>
          <a:bodyPr>
            <a:normAutofit/>
          </a:bodyPr>
          <a:lstStyle/>
          <a:p>
            <a:pPr algn="ctr"/>
            <a:r>
              <a:rPr lang="en-US" sz="6000" dirty="0"/>
              <a:t>Understanding Sales data</a:t>
            </a:r>
          </a:p>
        </p:txBody>
      </p:sp>
    </p:spTree>
    <p:extLst>
      <p:ext uri="{BB962C8B-B14F-4D97-AF65-F5344CB8AC3E}">
        <p14:creationId xmlns:p14="http://schemas.microsoft.com/office/powerpoint/2010/main" val="19343448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8A0DC-772C-4254-B965-635A5EF4ED8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Time Series decomposition</a:t>
            </a:r>
          </a:p>
        </p:txBody>
      </p:sp>
      <p:sp>
        <p:nvSpPr>
          <p:cNvPr id="3" name="Content Placeholder 2">
            <a:extLst>
              <a:ext uri="{FF2B5EF4-FFF2-40B4-BE49-F238E27FC236}">
                <a16:creationId xmlns:a16="http://schemas.microsoft.com/office/drawing/2014/main" id="{2A58EB71-A8B8-4289-852F-0642958B7014}"/>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This plot here clearly shows that sales of this product are unstable with seasonality</a:t>
            </a:r>
          </a:p>
          <a:p>
            <a:r>
              <a:rPr lang="en-US" sz="2000" dirty="0">
                <a:solidFill>
                  <a:schemeClr val="bg1"/>
                </a:solidFill>
              </a:rPr>
              <a:t>I have created a handy function in which the user can key in the product name and all the decompositions are displayed</a:t>
            </a:r>
          </a:p>
        </p:txBody>
      </p:sp>
      <p:pic>
        <p:nvPicPr>
          <p:cNvPr id="4" name="Picture 3">
            <a:extLst>
              <a:ext uri="{FF2B5EF4-FFF2-40B4-BE49-F238E27FC236}">
                <a16:creationId xmlns:a16="http://schemas.microsoft.com/office/drawing/2014/main" id="{D425ACCF-E075-4900-ADFF-C730B9004910}"/>
              </a:ext>
            </a:extLst>
          </p:cNvPr>
          <p:cNvPicPr>
            <a:picLocks noChangeAspect="1"/>
          </p:cNvPicPr>
          <p:nvPr/>
        </p:nvPicPr>
        <p:blipFill>
          <a:blip r:embed="rId2"/>
          <a:stretch>
            <a:fillRect/>
          </a:stretch>
        </p:blipFill>
        <p:spPr>
          <a:xfrm>
            <a:off x="4660149" y="1730477"/>
            <a:ext cx="7362762" cy="3165988"/>
          </a:xfrm>
          <a:prstGeom prst="rect">
            <a:avLst/>
          </a:prstGeom>
        </p:spPr>
      </p:pic>
    </p:spTree>
    <p:extLst>
      <p:ext uri="{BB962C8B-B14F-4D97-AF65-F5344CB8AC3E}">
        <p14:creationId xmlns:p14="http://schemas.microsoft.com/office/powerpoint/2010/main" val="21257123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DE8-1694-4407-B12C-2E60348DF656}"/>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C42B903-7868-4A84-B6BC-EFF854B87996}"/>
              </a:ext>
            </a:extLst>
          </p:cNvPr>
          <p:cNvSpPr>
            <a:spLocks noGrp="1"/>
          </p:cNvSpPr>
          <p:nvPr>
            <p:ph idx="1"/>
          </p:nvPr>
        </p:nvSpPr>
        <p:spPr/>
        <p:txBody>
          <a:bodyPr>
            <a:normAutofit lnSpcReduction="10000"/>
          </a:bodyPr>
          <a:lstStyle/>
          <a:p>
            <a:r>
              <a:rPr lang="en-US" dirty="0"/>
              <a:t>It is Autoregressive Integrated Moving Average or ARIMA</a:t>
            </a:r>
          </a:p>
          <a:p>
            <a:r>
              <a:rPr lang="en-US" dirty="0"/>
              <a:t>This is most widely used forecasting methods from stats models library in python for data forecasting</a:t>
            </a:r>
          </a:p>
          <a:p>
            <a:r>
              <a:rPr lang="en-US" dirty="0"/>
              <a:t>I used this method but it didn’t perform well on our data</a:t>
            </a:r>
          </a:p>
          <a:p>
            <a:r>
              <a:rPr lang="en-US" dirty="0"/>
              <a:t>One of the reasons for not performing well as it could only handle the trend component of data</a:t>
            </a:r>
          </a:p>
          <a:p>
            <a:r>
              <a:rPr lang="en-US" dirty="0"/>
              <a:t>Another reason for not performing well was an obvious seasonal component that this model does not handle</a:t>
            </a:r>
          </a:p>
          <a:p>
            <a:r>
              <a:rPr lang="en-US" dirty="0"/>
              <a:t>This led me to implement another model which can perform well on our data</a:t>
            </a:r>
          </a:p>
        </p:txBody>
      </p:sp>
    </p:spTree>
    <p:extLst>
      <p:ext uri="{BB962C8B-B14F-4D97-AF65-F5344CB8AC3E}">
        <p14:creationId xmlns:p14="http://schemas.microsoft.com/office/powerpoint/2010/main" val="6984364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01A6-5D23-4980-B829-9537ACCA8BC5}"/>
              </a:ext>
            </a:extLst>
          </p:cNvPr>
          <p:cNvSpPr>
            <a:spLocks noGrp="1"/>
          </p:cNvSpPr>
          <p:nvPr>
            <p:ph type="title"/>
          </p:nvPr>
        </p:nvSpPr>
        <p:spPr/>
        <p:txBody>
          <a:bodyPr/>
          <a:lstStyle/>
          <a:p>
            <a:r>
              <a:rPr lang="en-US" dirty="0"/>
              <a:t>SARIMA(Our model)</a:t>
            </a:r>
          </a:p>
        </p:txBody>
      </p:sp>
      <p:sp>
        <p:nvSpPr>
          <p:cNvPr id="3" name="Content Placeholder 2">
            <a:extLst>
              <a:ext uri="{FF2B5EF4-FFF2-40B4-BE49-F238E27FC236}">
                <a16:creationId xmlns:a16="http://schemas.microsoft.com/office/drawing/2014/main" id="{506BBEA1-FC15-4C52-9837-D06B2D8FB192}"/>
              </a:ext>
            </a:extLst>
          </p:cNvPr>
          <p:cNvSpPr>
            <a:spLocks noGrp="1"/>
          </p:cNvSpPr>
          <p:nvPr>
            <p:ph idx="1"/>
          </p:nvPr>
        </p:nvSpPr>
        <p:spPr/>
        <p:txBody>
          <a:bodyPr>
            <a:normAutofit fontScale="92500" lnSpcReduction="20000"/>
          </a:bodyPr>
          <a:lstStyle/>
          <a:p>
            <a:r>
              <a:rPr lang="en-US" dirty="0"/>
              <a:t>SARIMA is extension to ARIMA model with ability to directly model seasonal component</a:t>
            </a:r>
          </a:p>
          <a:p>
            <a:r>
              <a:rPr lang="en-US" dirty="0"/>
              <a:t>SARIMA can also be called as Seasonal ARIMA</a:t>
            </a:r>
          </a:p>
          <a:p>
            <a:r>
              <a:rPr lang="en-US" dirty="0"/>
              <a:t>It has 4 seasonal hyper-parameters</a:t>
            </a:r>
          </a:p>
          <a:p>
            <a:pPr lvl="1"/>
            <a:r>
              <a:rPr lang="en-US" dirty="0"/>
              <a:t>Autoregression(AR) a.k.a. P</a:t>
            </a:r>
          </a:p>
          <a:p>
            <a:pPr lvl="1"/>
            <a:r>
              <a:rPr lang="en-US" dirty="0"/>
              <a:t>Differencing(I) a.k.a. D</a:t>
            </a:r>
          </a:p>
          <a:p>
            <a:pPr lvl="1"/>
            <a:r>
              <a:rPr lang="en-US" dirty="0"/>
              <a:t>Moving Average(MA) a.k.a. Q</a:t>
            </a:r>
          </a:p>
          <a:p>
            <a:pPr lvl="1"/>
            <a:r>
              <a:rPr lang="en-US" dirty="0"/>
              <a:t>Seasonality a.k.a. m</a:t>
            </a:r>
          </a:p>
          <a:p>
            <a:r>
              <a:rPr lang="en-US" dirty="0"/>
              <a:t>It also has 3 trend hyper-parameters like ARIMA</a:t>
            </a:r>
          </a:p>
          <a:p>
            <a:pPr lvl="1"/>
            <a:r>
              <a:rPr lang="en-US" dirty="0"/>
              <a:t>Autoregression(AR) a.k.a. p</a:t>
            </a:r>
          </a:p>
          <a:p>
            <a:pPr lvl="1"/>
            <a:r>
              <a:rPr lang="en-US" dirty="0"/>
              <a:t>Differencing(I) a.k.a. d</a:t>
            </a:r>
          </a:p>
          <a:p>
            <a:pPr lvl="1"/>
            <a:r>
              <a:rPr lang="en-US" dirty="0"/>
              <a:t>Moving Average(MA) a.k.a. q</a:t>
            </a:r>
          </a:p>
          <a:p>
            <a:pPr marL="457200" lvl="1" indent="0">
              <a:buNone/>
            </a:pPr>
            <a:endParaRPr lang="en-US" dirty="0"/>
          </a:p>
        </p:txBody>
      </p:sp>
    </p:spTree>
    <p:extLst>
      <p:ext uri="{BB962C8B-B14F-4D97-AF65-F5344CB8AC3E}">
        <p14:creationId xmlns:p14="http://schemas.microsoft.com/office/powerpoint/2010/main" val="25737403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7A6F-37F8-4B2B-8A85-ADF70FA8EFE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E53FB7C-D69C-4161-893C-48B55412B75B}"/>
              </a:ext>
            </a:extLst>
          </p:cNvPr>
          <p:cNvSpPr>
            <a:spLocks noGrp="1"/>
          </p:cNvSpPr>
          <p:nvPr>
            <p:ph idx="1"/>
          </p:nvPr>
        </p:nvSpPr>
        <p:spPr/>
        <p:txBody>
          <a:bodyPr/>
          <a:lstStyle/>
          <a:p>
            <a:r>
              <a:rPr lang="en-US" dirty="0"/>
              <a:t>I have kept a driver code which takes all top 10 product and perform analysis on them automatically</a:t>
            </a:r>
          </a:p>
          <a:p>
            <a:r>
              <a:rPr lang="en-US" dirty="0"/>
              <a:t>Steps followed while performing analysis:</a:t>
            </a:r>
          </a:p>
          <a:p>
            <a:pPr lvl="1"/>
            <a:r>
              <a:rPr lang="en-US" dirty="0"/>
              <a:t>Building data based on the product description passed, which includes preparing the index, resampling data for weekly analysis and dropping nan in any</a:t>
            </a:r>
          </a:p>
          <a:p>
            <a:pPr lvl="1"/>
            <a:r>
              <a:rPr lang="en-US" dirty="0"/>
              <a:t>Train-test split of 80-20 is done conventionally</a:t>
            </a:r>
          </a:p>
          <a:p>
            <a:pPr lvl="1"/>
            <a:r>
              <a:rPr lang="en-US" dirty="0"/>
              <a:t>Generate combinations of hyper-parameter</a:t>
            </a:r>
          </a:p>
          <a:p>
            <a:pPr lvl="1"/>
            <a:r>
              <a:rPr lang="en-US" dirty="0"/>
              <a:t>Run model on these parameters to find the best one</a:t>
            </a:r>
          </a:p>
          <a:p>
            <a:pPr lvl="1"/>
            <a:r>
              <a:rPr lang="en-US" dirty="0"/>
              <a:t>Use the best parameters to predict the final results</a:t>
            </a:r>
          </a:p>
          <a:p>
            <a:endParaRPr lang="en-US" dirty="0"/>
          </a:p>
        </p:txBody>
      </p:sp>
    </p:spTree>
    <p:extLst>
      <p:ext uri="{BB962C8B-B14F-4D97-AF65-F5344CB8AC3E}">
        <p14:creationId xmlns:p14="http://schemas.microsoft.com/office/powerpoint/2010/main" val="180520956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D2EC-FD05-4AC4-9FA5-9BF517C981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Results</a:t>
            </a:r>
          </a:p>
        </p:txBody>
      </p:sp>
      <p:sp>
        <p:nvSpPr>
          <p:cNvPr id="3" name="Content Placeholder 2">
            <a:extLst>
              <a:ext uri="{FF2B5EF4-FFF2-40B4-BE49-F238E27FC236}">
                <a16:creationId xmlns:a16="http://schemas.microsoft.com/office/drawing/2014/main" id="{5BAB712C-A0A9-49F7-A425-F6BC0E9B220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Finally, after running the driver code user will automatically get the name of the top product and its 12-week stock prediction one by one</a:t>
            </a:r>
          </a:p>
          <a:p>
            <a:r>
              <a:rPr lang="en-US" sz="2000" dirty="0">
                <a:solidFill>
                  <a:schemeClr val="bg1"/>
                </a:solidFill>
              </a:rPr>
              <a:t>In the picture, you can see results for one of the top products</a:t>
            </a:r>
          </a:p>
        </p:txBody>
      </p:sp>
      <p:pic>
        <p:nvPicPr>
          <p:cNvPr id="4" name="Picture 3">
            <a:extLst>
              <a:ext uri="{FF2B5EF4-FFF2-40B4-BE49-F238E27FC236}">
                <a16:creationId xmlns:a16="http://schemas.microsoft.com/office/drawing/2014/main" id="{0D857807-E981-4D6B-8853-56D5D68CC7FD}"/>
              </a:ext>
            </a:extLst>
          </p:cNvPr>
          <p:cNvPicPr>
            <a:picLocks noChangeAspect="1"/>
          </p:cNvPicPr>
          <p:nvPr/>
        </p:nvPicPr>
        <p:blipFill>
          <a:blip r:embed="rId2"/>
          <a:stretch>
            <a:fillRect/>
          </a:stretch>
        </p:blipFill>
        <p:spPr>
          <a:xfrm>
            <a:off x="4790245" y="1856194"/>
            <a:ext cx="7128928" cy="3404063"/>
          </a:xfrm>
          <a:prstGeom prst="rect">
            <a:avLst/>
          </a:prstGeom>
        </p:spPr>
      </p:pic>
    </p:spTree>
    <p:extLst>
      <p:ext uri="{BB962C8B-B14F-4D97-AF65-F5344CB8AC3E}">
        <p14:creationId xmlns:p14="http://schemas.microsoft.com/office/powerpoint/2010/main" val="9132825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39C5-ECB9-4E45-A0FC-8CD593CC2A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54C02C-6050-4A50-9031-BB91EB01B54B}"/>
              </a:ext>
            </a:extLst>
          </p:cNvPr>
          <p:cNvSpPr>
            <a:spLocks noGrp="1"/>
          </p:cNvSpPr>
          <p:nvPr>
            <p:ph idx="1"/>
          </p:nvPr>
        </p:nvSpPr>
        <p:spPr/>
        <p:txBody>
          <a:bodyPr/>
          <a:lstStyle/>
          <a:p>
            <a:r>
              <a:rPr lang="en-US" dirty="0"/>
              <a:t>Using my program user can do the following things:</a:t>
            </a:r>
          </a:p>
          <a:p>
            <a:pPr lvl="1"/>
            <a:r>
              <a:rPr lang="en-US" dirty="0"/>
              <a:t>Find the top 10 selling products</a:t>
            </a:r>
          </a:p>
          <a:p>
            <a:pPr lvl="1"/>
            <a:r>
              <a:rPr lang="en-US" dirty="0"/>
              <a:t>Check seasonality in their sales</a:t>
            </a:r>
          </a:p>
          <a:p>
            <a:pPr lvl="1"/>
            <a:r>
              <a:rPr lang="en-US" dirty="0"/>
              <a:t>Perform quantity predictions on a weekly basis</a:t>
            </a:r>
          </a:p>
          <a:p>
            <a:r>
              <a:rPr lang="en-US" dirty="0"/>
              <a:t>After using this prediction results, I can assure Head of Supply Chain that inventory levels of these products can be extracted and used to stock up the items for weekly sale</a:t>
            </a:r>
          </a:p>
          <a:p>
            <a:r>
              <a:rPr lang="en-US" dirty="0"/>
              <a:t>With this ABC company can now meet the customer demands and lower the inventory cost and reduce wastage</a:t>
            </a:r>
          </a:p>
        </p:txBody>
      </p:sp>
    </p:spTree>
    <p:extLst>
      <p:ext uri="{BB962C8B-B14F-4D97-AF65-F5344CB8AC3E}">
        <p14:creationId xmlns:p14="http://schemas.microsoft.com/office/powerpoint/2010/main" val="40211110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FAA-8AD2-42E9-89A0-A675C4F32EC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32E96FF-6AB7-462C-BF97-3E4F5FB8FDE4}"/>
              </a:ext>
            </a:extLst>
          </p:cNvPr>
          <p:cNvSpPr>
            <a:spLocks noGrp="1"/>
          </p:cNvSpPr>
          <p:nvPr>
            <p:ph idx="1"/>
          </p:nvPr>
        </p:nvSpPr>
        <p:spPr/>
        <p:txBody>
          <a:bodyPr>
            <a:normAutofit/>
          </a:bodyPr>
          <a:lstStyle/>
          <a:p>
            <a:r>
              <a:rPr lang="en-US" sz="1800" dirty="0">
                <a:hlinkClick r:id="rId2"/>
              </a:rPr>
              <a:t>https://medium.com/activewizards-machine-learning-company/top-10-data-science-use-cases-in-retail-6483accc6042</a:t>
            </a:r>
            <a:endParaRPr lang="en-US" sz="1800" dirty="0"/>
          </a:p>
          <a:p>
            <a:r>
              <a:rPr lang="en-US" sz="1800" dirty="0">
                <a:hlinkClick r:id="rId3"/>
              </a:rPr>
              <a:t>https://elitedatascience.com/birds-eye-view</a:t>
            </a:r>
            <a:endParaRPr lang="en-US" sz="1800" dirty="0"/>
          </a:p>
          <a:p>
            <a:r>
              <a:rPr lang="en-US" sz="1800" dirty="0">
                <a:hlinkClick r:id="rId4"/>
              </a:rPr>
              <a:t>https://pandas.pydata.org/pandas-docs/stable/</a:t>
            </a:r>
            <a:endParaRPr lang="en-US" sz="1800" dirty="0"/>
          </a:p>
          <a:p>
            <a:r>
              <a:rPr lang="en-US" sz="1800" dirty="0">
                <a:hlinkClick r:id="rId5"/>
              </a:rPr>
              <a:t>https://towardsdatascience.com/various-implementations-of-collaborative-filtering-100385c6dfe0</a:t>
            </a:r>
            <a:endParaRPr lang="en-US" sz="1800" dirty="0"/>
          </a:p>
          <a:p>
            <a:r>
              <a:rPr lang="en-US" sz="1800" dirty="0">
                <a:hlinkClick r:id="rId6"/>
              </a:rPr>
              <a:t>https://towardsdatascience.com/a-gentle-introduction-on-market-basket-analysis-association-rules-fa4b986a40ce</a:t>
            </a:r>
            <a:endParaRPr lang="en-US" sz="1800" dirty="0"/>
          </a:p>
          <a:p>
            <a:r>
              <a:rPr lang="en-US" sz="1800" dirty="0">
                <a:hlinkClick r:id="rId7"/>
              </a:rPr>
              <a:t>https://anomaly.io/seasonal-trend-decomposition-in-r/</a:t>
            </a:r>
            <a:endParaRPr lang="en-US" sz="1800" dirty="0"/>
          </a:p>
          <a:p>
            <a:r>
              <a:rPr lang="en-US" sz="1800" dirty="0">
                <a:hlinkClick r:id="rId8"/>
              </a:rPr>
              <a:t>https://stackoverflow.com/questions/17001389/pandas-resample-documentation</a:t>
            </a:r>
            <a:endParaRPr lang="en-US" sz="1800" dirty="0"/>
          </a:p>
          <a:p>
            <a:r>
              <a:rPr lang="en-US" sz="1800" dirty="0">
                <a:hlinkClick r:id="rId9"/>
              </a:rPr>
              <a:t>https://www.statsmodels.org/stable/index.html</a:t>
            </a:r>
            <a:endParaRPr lang="en-US" sz="1800" dirty="0"/>
          </a:p>
          <a:p>
            <a:r>
              <a:rPr lang="en-US" sz="1800" dirty="0">
                <a:hlinkClick r:id="rId10"/>
              </a:rPr>
              <a:t>https://www.statsmodels.org/dev/generated/statsmodels.tsa.statespace.sarimax.SARIMAX.html</a:t>
            </a:r>
            <a:endParaRPr lang="en-US" sz="1800" dirty="0"/>
          </a:p>
        </p:txBody>
      </p:sp>
    </p:spTree>
    <p:extLst>
      <p:ext uri="{BB962C8B-B14F-4D97-AF65-F5344CB8AC3E}">
        <p14:creationId xmlns:p14="http://schemas.microsoft.com/office/powerpoint/2010/main" val="12611037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6169-7420-4287-BF64-EC95C7BA7520}"/>
              </a:ext>
            </a:extLst>
          </p:cNvPr>
          <p:cNvSpPr>
            <a:spLocks noGrp="1"/>
          </p:cNvSpPr>
          <p:nvPr>
            <p:ph type="title"/>
          </p:nvPr>
        </p:nvSpPr>
        <p:spPr>
          <a:xfrm>
            <a:off x="838200" y="365125"/>
            <a:ext cx="10515600" cy="5995918"/>
          </a:xfrm>
        </p:spPr>
        <p:txBody>
          <a:bodyPr>
            <a:normAutofit/>
          </a:bodyPr>
          <a:lstStyle/>
          <a:p>
            <a:pPr algn="ctr"/>
            <a:r>
              <a:rPr lang="en-US" sz="8800" dirty="0"/>
              <a:t>Thank you</a:t>
            </a:r>
          </a:p>
        </p:txBody>
      </p:sp>
    </p:spTree>
    <p:extLst>
      <p:ext uri="{BB962C8B-B14F-4D97-AF65-F5344CB8AC3E}">
        <p14:creationId xmlns:p14="http://schemas.microsoft.com/office/powerpoint/2010/main" val="10887075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A8C0-822E-4BC9-A025-F818B1DCBC27}"/>
              </a:ext>
            </a:extLst>
          </p:cNvPr>
          <p:cNvSpPr>
            <a:spLocks noGrp="1"/>
          </p:cNvSpPr>
          <p:nvPr>
            <p:ph type="title"/>
          </p:nvPr>
        </p:nvSpPr>
        <p:spPr/>
        <p:txBody>
          <a:bodyPr>
            <a:normAutofit/>
          </a:bodyPr>
          <a:lstStyle/>
          <a:p>
            <a:r>
              <a:rPr lang="en-US" sz="6000" dirty="0"/>
              <a:t>Shape of dataset</a:t>
            </a:r>
          </a:p>
        </p:txBody>
      </p:sp>
      <p:sp>
        <p:nvSpPr>
          <p:cNvPr id="3" name="Content Placeholder 2">
            <a:extLst>
              <a:ext uri="{FF2B5EF4-FFF2-40B4-BE49-F238E27FC236}">
                <a16:creationId xmlns:a16="http://schemas.microsoft.com/office/drawing/2014/main" id="{032DAEFE-DDD0-4ADE-8C9E-FCACAFFB79EB}"/>
              </a:ext>
            </a:extLst>
          </p:cNvPr>
          <p:cNvSpPr>
            <a:spLocks noGrp="1"/>
          </p:cNvSpPr>
          <p:nvPr>
            <p:ph idx="1"/>
          </p:nvPr>
        </p:nvSpPr>
        <p:spPr/>
        <p:txBody>
          <a:bodyPr/>
          <a:lstStyle/>
          <a:p>
            <a:r>
              <a:rPr lang="en-US" sz="4400" dirty="0"/>
              <a:t>Row count – 540509</a:t>
            </a:r>
          </a:p>
          <a:p>
            <a:r>
              <a:rPr lang="en-US" sz="4400" dirty="0"/>
              <a:t>Column count - 8</a:t>
            </a:r>
          </a:p>
          <a:p>
            <a:endParaRPr lang="en-US" dirty="0"/>
          </a:p>
        </p:txBody>
      </p:sp>
    </p:spTree>
    <p:extLst>
      <p:ext uri="{BB962C8B-B14F-4D97-AF65-F5344CB8AC3E}">
        <p14:creationId xmlns:p14="http://schemas.microsoft.com/office/powerpoint/2010/main" val="15781971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505-2A94-4F84-855E-9C450CA3D211}"/>
              </a:ext>
            </a:extLst>
          </p:cNvPr>
          <p:cNvSpPr>
            <a:spLocks noGrp="1"/>
          </p:cNvSpPr>
          <p:nvPr>
            <p:ph type="title"/>
          </p:nvPr>
        </p:nvSpPr>
        <p:spPr/>
        <p:txBody>
          <a:bodyPr/>
          <a:lstStyle/>
          <a:p>
            <a:r>
              <a:rPr lang="en-US" dirty="0"/>
              <a:t>Features of dataset</a:t>
            </a:r>
          </a:p>
        </p:txBody>
      </p:sp>
      <p:sp>
        <p:nvSpPr>
          <p:cNvPr id="3" name="Content Placeholder 2">
            <a:extLst>
              <a:ext uri="{FF2B5EF4-FFF2-40B4-BE49-F238E27FC236}">
                <a16:creationId xmlns:a16="http://schemas.microsoft.com/office/drawing/2014/main" id="{0A373E09-519B-4251-BD6E-6773413ECD51}"/>
              </a:ext>
            </a:extLst>
          </p:cNvPr>
          <p:cNvSpPr>
            <a:spLocks noGrp="1"/>
          </p:cNvSpPr>
          <p:nvPr>
            <p:ph idx="1"/>
          </p:nvPr>
        </p:nvSpPr>
        <p:spPr/>
        <p:txBody>
          <a:bodyPr/>
          <a:lstStyle/>
          <a:p>
            <a:r>
              <a:rPr lang="en-US" dirty="0" err="1"/>
              <a:t>InvoiceNo</a:t>
            </a:r>
            <a:r>
              <a:rPr lang="en-US" dirty="0"/>
              <a:t> - Unique number assigned to a shipment for billing purpose</a:t>
            </a:r>
          </a:p>
          <a:p>
            <a:r>
              <a:rPr lang="en-US" dirty="0" err="1"/>
              <a:t>StockCode</a:t>
            </a:r>
            <a:r>
              <a:rPr lang="en-US" dirty="0"/>
              <a:t> – Kind of item id</a:t>
            </a:r>
          </a:p>
          <a:p>
            <a:r>
              <a:rPr lang="en-US" dirty="0"/>
              <a:t>Description - Product name</a:t>
            </a:r>
          </a:p>
          <a:p>
            <a:r>
              <a:rPr lang="en-US" dirty="0"/>
              <a:t>Quantity - Amount purchased</a:t>
            </a:r>
          </a:p>
          <a:p>
            <a:r>
              <a:rPr lang="en-US" dirty="0" err="1"/>
              <a:t>InvoiceDate</a:t>
            </a:r>
            <a:r>
              <a:rPr lang="en-US" dirty="0"/>
              <a:t> - Date and time of purchase</a:t>
            </a:r>
          </a:p>
          <a:p>
            <a:r>
              <a:rPr lang="en-US" dirty="0" err="1"/>
              <a:t>UnitPrice</a:t>
            </a:r>
            <a:r>
              <a:rPr lang="en-US" dirty="0"/>
              <a:t> - Cost of product</a:t>
            </a:r>
          </a:p>
          <a:p>
            <a:r>
              <a:rPr lang="en-US" dirty="0" err="1"/>
              <a:t>CustomerID</a:t>
            </a:r>
            <a:r>
              <a:rPr lang="en-US" dirty="0"/>
              <a:t> - Unique id for customer</a:t>
            </a:r>
          </a:p>
          <a:p>
            <a:r>
              <a:rPr lang="en-US" dirty="0"/>
              <a:t>Country - </a:t>
            </a:r>
            <a:r>
              <a:rPr lang="en-US" dirty="0" err="1"/>
              <a:t>Contry</a:t>
            </a:r>
            <a:r>
              <a:rPr lang="en-US" dirty="0"/>
              <a:t> of purchase</a:t>
            </a:r>
          </a:p>
          <a:p>
            <a:endParaRPr lang="en-US" dirty="0"/>
          </a:p>
        </p:txBody>
      </p:sp>
    </p:spTree>
    <p:extLst>
      <p:ext uri="{BB962C8B-B14F-4D97-AF65-F5344CB8AC3E}">
        <p14:creationId xmlns:p14="http://schemas.microsoft.com/office/powerpoint/2010/main" val="4203834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1975-0E84-4152-A8A4-51EAB3DCA6D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E4F36C7-9209-487D-9624-B370DCE22805}"/>
              </a:ext>
            </a:extLst>
          </p:cNvPr>
          <p:cNvSpPr>
            <a:spLocks noGrp="1"/>
          </p:cNvSpPr>
          <p:nvPr>
            <p:ph idx="1"/>
          </p:nvPr>
        </p:nvSpPr>
        <p:spPr>
          <a:xfrm>
            <a:off x="838200" y="2141537"/>
            <a:ext cx="10515600" cy="4351338"/>
          </a:xfrm>
        </p:spPr>
        <p:txBody>
          <a:bodyPr>
            <a:normAutofit/>
          </a:bodyPr>
          <a:lstStyle/>
          <a:p>
            <a:pPr lvl="1"/>
            <a:r>
              <a:rPr lang="en-US" sz="3200" dirty="0"/>
              <a:t>Check for null values and correct them</a:t>
            </a:r>
          </a:p>
          <a:p>
            <a:pPr lvl="1"/>
            <a:r>
              <a:rPr lang="en-US" sz="3200" dirty="0"/>
              <a:t>Corrected the datatypes of features</a:t>
            </a:r>
          </a:p>
          <a:p>
            <a:pPr lvl="1"/>
            <a:r>
              <a:rPr lang="en-US" sz="3200" dirty="0"/>
              <a:t>Corrected column names</a:t>
            </a:r>
          </a:p>
          <a:p>
            <a:pPr lvl="1"/>
            <a:r>
              <a:rPr lang="en-US" sz="3200" dirty="0"/>
              <a:t>Removed quantities with negative values</a:t>
            </a:r>
          </a:p>
          <a:p>
            <a:pPr lvl="1"/>
            <a:r>
              <a:rPr lang="en-US" sz="3200" dirty="0"/>
              <a:t>Removed description with nan values</a:t>
            </a:r>
          </a:p>
        </p:txBody>
      </p:sp>
    </p:spTree>
    <p:extLst>
      <p:ext uri="{BB962C8B-B14F-4D97-AF65-F5344CB8AC3E}">
        <p14:creationId xmlns:p14="http://schemas.microsoft.com/office/powerpoint/2010/main" val="11086068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471A-850E-4198-82F5-C4EAE4892708}"/>
              </a:ext>
            </a:extLst>
          </p:cNvPr>
          <p:cNvSpPr>
            <a:spLocks noGrp="1"/>
          </p:cNvSpPr>
          <p:nvPr>
            <p:ph type="title"/>
          </p:nvPr>
        </p:nvSpPr>
        <p:spPr>
          <a:xfrm>
            <a:off x="838200" y="365125"/>
            <a:ext cx="10515600" cy="5856061"/>
          </a:xfrm>
        </p:spPr>
        <p:txBody>
          <a:bodyPr>
            <a:normAutofit/>
          </a:bodyPr>
          <a:lstStyle/>
          <a:p>
            <a:pPr algn="ctr"/>
            <a:r>
              <a:rPr lang="en-US" sz="5400" dirty="0"/>
              <a:t>Time for some insights about data</a:t>
            </a:r>
          </a:p>
        </p:txBody>
      </p:sp>
    </p:spTree>
    <p:extLst>
      <p:ext uri="{BB962C8B-B14F-4D97-AF65-F5344CB8AC3E}">
        <p14:creationId xmlns:p14="http://schemas.microsoft.com/office/powerpoint/2010/main" val="4079055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8F4E636-B684-40AC-9FD4-2DC55691C90E}"/>
              </a:ext>
            </a:extLst>
          </p:cNvPr>
          <p:cNvSpPr>
            <a:spLocks noGrp="1"/>
          </p:cNvSpPr>
          <p:nvPr>
            <p:ph idx="1"/>
          </p:nvPr>
        </p:nvSpPr>
        <p:spPr>
          <a:xfrm>
            <a:off x="645161" y="1012371"/>
            <a:ext cx="3363974" cy="4910666"/>
          </a:xfrm>
        </p:spPr>
        <p:txBody>
          <a:bodyPr>
            <a:normAutofit lnSpcReduction="10000"/>
          </a:bodyPr>
          <a:lstStyle/>
          <a:p>
            <a:r>
              <a:rPr lang="en-US" dirty="0">
                <a:solidFill>
                  <a:schemeClr val="bg1"/>
                </a:solidFill>
              </a:rPr>
              <a:t>Looks like the highest number of product sales are made in the afternoon at 12 p.m. and sales fall after the evening till morning at 6 a.m. This may be because people make most purchases in the afternoon.</a:t>
            </a:r>
            <a:endParaRPr lang="en-US" sz="2000" dirty="0">
              <a:solidFill>
                <a:schemeClr val="bg1"/>
              </a:solidFill>
            </a:endParaRPr>
          </a:p>
        </p:txBody>
      </p:sp>
      <p:pic>
        <p:nvPicPr>
          <p:cNvPr id="7" name="Content Placeholder 3" descr="A screenshot of a cell phone&#10;&#10;Description automatically generated">
            <a:extLst>
              <a:ext uri="{FF2B5EF4-FFF2-40B4-BE49-F238E27FC236}">
                <a16:creationId xmlns:a16="http://schemas.microsoft.com/office/drawing/2014/main" id="{8054F0B0-D3F0-4FBA-A7A5-F6DD36D13E83}"/>
              </a:ext>
            </a:extLst>
          </p:cNvPr>
          <p:cNvPicPr>
            <a:picLocks noChangeAspect="1"/>
          </p:cNvPicPr>
          <p:nvPr/>
        </p:nvPicPr>
        <p:blipFill>
          <a:blip r:embed="rId2"/>
          <a:stretch>
            <a:fillRect/>
          </a:stretch>
        </p:blipFill>
        <p:spPr>
          <a:xfrm>
            <a:off x="5297763" y="1299621"/>
            <a:ext cx="6250769" cy="4097891"/>
          </a:xfrm>
          <a:prstGeom prst="rect">
            <a:avLst/>
          </a:prstGeom>
        </p:spPr>
      </p:pic>
    </p:spTree>
    <p:extLst>
      <p:ext uri="{BB962C8B-B14F-4D97-AF65-F5344CB8AC3E}">
        <p14:creationId xmlns:p14="http://schemas.microsoft.com/office/powerpoint/2010/main" val="41063466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descr="A screenshot of a cell phone&#10;&#10;Description automatically generated">
            <a:extLst>
              <a:ext uri="{FF2B5EF4-FFF2-40B4-BE49-F238E27FC236}">
                <a16:creationId xmlns:a16="http://schemas.microsoft.com/office/drawing/2014/main" id="{42F06416-8F76-4C73-BA4E-919EA53A8A85}"/>
              </a:ext>
            </a:extLst>
          </p:cNvPr>
          <p:cNvPicPr>
            <a:picLocks noChangeAspect="1"/>
          </p:cNvPicPr>
          <p:nvPr/>
        </p:nvPicPr>
        <p:blipFill>
          <a:blip r:embed="rId2"/>
          <a:stretch>
            <a:fillRect/>
          </a:stretch>
        </p:blipFill>
        <p:spPr>
          <a:xfrm>
            <a:off x="649563" y="1381791"/>
            <a:ext cx="6250769" cy="3933550"/>
          </a:xfrm>
          <a:prstGeom prst="rect">
            <a:avLst/>
          </a:prstGeom>
        </p:spPr>
      </p:pic>
      <p:sp>
        <p:nvSpPr>
          <p:cNvPr id="9" name="Content Placeholder 8">
            <a:extLst>
              <a:ext uri="{FF2B5EF4-FFF2-40B4-BE49-F238E27FC236}">
                <a16:creationId xmlns:a16="http://schemas.microsoft.com/office/drawing/2014/main" id="{3D39E5E6-BFFC-49C3-BBD3-21A03CEF0BCB}"/>
              </a:ext>
            </a:extLst>
          </p:cNvPr>
          <p:cNvSpPr>
            <a:spLocks noGrp="1"/>
          </p:cNvSpPr>
          <p:nvPr>
            <p:ph idx="1"/>
          </p:nvPr>
        </p:nvSpPr>
        <p:spPr>
          <a:xfrm>
            <a:off x="8173721" y="1094014"/>
            <a:ext cx="3363974" cy="5416852"/>
          </a:xfrm>
        </p:spPr>
        <p:txBody>
          <a:bodyPr>
            <a:normAutofit/>
          </a:bodyPr>
          <a:lstStyle/>
          <a:p>
            <a:r>
              <a:rPr lang="en-US" dirty="0">
                <a:solidFill>
                  <a:schemeClr val="bg1"/>
                </a:solidFill>
              </a:rPr>
              <a:t>The highest count of the item was sold in the month of November. This may be due to there is some kind of promotional or seasonal sale on the products in the month of November.</a:t>
            </a:r>
            <a:endParaRPr lang="en-US" sz="2000" dirty="0">
              <a:solidFill>
                <a:schemeClr val="bg1"/>
              </a:solidFill>
            </a:endParaRPr>
          </a:p>
        </p:txBody>
      </p:sp>
    </p:spTree>
    <p:extLst>
      <p:ext uri="{BB962C8B-B14F-4D97-AF65-F5344CB8AC3E}">
        <p14:creationId xmlns:p14="http://schemas.microsoft.com/office/powerpoint/2010/main" val="39109903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090CFCA-8FF3-474B-8F8E-3DA3A3BA16E1}"/>
              </a:ext>
            </a:extLst>
          </p:cNvPr>
          <p:cNvSpPr>
            <a:spLocks noGrp="1"/>
          </p:cNvSpPr>
          <p:nvPr>
            <p:ph idx="1"/>
          </p:nvPr>
        </p:nvSpPr>
        <p:spPr>
          <a:xfrm>
            <a:off x="645161" y="1885950"/>
            <a:ext cx="3363974" cy="3086100"/>
          </a:xfrm>
        </p:spPr>
        <p:txBody>
          <a:bodyPr>
            <a:normAutofit fontScale="92500"/>
          </a:bodyPr>
          <a:lstStyle/>
          <a:p>
            <a:r>
              <a:rPr lang="en-US" sz="3600" dirty="0">
                <a:solidFill>
                  <a:schemeClr val="bg1"/>
                </a:solidFill>
              </a:rPr>
              <a:t>From this figure we know that ABC company has the highest market in United Kingdom.</a:t>
            </a:r>
          </a:p>
        </p:txBody>
      </p:sp>
      <p:pic>
        <p:nvPicPr>
          <p:cNvPr id="7" name="Content Placeholder 3" descr="A screenshot of a cell phone&#10;&#10;Description automatically generated">
            <a:extLst>
              <a:ext uri="{FF2B5EF4-FFF2-40B4-BE49-F238E27FC236}">
                <a16:creationId xmlns:a16="http://schemas.microsoft.com/office/drawing/2014/main" id="{EDC64EA5-AD7A-4A09-809A-CD809733A515}"/>
              </a:ext>
            </a:extLst>
          </p:cNvPr>
          <p:cNvPicPr>
            <a:picLocks noChangeAspect="1"/>
          </p:cNvPicPr>
          <p:nvPr/>
        </p:nvPicPr>
        <p:blipFill>
          <a:blip r:embed="rId2"/>
          <a:stretch>
            <a:fillRect/>
          </a:stretch>
        </p:blipFill>
        <p:spPr>
          <a:xfrm>
            <a:off x="4882243" y="99787"/>
            <a:ext cx="7119257" cy="6531919"/>
          </a:xfrm>
          <a:prstGeom prst="rect">
            <a:avLst/>
          </a:prstGeom>
        </p:spPr>
      </p:pic>
    </p:spTree>
    <p:extLst>
      <p:ext uri="{BB962C8B-B14F-4D97-AF65-F5344CB8AC3E}">
        <p14:creationId xmlns:p14="http://schemas.microsoft.com/office/powerpoint/2010/main" val="6399890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1305</Words>
  <Application>Microsoft Office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ABC Product Sales Analysis</vt:lpstr>
      <vt:lpstr>Understanding Sales data</vt:lpstr>
      <vt:lpstr>Shape of dataset</vt:lpstr>
      <vt:lpstr>Features of dataset</vt:lpstr>
      <vt:lpstr>Data Cleaning</vt:lpstr>
      <vt:lpstr>Time for some insights about data</vt:lpstr>
      <vt:lpstr>PowerPoint Presentation</vt:lpstr>
      <vt:lpstr>PowerPoint Presentation</vt:lpstr>
      <vt:lpstr>PowerPoint Presentation</vt:lpstr>
      <vt:lpstr>Recommender System (Market Basket Analysis)</vt:lpstr>
      <vt:lpstr>Some order statistics</vt:lpstr>
      <vt:lpstr>Approach – Apriori Algorithm</vt:lpstr>
      <vt:lpstr>Approach – Apriori Algorithm Contd…</vt:lpstr>
      <vt:lpstr>How to use the function </vt:lpstr>
      <vt:lpstr>Conclusion </vt:lpstr>
      <vt:lpstr>Time Series Prediction Top 10 Products</vt:lpstr>
      <vt:lpstr>Approach</vt:lpstr>
      <vt:lpstr>Assumption </vt:lpstr>
      <vt:lpstr>Visualized sales of one of the products</vt:lpstr>
      <vt:lpstr>Time Series decomposition</vt:lpstr>
      <vt:lpstr>ARIMA</vt:lpstr>
      <vt:lpstr>SARIMA(Our model)</vt:lpstr>
      <vt:lpstr>Implementation</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Product Sales Analysis</dc:title>
  <dc:creator>Shubham Mishra</dc:creator>
  <cp:lastModifiedBy>Shubham Mishra</cp:lastModifiedBy>
  <cp:revision>21</cp:revision>
  <dcterms:created xsi:type="dcterms:W3CDTF">2019-03-22T11:30:46Z</dcterms:created>
  <dcterms:modified xsi:type="dcterms:W3CDTF">2019-03-22T13:35:23Z</dcterms:modified>
</cp:coreProperties>
</file>