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E30568-6705-4CC1-B093-E0AF8C1932FC}" type="datetimeFigureOut">
              <a:rPr lang="en-US" smtClean="0"/>
              <a:t>2/23/2024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F7BC0C0-550D-4D95-A189-D42EFB3CF00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340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30568-6705-4CC1-B093-E0AF8C1932FC}"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BC0C0-550D-4D95-A189-D42EFB3CF00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505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30568-6705-4CC1-B093-E0AF8C1932FC}"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BC0C0-550D-4D95-A189-D42EFB3CF00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399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30568-6705-4CC1-B093-E0AF8C1932FC}"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BC0C0-550D-4D95-A189-D42EFB3CF00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407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30568-6705-4CC1-B093-E0AF8C1932FC}"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BC0C0-550D-4D95-A189-D42EFB3CF00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81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E30568-6705-4CC1-B093-E0AF8C1932FC}"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BC0C0-550D-4D95-A189-D42EFB3CF00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990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E30568-6705-4CC1-B093-E0AF8C1932FC}"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BC0C0-550D-4D95-A189-D42EFB3CF00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252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E30568-6705-4CC1-B093-E0AF8C1932FC}"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BC0C0-550D-4D95-A189-D42EFB3CF00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28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30568-6705-4CC1-B093-E0AF8C1932FC}"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BC0C0-550D-4D95-A189-D42EFB3CF002}" type="slidenum">
              <a:rPr lang="en-US" smtClean="0"/>
              <a:t>‹#›</a:t>
            </a:fld>
            <a:endParaRPr lang="en-US"/>
          </a:p>
        </p:txBody>
      </p:sp>
    </p:spTree>
    <p:extLst>
      <p:ext uri="{BB962C8B-B14F-4D97-AF65-F5344CB8AC3E}">
        <p14:creationId xmlns:p14="http://schemas.microsoft.com/office/powerpoint/2010/main" val="201367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E30568-6705-4CC1-B093-E0AF8C1932FC}"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BC0C0-550D-4D95-A189-D42EFB3CF00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191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BE30568-6705-4CC1-B093-E0AF8C1932FC}" type="datetimeFigureOut">
              <a:rPr lang="en-US" smtClean="0"/>
              <a:t>2/23/2024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F7BC0C0-550D-4D95-A189-D42EFB3CF00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599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BE30568-6705-4CC1-B093-E0AF8C1932FC}" type="datetimeFigureOut">
              <a:rPr lang="en-US" smtClean="0"/>
              <a:t>2/23/2024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F7BC0C0-550D-4D95-A189-D42EFB3CF00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4079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ouristicd.blogspot.com/2019/10/what-do-we-want-to-achieve.html"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8C89-0B9A-9A22-E750-012999C70438}"/>
              </a:ext>
            </a:extLst>
          </p:cNvPr>
          <p:cNvSpPr>
            <a:spLocks noGrp="1"/>
          </p:cNvSpPr>
          <p:nvPr>
            <p:ph type="ctrTitle"/>
          </p:nvPr>
        </p:nvSpPr>
        <p:spPr>
          <a:xfrm>
            <a:off x="2344152" y="-1808746"/>
            <a:ext cx="7503695" cy="5237746"/>
          </a:xfrm>
        </p:spPr>
        <p:txBody>
          <a:bodyPr>
            <a:normAutofit/>
          </a:bodyPr>
          <a:lstStyle/>
          <a:p>
            <a:r>
              <a:rPr lang="en-US" sz="3200" b="1" dirty="0"/>
              <a:t>ARTIFICIAL INTELLIGENCE AND MACHINE LEARNING</a:t>
            </a:r>
            <a:br>
              <a:rPr lang="en-US" sz="2800" b="1" dirty="0"/>
            </a:br>
            <a:br>
              <a:rPr lang="en-US" sz="2800" b="1" dirty="0"/>
            </a:br>
            <a:r>
              <a:rPr lang="en-US" sz="1800" b="1" dirty="0"/>
              <a:t>Project report Semester-4</a:t>
            </a:r>
            <a:r>
              <a:rPr lang="en-US" sz="1800" b="1" baseline="30000" dirty="0"/>
              <a:t>th  </a:t>
            </a:r>
            <a:r>
              <a:rPr lang="en-US" sz="1800" b="1" dirty="0"/>
              <a:t>Batch-(2022)</a:t>
            </a:r>
            <a:br>
              <a:rPr lang="en-US" sz="1800" b="1" dirty="0"/>
            </a:br>
            <a:r>
              <a:rPr lang="en-US" sz="1800" b="1" dirty="0"/>
              <a:t>Title of the project:</a:t>
            </a:r>
            <a:br>
              <a:rPr lang="en-US" sz="1800" b="1" dirty="0"/>
            </a:br>
            <a:br>
              <a:rPr lang="en-US" sz="1600" b="1" dirty="0"/>
            </a:br>
            <a:r>
              <a:rPr lang="en-US" sz="2400" b="1" u="sng" dirty="0"/>
              <a:t>Flight fare prediction</a:t>
            </a:r>
            <a:br>
              <a:rPr lang="en-US" sz="2400" b="1" u="sng" dirty="0"/>
            </a:br>
            <a:br>
              <a:rPr lang="en-US" sz="2000" b="1" u="sng" dirty="0"/>
            </a:br>
            <a:br>
              <a:rPr lang="en-US" sz="1600" b="1" dirty="0"/>
            </a:br>
            <a:endParaRPr lang="en-US" sz="2800" b="1" dirty="0"/>
          </a:p>
        </p:txBody>
      </p:sp>
      <p:sp>
        <p:nvSpPr>
          <p:cNvPr id="3" name="Subtitle 2">
            <a:extLst>
              <a:ext uri="{FF2B5EF4-FFF2-40B4-BE49-F238E27FC236}">
                <a16:creationId xmlns:a16="http://schemas.microsoft.com/office/drawing/2014/main" id="{6FD71961-9967-81F9-16A9-007A34AD66E1}"/>
              </a:ext>
            </a:extLst>
          </p:cNvPr>
          <p:cNvSpPr>
            <a:spLocks noGrp="1"/>
          </p:cNvSpPr>
          <p:nvPr>
            <p:ph type="subTitle" idx="1"/>
          </p:nvPr>
        </p:nvSpPr>
        <p:spPr>
          <a:xfrm>
            <a:off x="8478251" y="3920289"/>
            <a:ext cx="3128211" cy="1696453"/>
          </a:xfrm>
        </p:spPr>
        <p:txBody>
          <a:bodyPr>
            <a:normAutofit/>
          </a:bodyPr>
          <a:lstStyle/>
          <a:p>
            <a:r>
              <a:rPr lang="en-US" sz="2800" dirty="0"/>
              <a:t>SUBMITTED BY:</a:t>
            </a:r>
          </a:p>
          <a:p>
            <a:r>
              <a:rPr lang="en-US" sz="2000" dirty="0"/>
              <a:t>Shubham Guglani(2210990846)</a:t>
            </a:r>
          </a:p>
        </p:txBody>
      </p:sp>
      <p:pic>
        <p:nvPicPr>
          <p:cNvPr id="5" name="Picture 4">
            <a:extLst>
              <a:ext uri="{FF2B5EF4-FFF2-40B4-BE49-F238E27FC236}">
                <a16:creationId xmlns:a16="http://schemas.microsoft.com/office/drawing/2014/main" id="{DB3D5421-C244-89FB-3089-75F01E7D2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02" y="2579970"/>
            <a:ext cx="1368593" cy="849030"/>
          </a:xfrm>
          <a:prstGeom prst="rect">
            <a:avLst/>
          </a:prstGeom>
        </p:spPr>
      </p:pic>
      <p:sp>
        <p:nvSpPr>
          <p:cNvPr id="8" name="TextBox 7">
            <a:extLst>
              <a:ext uri="{FF2B5EF4-FFF2-40B4-BE49-F238E27FC236}">
                <a16:creationId xmlns:a16="http://schemas.microsoft.com/office/drawing/2014/main" id="{56C4AD78-9C48-2D1B-7B20-629602EF943B}"/>
              </a:ext>
            </a:extLst>
          </p:cNvPr>
          <p:cNvSpPr txBox="1"/>
          <p:nvPr/>
        </p:nvSpPr>
        <p:spPr>
          <a:xfrm>
            <a:off x="866274" y="3920289"/>
            <a:ext cx="3128211" cy="830997"/>
          </a:xfrm>
          <a:prstGeom prst="rect">
            <a:avLst/>
          </a:prstGeom>
          <a:noFill/>
        </p:spPr>
        <p:txBody>
          <a:bodyPr wrap="square" rtlCol="0">
            <a:spAutoFit/>
          </a:bodyPr>
          <a:lstStyle/>
          <a:p>
            <a:r>
              <a:rPr lang="en-US" sz="2800" dirty="0"/>
              <a:t>SUPERVISED BY</a:t>
            </a:r>
            <a:r>
              <a:rPr lang="en-US" sz="2400" dirty="0"/>
              <a:t>:</a:t>
            </a:r>
          </a:p>
          <a:p>
            <a:r>
              <a:rPr lang="en-US" sz="2000" dirty="0" err="1"/>
              <a:t>Mr.Rajeev</a:t>
            </a:r>
            <a:r>
              <a:rPr lang="en-US" sz="2000" dirty="0"/>
              <a:t> Bhardwaj</a:t>
            </a:r>
          </a:p>
        </p:txBody>
      </p:sp>
      <p:sp>
        <p:nvSpPr>
          <p:cNvPr id="9" name="TextBox 8">
            <a:extLst>
              <a:ext uri="{FF2B5EF4-FFF2-40B4-BE49-F238E27FC236}">
                <a16:creationId xmlns:a16="http://schemas.microsoft.com/office/drawing/2014/main" id="{C5790FE8-8E70-25DF-6ED6-AFC9BF48AF04}"/>
              </a:ext>
            </a:extLst>
          </p:cNvPr>
          <p:cNvSpPr txBox="1"/>
          <p:nvPr/>
        </p:nvSpPr>
        <p:spPr>
          <a:xfrm>
            <a:off x="3914272" y="5427271"/>
            <a:ext cx="4363451" cy="646331"/>
          </a:xfrm>
          <a:prstGeom prst="rect">
            <a:avLst/>
          </a:prstGeom>
          <a:noFill/>
        </p:spPr>
        <p:txBody>
          <a:bodyPr wrap="square" rtlCol="0">
            <a:spAutoFit/>
          </a:bodyPr>
          <a:lstStyle/>
          <a:p>
            <a:r>
              <a:rPr lang="en-US" sz="1200" dirty="0"/>
              <a:t>Department of Computer Science and Engineering</a:t>
            </a:r>
          </a:p>
          <a:p>
            <a:r>
              <a:rPr lang="en-US" sz="1200" dirty="0" err="1"/>
              <a:t>Chitkara</a:t>
            </a:r>
            <a:r>
              <a:rPr lang="en-US" sz="1200" dirty="0"/>
              <a:t> University Institute of Engineering &amp; </a:t>
            </a:r>
            <a:r>
              <a:rPr lang="en-US" sz="1200" dirty="0" err="1"/>
              <a:t>Technology,Chitkara</a:t>
            </a:r>
            <a:r>
              <a:rPr lang="en-US" sz="1200" dirty="0"/>
              <a:t> </a:t>
            </a:r>
            <a:r>
              <a:rPr lang="en-US" sz="1200" dirty="0" err="1"/>
              <a:t>University,Punjab</a:t>
            </a:r>
            <a:endParaRPr lang="en-US" sz="1200" dirty="0"/>
          </a:p>
        </p:txBody>
      </p:sp>
    </p:spTree>
    <p:extLst>
      <p:ext uri="{BB962C8B-B14F-4D97-AF65-F5344CB8AC3E}">
        <p14:creationId xmlns:p14="http://schemas.microsoft.com/office/powerpoint/2010/main" val="3580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04F7-70BD-B49A-C6D2-A8B4A0970FA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46809A2-265B-5175-283F-C0189AFE30E6}"/>
              </a:ext>
            </a:extLst>
          </p:cNvPr>
          <p:cNvSpPr>
            <a:spLocks noGrp="1"/>
          </p:cNvSpPr>
          <p:nvPr>
            <p:ph type="subTitle" idx="1"/>
          </p:nvPr>
        </p:nvSpPr>
        <p:spPr/>
        <p:txBody>
          <a:bodyPr/>
          <a:lstStyle/>
          <a:p>
            <a:endParaRPr lang="en-US"/>
          </a:p>
        </p:txBody>
      </p:sp>
      <p:pic>
        <p:nvPicPr>
          <p:cNvPr id="10" name="Picture 9">
            <a:extLst>
              <a:ext uri="{FF2B5EF4-FFF2-40B4-BE49-F238E27FC236}">
                <a16:creationId xmlns:a16="http://schemas.microsoft.com/office/drawing/2014/main" id="{127FEF63-C928-109E-89CC-1787F7EA98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301838" cy="6919784"/>
          </a:xfrm>
          <a:prstGeom prst="rect">
            <a:avLst/>
          </a:prstGeom>
        </p:spPr>
      </p:pic>
      <p:sp>
        <p:nvSpPr>
          <p:cNvPr id="13" name="TextBox 12">
            <a:extLst>
              <a:ext uri="{FF2B5EF4-FFF2-40B4-BE49-F238E27FC236}">
                <a16:creationId xmlns:a16="http://schemas.microsoft.com/office/drawing/2014/main" id="{ED4AC7F2-8DE3-4734-CC5F-3965EEAF0E3F}"/>
              </a:ext>
            </a:extLst>
          </p:cNvPr>
          <p:cNvSpPr txBox="1"/>
          <p:nvPr/>
        </p:nvSpPr>
        <p:spPr>
          <a:xfrm>
            <a:off x="0" y="224590"/>
            <a:ext cx="9408696" cy="3323987"/>
          </a:xfrm>
          <a:prstGeom prst="rect">
            <a:avLst/>
          </a:prstGeom>
          <a:noFill/>
        </p:spPr>
        <p:txBody>
          <a:bodyPr wrap="square" rtlCol="0">
            <a:spAutoFit/>
          </a:bodyPr>
          <a:lstStyle/>
          <a:p>
            <a:r>
              <a:rPr lang="en-US" sz="9600" dirty="0">
                <a:latin typeface="Algerian" panose="04020705040A02060702" pitchFamily="82" charset="0"/>
              </a:rPr>
              <a:t>FLIGHT FARE PREDICTION</a:t>
            </a:r>
          </a:p>
          <a:p>
            <a:endParaRPr lang="en-US" dirty="0"/>
          </a:p>
        </p:txBody>
      </p:sp>
    </p:spTree>
    <p:extLst>
      <p:ext uri="{BB962C8B-B14F-4D97-AF65-F5344CB8AC3E}">
        <p14:creationId xmlns:p14="http://schemas.microsoft.com/office/powerpoint/2010/main" val="381356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3D78B64-EBC0-B010-257B-88796AA844E6}"/>
              </a:ext>
            </a:extLst>
          </p:cNvPr>
          <p:cNvSpPr>
            <a:spLocks noChangeArrowheads="1"/>
          </p:cNvSpPr>
          <p:nvPr/>
        </p:nvSpPr>
        <p:spPr bwMode="auto">
          <a:xfrm>
            <a:off x="0" y="0"/>
            <a:ext cx="41021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16FCD9B-2D02-6672-0A9C-651BE698C449}"/>
              </a:ext>
            </a:extLst>
          </p:cNvPr>
          <p:cNvSpPr txBox="1"/>
          <p:nvPr/>
        </p:nvSpPr>
        <p:spPr>
          <a:xfrm>
            <a:off x="36094" y="2432117"/>
            <a:ext cx="10106526" cy="738664"/>
          </a:xfrm>
          <a:prstGeom prst="rect">
            <a:avLst/>
          </a:prstGeom>
          <a:noFill/>
        </p:spPr>
        <p:txBody>
          <a:bodyPr wrap="square" rtlCol="0">
            <a:spAutoFit/>
          </a:bodyPr>
          <a:lstStyle/>
          <a:p>
            <a:r>
              <a:rPr lang="en-US" sz="1400" b="1" i="0" dirty="0">
                <a:solidFill>
                  <a:srgbClr val="0D0D0D"/>
                </a:solidFill>
                <a:effectLst/>
                <a:latin typeface="Söhne"/>
              </a:rPr>
              <a:t>2.Data Complexity</a:t>
            </a:r>
            <a:r>
              <a:rPr lang="en-US" sz="1400" b="0" i="0" dirty="0">
                <a:solidFill>
                  <a:srgbClr val="0D0D0D"/>
                </a:solidFill>
                <a:effectLst/>
                <a:latin typeface="Söhne"/>
              </a:rPr>
              <a:t>: Gathering and processing vast amounts of historical flight data, including ticket prices, route information, time of booking, and other variables, requires sophisticated algorithms and data processing techniques. Additionally, integrating real-time data feeds to keep predictions up-to-date adds another layer of complexity.</a:t>
            </a:r>
            <a:endParaRPr lang="en-US" sz="1400" dirty="0"/>
          </a:p>
        </p:txBody>
      </p:sp>
      <p:sp>
        <p:nvSpPr>
          <p:cNvPr id="9" name="TextBox 8">
            <a:extLst>
              <a:ext uri="{FF2B5EF4-FFF2-40B4-BE49-F238E27FC236}">
                <a16:creationId xmlns:a16="http://schemas.microsoft.com/office/drawing/2014/main" id="{E2D422DA-1213-D721-2123-867C5622ED56}"/>
              </a:ext>
            </a:extLst>
          </p:cNvPr>
          <p:cNvSpPr txBox="1"/>
          <p:nvPr/>
        </p:nvSpPr>
        <p:spPr>
          <a:xfrm>
            <a:off x="36094" y="1771357"/>
            <a:ext cx="9986210" cy="523220"/>
          </a:xfrm>
          <a:prstGeom prst="rect">
            <a:avLst/>
          </a:prstGeom>
          <a:noFill/>
        </p:spPr>
        <p:txBody>
          <a:bodyPr wrap="square" rtlCol="0">
            <a:spAutoFit/>
          </a:bodyPr>
          <a:lstStyle/>
          <a:p>
            <a:r>
              <a:rPr lang="en-US" sz="1400" b="1" dirty="0">
                <a:solidFill>
                  <a:srgbClr val="0D0D0D"/>
                </a:solidFill>
                <a:latin typeface="Söhne"/>
              </a:rPr>
              <a:t>1</a:t>
            </a:r>
            <a:r>
              <a:rPr lang="en-US" sz="1400" b="1" i="0" dirty="0">
                <a:solidFill>
                  <a:srgbClr val="0D0D0D"/>
                </a:solidFill>
                <a:effectLst/>
                <a:latin typeface="Söhne"/>
              </a:rPr>
              <a:t>.Price Volatility</a:t>
            </a:r>
            <a:r>
              <a:rPr lang="en-US" sz="1400" b="0" i="0" dirty="0">
                <a:solidFill>
                  <a:srgbClr val="0D0D0D"/>
                </a:solidFill>
                <a:effectLst/>
                <a:latin typeface="Söhne"/>
              </a:rPr>
              <a:t>: Flight prices tend to fluctuate frequently due to various factors such as demand, seasonality, fuel </a:t>
            </a:r>
            <a:r>
              <a:rPr lang="en-US" sz="1400" b="0" i="0" dirty="0" err="1">
                <a:solidFill>
                  <a:srgbClr val="0D0D0D"/>
                </a:solidFill>
                <a:effectLst/>
                <a:latin typeface="Söhne"/>
              </a:rPr>
              <a:t>prices,and</a:t>
            </a:r>
            <a:r>
              <a:rPr lang="en-US" sz="1400" b="0" i="0" dirty="0">
                <a:solidFill>
                  <a:srgbClr val="0D0D0D"/>
                </a:solidFill>
                <a:effectLst/>
                <a:latin typeface="Söhne"/>
              </a:rPr>
              <a:t> airline policies. Predicting these fluctuations accurately can be challenging but is essential for travelers to make cost-effective decisions</a:t>
            </a:r>
            <a:r>
              <a:rPr lang="en-US" sz="1200" b="0" i="0" dirty="0">
                <a:solidFill>
                  <a:srgbClr val="0D0D0D"/>
                </a:solidFill>
                <a:effectLst/>
                <a:latin typeface="Söhne"/>
              </a:rPr>
              <a:t>.</a:t>
            </a:r>
            <a:endParaRPr lang="en-US" sz="1200" dirty="0"/>
          </a:p>
        </p:txBody>
      </p:sp>
      <p:sp>
        <p:nvSpPr>
          <p:cNvPr id="10" name="TextBox 9">
            <a:extLst>
              <a:ext uri="{FF2B5EF4-FFF2-40B4-BE49-F238E27FC236}">
                <a16:creationId xmlns:a16="http://schemas.microsoft.com/office/drawing/2014/main" id="{A3213E67-2DC8-9741-416C-7218D2F92A1A}"/>
              </a:ext>
            </a:extLst>
          </p:cNvPr>
          <p:cNvSpPr txBox="1"/>
          <p:nvPr/>
        </p:nvSpPr>
        <p:spPr>
          <a:xfrm>
            <a:off x="0" y="3445862"/>
            <a:ext cx="10379242" cy="738664"/>
          </a:xfrm>
          <a:prstGeom prst="rect">
            <a:avLst/>
          </a:prstGeom>
          <a:noFill/>
        </p:spPr>
        <p:txBody>
          <a:bodyPr wrap="square" rtlCol="0">
            <a:spAutoFit/>
          </a:bodyPr>
          <a:lstStyle/>
          <a:p>
            <a:r>
              <a:rPr lang="en-US" sz="1400" b="1" i="0" dirty="0">
                <a:solidFill>
                  <a:srgbClr val="0D0D0D"/>
                </a:solidFill>
                <a:effectLst/>
                <a:latin typeface="Söhne"/>
              </a:rPr>
              <a:t>3.Prediction Accuracy</a:t>
            </a:r>
            <a:r>
              <a:rPr lang="en-US" sz="1400" b="0" i="0" dirty="0">
                <a:solidFill>
                  <a:srgbClr val="0D0D0D"/>
                </a:solidFill>
                <a:effectLst/>
                <a:latin typeface="Söhne"/>
              </a:rPr>
              <a:t>: The success of the prediction model relies heavily on its accuracy. A small error in prediction can lead to significant differences in the actual ticket price, impacting users' trust in the platform. Achieving high prediction accuracy requires advanced machine learning algorithms and continuous refinement based on feedback and new data.</a:t>
            </a:r>
            <a:endParaRPr lang="en-US" sz="1400" dirty="0"/>
          </a:p>
        </p:txBody>
      </p:sp>
      <p:sp>
        <p:nvSpPr>
          <p:cNvPr id="11" name="TextBox 10">
            <a:extLst>
              <a:ext uri="{FF2B5EF4-FFF2-40B4-BE49-F238E27FC236}">
                <a16:creationId xmlns:a16="http://schemas.microsoft.com/office/drawing/2014/main" id="{820AFCE1-A11D-A025-9C61-E20275353BCB}"/>
              </a:ext>
            </a:extLst>
          </p:cNvPr>
          <p:cNvSpPr txBox="1"/>
          <p:nvPr/>
        </p:nvSpPr>
        <p:spPr>
          <a:xfrm>
            <a:off x="12030" y="4459607"/>
            <a:ext cx="10034337" cy="1877437"/>
          </a:xfrm>
          <a:prstGeom prst="rect">
            <a:avLst/>
          </a:prstGeom>
          <a:noFill/>
        </p:spPr>
        <p:txBody>
          <a:bodyPr wrap="square" rtlCol="0">
            <a:spAutoFit/>
          </a:bodyPr>
          <a:lstStyle/>
          <a:p>
            <a:pPr algn="l"/>
            <a:r>
              <a:rPr lang="en-US" sz="1400" b="1" i="0" dirty="0">
                <a:solidFill>
                  <a:srgbClr val="0D0D0D"/>
                </a:solidFill>
                <a:effectLst/>
                <a:latin typeface="Söhne"/>
              </a:rPr>
              <a:t>4.User Experience</a:t>
            </a:r>
            <a:r>
              <a:rPr lang="en-US" sz="1400" b="0" i="0" dirty="0">
                <a:solidFill>
                  <a:srgbClr val="0D0D0D"/>
                </a:solidFill>
                <a:effectLst/>
                <a:latin typeface="Söhne"/>
              </a:rPr>
              <a:t>: Creating a user-friendly interface that provides clear and concise information about predicted flight prices is crucial for user engagement. Users should be able to easily input their travel details, view predictions, compare prices across different dates, airlines, and routes, and make informed decisions without feeling overwhelmed by complex data or technical jargon.</a:t>
            </a:r>
          </a:p>
          <a:p>
            <a:pPr algn="l"/>
            <a:endParaRPr lang="en-US" sz="1400" b="0" i="0" dirty="0">
              <a:solidFill>
                <a:srgbClr val="0D0D0D"/>
              </a:solidFill>
              <a:effectLst/>
              <a:latin typeface="Söhne"/>
            </a:endParaRPr>
          </a:p>
          <a:p>
            <a:pPr algn="l"/>
            <a:r>
              <a:rPr lang="en-US" sz="1400" b="1" i="0" dirty="0">
                <a:solidFill>
                  <a:srgbClr val="0D0D0D"/>
                </a:solidFill>
                <a:effectLst/>
                <a:latin typeface="Söhne"/>
              </a:rPr>
              <a:t>5.Scalability and Performance</a:t>
            </a:r>
            <a:r>
              <a:rPr lang="en-US" sz="1400" b="0" i="0" dirty="0">
                <a:solidFill>
                  <a:srgbClr val="0D0D0D"/>
                </a:solidFill>
                <a:effectLst/>
                <a:latin typeface="Söhne"/>
              </a:rPr>
              <a:t>: As the user base grows and the amount of data increases, the platform must be able to handle high traffic loads efficiently while maintaining fast response times. Scalability and performance optimization are critical to ensure a seamless user experience</a:t>
            </a:r>
            <a:r>
              <a:rPr lang="en-US" sz="1200" b="0" i="0" dirty="0">
                <a:solidFill>
                  <a:srgbClr val="0D0D0D"/>
                </a:solidFill>
                <a:effectLst/>
                <a:latin typeface="Söhne"/>
              </a:rPr>
              <a:t>.</a:t>
            </a:r>
          </a:p>
          <a:p>
            <a:endParaRPr lang="en-US" dirty="0"/>
          </a:p>
        </p:txBody>
      </p:sp>
      <p:sp>
        <p:nvSpPr>
          <p:cNvPr id="12" name="TextBox 11">
            <a:extLst>
              <a:ext uri="{FF2B5EF4-FFF2-40B4-BE49-F238E27FC236}">
                <a16:creationId xmlns:a16="http://schemas.microsoft.com/office/drawing/2014/main" id="{2F076551-21A9-2DCB-7F47-135C02A8B765}"/>
              </a:ext>
            </a:extLst>
          </p:cNvPr>
          <p:cNvSpPr txBox="1"/>
          <p:nvPr/>
        </p:nvSpPr>
        <p:spPr>
          <a:xfrm>
            <a:off x="986590" y="221317"/>
            <a:ext cx="8268704" cy="1015663"/>
          </a:xfrm>
          <a:prstGeom prst="rect">
            <a:avLst/>
          </a:prstGeom>
          <a:noFill/>
        </p:spPr>
        <p:txBody>
          <a:bodyPr wrap="square" rtlCol="0">
            <a:spAutoFit/>
          </a:bodyPr>
          <a:lstStyle/>
          <a:p>
            <a:r>
              <a:rPr lang="en-US" sz="6000" b="1" dirty="0"/>
              <a:t>Problem Statement</a:t>
            </a:r>
          </a:p>
        </p:txBody>
      </p:sp>
      <p:pic>
        <p:nvPicPr>
          <p:cNvPr id="14" name="Picture 13">
            <a:extLst>
              <a:ext uri="{FF2B5EF4-FFF2-40B4-BE49-F238E27FC236}">
                <a16:creationId xmlns:a16="http://schemas.microsoft.com/office/drawing/2014/main" id="{30C75E07-3F8A-75FB-971F-9C9DC13F6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059" y="65858"/>
            <a:ext cx="2524941" cy="2524941"/>
          </a:xfrm>
          <a:prstGeom prst="rect">
            <a:avLst/>
          </a:prstGeom>
        </p:spPr>
      </p:pic>
    </p:spTree>
    <p:extLst>
      <p:ext uri="{BB962C8B-B14F-4D97-AF65-F5344CB8AC3E}">
        <p14:creationId xmlns:p14="http://schemas.microsoft.com/office/powerpoint/2010/main" val="277354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602FD-AEF3-AB24-34F6-ECB5652F1254}"/>
              </a:ext>
            </a:extLst>
          </p:cNvPr>
          <p:cNvSpPr txBox="1"/>
          <p:nvPr/>
        </p:nvSpPr>
        <p:spPr>
          <a:xfrm>
            <a:off x="0" y="0"/>
            <a:ext cx="10190205" cy="1015663"/>
          </a:xfrm>
          <a:prstGeom prst="rect">
            <a:avLst/>
          </a:prstGeom>
          <a:noFill/>
        </p:spPr>
        <p:txBody>
          <a:bodyPr wrap="square" rtlCol="0">
            <a:spAutoFit/>
          </a:bodyPr>
          <a:lstStyle/>
          <a:p>
            <a:r>
              <a:rPr lang="en-US" sz="6000" b="1" dirty="0"/>
              <a:t>Aim Of Project</a:t>
            </a:r>
          </a:p>
        </p:txBody>
      </p:sp>
      <p:sp>
        <p:nvSpPr>
          <p:cNvPr id="3" name="TextBox 2">
            <a:extLst>
              <a:ext uri="{FF2B5EF4-FFF2-40B4-BE49-F238E27FC236}">
                <a16:creationId xmlns:a16="http://schemas.microsoft.com/office/drawing/2014/main" id="{646416F1-B759-641A-1998-D5A74A0C7471}"/>
              </a:ext>
            </a:extLst>
          </p:cNvPr>
          <p:cNvSpPr txBox="1"/>
          <p:nvPr/>
        </p:nvSpPr>
        <p:spPr>
          <a:xfrm>
            <a:off x="0" y="1272096"/>
            <a:ext cx="11823032" cy="4678204"/>
          </a:xfrm>
          <a:prstGeom prst="rect">
            <a:avLst/>
          </a:prstGeom>
          <a:noFill/>
        </p:spPr>
        <p:txBody>
          <a:bodyPr wrap="square" rtlCol="0">
            <a:spAutoFit/>
          </a:bodyPr>
          <a:lstStyle/>
          <a:p>
            <a:r>
              <a:rPr lang="en-US" sz="2000" b="1" i="0" dirty="0">
                <a:solidFill>
                  <a:srgbClr val="0D0D0D"/>
                </a:solidFill>
                <a:effectLst/>
                <a:latin typeface="Söhne"/>
              </a:rPr>
              <a:t>Data Collection and Processing</a:t>
            </a:r>
            <a:r>
              <a:rPr lang="en-US" sz="2000" b="0" i="0" dirty="0">
                <a:solidFill>
                  <a:srgbClr val="0D0D0D"/>
                </a:solidFill>
                <a:effectLst/>
                <a:latin typeface="Söhne"/>
              </a:rPr>
              <a:t>: This will gather and process vast amounts of historical flight data, including ticket prices, route information, booking trends, seasonality, and other relevant factors. This data will serve as the foundation for developing prediction models.</a:t>
            </a:r>
          </a:p>
          <a:p>
            <a:endParaRPr lang="en-US" sz="2000" b="0" i="0" dirty="0">
              <a:solidFill>
                <a:srgbClr val="0D0D0D"/>
              </a:solidFill>
              <a:effectLst/>
              <a:latin typeface="Söhne"/>
            </a:endParaRPr>
          </a:p>
          <a:p>
            <a:r>
              <a:rPr lang="en-US" sz="2000" b="1" i="0" dirty="0">
                <a:solidFill>
                  <a:srgbClr val="0D0D0D"/>
                </a:solidFill>
                <a:effectLst/>
                <a:latin typeface="Söhne"/>
              </a:rPr>
              <a:t>Scalability and performance: </a:t>
            </a:r>
            <a:r>
              <a:rPr lang="en-US" sz="2000" b="0" i="0" dirty="0">
                <a:solidFill>
                  <a:srgbClr val="0D0D0D"/>
                </a:solidFill>
                <a:effectLst/>
                <a:latin typeface="Söhne"/>
              </a:rPr>
              <a:t>Building a scalable and high performance infrastructure capable of handling large volumes of traffic and data processing.</a:t>
            </a:r>
          </a:p>
          <a:p>
            <a:endParaRPr lang="en-US" sz="2000" dirty="0">
              <a:solidFill>
                <a:srgbClr val="0D0D0D"/>
              </a:solidFill>
              <a:latin typeface="Söhne"/>
            </a:endParaRPr>
          </a:p>
          <a:p>
            <a:r>
              <a:rPr lang="en-US" sz="2000" b="1" i="0" dirty="0">
                <a:solidFill>
                  <a:srgbClr val="0D0D0D"/>
                </a:solidFill>
                <a:effectLst/>
                <a:latin typeface="Söhne"/>
              </a:rPr>
              <a:t>Personalization</a:t>
            </a:r>
            <a:r>
              <a:rPr lang="en-US" sz="2000" b="0" i="0" dirty="0">
                <a:solidFill>
                  <a:srgbClr val="0D0D0D"/>
                </a:solidFill>
                <a:effectLst/>
                <a:latin typeface="Söhne"/>
              </a:rPr>
              <a:t>: Incorporating features to personalize the user experience based on individual preferences. This may include the user selecting their own </a:t>
            </a:r>
            <a:r>
              <a:rPr lang="en-US" sz="2000" b="0" i="0" dirty="0" err="1">
                <a:solidFill>
                  <a:srgbClr val="0D0D0D"/>
                </a:solidFill>
                <a:effectLst/>
                <a:latin typeface="Söhne"/>
              </a:rPr>
              <a:t>preffered</a:t>
            </a:r>
            <a:r>
              <a:rPr lang="en-US" sz="2000" b="0" i="0" dirty="0">
                <a:solidFill>
                  <a:srgbClr val="0D0D0D"/>
                </a:solidFill>
                <a:effectLst/>
                <a:latin typeface="Söhne"/>
              </a:rPr>
              <a:t> airline company or the preferrable time and date</a:t>
            </a:r>
          </a:p>
          <a:p>
            <a:endParaRPr lang="en-US" sz="2000" dirty="0">
              <a:solidFill>
                <a:srgbClr val="0D0D0D"/>
              </a:solidFill>
              <a:latin typeface="Söhne"/>
            </a:endParaRPr>
          </a:p>
          <a:p>
            <a:r>
              <a:rPr lang="en-US" sz="2000" b="1" i="0" dirty="0">
                <a:solidFill>
                  <a:srgbClr val="0D0D0D"/>
                </a:solidFill>
                <a:effectLst/>
                <a:latin typeface="Söhne"/>
              </a:rPr>
              <a:t>Prediction Algorithms</a:t>
            </a:r>
            <a:r>
              <a:rPr lang="en-US" sz="2000" b="0" i="0" dirty="0">
                <a:solidFill>
                  <a:srgbClr val="0D0D0D"/>
                </a:solidFill>
                <a:effectLst/>
                <a:latin typeface="Söhne"/>
              </a:rPr>
              <a:t>: Implementing advanced machine learning algorithms, statistical models, and predictive analytics techniques to analyze historical data and forecast future flight prices accurately. These algorithms should continuously learn from new data and adapt to changing market conditions to improve prediction accuracy over time.</a:t>
            </a:r>
          </a:p>
          <a:p>
            <a:endParaRPr lang="en-US" dirty="0"/>
          </a:p>
        </p:txBody>
      </p:sp>
      <p:sp>
        <p:nvSpPr>
          <p:cNvPr id="17" name="TextBox 16">
            <a:extLst>
              <a:ext uri="{FF2B5EF4-FFF2-40B4-BE49-F238E27FC236}">
                <a16:creationId xmlns:a16="http://schemas.microsoft.com/office/drawing/2014/main" id="{12E6F1BF-8FBB-77FD-8F76-87FBECF0B75C}"/>
              </a:ext>
            </a:extLst>
          </p:cNvPr>
          <p:cNvSpPr txBox="1"/>
          <p:nvPr/>
        </p:nvSpPr>
        <p:spPr>
          <a:xfrm>
            <a:off x="88232" y="4494583"/>
            <a:ext cx="11855115" cy="1015663"/>
          </a:xfrm>
          <a:prstGeom prst="rect">
            <a:avLst/>
          </a:prstGeom>
          <a:noFill/>
        </p:spPr>
        <p:txBody>
          <a:bodyPr wrap="square" rtlCol="0">
            <a:spAutoFit/>
          </a:bodyPr>
          <a:lstStyle/>
          <a:p>
            <a:endParaRPr lang="en-US" dirty="0"/>
          </a:p>
        </p:txBody>
      </p:sp>
      <p:sp>
        <p:nvSpPr>
          <p:cNvPr id="19" name="Rectangle 2">
            <a:extLst>
              <a:ext uri="{FF2B5EF4-FFF2-40B4-BE49-F238E27FC236}">
                <a16:creationId xmlns:a16="http://schemas.microsoft.com/office/drawing/2014/main" id="{54BB1E2B-AB1D-6417-952B-990C2151363D}"/>
              </a:ext>
            </a:extLst>
          </p:cNvPr>
          <p:cNvSpPr>
            <a:spLocks noChangeArrowheads="1"/>
          </p:cNvSpPr>
          <p:nvPr/>
        </p:nvSpPr>
        <p:spPr bwMode="auto">
          <a:xfrm>
            <a:off x="0" y="2136394"/>
            <a:ext cx="12954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FD4C8669-E0E7-9BD5-AE10-20DA911DE9C4}"/>
              </a:ext>
            </a:extLst>
          </p:cNvPr>
          <p:cNvSpPr txBox="1"/>
          <p:nvPr/>
        </p:nvSpPr>
        <p:spPr>
          <a:xfrm flipH="1">
            <a:off x="11943347" y="3328133"/>
            <a:ext cx="21467367" cy="45719"/>
          </a:xfrm>
          <a:prstGeom prst="rect">
            <a:avLst/>
          </a:prstGeom>
          <a:noFill/>
        </p:spPr>
        <p:txBody>
          <a:bodyPr wrap="square" rtlCol="0">
            <a:spAutoFit/>
          </a:bodyPr>
          <a:lstStyle/>
          <a:p>
            <a:endParaRPr lang="en-US" dirty="0"/>
          </a:p>
        </p:txBody>
      </p:sp>
      <p:pic>
        <p:nvPicPr>
          <p:cNvPr id="24" name="Picture 23">
            <a:extLst>
              <a:ext uri="{FF2B5EF4-FFF2-40B4-BE49-F238E27FC236}">
                <a16:creationId xmlns:a16="http://schemas.microsoft.com/office/drawing/2014/main" id="{7092B3D0-F8E0-9967-094C-3484DD779E5F}"/>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tretch>
            <a:fillRect/>
          </a:stretch>
        </p:blipFill>
        <p:spPr>
          <a:xfrm>
            <a:off x="10418652" y="0"/>
            <a:ext cx="1524695" cy="1228692"/>
          </a:xfrm>
          <a:prstGeom prst="rect">
            <a:avLst/>
          </a:prstGeom>
          <a:blipFill dpi="0" rotWithShape="1">
            <a:blip r:embed="rId4">
              <a:alphaModFix amt="0"/>
            </a:blip>
            <a:srcRect/>
            <a:tile tx="0" ty="0" sx="100000" sy="100000" flip="none" algn="tl"/>
          </a:blipFill>
          <a:effectLst>
            <a:reflection blurRad="533400" endPos="74000" dist="50800" dir="5400000" sy="-100000" algn="bl" rotWithShape="0"/>
          </a:effectLst>
        </p:spPr>
      </p:pic>
    </p:spTree>
    <p:extLst>
      <p:ext uri="{BB962C8B-B14F-4D97-AF65-F5344CB8AC3E}">
        <p14:creationId xmlns:p14="http://schemas.microsoft.com/office/powerpoint/2010/main" val="379608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79A0C-8272-CF89-A333-A90D4547B87D}"/>
              </a:ext>
            </a:extLst>
          </p:cNvPr>
          <p:cNvSpPr txBox="1"/>
          <p:nvPr/>
        </p:nvSpPr>
        <p:spPr>
          <a:xfrm>
            <a:off x="1868068" y="0"/>
            <a:ext cx="9111916" cy="1015663"/>
          </a:xfrm>
          <a:prstGeom prst="rect">
            <a:avLst/>
          </a:prstGeom>
          <a:noFill/>
        </p:spPr>
        <p:txBody>
          <a:bodyPr wrap="square" rtlCol="0">
            <a:spAutoFit/>
          </a:bodyPr>
          <a:lstStyle/>
          <a:p>
            <a:r>
              <a:rPr lang="en-US" sz="6000" b="1" dirty="0"/>
              <a:t>Desired Outcomes</a:t>
            </a:r>
          </a:p>
        </p:txBody>
      </p:sp>
      <p:sp>
        <p:nvSpPr>
          <p:cNvPr id="3" name="TextBox 2">
            <a:extLst>
              <a:ext uri="{FF2B5EF4-FFF2-40B4-BE49-F238E27FC236}">
                <a16:creationId xmlns:a16="http://schemas.microsoft.com/office/drawing/2014/main" id="{9BA07C6D-55F0-DB15-6A26-F734A3E04C5D}"/>
              </a:ext>
            </a:extLst>
          </p:cNvPr>
          <p:cNvSpPr txBox="1"/>
          <p:nvPr/>
        </p:nvSpPr>
        <p:spPr>
          <a:xfrm>
            <a:off x="80210" y="1371600"/>
            <a:ext cx="10515600" cy="5293757"/>
          </a:xfrm>
          <a:prstGeom prst="rect">
            <a:avLst/>
          </a:prstGeom>
          <a:noFill/>
        </p:spPr>
        <p:txBody>
          <a:bodyPr wrap="square" rtlCol="0">
            <a:spAutoFit/>
          </a:bodyPr>
          <a:lstStyle/>
          <a:p>
            <a:pPr marL="342900" indent="-342900">
              <a:buAutoNum type="arabicPeriod"/>
            </a:pPr>
            <a:r>
              <a:rPr lang="en-US" sz="2800" b="1" i="0" dirty="0">
                <a:solidFill>
                  <a:srgbClr val="0D0D0D"/>
                </a:solidFill>
                <a:effectLst/>
                <a:latin typeface="Söhne"/>
              </a:rPr>
              <a:t>Accurate Predictions : </a:t>
            </a:r>
            <a:r>
              <a:rPr lang="en-US" sz="2400" b="0" i="0" dirty="0">
                <a:solidFill>
                  <a:srgbClr val="0D0D0D"/>
                </a:solidFill>
                <a:effectLst/>
                <a:latin typeface="Söhne"/>
              </a:rPr>
              <a:t>By leveraging historical data, machine learning algorithms, and real-time updates, it should aim to forecast prices with a high degree of precision, helping users make well-informed decisions</a:t>
            </a:r>
          </a:p>
          <a:p>
            <a:pPr marL="342900" indent="-342900">
              <a:buAutoNum type="arabicPeriod"/>
            </a:pPr>
            <a:endParaRPr lang="en-US" sz="2800" b="1" i="0" dirty="0">
              <a:solidFill>
                <a:srgbClr val="0D0D0D"/>
              </a:solidFill>
              <a:effectLst/>
              <a:latin typeface="Söhne"/>
            </a:endParaRPr>
          </a:p>
          <a:p>
            <a:pPr marL="342900" indent="-342900">
              <a:buAutoNum type="arabicPeriod"/>
            </a:pPr>
            <a:r>
              <a:rPr lang="en-US" sz="2800" b="1" i="0" dirty="0">
                <a:solidFill>
                  <a:srgbClr val="0D0D0D"/>
                </a:solidFill>
                <a:effectLst/>
                <a:latin typeface="Söhne"/>
              </a:rPr>
              <a:t>Cost Savings :</a:t>
            </a:r>
            <a:r>
              <a:rPr lang="en-US" sz="2800" b="1" i="0" dirty="0">
                <a:solidFill>
                  <a:srgbClr val="0D0D0D"/>
                </a:solidFill>
                <a:effectLst/>
                <a:latin typeface="Bahnschrift Light Condensed" panose="020B0502040204020203" pitchFamily="34" charset="0"/>
                <a:ea typeface="Tahoma" panose="020B0604030504040204" pitchFamily="34" charset="0"/>
                <a:cs typeface="Tahoma" panose="020B0604030504040204" pitchFamily="34" charset="0"/>
              </a:rPr>
              <a:t> </a:t>
            </a:r>
            <a:r>
              <a:rPr lang="en-US" sz="2400" b="0" i="0" dirty="0">
                <a:solidFill>
                  <a:srgbClr val="0D0D0D"/>
                </a:solidFill>
                <a:effectLst/>
                <a:latin typeface="Bahnschrift Light Condensed" panose="020B0502040204020203" pitchFamily="34" charset="0"/>
                <a:ea typeface="Tahoma" panose="020B0604030504040204" pitchFamily="34" charset="0"/>
                <a:cs typeface="Tahoma" panose="020B0604030504040204" pitchFamily="34" charset="0"/>
              </a:rPr>
              <a:t>key outcome is to enable users to save money on their flight bookings</a:t>
            </a:r>
            <a:endParaRPr lang="en-US" sz="2400" b="1" i="0" dirty="0">
              <a:solidFill>
                <a:srgbClr val="0D0D0D"/>
              </a:solidFill>
              <a:effectLst/>
              <a:latin typeface="Bahnschrift Light Condensed" panose="020B0502040204020203" pitchFamily="34" charset="0"/>
              <a:ea typeface="Tahoma" panose="020B0604030504040204" pitchFamily="34" charset="0"/>
              <a:cs typeface="Tahoma" panose="020B0604030504040204" pitchFamily="34" charset="0"/>
            </a:endParaRPr>
          </a:p>
          <a:p>
            <a:pPr marL="342900" indent="-342900">
              <a:buAutoNum type="arabicPeriod"/>
            </a:pPr>
            <a:endParaRPr lang="en-US" sz="2800" b="1" dirty="0">
              <a:solidFill>
                <a:srgbClr val="0D0D0D"/>
              </a:solidFill>
              <a:latin typeface="Söhne"/>
            </a:endParaRPr>
          </a:p>
          <a:p>
            <a:pPr marL="342900" indent="-342900">
              <a:buAutoNum type="arabicPeriod"/>
            </a:pPr>
            <a:r>
              <a:rPr lang="en-US" sz="2800" b="1" i="0" dirty="0">
                <a:solidFill>
                  <a:srgbClr val="0D0D0D"/>
                </a:solidFill>
                <a:effectLst/>
                <a:latin typeface="Söhne"/>
              </a:rPr>
              <a:t>Time Savings : </a:t>
            </a:r>
            <a:r>
              <a:rPr lang="en-US" sz="2400" b="0" i="0" dirty="0">
                <a:solidFill>
                  <a:srgbClr val="0D0D0D"/>
                </a:solidFill>
                <a:effectLst/>
                <a:latin typeface="Bahnschrift Light Condensed" panose="020B0502040204020203" pitchFamily="34" charset="0"/>
              </a:rPr>
              <a:t>Users can quickly identify the best options based on predicted prices, reducing the time spent comparing different airlines and dates manually</a:t>
            </a:r>
            <a:r>
              <a:rPr lang="en-US" sz="2800" b="0" i="0" dirty="0">
                <a:solidFill>
                  <a:srgbClr val="0D0D0D"/>
                </a:solidFill>
                <a:effectLst/>
                <a:latin typeface="Bahnschrift Light Condensed" panose="020B0502040204020203" pitchFamily="34" charset="0"/>
              </a:rPr>
              <a:t>.</a:t>
            </a:r>
            <a:endParaRPr lang="en-US" sz="2800" b="1" i="0" dirty="0">
              <a:solidFill>
                <a:srgbClr val="0D0D0D"/>
              </a:solidFill>
              <a:effectLst/>
              <a:latin typeface="Bahnschrift Light Condensed" panose="020B0502040204020203" pitchFamily="34" charset="0"/>
            </a:endParaRPr>
          </a:p>
          <a:p>
            <a:pPr marL="342900" indent="-342900">
              <a:buAutoNum type="arabicPeriod"/>
            </a:pPr>
            <a:endParaRPr lang="en-US" sz="2800" b="1" i="0" dirty="0">
              <a:solidFill>
                <a:srgbClr val="0D0D0D"/>
              </a:solidFill>
              <a:effectLst/>
              <a:latin typeface="Bahnschrift Light Condensed" panose="020B0502040204020203" pitchFamily="34" charset="0"/>
            </a:endParaRPr>
          </a:p>
          <a:p>
            <a:pPr marL="342900" indent="-342900">
              <a:buAutoNum type="arabicPeriod"/>
            </a:pPr>
            <a:r>
              <a:rPr lang="en-US" sz="2800" b="1" i="0" dirty="0">
                <a:solidFill>
                  <a:srgbClr val="0D0D0D"/>
                </a:solidFill>
                <a:effectLst/>
                <a:latin typeface="Söhne"/>
              </a:rPr>
              <a:t>Transparent </a:t>
            </a:r>
            <a:r>
              <a:rPr lang="en-US" sz="2800" b="1" i="0" dirty="0" err="1">
                <a:solidFill>
                  <a:srgbClr val="0D0D0D"/>
                </a:solidFill>
                <a:effectLst/>
                <a:latin typeface="Söhne"/>
              </a:rPr>
              <a:t>Pricing:</a:t>
            </a:r>
            <a:r>
              <a:rPr lang="en-US" sz="2400" b="0" i="0" dirty="0" err="1">
                <a:solidFill>
                  <a:srgbClr val="0D0D0D"/>
                </a:solidFill>
                <a:effectLst/>
                <a:latin typeface="Bahnschrift Light Condensed" panose="020B0502040204020203" pitchFamily="34" charset="0"/>
              </a:rPr>
              <a:t>Transparency</a:t>
            </a:r>
            <a:r>
              <a:rPr lang="en-US" sz="2400" b="0" i="0" dirty="0">
                <a:solidFill>
                  <a:srgbClr val="0D0D0D"/>
                </a:solidFill>
                <a:effectLst/>
                <a:latin typeface="Bahnschrift Light Condensed" panose="020B0502040204020203" pitchFamily="34" charset="0"/>
              </a:rPr>
              <a:t> in pricing is crucial to building trust with users. The app should provide transparent explanations of how predictions are generated,</a:t>
            </a:r>
            <a:endParaRPr lang="en-US" sz="2400" b="1" i="0" dirty="0">
              <a:solidFill>
                <a:srgbClr val="0D0D0D"/>
              </a:solidFill>
              <a:effectLst/>
              <a:latin typeface="Bahnschrift Light Condensed" panose="020B0502040204020203" pitchFamily="34" charset="0"/>
            </a:endParaRPr>
          </a:p>
          <a:p>
            <a:pPr marL="342900" indent="-342900">
              <a:buAutoNum type="arabicPeriod"/>
            </a:pPr>
            <a:endParaRPr lang="en-US" sz="2400" b="1" i="0" dirty="0">
              <a:solidFill>
                <a:srgbClr val="0D0D0D"/>
              </a:solidFill>
              <a:effectLst/>
              <a:latin typeface="Söhne"/>
            </a:endParaRPr>
          </a:p>
          <a:p>
            <a:pPr marL="342900" indent="-342900">
              <a:buAutoNum type="arabicPeriod"/>
            </a:pPr>
            <a:endParaRPr lang="en-US" dirty="0"/>
          </a:p>
        </p:txBody>
      </p:sp>
      <p:pic>
        <p:nvPicPr>
          <p:cNvPr id="5" name="Picture 4">
            <a:extLst>
              <a:ext uri="{FF2B5EF4-FFF2-40B4-BE49-F238E27FC236}">
                <a16:creationId xmlns:a16="http://schemas.microsoft.com/office/drawing/2014/main" id="{73DB394C-58E2-BBF0-0690-A857B09F3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968" y="0"/>
            <a:ext cx="2424032" cy="1606286"/>
          </a:xfrm>
          <a:prstGeom prst="rect">
            <a:avLst/>
          </a:prstGeom>
        </p:spPr>
      </p:pic>
    </p:spTree>
    <p:extLst>
      <p:ext uri="{BB962C8B-B14F-4D97-AF65-F5344CB8AC3E}">
        <p14:creationId xmlns:p14="http://schemas.microsoft.com/office/powerpoint/2010/main" val="32000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A31D0-F6CE-342F-CE2E-87A82C55331C}"/>
              </a:ext>
            </a:extLst>
          </p:cNvPr>
          <p:cNvSpPr txBox="1"/>
          <p:nvPr/>
        </p:nvSpPr>
        <p:spPr>
          <a:xfrm>
            <a:off x="3025301" y="-29184"/>
            <a:ext cx="7072009" cy="1107996"/>
          </a:xfrm>
          <a:prstGeom prst="rect">
            <a:avLst/>
          </a:prstGeom>
          <a:noFill/>
        </p:spPr>
        <p:txBody>
          <a:bodyPr wrap="square" rtlCol="0">
            <a:spAutoFit/>
          </a:bodyPr>
          <a:lstStyle/>
          <a:p>
            <a:r>
              <a:rPr lang="en-US" sz="6600" b="1" dirty="0"/>
              <a:t>Data overview</a:t>
            </a:r>
          </a:p>
        </p:txBody>
      </p:sp>
      <p:sp>
        <p:nvSpPr>
          <p:cNvPr id="3" name="TextBox 2">
            <a:extLst>
              <a:ext uri="{FF2B5EF4-FFF2-40B4-BE49-F238E27FC236}">
                <a16:creationId xmlns:a16="http://schemas.microsoft.com/office/drawing/2014/main" id="{D8F08C0D-828D-AFB5-04CC-DA7AF0230FF9}"/>
              </a:ext>
            </a:extLst>
          </p:cNvPr>
          <p:cNvSpPr txBox="1"/>
          <p:nvPr/>
        </p:nvSpPr>
        <p:spPr>
          <a:xfrm>
            <a:off x="350196" y="1632493"/>
            <a:ext cx="9036996" cy="769441"/>
          </a:xfrm>
          <a:prstGeom prst="rect">
            <a:avLst/>
          </a:prstGeom>
          <a:noFill/>
        </p:spPr>
        <p:txBody>
          <a:bodyPr wrap="square" rtlCol="0">
            <a:spAutoFit/>
          </a:bodyPr>
          <a:lstStyle/>
          <a:p>
            <a:r>
              <a:rPr lang="en-US" sz="4400" b="1" dirty="0"/>
              <a:t>Datatype Source:</a:t>
            </a:r>
          </a:p>
        </p:txBody>
      </p:sp>
      <p:sp>
        <p:nvSpPr>
          <p:cNvPr id="4" name="TextBox 3">
            <a:extLst>
              <a:ext uri="{FF2B5EF4-FFF2-40B4-BE49-F238E27FC236}">
                <a16:creationId xmlns:a16="http://schemas.microsoft.com/office/drawing/2014/main" id="{3AD57E79-6999-5144-2000-71FA549C29F1}"/>
              </a:ext>
            </a:extLst>
          </p:cNvPr>
          <p:cNvSpPr txBox="1"/>
          <p:nvPr/>
        </p:nvSpPr>
        <p:spPr>
          <a:xfrm>
            <a:off x="350196" y="2493950"/>
            <a:ext cx="7548664" cy="923330"/>
          </a:xfrm>
          <a:prstGeom prst="rect">
            <a:avLst/>
          </a:prstGeom>
          <a:noFill/>
        </p:spPr>
        <p:txBody>
          <a:bodyPr wrap="square" rtlCol="0">
            <a:spAutoFit/>
          </a:bodyPr>
          <a:lstStyle/>
          <a:p>
            <a:r>
              <a:rPr lang="en-US" dirty="0"/>
              <a:t>Historical data of previous flights are stored to get the exact price prediction for the flights that users wants to choose and user can enter their </a:t>
            </a:r>
            <a:r>
              <a:rPr lang="en-US" dirty="0" err="1"/>
              <a:t>prefernces</a:t>
            </a:r>
            <a:r>
              <a:rPr lang="en-US" dirty="0"/>
              <a:t> of date time of departure and arrival </a:t>
            </a:r>
          </a:p>
        </p:txBody>
      </p:sp>
      <p:sp>
        <p:nvSpPr>
          <p:cNvPr id="5" name="TextBox 4">
            <a:extLst>
              <a:ext uri="{FF2B5EF4-FFF2-40B4-BE49-F238E27FC236}">
                <a16:creationId xmlns:a16="http://schemas.microsoft.com/office/drawing/2014/main" id="{FC047D20-DA0C-484B-053B-4B8413817C2B}"/>
              </a:ext>
            </a:extLst>
          </p:cNvPr>
          <p:cNvSpPr txBox="1"/>
          <p:nvPr/>
        </p:nvSpPr>
        <p:spPr>
          <a:xfrm>
            <a:off x="385864" y="3509296"/>
            <a:ext cx="5710136" cy="769441"/>
          </a:xfrm>
          <a:prstGeom prst="rect">
            <a:avLst/>
          </a:prstGeom>
          <a:noFill/>
        </p:spPr>
        <p:txBody>
          <a:bodyPr wrap="square" rtlCol="0">
            <a:spAutoFit/>
          </a:bodyPr>
          <a:lstStyle/>
          <a:p>
            <a:r>
              <a:rPr lang="en-US" sz="4400" b="1" dirty="0"/>
              <a:t>Source</a:t>
            </a:r>
            <a:endParaRPr lang="en-US" sz="4400" dirty="0"/>
          </a:p>
        </p:txBody>
      </p:sp>
      <p:sp>
        <p:nvSpPr>
          <p:cNvPr id="6" name="TextBox 5">
            <a:extLst>
              <a:ext uri="{FF2B5EF4-FFF2-40B4-BE49-F238E27FC236}">
                <a16:creationId xmlns:a16="http://schemas.microsoft.com/office/drawing/2014/main" id="{8F8C299B-373C-285C-50E4-747E1B300686}"/>
              </a:ext>
            </a:extLst>
          </p:cNvPr>
          <p:cNvSpPr txBox="1"/>
          <p:nvPr/>
        </p:nvSpPr>
        <p:spPr>
          <a:xfrm>
            <a:off x="385864" y="4278737"/>
            <a:ext cx="5710136" cy="646331"/>
          </a:xfrm>
          <a:prstGeom prst="rect">
            <a:avLst/>
          </a:prstGeom>
          <a:noFill/>
        </p:spPr>
        <p:txBody>
          <a:bodyPr wrap="square" rtlCol="0">
            <a:spAutoFit/>
          </a:bodyPr>
          <a:lstStyle/>
          <a:p>
            <a:r>
              <a:rPr lang="en-US" dirty="0"/>
              <a:t>https://www.kaggle.com/datasets/nikhilmittal/flight-fare-prediction-mh</a:t>
            </a:r>
          </a:p>
        </p:txBody>
      </p:sp>
    </p:spTree>
    <p:extLst>
      <p:ext uri="{BB962C8B-B14F-4D97-AF65-F5344CB8AC3E}">
        <p14:creationId xmlns:p14="http://schemas.microsoft.com/office/powerpoint/2010/main" val="292566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355BE-7111-3B4C-DB02-2D00D2F41148}"/>
              </a:ext>
            </a:extLst>
          </p:cNvPr>
          <p:cNvSpPr txBox="1"/>
          <p:nvPr/>
        </p:nvSpPr>
        <p:spPr>
          <a:xfrm>
            <a:off x="2918297" y="0"/>
            <a:ext cx="6588868" cy="1107996"/>
          </a:xfrm>
          <a:prstGeom prst="rect">
            <a:avLst/>
          </a:prstGeom>
          <a:noFill/>
        </p:spPr>
        <p:txBody>
          <a:bodyPr wrap="square" rtlCol="0">
            <a:spAutoFit/>
          </a:bodyPr>
          <a:lstStyle/>
          <a:p>
            <a:r>
              <a:rPr lang="en-US" sz="6600" b="1" u="sng" dirty="0"/>
              <a:t>CONCLUSION</a:t>
            </a:r>
          </a:p>
        </p:txBody>
      </p:sp>
      <p:sp>
        <p:nvSpPr>
          <p:cNvPr id="3" name="TextBox 2">
            <a:extLst>
              <a:ext uri="{FF2B5EF4-FFF2-40B4-BE49-F238E27FC236}">
                <a16:creationId xmlns:a16="http://schemas.microsoft.com/office/drawing/2014/main" id="{3F229E23-26DA-3F1D-8005-645728C422DB}"/>
              </a:ext>
            </a:extLst>
          </p:cNvPr>
          <p:cNvSpPr txBox="1"/>
          <p:nvPr/>
        </p:nvSpPr>
        <p:spPr>
          <a:xfrm>
            <a:off x="0" y="1205272"/>
            <a:ext cx="11838561" cy="4093428"/>
          </a:xfrm>
          <a:prstGeom prst="rect">
            <a:avLst/>
          </a:prstGeom>
          <a:noFill/>
        </p:spPr>
        <p:txBody>
          <a:bodyPr wrap="square" rtlCol="0">
            <a:spAutoFit/>
          </a:bodyPr>
          <a:lstStyle/>
          <a:p>
            <a:r>
              <a:rPr lang="en-US" sz="2000" b="0" i="0" dirty="0">
                <a:solidFill>
                  <a:srgbClr val="0D0D0D"/>
                </a:solidFill>
                <a:effectLst/>
                <a:latin typeface="Bahnschrift Light Condensed" panose="020B0502040204020203" pitchFamily="34" charset="0"/>
              </a:rPr>
              <a:t>conclusion, the development of a flight fare prediction site holds immense promise in revolutionizing the way travelers plan and book their flights. By leveraging advanced data analytics, machine learning algorithms, and real-time data feeds, such a platform can provide users with invaluable insights into future flight prices, enabling them to make informed decisions that optimize both cost savings and travel convenience.</a:t>
            </a:r>
          </a:p>
          <a:p>
            <a:r>
              <a:rPr lang="en-US" sz="2000" b="0" i="0" dirty="0">
                <a:solidFill>
                  <a:srgbClr val="0D0D0D"/>
                </a:solidFill>
                <a:effectLst/>
                <a:latin typeface="Bahnschrift Light Condensed" panose="020B0502040204020203" pitchFamily="34" charset="0"/>
              </a:rPr>
              <a:t>Through accurate predictions and personalized recommendations, the flight fare prediction site has the potential to empower travelers to take control of their travel plans, avoiding unnecessary expenses and maximizing the value of their bookings. Moreover, by offering transparency in the prediction methodology and fostering a user-centric design, the platform can build trust and credibility among its user base, fostering long-term engagement and loyalty.</a:t>
            </a:r>
          </a:p>
          <a:p>
            <a:r>
              <a:rPr lang="en-US" sz="2000" b="0" i="0" dirty="0">
                <a:solidFill>
                  <a:srgbClr val="0D0D0D"/>
                </a:solidFill>
                <a:effectLst/>
                <a:latin typeface="Bahnschrift Light Condensed" panose="020B0502040204020203" pitchFamily="34" charset="0"/>
              </a:rPr>
              <a:t>As the travel industry continues to evolve and adapt to changing market dynamics, the need for reliable and efficient tools for flight price forecasting becomes increasingly evident. A well-executed flight fare prediction site not only meets this demand but also sets a new standard for excellence in travel planning, enhancing the overall travel experience for users worldwide.</a:t>
            </a:r>
            <a:endParaRPr lang="en-US" sz="2000" dirty="0">
              <a:solidFill>
                <a:srgbClr val="0D0D0D"/>
              </a:solidFill>
              <a:latin typeface="Bahnschrift Light Condensed" panose="020B0502040204020203" pitchFamily="34" charset="0"/>
            </a:endParaRPr>
          </a:p>
          <a:p>
            <a:r>
              <a:rPr lang="en-US" sz="2000" b="0" i="0" dirty="0">
                <a:solidFill>
                  <a:srgbClr val="0D0D0D"/>
                </a:solidFill>
                <a:effectLst/>
                <a:latin typeface="Bahnschrift Light Condensed" panose="020B0502040204020203" pitchFamily="34" charset="0"/>
              </a:rPr>
              <a:t>In essence, the flight fare prediction site represents not just a technological innovation but a gateway to smarter, more cost-effective travel decisions, unlocking new possibilities and opportunities for travelers to explore the world with confidence and peace of mind</a:t>
            </a:r>
            <a:r>
              <a:rPr lang="en-US" sz="2000" b="0" i="0" dirty="0">
                <a:solidFill>
                  <a:srgbClr val="0D0D0D"/>
                </a:solidFill>
                <a:effectLst/>
                <a:latin typeface="Söhne"/>
              </a:rPr>
              <a:t>.</a:t>
            </a:r>
            <a:endParaRPr lang="en-US" sz="2000" dirty="0"/>
          </a:p>
        </p:txBody>
      </p:sp>
      <p:sp>
        <p:nvSpPr>
          <p:cNvPr id="9" name="Rectangle 6">
            <a:extLst>
              <a:ext uri="{FF2B5EF4-FFF2-40B4-BE49-F238E27FC236}">
                <a16:creationId xmlns:a16="http://schemas.microsoft.com/office/drawing/2014/main" id="{B5B5FF31-C7DD-FAC0-3F50-EE1542B2D79B}"/>
              </a:ext>
            </a:extLst>
          </p:cNvPr>
          <p:cNvSpPr>
            <a:spLocks noChangeArrowheads="1"/>
          </p:cNvSpPr>
          <p:nvPr/>
        </p:nvSpPr>
        <p:spPr bwMode="auto">
          <a:xfrm>
            <a:off x="0" y="0"/>
            <a:ext cx="3911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677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3C070-D556-9CE5-A821-B1D756105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013" y="507460"/>
            <a:ext cx="6984459" cy="4988899"/>
          </a:xfrm>
          <a:prstGeom prst="rect">
            <a:avLst/>
          </a:prstGeom>
        </p:spPr>
      </p:pic>
    </p:spTree>
    <p:extLst>
      <p:ext uri="{BB962C8B-B14F-4D97-AF65-F5344CB8AC3E}">
        <p14:creationId xmlns:p14="http://schemas.microsoft.com/office/powerpoint/2010/main" val="13206637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84</TotalTime>
  <Words>890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Bahnschrift Light Condensed</vt:lpstr>
      <vt:lpstr>Gill Sans MT</vt:lpstr>
      <vt:lpstr>Söhne</vt:lpstr>
      <vt:lpstr>Gallery</vt:lpstr>
      <vt:lpstr>ARTIFICIAL INTELLIGENCE AND MACHINE LEARNING  Project report Semester-4th  Batch-(2022) Title of the project:  Flight fare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  Project report Semester-4th  Batch-(2022) Title of the project:  Flight fare prediction   </dc:title>
  <dc:creator>Shubham Guglani</dc:creator>
  <cp:lastModifiedBy>Shubham Guglani</cp:lastModifiedBy>
  <cp:revision>1</cp:revision>
  <dcterms:created xsi:type="dcterms:W3CDTF">2024-02-23T04:46:48Z</dcterms:created>
  <dcterms:modified xsi:type="dcterms:W3CDTF">2024-02-23T06:11:46Z</dcterms:modified>
</cp:coreProperties>
</file>