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66" r:id="rId2"/>
    <p:sldId id="267" r:id="rId3"/>
    <p:sldId id="275" r:id="rId4"/>
    <p:sldId id="276" r:id="rId5"/>
    <p:sldId id="277" r:id="rId6"/>
    <p:sldId id="278" r:id="rId7"/>
    <p:sldId id="279" r:id="rId8"/>
    <p:sldId id="282" r:id="rId9"/>
    <p:sldId id="286" r:id="rId10"/>
    <p:sldId id="283" r:id="rId11"/>
    <p:sldId id="285" r:id="rId12"/>
    <p:sldId id="287"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B99E2-9045-C4C6-9A79-280A3D6B1C79}" v="9" dt="2022-01-30T18:35:34.702"/>
    <p1510:client id="{18E99364-86C8-A64A-B1FB-EEB75F619D29}" v="23" dt="2022-02-03T17:25:31.862"/>
    <p1510:client id="{1A6B0B03-833A-B14B-254B-ECA2777C6712}" v="206" dt="2022-02-01T06:29:13.634"/>
    <p1510:client id="{34EF420C-53C2-4F88-ECCF-AB1675E561B7}" v="40" dt="2022-01-31T06:59:14.034"/>
    <p1510:client id="{49C55F02-87EF-2B85-2226-8B4D7E7822E9}" v="2169" dt="2022-01-12T07:58:50.304"/>
    <p1510:client id="{6BEC2C07-BBC7-9AF5-DE55-4D31EBE3CA1A}" v="259" dt="2022-01-31T14:26:58.109"/>
    <p1510:client id="{80A2AB23-91B6-EF1C-4960-CAB68A41DF22}" v="7" dt="2022-02-04T05:48:45.339"/>
    <p1510:client id="{9606877A-D6AF-1162-4187-49EF57F2E505}" v="112" dt="2022-02-07T16:49:27.193"/>
    <p1510:client id="{B32C23C6-3393-2394-39D9-1DA2EAD0BB38}" v="576" dt="2022-01-12T14:49:29.204"/>
    <p1510:client id="{D76E17DE-7F60-C40C-2E05-82F18FC06CF8}" v="26" dt="2022-02-04T07:45:23.798"/>
    <p1510:client id="{E35BA32A-0BEA-889D-771D-1E5FA26CC86D}" v="263" dt="2022-01-30T18:57:14.965"/>
    <p1510:client id="{EB5BF2A3-6C88-10BD-497E-E7C1F8371D79}" v="80" dt="2022-01-12T17:51:37.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9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240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491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560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41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760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3156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6728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3/28/2022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153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3/28/2022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77158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030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3/28/2022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44714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php/default.asp" TargetMode="External"/><Relationship Id="rId2" Type="http://schemas.openxmlformats.org/officeDocument/2006/relationships/hyperlink" Target="https://www.w3schools.com/sql/default.asp" TargetMode="External"/><Relationship Id="rId1" Type="http://schemas.openxmlformats.org/officeDocument/2006/relationships/slideLayout" Target="../slideLayouts/slideLayout6.xml"/><Relationship Id="rId6" Type="http://schemas.openxmlformats.org/officeDocument/2006/relationships/hyperlink" Target="https://www.w3schools.com/css/default.asp" TargetMode="External"/><Relationship Id="rId5" Type="http://schemas.openxmlformats.org/officeDocument/2006/relationships/hyperlink" Target="https://www.youtube.com/c/CodeWithHarry/" TargetMode="External"/><Relationship Id="rId4" Type="http://schemas.openxmlformats.org/officeDocument/2006/relationships/hyperlink" Target="https://getbootstrap.com/docs/5.1/getting-started/introduc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c/certificateofdeposit.asp" TargetMode="External"/><Relationship Id="rId2" Type="http://schemas.openxmlformats.org/officeDocument/2006/relationships/hyperlink" Target="https://www.investopedia.com/checking-vs-savings-accounts-4783514" TargetMode="External"/><Relationship Id="rId1" Type="http://schemas.openxmlformats.org/officeDocument/2006/relationships/slideLayout" Target="../slideLayouts/slideLayout2.xml"/><Relationship Id="rId6" Type="http://schemas.openxmlformats.org/officeDocument/2006/relationships/hyperlink" Target="https://www.investopedia.com/terms/l/liquidity.asp" TargetMode="External"/><Relationship Id="rId5" Type="http://schemas.openxmlformats.org/officeDocument/2006/relationships/hyperlink" Target="https://www.investopedia.com/terms/m/mortgage.asp" TargetMode="External"/><Relationship Id="rId4" Type="http://schemas.openxmlformats.org/officeDocument/2006/relationships/hyperlink" Target="https://www.investopedia.com/terms/l/longtermdebt.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3DED61-D4C8-4AF1-BE24-9DC6CF4A4782}"/>
              </a:ext>
            </a:extLst>
          </p:cNvPr>
          <p:cNvSpPr txBox="1"/>
          <p:nvPr/>
        </p:nvSpPr>
        <p:spPr>
          <a:xfrm>
            <a:off x="1561382" y="578736"/>
            <a:ext cx="9574361" cy="1077218"/>
          </a:xfrm>
          <a:prstGeom prst="rect">
            <a:avLst/>
          </a:prstGeom>
          <a:noFill/>
        </p:spPr>
        <p:txBody>
          <a:bodyPr wrap="square" lIns="91440" tIns="45720" rIns="91440" bIns="45720" rtlCol="0" anchor="t">
            <a:spAutoFit/>
          </a:bodyPr>
          <a:lstStyle/>
          <a:p>
            <a:r>
              <a:rPr lang="en-US" sz="3200" dirty="0"/>
              <a:t>                     5</a:t>
            </a:r>
            <a:r>
              <a:rPr lang="en-US" sz="3200" baseline="30000" dirty="0"/>
              <a:t>th</a:t>
            </a:r>
            <a:r>
              <a:rPr lang="en-US" sz="3200" dirty="0"/>
              <a:t> Semester DBMS Mini Project</a:t>
            </a:r>
          </a:p>
          <a:p>
            <a:r>
              <a:rPr lang="en-US" sz="3200" dirty="0">
                <a:solidFill>
                  <a:schemeClr val="accent4">
                    <a:lumMod val="60000"/>
                    <a:lumOff val="40000"/>
                  </a:schemeClr>
                </a:solidFill>
              </a:rPr>
              <a:t>BRANDWISE MOBILE DATABASE MANAGEMENT SYSTEM</a:t>
            </a:r>
            <a:endParaRPr lang="en-IN" sz="3200" dirty="0">
              <a:solidFill>
                <a:schemeClr val="accent4">
                  <a:lumMod val="60000"/>
                  <a:lumOff val="40000"/>
                </a:schemeClr>
              </a:solidFill>
            </a:endParaRPr>
          </a:p>
        </p:txBody>
      </p:sp>
      <p:sp>
        <p:nvSpPr>
          <p:cNvPr id="8" name="Rectangle 7">
            <a:extLst>
              <a:ext uri="{FF2B5EF4-FFF2-40B4-BE49-F238E27FC236}">
                <a16:creationId xmlns:a16="http://schemas.microsoft.com/office/drawing/2014/main" id="{C83A6F81-5939-470E-84FF-4DD2A5C8281B}"/>
              </a:ext>
            </a:extLst>
          </p:cNvPr>
          <p:cNvSpPr/>
          <p:nvPr/>
        </p:nvSpPr>
        <p:spPr>
          <a:xfrm>
            <a:off x="571550" y="1821041"/>
            <a:ext cx="4554391" cy="1200329"/>
          </a:xfrm>
          <a:prstGeom prst="rect">
            <a:avLst/>
          </a:prstGeom>
        </p:spPr>
        <p:txBody>
          <a:bodyPr wrap="square" lIns="91440" tIns="45720" rIns="91440" bIns="45720" anchor="t">
            <a:spAutoFit/>
          </a:bodyPr>
          <a:lstStyle/>
          <a:p>
            <a:pPr algn="ctr"/>
            <a:r>
              <a:rPr lang="en-IN" sz="2400" b="1" u="sng" dirty="0">
                <a:solidFill>
                  <a:schemeClr val="accent5"/>
                </a:solidFill>
              </a:rPr>
              <a:t>PRESENTED BY:</a:t>
            </a:r>
          </a:p>
          <a:p>
            <a:pPr algn="ctr"/>
            <a:r>
              <a:rPr lang="en-IN" sz="2400" dirty="0" smtClean="0"/>
              <a:t>Saif Ali – 1DB19CS127</a:t>
            </a:r>
          </a:p>
          <a:p>
            <a:pPr algn="ctr"/>
            <a:r>
              <a:rPr lang="en-IN" sz="2400" dirty="0" smtClean="0"/>
              <a:t>Shubham </a:t>
            </a:r>
            <a:r>
              <a:rPr lang="en-IN" sz="2400" dirty="0" smtClean="0"/>
              <a:t>Gupta – 1DB19CS138</a:t>
            </a:r>
            <a:endParaRPr lang="en-IN" sz="2400" dirty="0"/>
          </a:p>
        </p:txBody>
      </p:sp>
      <p:sp>
        <p:nvSpPr>
          <p:cNvPr id="13" name="Content Placeholder 3">
            <a:extLst>
              <a:ext uri="{FF2B5EF4-FFF2-40B4-BE49-F238E27FC236}">
                <a16:creationId xmlns:a16="http://schemas.microsoft.com/office/drawing/2014/main" id="{9BDEE666-C43C-4967-9D03-D4D8FBDED508}"/>
              </a:ext>
            </a:extLst>
          </p:cNvPr>
          <p:cNvSpPr txBox="1">
            <a:spLocks/>
          </p:cNvSpPr>
          <p:nvPr/>
        </p:nvSpPr>
        <p:spPr>
          <a:xfrm>
            <a:off x="5694777" y="1766762"/>
            <a:ext cx="2607299" cy="2824571"/>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IN" b="1" u="sng" dirty="0">
                <a:solidFill>
                  <a:schemeClr val="accent5"/>
                </a:solidFill>
              </a:rPr>
              <a:t>GUIDED BY:</a:t>
            </a:r>
          </a:p>
          <a:p>
            <a:pPr marL="0" indent="0">
              <a:buFont typeface="Arial" panose="020B0604020202020204" pitchFamily="34" charset="0"/>
              <a:buNone/>
            </a:pPr>
            <a:r>
              <a:rPr lang="en-IN" dirty="0"/>
              <a:t>Mrs. </a:t>
            </a:r>
            <a:r>
              <a:rPr lang="en-IN" dirty="0" err="1" smtClean="0"/>
              <a:t>Shruthi</a:t>
            </a:r>
            <a:r>
              <a:rPr lang="en-IN" dirty="0" smtClean="0"/>
              <a:t> G</a:t>
            </a:r>
            <a:endParaRPr lang="en-IN" dirty="0"/>
          </a:p>
          <a:p>
            <a:pPr marL="0" indent="0">
              <a:buFont typeface="Arial" panose="020B0604020202020204" pitchFamily="34" charset="0"/>
              <a:buNone/>
            </a:pPr>
            <a:r>
              <a:rPr lang="en-IN" dirty="0"/>
              <a:t>Asst. Professor</a:t>
            </a:r>
          </a:p>
          <a:p>
            <a:pPr marL="0" indent="0">
              <a:buFont typeface="Arial" panose="020B0604020202020204" pitchFamily="34" charset="0"/>
              <a:buNone/>
            </a:pPr>
            <a:r>
              <a:rPr lang="en-IN" dirty="0"/>
              <a:t>Department of CSE</a:t>
            </a:r>
          </a:p>
          <a:p>
            <a:pPr marL="0" indent="0">
              <a:buFont typeface="Arial" panose="020B0604020202020204" pitchFamily="34" charset="0"/>
              <a:buNone/>
            </a:pPr>
            <a:r>
              <a:rPr lang="en-IN" dirty="0"/>
              <a:t>DBIT</a:t>
            </a:r>
          </a:p>
        </p:txBody>
      </p:sp>
      <p:sp>
        <p:nvSpPr>
          <p:cNvPr id="14" name="Rectangle 13">
            <a:extLst>
              <a:ext uri="{FF2B5EF4-FFF2-40B4-BE49-F238E27FC236}">
                <a16:creationId xmlns:a16="http://schemas.microsoft.com/office/drawing/2014/main" id="{EA63F4C2-A881-4625-B62F-C15690BE2C08}"/>
              </a:ext>
            </a:extLst>
          </p:cNvPr>
          <p:cNvSpPr/>
          <p:nvPr/>
        </p:nvSpPr>
        <p:spPr>
          <a:xfrm>
            <a:off x="300447" y="5440398"/>
            <a:ext cx="11625942" cy="830997"/>
          </a:xfrm>
          <a:prstGeom prst="rect">
            <a:avLst/>
          </a:prstGeom>
        </p:spPr>
        <p:txBody>
          <a:bodyPr wrap="square">
            <a:spAutoFit/>
          </a:bodyPr>
          <a:lstStyle/>
          <a:p>
            <a:pPr algn="ctr"/>
            <a:r>
              <a:rPr lang="en-IN" sz="2400" dirty="0">
                <a:solidFill>
                  <a:schemeClr val="tx1">
                    <a:lumMod val="85000"/>
                  </a:schemeClr>
                </a:solidFill>
              </a:rPr>
              <a:t>Department of Computer Science and Engineering</a:t>
            </a:r>
          </a:p>
          <a:p>
            <a:pPr algn="ctr"/>
            <a:r>
              <a:rPr lang="en-IN" sz="2400" dirty="0">
                <a:solidFill>
                  <a:schemeClr val="tx1">
                    <a:lumMod val="85000"/>
                  </a:schemeClr>
                </a:solidFill>
              </a:rPr>
              <a:t>Don Bosco Institute of Technology, Mysore road, </a:t>
            </a:r>
            <a:r>
              <a:rPr lang="en-IN" sz="2400" dirty="0" err="1">
                <a:solidFill>
                  <a:schemeClr val="tx1">
                    <a:lumMod val="85000"/>
                  </a:schemeClr>
                </a:solidFill>
              </a:rPr>
              <a:t>Kumbalagodu,Bangalore</a:t>
            </a:r>
            <a:endParaRPr lang="en-IN" sz="2400" dirty="0">
              <a:solidFill>
                <a:schemeClr val="tx1">
                  <a:lumMod val="85000"/>
                </a:schemeClr>
              </a:solidFill>
            </a:endParaRPr>
          </a:p>
        </p:txBody>
      </p:sp>
      <p:sp>
        <p:nvSpPr>
          <p:cNvPr id="9" name="Content Placeholder 3">
            <a:extLst>
              <a:ext uri="{FF2B5EF4-FFF2-40B4-BE49-F238E27FC236}">
                <a16:creationId xmlns:a16="http://schemas.microsoft.com/office/drawing/2014/main" id="{9BDEE666-C43C-4967-9D03-D4D8FBDED508}"/>
              </a:ext>
            </a:extLst>
          </p:cNvPr>
          <p:cNvSpPr txBox="1">
            <a:spLocks/>
          </p:cNvSpPr>
          <p:nvPr/>
        </p:nvSpPr>
        <p:spPr>
          <a:xfrm>
            <a:off x="9000309" y="1769993"/>
            <a:ext cx="3030582" cy="281019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IN" b="1" u="sng" dirty="0">
                <a:solidFill>
                  <a:schemeClr val="accent5"/>
                </a:solidFill>
              </a:rPr>
              <a:t>GUIDED BY</a:t>
            </a:r>
            <a:r>
              <a:rPr lang="en-IN" b="1" u="sng" dirty="0" smtClean="0">
                <a:solidFill>
                  <a:schemeClr val="accent5"/>
                </a:solidFill>
              </a:rPr>
              <a:t>:</a:t>
            </a:r>
          </a:p>
          <a:p>
            <a:pPr marL="0" indent="0">
              <a:buFont typeface="Arial" panose="020B0604020202020204" pitchFamily="34" charset="0"/>
              <a:buNone/>
            </a:pPr>
            <a:r>
              <a:rPr lang="en-IN" dirty="0" err="1" smtClean="0"/>
              <a:t>Dr.</a:t>
            </a:r>
            <a:r>
              <a:rPr lang="en-IN" dirty="0" smtClean="0"/>
              <a:t> </a:t>
            </a:r>
            <a:r>
              <a:rPr lang="en-IN" dirty="0" err="1" smtClean="0"/>
              <a:t>Parvathi.C</a:t>
            </a:r>
            <a:endParaRPr lang="en-IN" dirty="0" smtClean="0"/>
          </a:p>
          <a:p>
            <a:pPr marL="0" indent="0">
              <a:buFont typeface="Arial" panose="020B0604020202020204" pitchFamily="34" charset="0"/>
              <a:buNone/>
            </a:pPr>
            <a:r>
              <a:rPr lang="en-IN" dirty="0" smtClean="0"/>
              <a:t>Assoc. Professor</a:t>
            </a:r>
          </a:p>
          <a:p>
            <a:pPr marL="0" indent="0">
              <a:buFont typeface="Arial" panose="020B0604020202020204" pitchFamily="34" charset="0"/>
              <a:buNone/>
            </a:pPr>
            <a:r>
              <a:rPr lang="en-IN" dirty="0" smtClean="0"/>
              <a:t>Department of CSE</a:t>
            </a:r>
          </a:p>
          <a:p>
            <a:pPr marL="0" indent="0">
              <a:buFont typeface="Arial" panose="020B0604020202020204" pitchFamily="34" charset="0"/>
              <a:buNone/>
            </a:pPr>
            <a:r>
              <a:rPr lang="en-IN" dirty="0" smtClean="0"/>
              <a:t>DBIT</a:t>
            </a:r>
            <a:endParaRPr lang="en-IN" dirty="0"/>
          </a:p>
        </p:txBody>
      </p:sp>
      <p:pic>
        <p:nvPicPr>
          <p:cNvPr id="1026" name="Picture 2" descr="Major Changes In VTU&amp;#39;s Schemes - Career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48097" cy="12360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n Bosco Institute of Technology, Bangalore: Courses, Fee, Cutoff,  Placement, Admission, Add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406" y="0"/>
            <a:ext cx="1162594" cy="133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41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Picture 95"/>
          <p:cNvPicPr>
            <a:picLocks noChangeAspect="1"/>
          </p:cNvPicPr>
          <p:nvPr/>
        </p:nvPicPr>
        <p:blipFill rotWithShape="1">
          <a:blip r:embed="rId2">
            <a:extLst>
              <a:ext uri="{28A0092B-C50C-407E-A947-70E740481C1C}">
                <a14:useLocalDpi xmlns:a14="http://schemas.microsoft.com/office/drawing/2010/main" val="0"/>
              </a:ext>
            </a:extLst>
          </a:blip>
          <a:srcRect l="27908" t="15271" r="28737" b="9554"/>
          <a:stretch/>
        </p:blipFill>
        <p:spPr>
          <a:xfrm>
            <a:off x="2266914" y="352339"/>
            <a:ext cx="6038188" cy="5864676"/>
          </a:xfrm>
          <a:prstGeom prst="rect">
            <a:avLst/>
          </a:prstGeom>
        </p:spPr>
      </p:pic>
    </p:spTree>
    <p:extLst>
      <p:ext uri="{BB962C8B-B14F-4D97-AF65-F5344CB8AC3E}">
        <p14:creationId xmlns:p14="http://schemas.microsoft.com/office/powerpoint/2010/main" val="332123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95FE-13E6-4AC1-B7E6-1EC3080F9B03}"/>
              </a:ext>
            </a:extLst>
          </p:cNvPr>
          <p:cNvSpPr>
            <a:spLocks noGrp="1"/>
          </p:cNvSpPr>
          <p:nvPr>
            <p:ph type="title"/>
          </p:nvPr>
        </p:nvSpPr>
        <p:spPr/>
        <p:txBody>
          <a:bodyPr/>
          <a:lstStyle/>
          <a:p>
            <a:pPr algn="ctr"/>
            <a:r>
              <a:rPr lang="en-US" u="sng" dirty="0">
                <a:cs typeface="Calibri Light" panose="020F0302020204030204"/>
              </a:rPr>
              <a:t>CONCLUSION</a:t>
            </a:r>
          </a:p>
        </p:txBody>
      </p:sp>
      <p:sp>
        <p:nvSpPr>
          <p:cNvPr id="3" name="Content Placeholder 2">
            <a:extLst>
              <a:ext uri="{FF2B5EF4-FFF2-40B4-BE49-F238E27FC236}">
                <a16:creationId xmlns:a16="http://schemas.microsoft.com/office/drawing/2014/main" id="{86A94D30-E2FA-407C-B8DC-360C07C0E244}"/>
              </a:ext>
            </a:extLst>
          </p:cNvPr>
          <p:cNvSpPr>
            <a:spLocks noGrp="1"/>
          </p:cNvSpPr>
          <p:nvPr>
            <p:ph idx="1"/>
          </p:nvPr>
        </p:nvSpPr>
        <p:spPr/>
        <p:txBody>
          <a:bodyPr vert="horz" lIns="0" tIns="45720" rIns="0" bIns="45720" rtlCol="0" anchor="t">
            <a:normAutofit/>
          </a:bodyPr>
          <a:lstStyle/>
          <a:p>
            <a:r>
              <a:rPr lang="en-US" dirty="0"/>
              <a:t>Thus we have successfully implemented “Bank Management System” which helps us in centralizing the data used for managing the tasks performed in a banking. We have successfully implemented various functionalities of HTML/CSS/JS/PHP/MySQL and python and created the fully functional database management system for bank.</a:t>
            </a:r>
            <a:endParaRPr lang="en-US" dirty="0">
              <a:latin typeface="Times New Roman"/>
              <a:cs typeface="Calibri"/>
            </a:endParaRPr>
          </a:p>
          <a:p>
            <a:endParaRPr lang="en-US" dirty="0">
              <a:latin typeface="Times New Roman"/>
              <a:cs typeface="Calibri"/>
            </a:endParaRPr>
          </a:p>
        </p:txBody>
      </p:sp>
    </p:spTree>
    <p:extLst>
      <p:ext uri="{BB962C8B-B14F-4D97-AF65-F5344CB8AC3E}">
        <p14:creationId xmlns:p14="http://schemas.microsoft.com/office/powerpoint/2010/main" val="2792710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65E5-D18E-433F-B3A5-57B859C01117}"/>
              </a:ext>
            </a:extLst>
          </p:cNvPr>
          <p:cNvSpPr>
            <a:spLocks noGrp="1"/>
          </p:cNvSpPr>
          <p:nvPr>
            <p:ph type="title"/>
          </p:nvPr>
        </p:nvSpPr>
        <p:spPr/>
        <p:txBody>
          <a:bodyPr/>
          <a:lstStyle/>
          <a:p>
            <a:pPr algn="ctr"/>
            <a:r>
              <a:rPr lang="en-US" u="sng" dirty="0">
                <a:cs typeface="Calibri Light" panose="020F0302020204030204"/>
              </a:rPr>
              <a:t>REFERENCES</a:t>
            </a:r>
          </a:p>
        </p:txBody>
      </p:sp>
      <p:sp>
        <p:nvSpPr>
          <p:cNvPr id="3" name="TextBox 2">
            <a:extLst>
              <a:ext uri="{FF2B5EF4-FFF2-40B4-BE49-F238E27FC236}">
                <a16:creationId xmlns:a16="http://schemas.microsoft.com/office/drawing/2014/main" id="{93DB3367-75A6-492D-A6BD-CD91403A6997}"/>
              </a:ext>
            </a:extLst>
          </p:cNvPr>
          <p:cNvSpPr txBox="1"/>
          <p:nvPr/>
        </p:nvSpPr>
        <p:spPr>
          <a:xfrm>
            <a:off x="1101306" y="2035834"/>
            <a:ext cx="7487728" cy="37888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latin typeface="Times New Roman"/>
                <a:ea typeface="+mn-lt"/>
                <a:cs typeface="+mn-lt"/>
              </a:rPr>
              <a:t>1. Ramez Elmasri, </a:t>
            </a:r>
            <a:r>
              <a:rPr lang="en-US" dirty="0" err="1">
                <a:latin typeface="Times New Roman"/>
                <a:ea typeface="+mn-lt"/>
                <a:cs typeface="+mn-lt"/>
              </a:rPr>
              <a:t>Shamikant</a:t>
            </a:r>
            <a:r>
              <a:rPr lang="en-US" dirty="0">
                <a:latin typeface="Times New Roman"/>
                <a:ea typeface="+mn-lt"/>
                <a:cs typeface="+mn-lt"/>
              </a:rPr>
              <a:t> B. </a:t>
            </a:r>
            <a:r>
              <a:rPr lang="en-US" dirty="0" err="1">
                <a:latin typeface="Times New Roman"/>
                <a:ea typeface="+mn-lt"/>
                <a:cs typeface="+mn-lt"/>
              </a:rPr>
              <a:t>Navathe</a:t>
            </a:r>
            <a:r>
              <a:rPr lang="en-US" dirty="0">
                <a:latin typeface="Times New Roman"/>
                <a:ea typeface="+mn-lt"/>
                <a:cs typeface="+mn-lt"/>
              </a:rPr>
              <a:t>; Fundamentals of Database Management Systems; 5th Edition; Pearson; 2017 </a:t>
            </a:r>
            <a:endParaRPr lang="en-US">
              <a:latin typeface="Times New Roman"/>
              <a:cs typeface="Times New Roman"/>
            </a:endParaRPr>
          </a:p>
          <a:p>
            <a:pPr>
              <a:lnSpc>
                <a:spcPct val="150000"/>
              </a:lnSpc>
            </a:pPr>
            <a:r>
              <a:rPr lang="en-US" dirty="0">
                <a:latin typeface="Times New Roman"/>
                <a:ea typeface="+mn-lt"/>
                <a:cs typeface="+mn-lt"/>
              </a:rPr>
              <a:t>2. </a:t>
            </a:r>
            <a:r>
              <a:rPr lang="en-US" dirty="0" err="1">
                <a:latin typeface="Times New Roman"/>
                <a:ea typeface="+mn-lt"/>
                <a:cs typeface="+mn-lt"/>
              </a:rPr>
              <a:t>Raghuramakrishnan</a:t>
            </a:r>
            <a:r>
              <a:rPr lang="en-US" dirty="0">
                <a:latin typeface="Times New Roman"/>
                <a:ea typeface="+mn-lt"/>
                <a:cs typeface="+mn-lt"/>
              </a:rPr>
              <a:t>, and Gehrke; Database Management Systems; 3rd edition; McGraw Hill; 2014 </a:t>
            </a:r>
            <a:endParaRPr lang="en-US">
              <a:latin typeface="Times New Roman"/>
              <a:ea typeface="+mn-lt"/>
              <a:cs typeface="+mn-lt"/>
            </a:endParaRPr>
          </a:p>
          <a:p>
            <a:pPr>
              <a:lnSpc>
                <a:spcPct val="150000"/>
              </a:lnSpc>
            </a:pPr>
            <a:r>
              <a:rPr lang="en-US" dirty="0">
                <a:latin typeface="Times New Roman"/>
                <a:ea typeface="+mn-lt"/>
                <a:cs typeface="+mn-lt"/>
              </a:rPr>
              <a:t>3. </a:t>
            </a:r>
            <a:r>
              <a:rPr lang="en-US" dirty="0">
                <a:latin typeface="Times New Roman"/>
                <a:ea typeface="+mn-lt"/>
                <a:cs typeface="+mn-lt"/>
                <a:hlinkClick r:id="rId2"/>
              </a:rPr>
              <a:t>https://www.w3schools.com/sql/default.asp</a:t>
            </a:r>
            <a:endParaRPr lang="en-US">
              <a:latin typeface="Times New Roman"/>
              <a:ea typeface="+mn-lt"/>
              <a:cs typeface="+mn-lt"/>
            </a:endParaRPr>
          </a:p>
          <a:p>
            <a:pPr>
              <a:lnSpc>
                <a:spcPct val="150000"/>
              </a:lnSpc>
            </a:pPr>
            <a:r>
              <a:rPr lang="en-US" dirty="0">
                <a:latin typeface="Times New Roman"/>
                <a:ea typeface="+mn-lt"/>
                <a:cs typeface="+mn-lt"/>
              </a:rPr>
              <a:t>4. </a:t>
            </a:r>
            <a:r>
              <a:rPr lang="en-US" dirty="0">
                <a:latin typeface="Times New Roman"/>
                <a:ea typeface="+mn-lt"/>
                <a:cs typeface="+mn-lt"/>
                <a:hlinkClick r:id="rId3"/>
              </a:rPr>
              <a:t>https://www.w3schools.com/php/default.asp</a:t>
            </a:r>
            <a:endParaRPr lang="en-US">
              <a:latin typeface="Times New Roman"/>
              <a:ea typeface="+mn-lt"/>
              <a:cs typeface="+mn-lt"/>
            </a:endParaRPr>
          </a:p>
          <a:p>
            <a:pPr>
              <a:lnSpc>
                <a:spcPct val="150000"/>
              </a:lnSpc>
            </a:pPr>
            <a:r>
              <a:rPr lang="en-US" dirty="0">
                <a:latin typeface="Times New Roman"/>
                <a:ea typeface="+mn-lt"/>
                <a:cs typeface="+mn-lt"/>
              </a:rPr>
              <a:t>5. </a:t>
            </a:r>
            <a:r>
              <a:rPr lang="en-US" dirty="0">
                <a:latin typeface="Times New Roman"/>
                <a:ea typeface="+mn-lt"/>
                <a:cs typeface="+mn-lt"/>
                <a:hlinkClick r:id="rId4"/>
              </a:rPr>
              <a:t>https://getbootstrap.com/docs/5.1/getting-started/introduction/</a:t>
            </a:r>
            <a:endParaRPr lang="en-US">
              <a:latin typeface="Times New Roman"/>
              <a:ea typeface="+mn-lt"/>
              <a:cs typeface="+mn-lt"/>
            </a:endParaRPr>
          </a:p>
          <a:p>
            <a:pPr>
              <a:lnSpc>
                <a:spcPct val="150000"/>
              </a:lnSpc>
            </a:pPr>
            <a:r>
              <a:rPr lang="en-US" dirty="0">
                <a:latin typeface="Times New Roman"/>
                <a:ea typeface="+mn-lt"/>
                <a:cs typeface="+mn-lt"/>
              </a:rPr>
              <a:t>6. </a:t>
            </a:r>
            <a:r>
              <a:rPr lang="en-US" dirty="0">
                <a:latin typeface="Times New Roman"/>
                <a:ea typeface="+mn-lt"/>
                <a:cs typeface="+mn-lt"/>
                <a:hlinkClick r:id="rId5"/>
              </a:rPr>
              <a:t>https://www.youtube.com/c/CodeWithHarry/</a:t>
            </a:r>
            <a:r>
              <a:rPr lang="en-US" dirty="0">
                <a:latin typeface="Times New Roman"/>
                <a:ea typeface="+mn-lt"/>
                <a:cs typeface="+mn-lt"/>
              </a:rPr>
              <a:t> </a:t>
            </a:r>
          </a:p>
          <a:p>
            <a:pPr>
              <a:lnSpc>
                <a:spcPct val="150000"/>
              </a:lnSpc>
            </a:pPr>
            <a:r>
              <a:rPr lang="en-US" dirty="0">
                <a:latin typeface="Times New Roman"/>
                <a:ea typeface="+mn-lt"/>
                <a:cs typeface="+mn-lt"/>
              </a:rPr>
              <a:t>7. </a:t>
            </a:r>
            <a:r>
              <a:rPr lang="en-US" dirty="0">
                <a:latin typeface="Times New Roman"/>
                <a:ea typeface="+mn-lt"/>
                <a:cs typeface="+mn-lt"/>
                <a:hlinkClick r:id="rId6"/>
              </a:rPr>
              <a:t>https://www.w3schools.com/css/default.asp</a:t>
            </a:r>
            <a:endParaRPr lang="en-US">
              <a:latin typeface="Times New Roman"/>
              <a:cs typeface="Calibri"/>
            </a:endParaRPr>
          </a:p>
        </p:txBody>
      </p:sp>
    </p:spTree>
    <p:extLst>
      <p:ext uri="{BB962C8B-B14F-4D97-AF65-F5344CB8AC3E}">
        <p14:creationId xmlns:p14="http://schemas.microsoft.com/office/powerpoint/2010/main" val="292051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ACBC-E4B9-4A82-99F6-F6F12233F232}"/>
              </a:ext>
            </a:extLst>
          </p:cNvPr>
          <p:cNvSpPr>
            <a:spLocks noGrp="1"/>
          </p:cNvSpPr>
          <p:nvPr>
            <p:ph type="title"/>
          </p:nvPr>
        </p:nvSpPr>
        <p:spPr>
          <a:xfrm>
            <a:off x="1143001" y="2340786"/>
            <a:ext cx="9905998" cy="1478570"/>
          </a:xfrm>
        </p:spPr>
        <p:txBody>
          <a:bodyPr>
            <a:normAutofit/>
          </a:bodyPr>
          <a:lstStyle/>
          <a:p>
            <a:pPr algn="ctr"/>
            <a:r>
              <a:rPr lang="en-US" sz="4400" dirty="0"/>
              <a:t>Thank You</a:t>
            </a:r>
            <a:endParaRPr lang="en-IN" sz="4400" dirty="0"/>
          </a:p>
        </p:txBody>
      </p:sp>
    </p:spTree>
    <p:extLst>
      <p:ext uri="{BB962C8B-B14F-4D97-AF65-F5344CB8AC3E}">
        <p14:creationId xmlns:p14="http://schemas.microsoft.com/office/powerpoint/2010/main" val="62245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DA0B-3E09-4492-A2CE-FB19F42D6E9D}"/>
              </a:ext>
            </a:extLst>
          </p:cNvPr>
          <p:cNvSpPr>
            <a:spLocks noGrp="1"/>
          </p:cNvSpPr>
          <p:nvPr>
            <p:ph type="title"/>
          </p:nvPr>
        </p:nvSpPr>
        <p:spPr>
          <a:xfrm>
            <a:off x="3359576" y="491583"/>
            <a:ext cx="4954587" cy="762396"/>
          </a:xfrm>
        </p:spPr>
        <p:txBody>
          <a:bodyPr/>
          <a:lstStyle/>
          <a:p>
            <a:pPr algn="ctr"/>
            <a:r>
              <a:rPr lang="en-US" dirty="0">
                <a:solidFill>
                  <a:schemeClr val="tx1">
                    <a:lumMod val="75000"/>
                  </a:schemeClr>
                </a:solidFill>
              </a:rPr>
              <a:t>AGENDA</a:t>
            </a:r>
            <a:endParaRPr lang="en-IN" dirty="0">
              <a:solidFill>
                <a:schemeClr val="tx1">
                  <a:lumMod val="75000"/>
                </a:schemeClr>
              </a:solidFill>
            </a:endParaRPr>
          </a:p>
        </p:txBody>
      </p:sp>
      <p:sp>
        <p:nvSpPr>
          <p:cNvPr id="3" name="Content Placeholder 2">
            <a:extLst>
              <a:ext uri="{FF2B5EF4-FFF2-40B4-BE49-F238E27FC236}">
                <a16:creationId xmlns:a16="http://schemas.microsoft.com/office/drawing/2014/main" id="{DADC4891-7A9E-455E-A8EB-601A0A485641}"/>
              </a:ext>
            </a:extLst>
          </p:cNvPr>
          <p:cNvSpPr>
            <a:spLocks noGrp="1"/>
          </p:cNvSpPr>
          <p:nvPr>
            <p:ph idx="1"/>
          </p:nvPr>
        </p:nvSpPr>
        <p:spPr>
          <a:xfrm>
            <a:off x="1376680" y="1798320"/>
            <a:ext cx="9905999" cy="4441162"/>
          </a:xfrm>
        </p:spPr>
        <p:txBody>
          <a:bodyPr>
            <a:normAutofit/>
          </a:bodyPr>
          <a:lstStyle/>
          <a:p>
            <a:r>
              <a:rPr lang="en-US" dirty="0"/>
              <a:t>INTRODUCTION</a:t>
            </a:r>
          </a:p>
          <a:p>
            <a:r>
              <a:rPr lang="en-US" dirty="0"/>
              <a:t>ABSTRACT</a:t>
            </a:r>
          </a:p>
          <a:p>
            <a:r>
              <a:rPr lang="en-US" dirty="0"/>
              <a:t>AIM AND OBJECTIVE</a:t>
            </a:r>
          </a:p>
          <a:p>
            <a:r>
              <a:rPr lang="en-US" dirty="0"/>
              <a:t>SYSTEM ARCHITECTURE DIAGRAM </a:t>
            </a:r>
          </a:p>
          <a:p>
            <a:r>
              <a:rPr lang="en-US" dirty="0"/>
              <a:t>TABLE LIST</a:t>
            </a:r>
          </a:p>
          <a:p>
            <a:r>
              <a:rPr lang="en-US" dirty="0"/>
              <a:t>ER DIAGRAM</a:t>
            </a:r>
          </a:p>
          <a:p>
            <a:r>
              <a:rPr lang="en-US" dirty="0"/>
              <a:t>SCHEMA DIAGRAM</a:t>
            </a:r>
          </a:p>
          <a:p>
            <a:r>
              <a:rPr lang="en-US" dirty="0"/>
              <a:t>CONCLUSION</a:t>
            </a:r>
          </a:p>
          <a:p>
            <a:r>
              <a:rPr lang="en-US" dirty="0"/>
              <a:t>REFERENCE</a:t>
            </a:r>
            <a:endParaRPr lang="en-IN" dirty="0"/>
          </a:p>
        </p:txBody>
      </p:sp>
      <p:cxnSp>
        <p:nvCxnSpPr>
          <p:cNvPr id="4" name="Straight Connector 3">
            <a:extLst>
              <a:ext uri="{FF2B5EF4-FFF2-40B4-BE49-F238E27FC236}">
                <a16:creationId xmlns:a16="http://schemas.microsoft.com/office/drawing/2014/main" id="{CD473D27-A898-4716-B08A-8AFBBF909E82}"/>
              </a:ext>
            </a:extLst>
          </p:cNvPr>
          <p:cNvCxnSpPr>
            <a:cxnSpLocks/>
          </p:cNvCxnSpPr>
          <p:nvPr/>
        </p:nvCxnSpPr>
        <p:spPr>
          <a:xfrm>
            <a:off x="3359576" y="1230265"/>
            <a:ext cx="5202315" cy="0"/>
          </a:xfrm>
          <a:prstGeom prst="line">
            <a:avLst/>
          </a:prstGeom>
          <a:ln>
            <a:solidFill>
              <a:schemeClr val="bg2">
                <a:lumMod val="60000"/>
                <a:lumOff val="40000"/>
              </a:schemeClr>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07341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7C8C-A3BD-4F83-B925-C3115280361F}"/>
              </a:ext>
            </a:extLst>
          </p:cNvPr>
          <p:cNvSpPr>
            <a:spLocks noGrp="1"/>
          </p:cNvSpPr>
          <p:nvPr>
            <p:ph type="title"/>
          </p:nvPr>
        </p:nvSpPr>
        <p:spPr/>
        <p:txBody>
          <a:bodyPr/>
          <a:lstStyle/>
          <a:p>
            <a:pPr algn="ctr"/>
            <a:r>
              <a:rPr lang="en-US" u="sng" dirty="0">
                <a:cs typeface="Calibri Light"/>
              </a:rPr>
              <a:t>INTRODUCTION</a:t>
            </a:r>
          </a:p>
        </p:txBody>
      </p:sp>
      <p:sp>
        <p:nvSpPr>
          <p:cNvPr id="3" name="Content Placeholder 2">
            <a:extLst>
              <a:ext uri="{FF2B5EF4-FFF2-40B4-BE49-F238E27FC236}">
                <a16:creationId xmlns:a16="http://schemas.microsoft.com/office/drawing/2014/main" id="{667AF534-4060-40FC-AC5C-3425C30BBD2D}"/>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t>Banks are a very important part of the economy because they provide vital services for both consumers and businesses. As financial services providers, they give you a safe place to store your cash. Through a variety of account types such as </a:t>
            </a:r>
            <a:r>
              <a:rPr lang="en-US" dirty="0">
                <a:solidFill>
                  <a:schemeClr val="tx1"/>
                </a:solidFill>
                <a:hlinkClick r:id="rId2"/>
              </a:rPr>
              <a:t>checking and savings accounts</a:t>
            </a:r>
            <a:r>
              <a:rPr lang="en-US" dirty="0">
                <a:solidFill>
                  <a:schemeClr val="tx1"/>
                </a:solidFill>
              </a:rPr>
              <a:t> and </a:t>
            </a:r>
            <a:r>
              <a:rPr lang="en-US" dirty="0">
                <a:solidFill>
                  <a:schemeClr val="tx1"/>
                </a:solidFill>
                <a:hlinkClick r:id="rId3"/>
              </a:rPr>
              <a:t>certificates of deposit (CDs</a:t>
            </a:r>
            <a:r>
              <a:rPr lang="en-US" dirty="0" smtClean="0">
                <a:solidFill>
                  <a:schemeClr val="tx1"/>
                </a:solidFill>
                <a:hlinkClick r:id="rId3"/>
              </a:rPr>
              <a:t>)</a:t>
            </a:r>
            <a:endParaRPr lang="en-US" dirty="0"/>
          </a:p>
          <a:p>
            <a:pPr marL="0" indent="0">
              <a:buNone/>
            </a:pPr>
            <a:endParaRPr lang="en-US" dirty="0">
              <a:latin typeface="Times New Roman"/>
              <a:cs typeface="Calibri"/>
            </a:endParaRPr>
          </a:p>
          <a:p>
            <a:pPr>
              <a:buFont typeface="Arial" panose="020F0502020204030204" pitchFamily="34" charset="0"/>
              <a:buChar char="•"/>
            </a:pPr>
            <a:r>
              <a:rPr lang="en-US" dirty="0"/>
              <a:t>Banks also provide credit opportunities for people and corporations. The bank lends the money you deposit at the bank—short-term cash—to others for </a:t>
            </a:r>
            <a:r>
              <a:rPr lang="en-US" u="sng" dirty="0">
                <a:hlinkClick r:id="rId4"/>
              </a:rPr>
              <a:t>long-term debt</a:t>
            </a:r>
            <a:r>
              <a:rPr lang="en-US" dirty="0"/>
              <a:t> such as car loans, credit cards, </a:t>
            </a:r>
            <a:r>
              <a:rPr lang="en-US" u="sng" dirty="0">
                <a:hlinkClick r:id="rId5"/>
              </a:rPr>
              <a:t>mortgages</a:t>
            </a:r>
            <a:r>
              <a:rPr lang="en-US" dirty="0"/>
              <a:t>, and other debt vehicles. This process helps create </a:t>
            </a:r>
            <a:r>
              <a:rPr lang="en-US" u="sng" dirty="0">
                <a:hlinkClick r:id="rId6"/>
              </a:rPr>
              <a:t>liquidity</a:t>
            </a:r>
            <a:r>
              <a:rPr lang="en-US" dirty="0"/>
              <a:t> in the market—which creates money and keeps the supply going.</a:t>
            </a:r>
            <a:r>
              <a:rPr lang="en-US" dirty="0" smtClean="0">
                <a:latin typeface="Times New Roman"/>
                <a:cs typeface="Calibri"/>
              </a:rPr>
              <a:t>.</a:t>
            </a:r>
            <a:r>
              <a:rPr lang="en-US" dirty="0">
                <a:latin typeface="Times New Roman"/>
                <a:cs typeface="Calibri"/>
              </a:rPr>
              <a:t> </a:t>
            </a:r>
          </a:p>
          <a:p>
            <a:endParaRPr lang="en-US" dirty="0">
              <a:cs typeface="Calibri"/>
            </a:endParaRPr>
          </a:p>
        </p:txBody>
      </p:sp>
    </p:spTree>
    <p:extLst>
      <p:ext uri="{BB962C8B-B14F-4D97-AF65-F5344CB8AC3E}">
        <p14:creationId xmlns:p14="http://schemas.microsoft.com/office/powerpoint/2010/main" val="1400141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D61B-7EE0-4BEC-8588-37146BFD255A}"/>
              </a:ext>
            </a:extLst>
          </p:cNvPr>
          <p:cNvSpPr>
            <a:spLocks noGrp="1"/>
          </p:cNvSpPr>
          <p:nvPr>
            <p:ph type="title"/>
          </p:nvPr>
        </p:nvSpPr>
        <p:spPr/>
        <p:txBody>
          <a:bodyPr/>
          <a:lstStyle/>
          <a:p>
            <a:pPr algn="ctr"/>
            <a:r>
              <a:rPr lang="en-US" u="sng" dirty="0">
                <a:cs typeface="Calibri Light" panose="020F0302020204030204"/>
              </a:rPr>
              <a:t>ABSTRACT</a:t>
            </a:r>
          </a:p>
        </p:txBody>
      </p:sp>
      <p:sp>
        <p:nvSpPr>
          <p:cNvPr id="3" name="Content Placeholder 2">
            <a:extLst>
              <a:ext uri="{FF2B5EF4-FFF2-40B4-BE49-F238E27FC236}">
                <a16:creationId xmlns:a16="http://schemas.microsoft.com/office/drawing/2014/main" id="{42A6CE98-285D-4DA3-B696-F8F6EA25BDE0}"/>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latin typeface="Times New Roman"/>
                <a:cs typeface="Calibri"/>
              </a:rPr>
              <a:t>We will use technologies like MySQL, HTML, CSS and PHP to build this website which would help us acquire skills of web development.</a:t>
            </a:r>
            <a:endParaRPr lang="en-US" dirty="0"/>
          </a:p>
          <a:p>
            <a:pPr>
              <a:buFont typeface="Arial" panose="020F0502020204030204" pitchFamily="34" charset="0"/>
              <a:buChar char="•"/>
            </a:pPr>
            <a:endParaRPr lang="en-US" dirty="0">
              <a:latin typeface="Times New Roman"/>
              <a:cs typeface="Calibri"/>
            </a:endParaRPr>
          </a:p>
          <a:p>
            <a:pPr>
              <a:buFont typeface="Arial" panose="020F0502020204030204" pitchFamily="34" charset="0"/>
              <a:buChar char="•"/>
            </a:pPr>
            <a:r>
              <a:rPr lang="en-US" dirty="0">
                <a:latin typeface="Times New Roman"/>
                <a:cs typeface="Calibri"/>
              </a:rPr>
              <a:t>We want to build a website which could help </a:t>
            </a:r>
            <a:r>
              <a:rPr lang="en-US" dirty="0" smtClean="0">
                <a:latin typeface="Times New Roman"/>
                <a:cs typeface="Calibri"/>
              </a:rPr>
              <a:t>the bank officials and customers to perform different transactions.</a:t>
            </a:r>
            <a:endParaRPr lang="en-US" dirty="0">
              <a:latin typeface="Times New Roman"/>
              <a:cs typeface="Calibri"/>
            </a:endParaRPr>
          </a:p>
          <a:p>
            <a:pPr>
              <a:buFont typeface="Arial" panose="020F0502020204030204" pitchFamily="34" charset="0"/>
              <a:buChar char="•"/>
            </a:pPr>
            <a:r>
              <a:rPr lang="en-US" dirty="0">
                <a:latin typeface="Times New Roman"/>
                <a:cs typeface="Calibri"/>
              </a:rPr>
              <a:t>The user has the choice to make his decision based on the requirements according to him/her. </a:t>
            </a:r>
            <a:endParaRPr lang="en-US" dirty="0" smtClean="0">
              <a:latin typeface="Times New Roman"/>
              <a:cs typeface="Calibri"/>
            </a:endParaRPr>
          </a:p>
          <a:p>
            <a:pPr>
              <a:buFont typeface="Arial" panose="020F0502020204030204" pitchFamily="34" charset="0"/>
              <a:buChar char="•"/>
            </a:pPr>
            <a:r>
              <a:rPr lang="en-US" dirty="0" smtClean="0">
                <a:latin typeface="Times New Roman"/>
                <a:cs typeface="Calibri"/>
              </a:rPr>
              <a:t>The admin of bank can view customer transactions and add new or remove a customer</a:t>
            </a:r>
            <a:r>
              <a:rPr lang="en-US" dirty="0">
                <a:latin typeface="Times New Roman"/>
                <a:cs typeface="Calibri"/>
              </a:rPr>
              <a:t> </a:t>
            </a:r>
            <a:r>
              <a:rPr lang="en-US" dirty="0" smtClean="0">
                <a:latin typeface="Times New Roman"/>
                <a:cs typeface="Calibri"/>
              </a:rPr>
              <a:t>from bank.</a:t>
            </a:r>
            <a:endParaRPr lang="en-US" dirty="0">
              <a:latin typeface="Times New Roman"/>
              <a:cs typeface="Calibri"/>
            </a:endParaRPr>
          </a:p>
        </p:txBody>
      </p:sp>
    </p:spTree>
    <p:extLst>
      <p:ext uri="{BB962C8B-B14F-4D97-AF65-F5344CB8AC3E}">
        <p14:creationId xmlns:p14="http://schemas.microsoft.com/office/powerpoint/2010/main" val="271262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2221-69AB-4155-A448-B0087FF5CEAC}"/>
              </a:ext>
            </a:extLst>
          </p:cNvPr>
          <p:cNvSpPr>
            <a:spLocks noGrp="1"/>
          </p:cNvSpPr>
          <p:nvPr>
            <p:ph type="title"/>
          </p:nvPr>
        </p:nvSpPr>
        <p:spPr/>
        <p:txBody>
          <a:bodyPr/>
          <a:lstStyle/>
          <a:p>
            <a:pPr algn="ctr"/>
            <a:r>
              <a:rPr lang="en-US" u="sng" dirty="0">
                <a:cs typeface="Calibri Light" panose="020F0302020204030204"/>
              </a:rPr>
              <a:t>AIM AND OBJECTIVE</a:t>
            </a:r>
          </a:p>
        </p:txBody>
      </p:sp>
      <p:sp>
        <p:nvSpPr>
          <p:cNvPr id="3" name="Content Placeholder 2">
            <a:extLst>
              <a:ext uri="{FF2B5EF4-FFF2-40B4-BE49-F238E27FC236}">
                <a16:creationId xmlns:a16="http://schemas.microsoft.com/office/drawing/2014/main" id="{B4871B2D-D9F2-47E1-B001-2B17607C0BD7}"/>
              </a:ext>
            </a:extLst>
          </p:cNvPr>
          <p:cNvSpPr>
            <a:spLocks noGrp="1"/>
          </p:cNvSpPr>
          <p:nvPr>
            <p:ph idx="1"/>
          </p:nvPr>
        </p:nvSpPr>
        <p:spPr/>
        <p:txBody>
          <a:bodyPr vert="horz" lIns="0" tIns="45720" rIns="0" bIns="45720" rtlCol="0" anchor="t">
            <a:normAutofit/>
          </a:bodyPr>
          <a:lstStyle/>
          <a:p>
            <a:r>
              <a:rPr lang="en-US" dirty="0">
                <a:latin typeface="Times New Roman"/>
                <a:cs typeface="Calibri"/>
              </a:rPr>
              <a:t>Aim: </a:t>
            </a:r>
            <a:endParaRPr lang="en-US" dirty="0">
              <a:latin typeface="Times New Roman"/>
              <a:cs typeface="Times New Roman"/>
            </a:endParaRPr>
          </a:p>
          <a:p>
            <a:r>
              <a:rPr lang="en-US" dirty="0"/>
              <a:t>The main aim and objective were to plan and program system application. We justify to apply the best software engineering practice for system application. We developed a “BANK MANAGEMENT SYSTEM” using HTML &amp; SQL.</a:t>
            </a:r>
            <a:endParaRPr lang="en-US" dirty="0">
              <a:latin typeface="Times New Roman"/>
              <a:cs typeface="Calibri"/>
            </a:endParaRPr>
          </a:p>
          <a:p>
            <a:r>
              <a:rPr lang="en-US" dirty="0">
                <a:latin typeface="Times New Roman"/>
                <a:cs typeface="Calibri"/>
              </a:rPr>
              <a:t>Objective: </a:t>
            </a:r>
          </a:p>
          <a:p>
            <a:r>
              <a:rPr lang="en-US" dirty="0"/>
              <a:t>The Bank Account Management System is a database for maintaining a person’s account in the bank. In this mini project we tried to show the working of bank account system and cover the basic functionality of Bank account management system. This project is developed using PHP and MySQL to build this website which would help us acquire skills of web development. This website helps the customer to maintain his/her account in the bank and helps them to deposit or withdraw money from their account</a:t>
            </a:r>
            <a:endParaRPr lang="en-US" dirty="0">
              <a:latin typeface="Times New Roman"/>
              <a:cs typeface="Calibri"/>
            </a:endParaRPr>
          </a:p>
        </p:txBody>
      </p:sp>
    </p:spTree>
    <p:extLst>
      <p:ext uri="{BB962C8B-B14F-4D97-AF65-F5344CB8AC3E}">
        <p14:creationId xmlns:p14="http://schemas.microsoft.com/office/powerpoint/2010/main" val="71620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6CB3-1FFC-4426-8CE2-70F88AE1B4D2}"/>
              </a:ext>
            </a:extLst>
          </p:cNvPr>
          <p:cNvSpPr>
            <a:spLocks noGrp="1"/>
          </p:cNvSpPr>
          <p:nvPr>
            <p:ph type="title"/>
          </p:nvPr>
        </p:nvSpPr>
        <p:spPr/>
        <p:txBody>
          <a:bodyPr/>
          <a:lstStyle/>
          <a:p>
            <a:pPr algn="ctr"/>
            <a:r>
              <a:rPr lang="en-US" u="sng" dirty="0">
                <a:cs typeface="Calibri Light" panose="020F0302020204030204"/>
              </a:rPr>
              <a:t>SYSTEM ARCHITECTURE DIAGRAM</a:t>
            </a:r>
            <a:endParaRPr lang="en-US" dirty="0">
              <a:cs typeface="Calibri Light" panose="020F0302020204030204"/>
            </a:endParaRPr>
          </a:p>
        </p:txBody>
      </p:sp>
      <p:pic>
        <p:nvPicPr>
          <p:cNvPr id="4" name="Picture 4" descr="Diagram&#10;&#10;Description automatically generated">
            <a:extLst>
              <a:ext uri="{FF2B5EF4-FFF2-40B4-BE49-F238E27FC236}">
                <a16:creationId xmlns:a16="http://schemas.microsoft.com/office/drawing/2014/main" id="{168268B6-437F-4582-BA12-8BE448B014FE}"/>
              </a:ext>
            </a:extLst>
          </p:cNvPr>
          <p:cNvPicPr>
            <a:picLocks noChangeAspect="1"/>
          </p:cNvPicPr>
          <p:nvPr/>
        </p:nvPicPr>
        <p:blipFill>
          <a:blip r:embed="rId2"/>
          <a:stretch>
            <a:fillRect/>
          </a:stretch>
        </p:blipFill>
        <p:spPr>
          <a:xfrm>
            <a:off x="1584673" y="1965353"/>
            <a:ext cx="9083614" cy="4005491"/>
          </a:xfrm>
          <a:prstGeom prst="rect">
            <a:avLst/>
          </a:prstGeom>
        </p:spPr>
      </p:pic>
      <p:sp>
        <p:nvSpPr>
          <p:cNvPr id="3" name="Rectangle 2"/>
          <p:cNvSpPr/>
          <p:nvPr/>
        </p:nvSpPr>
        <p:spPr>
          <a:xfrm>
            <a:off x="5352176" y="1965353"/>
            <a:ext cx="1166070" cy="5429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n w="0"/>
                <a:solidFill>
                  <a:schemeClr val="bg1"/>
                </a:solidFill>
                <a:effectLst>
                  <a:outerShdw blurRad="38100" dist="19050" dir="2700000" algn="tl" rotWithShape="0">
                    <a:schemeClr val="dk1">
                      <a:alpha val="40000"/>
                    </a:schemeClr>
                  </a:outerShdw>
                </a:effectLst>
              </a:rPr>
              <a:t>Add customer</a:t>
            </a:r>
            <a:endParaRPr lang="en-IN" sz="1100" dirty="0">
              <a:ln w="0"/>
              <a:solidFill>
                <a:schemeClr val="bg1"/>
              </a:solidFill>
              <a:effectLst>
                <a:outerShdw blurRad="38100" dist="19050" dir="2700000" algn="tl" rotWithShape="0">
                  <a:schemeClr val="dk1">
                    <a:alpha val="40000"/>
                  </a:schemeClr>
                </a:outerShdw>
              </a:effectLst>
            </a:endParaRPr>
          </a:p>
        </p:txBody>
      </p:sp>
      <p:sp>
        <p:nvSpPr>
          <p:cNvPr id="5" name="Rectangle 4"/>
          <p:cNvSpPr/>
          <p:nvPr/>
        </p:nvSpPr>
        <p:spPr>
          <a:xfrm>
            <a:off x="5352176" y="3197149"/>
            <a:ext cx="1166070" cy="5429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Update or delete customer</a:t>
            </a:r>
            <a:endParaRPr lang="en-IN" sz="1050" dirty="0"/>
          </a:p>
        </p:txBody>
      </p:sp>
      <p:sp>
        <p:nvSpPr>
          <p:cNvPr id="6" name="Rectangle 5"/>
          <p:cNvSpPr/>
          <p:nvPr/>
        </p:nvSpPr>
        <p:spPr>
          <a:xfrm>
            <a:off x="5352176" y="4312518"/>
            <a:ext cx="1166070" cy="5429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View transactions</a:t>
            </a:r>
            <a:endParaRPr lang="en-IN" sz="1050" dirty="0"/>
          </a:p>
        </p:txBody>
      </p:sp>
      <p:sp>
        <p:nvSpPr>
          <p:cNvPr id="7" name="Rectangle 6"/>
          <p:cNvSpPr/>
          <p:nvPr/>
        </p:nvSpPr>
        <p:spPr>
          <a:xfrm>
            <a:off x="7274653" y="3879439"/>
            <a:ext cx="1166070" cy="5429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Perform </a:t>
            </a:r>
            <a:r>
              <a:rPr lang="en-IN" sz="900" dirty="0" smtClean="0"/>
              <a:t>new transactions</a:t>
            </a:r>
            <a:endParaRPr lang="en-IN" sz="900" dirty="0"/>
          </a:p>
        </p:txBody>
      </p:sp>
      <p:sp>
        <p:nvSpPr>
          <p:cNvPr id="8" name="Rectangle 7"/>
          <p:cNvSpPr/>
          <p:nvPr/>
        </p:nvSpPr>
        <p:spPr>
          <a:xfrm>
            <a:off x="7274653" y="4653663"/>
            <a:ext cx="1166070" cy="5429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Add money</a:t>
            </a:r>
            <a:endParaRPr lang="en-IN" dirty="0"/>
          </a:p>
        </p:txBody>
      </p:sp>
    </p:spTree>
    <p:extLst>
      <p:ext uri="{BB962C8B-B14F-4D97-AF65-F5344CB8AC3E}">
        <p14:creationId xmlns:p14="http://schemas.microsoft.com/office/powerpoint/2010/main" val="274728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E70F-6C81-467E-9BB1-1E2E7768AA40}"/>
              </a:ext>
            </a:extLst>
          </p:cNvPr>
          <p:cNvSpPr>
            <a:spLocks noGrp="1"/>
          </p:cNvSpPr>
          <p:nvPr>
            <p:ph type="title"/>
          </p:nvPr>
        </p:nvSpPr>
        <p:spPr/>
        <p:txBody>
          <a:bodyPr/>
          <a:lstStyle/>
          <a:p>
            <a:pPr algn="ctr"/>
            <a:r>
              <a:rPr lang="en-US" u="sng" dirty="0">
                <a:cs typeface="Calibri Light" panose="020F0302020204030204"/>
              </a:rPr>
              <a:t>TABLE LIST</a:t>
            </a:r>
          </a:p>
        </p:txBody>
      </p:sp>
      <p:sp>
        <p:nvSpPr>
          <p:cNvPr id="3" name="Content Placeholder 2">
            <a:extLst>
              <a:ext uri="{FF2B5EF4-FFF2-40B4-BE49-F238E27FC236}">
                <a16:creationId xmlns:a16="http://schemas.microsoft.com/office/drawing/2014/main" id="{B14D7270-C5E9-4CDC-A9B6-AFC49238DE66}"/>
              </a:ext>
            </a:extLst>
          </p:cNvPr>
          <p:cNvSpPr>
            <a:spLocks noGrp="1"/>
          </p:cNvSpPr>
          <p:nvPr>
            <p:ph idx="1"/>
          </p:nvPr>
        </p:nvSpPr>
        <p:spPr/>
        <p:txBody>
          <a:bodyPr vert="horz" lIns="0" tIns="45720" rIns="0" bIns="45720" rtlCol="0" anchor="t">
            <a:normAutofit fontScale="77500" lnSpcReduction="20000"/>
          </a:bodyPr>
          <a:lstStyle/>
          <a:p>
            <a:r>
              <a:rPr lang="en-US" sz="2800" dirty="0">
                <a:latin typeface="Time new rom"/>
                <a:cs typeface="Calibri"/>
              </a:rPr>
              <a:t>CREATE TABLE `admin` (  `id` </a:t>
            </a:r>
            <a:r>
              <a:rPr lang="en-US" sz="2800" dirty="0" err="1">
                <a:latin typeface="Time new rom"/>
                <a:cs typeface="Calibri"/>
              </a:rPr>
              <a:t>int</a:t>
            </a:r>
            <a:r>
              <a:rPr lang="en-US" sz="2800" dirty="0">
                <a:latin typeface="Time new rom"/>
                <a:cs typeface="Calibri"/>
              </a:rPr>
              <a:t>(11) NOT NULL,  `</a:t>
            </a:r>
            <a:r>
              <a:rPr lang="en-US" sz="2800" dirty="0" err="1">
                <a:latin typeface="Time new rom"/>
                <a:cs typeface="Calibri"/>
              </a:rPr>
              <a:t>uname</a:t>
            </a:r>
            <a:r>
              <a:rPr lang="en-US" sz="2800" dirty="0">
                <a:latin typeface="Time new rom"/>
                <a:cs typeface="Calibri"/>
              </a:rPr>
              <a:t>` char(25) DEFAULT NULL,  `</a:t>
            </a:r>
            <a:r>
              <a:rPr lang="en-US" sz="2800" dirty="0" err="1">
                <a:latin typeface="Time new rom"/>
                <a:cs typeface="Calibri"/>
              </a:rPr>
              <a:t>pwd</a:t>
            </a:r>
            <a:r>
              <a:rPr lang="en-US" sz="2800" dirty="0">
                <a:latin typeface="Time new rom"/>
                <a:cs typeface="Calibri"/>
              </a:rPr>
              <a:t>` char(25) DEFAULT NULL) ENGINE=</a:t>
            </a:r>
            <a:r>
              <a:rPr lang="en-US" sz="2800" dirty="0" err="1">
                <a:latin typeface="Time new rom"/>
                <a:cs typeface="Calibri"/>
              </a:rPr>
              <a:t>InnoDB</a:t>
            </a:r>
            <a:r>
              <a:rPr lang="en-US" sz="2800" dirty="0">
                <a:latin typeface="Time new rom"/>
                <a:cs typeface="Calibri"/>
              </a:rPr>
              <a:t> DEFAULT CHARSET=latin1;</a:t>
            </a:r>
          </a:p>
          <a:p>
            <a:endParaRPr lang="en-US" sz="2800" dirty="0">
              <a:latin typeface="Time new rom"/>
              <a:cs typeface="Calibri"/>
            </a:endParaRPr>
          </a:p>
          <a:p>
            <a:r>
              <a:rPr lang="en-US" sz="2800" dirty="0">
                <a:latin typeface="Time new rom"/>
                <a:cs typeface="Calibri"/>
              </a:rPr>
              <a:t>CREATE TABLE `beneficiary1` (  `</a:t>
            </a:r>
            <a:r>
              <a:rPr lang="en-US" sz="2800" dirty="0" err="1">
                <a:latin typeface="Time new rom"/>
                <a:cs typeface="Calibri"/>
              </a:rPr>
              <a:t>benef_id</a:t>
            </a:r>
            <a:r>
              <a:rPr lang="en-US" sz="2800" dirty="0">
                <a:latin typeface="Time new rom"/>
                <a:cs typeface="Calibri"/>
              </a:rPr>
              <a:t>` </a:t>
            </a:r>
            <a:r>
              <a:rPr lang="en-US" sz="2800" dirty="0" err="1">
                <a:latin typeface="Time new rom"/>
                <a:cs typeface="Calibri"/>
              </a:rPr>
              <a:t>int</a:t>
            </a:r>
            <a:r>
              <a:rPr lang="en-US" sz="2800" dirty="0">
                <a:latin typeface="Time new rom"/>
                <a:cs typeface="Calibri"/>
              </a:rPr>
              <a:t>(11) NOT NULL,  `</a:t>
            </a:r>
            <a:r>
              <a:rPr lang="en-US" sz="2800" dirty="0" err="1">
                <a:latin typeface="Time new rom"/>
                <a:cs typeface="Calibri"/>
              </a:rPr>
              <a:t>benef_cust_id</a:t>
            </a:r>
            <a:r>
              <a:rPr lang="en-US" sz="2800" dirty="0">
                <a:latin typeface="Time new rom"/>
                <a:cs typeface="Calibri"/>
              </a:rPr>
              <a:t>` </a:t>
            </a:r>
            <a:r>
              <a:rPr lang="en-US" sz="2800" dirty="0" err="1">
                <a:latin typeface="Time new rom"/>
                <a:cs typeface="Calibri"/>
              </a:rPr>
              <a:t>int</a:t>
            </a:r>
            <a:r>
              <a:rPr lang="en-US" sz="2800" dirty="0">
                <a:latin typeface="Time new rom"/>
                <a:cs typeface="Calibri"/>
              </a:rPr>
              <a:t>(11) DEFAULT NULL,  `email` varchar(30) DEFAULT NULL,  `</a:t>
            </a:r>
            <a:r>
              <a:rPr lang="en-US" sz="2800" dirty="0" err="1">
                <a:latin typeface="Time new rom"/>
                <a:cs typeface="Calibri"/>
              </a:rPr>
              <a:t>phone_no</a:t>
            </a:r>
            <a:r>
              <a:rPr lang="en-US" sz="2800" dirty="0">
                <a:latin typeface="Time new rom"/>
                <a:cs typeface="Calibri"/>
              </a:rPr>
              <a:t>` varchar(20) DEFAULT NULL,  `</a:t>
            </a:r>
            <a:r>
              <a:rPr lang="en-US" sz="2800" dirty="0" err="1">
                <a:latin typeface="Time new rom"/>
                <a:cs typeface="Calibri"/>
              </a:rPr>
              <a:t>account_no</a:t>
            </a:r>
            <a:r>
              <a:rPr lang="en-US" sz="2800" dirty="0">
                <a:latin typeface="Time new rom"/>
                <a:cs typeface="Calibri"/>
              </a:rPr>
              <a:t>` </a:t>
            </a:r>
            <a:r>
              <a:rPr lang="en-US" sz="2800" dirty="0" err="1">
                <a:latin typeface="Time new rom"/>
                <a:cs typeface="Calibri"/>
              </a:rPr>
              <a:t>int</a:t>
            </a:r>
            <a:r>
              <a:rPr lang="en-US" sz="2800" dirty="0">
                <a:latin typeface="Time new rom"/>
                <a:cs typeface="Calibri"/>
              </a:rPr>
              <a:t>(11) DEFAULT NULL)</a:t>
            </a:r>
          </a:p>
          <a:p>
            <a:endParaRPr lang="en-US" sz="2800" dirty="0">
              <a:latin typeface="Time new rom"/>
              <a:cs typeface="Calibri"/>
            </a:endParaRPr>
          </a:p>
          <a:p>
            <a:r>
              <a:rPr lang="en-US" sz="2800" dirty="0">
                <a:latin typeface="Time new rom"/>
                <a:cs typeface="Calibri"/>
              </a:rPr>
              <a:t>CREATE TABLE `beneficiary2` (  `</a:t>
            </a:r>
            <a:r>
              <a:rPr lang="en-US" sz="2800" dirty="0" err="1">
                <a:latin typeface="Time new rom"/>
                <a:cs typeface="Calibri"/>
              </a:rPr>
              <a:t>benef_id</a:t>
            </a:r>
            <a:r>
              <a:rPr lang="en-US" sz="2800" dirty="0">
                <a:latin typeface="Time new rom"/>
                <a:cs typeface="Calibri"/>
              </a:rPr>
              <a:t>` </a:t>
            </a:r>
            <a:r>
              <a:rPr lang="en-US" sz="2800" dirty="0" err="1">
                <a:latin typeface="Time new rom"/>
                <a:cs typeface="Calibri"/>
              </a:rPr>
              <a:t>int</a:t>
            </a:r>
            <a:r>
              <a:rPr lang="en-US" sz="2800" dirty="0">
                <a:latin typeface="Time new rom"/>
                <a:cs typeface="Calibri"/>
              </a:rPr>
              <a:t>(11) NOT NULL,  `</a:t>
            </a:r>
            <a:r>
              <a:rPr lang="en-US" sz="2800" dirty="0" err="1">
                <a:latin typeface="Time new rom"/>
                <a:cs typeface="Calibri"/>
              </a:rPr>
              <a:t>benef_cust_id</a:t>
            </a:r>
            <a:r>
              <a:rPr lang="en-US" sz="2800" dirty="0">
                <a:latin typeface="Time new rom"/>
                <a:cs typeface="Calibri"/>
              </a:rPr>
              <a:t>` </a:t>
            </a:r>
            <a:r>
              <a:rPr lang="en-US" sz="2800" dirty="0" err="1">
                <a:latin typeface="Time new rom"/>
                <a:cs typeface="Calibri"/>
              </a:rPr>
              <a:t>int</a:t>
            </a:r>
            <a:r>
              <a:rPr lang="en-US" sz="2800" dirty="0">
                <a:latin typeface="Time new rom"/>
                <a:cs typeface="Calibri"/>
              </a:rPr>
              <a:t>(11) DEFAULT NULL,  `email` varchar(30) DEFAULT NULL,  `</a:t>
            </a:r>
            <a:r>
              <a:rPr lang="en-US" sz="2800" dirty="0" err="1">
                <a:latin typeface="Time new rom"/>
                <a:cs typeface="Calibri"/>
              </a:rPr>
              <a:t>phone_no</a:t>
            </a:r>
            <a:r>
              <a:rPr lang="en-US" sz="2800" dirty="0">
                <a:latin typeface="Time new rom"/>
                <a:cs typeface="Calibri"/>
              </a:rPr>
              <a:t>` varchar(20) DEFAULT NULL,  `</a:t>
            </a:r>
            <a:r>
              <a:rPr lang="en-US" sz="2800" dirty="0" err="1">
                <a:latin typeface="Time new rom"/>
                <a:cs typeface="Calibri"/>
              </a:rPr>
              <a:t>account_no</a:t>
            </a:r>
            <a:r>
              <a:rPr lang="en-US" sz="2800" dirty="0">
                <a:latin typeface="Time new rom"/>
                <a:cs typeface="Calibri"/>
              </a:rPr>
              <a:t>` </a:t>
            </a:r>
            <a:r>
              <a:rPr lang="en-US" sz="2800" dirty="0" err="1">
                <a:latin typeface="Time new rom"/>
                <a:cs typeface="Calibri"/>
              </a:rPr>
              <a:t>int</a:t>
            </a:r>
            <a:r>
              <a:rPr lang="en-US" sz="2800" dirty="0">
                <a:latin typeface="Time new rom"/>
                <a:cs typeface="Calibri"/>
              </a:rPr>
              <a:t>(11) DEFAULT NULL) ENGINE=</a:t>
            </a:r>
            <a:r>
              <a:rPr lang="en-US" sz="2800" dirty="0" err="1">
                <a:latin typeface="Time new rom"/>
                <a:cs typeface="Calibri"/>
              </a:rPr>
              <a:t>InnoDB</a:t>
            </a:r>
            <a:r>
              <a:rPr lang="en-US" sz="2800" dirty="0">
                <a:latin typeface="Time new rom"/>
                <a:cs typeface="Calibri"/>
              </a:rPr>
              <a:t> DEFAULT CHARSET=latin1;</a:t>
            </a:r>
          </a:p>
        </p:txBody>
      </p:sp>
    </p:spTree>
    <p:extLst>
      <p:ext uri="{BB962C8B-B14F-4D97-AF65-F5344CB8AC3E}">
        <p14:creationId xmlns:p14="http://schemas.microsoft.com/office/powerpoint/2010/main" val="3479465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76C0A7-3D22-4829-A26A-5328CECB24F0}"/>
              </a:ext>
            </a:extLst>
          </p:cNvPr>
          <p:cNvSpPr txBox="1"/>
          <p:nvPr/>
        </p:nvSpPr>
        <p:spPr>
          <a:xfrm>
            <a:off x="986286" y="785004"/>
            <a:ext cx="960119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Calibri"/>
              </a:rPr>
              <a:t>CREATE TABLE `customer` (  `</a:t>
            </a:r>
            <a:r>
              <a:rPr lang="en-US" dirty="0" err="1">
                <a:latin typeface="Times New Roman"/>
                <a:cs typeface="Calibri"/>
              </a:rPr>
              <a:t>cust_id</a:t>
            </a:r>
            <a:r>
              <a:rPr lang="en-US" dirty="0">
                <a:latin typeface="Times New Roman"/>
                <a:cs typeface="Calibri"/>
              </a:rPr>
              <a:t>` </a:t>
            </a:r>
            <a:r>
              <a:rPr lang="en-US" dirty="0" err="1">
                <a:latin typeface="Times New Roman"/>
                <a:cs typeface="Calibri"/>
              </a:rPr>
              <a:t>int</a:t>
            </a:r>
            <a:r>
              <a:rPr lang="en-US" dirty="0">
                <a:latin typeface="Times New Roman"/>
                <a:cs typeface="Calibri"/>
              </a:rPr>
              <a:t>(11) NOT NULL,  `</a:t>
            </a:r>
            <a:r>
              <a:rPr lang="en-US" dirty="0" err="1">
                <a:latin typeface="Times New Roman"/>
                <a:cs typeface="Calibri"/>
              </a:rPr>
              <a:t>first_name</a:t>
            </a:r>
            <a:r>
              <a:rPr lang="en-US" dirty="0">
                <a:latin typeface="Times New Roman"/>
                <a:cs typeface="Calibri"/>
              </a:rPr>
              <a:t>` varchar(30) DEFAULT NULL,  `</a:t>
            </a:r>
            <a:r>
              <a:rPr lang="en-US" dirty="0" err="1">
                <a:latin typeface="Times New Roman"/>
                <a:cs typeface="Calibri"/>
              </a:rPr>
              <a:t>last_name</a:t>
            </a:r>
            <a:r>
              <a:rPr lang="en-US" dirty="0">
                <a:latin typeface="Times New Roman"/>
                <a:cs typeface="Calibri"/>
              </a:rPr>
              <a:t>` varchar(30) DEFAULT NULL,  `gender` varchar(10) DEFAULT NULL,  `</a:t>
            </a:r>
            <a:r>
              <a:rPr lang="en-US" dirty="0" err="1">
                <a:latin typeface="Times New Roman"/>
                <a:cs typeface="Calibri"/>
              </a:rPr>
              <a:t>dob</a:t>
            </a:r>
            <a:r>
              <a:rPr lang="en-US" dirty="0">
                <a:latin typeface="Times New Roman"/>
                <a:cs typeface="Calibri"/>
              </a:rPr>
              <a:t>` date DEFAULT NULL,  `</a:t>
            </a:r>
            <a:r>
              <a:rPr lang="en-US" dirty="0" err="1">
                <a:latin typeface="Times New Roman"/>
                <a:cs typeface="Calibri"/>
              </a:rPr>
              <a:t>aadhar_no</a:t>
            </a:r>
            <a:r>
              <a:rPr lang="en-US" dirty="0">
                <a:latin typeface="Times New Roman"/>
                <a:cs typeface="Calibri"/>
              </a:rPr>
              <a:t>` </a:t>
            </a:r>
            <a:r>
              <a:rPr lang="en-US" dirty="0" err="1">
                <a:latin typeface="Times New Roman"/>
                <a:cs typeface="Calibri"/>
              </a:rPr>
              <a:t>int</a:t>
            </a:r>
            <a:r>
              <a:rPr lang="en-US" dirty="0">
                <a:latin typeface="Times New Roman"/>
                <a:cs typeface="Calibri"/>
              </a:rPr>
              <a:t>(11) DEFAULT NULL,  `email` varchar(30) DEFAULT NULL,  `</a:t>
            </a:r>
            <a:r>
              <a:rPr lang="en-US" dirty="0" err="1">
                <a:latin typeface="Times New Roman"/>
                <a:cs typeface="Calibri"/>
              </a:rPr>
              <a:t>phone_no</a:t>
            </a:r>
            <a:r>
              <a:rPr lang="en-US" dirty="0">
                <a:latin typeface="Times New Roman"/>
                <a:cs typeface="Calibri"/>
              </a:rPr>
              <a:t>` varchar(20) DEFAULT NULL,  `address` varchar(255) DEFAULT NULL,  `branch` varchar(30) DEFAULT NULL,  `</a:t>
            </a:r>
            <a:r>
              <a:rPr lang="en-US" dirty="0" err="1">
                <a:latin typeface="Times New Roman"/>
                <a:cs typeface="Calibri"/>
              </a:rPr>
              <a:t>account_no</a:t>
            </a:r>
            <a:r>
              <a:rPr lang="en-US" dirty="0">
                <a:latin typeface="Times New Roman"/>
                <a:cs typeface="Calibri"/>
              </a:rPr>
              <a:t>` </a:t>
            </a:r>
            <a:r>
              <a:rPr lang="en-US" dirty="0" err="1">
                <a:latin typeface="Times New Roman"/>
                <a:cs typeface="Calibri"/>
              </a:rPr>
              <a:t>int</a:t>
            </a:r>
            <a:r>
              <a:rPr lang="en-US" dirty="0">
                <a:latin typeface="Times New Roman"/>
                <a:cs typeface="Calibri"/>
              </a:rPr>
              <a:t>(11) DEFAULT NULL,  `pin` </a:t>
            </a:r>
            <a:r>
              <a:rPr lang="en-US" dirty="0" err="1">
                <a:latin typeface="Times New Roman"/>
                <a:cs typeface="Calibri"/>
              </a:rPr>
              <a:t>int</a:t>
            </a:r>
            <a:r>
              <a:rPr lang="en-US" dirty="0">
                <a:latin typeface="Times New Roman"/>
                <a:cs typeface="Calibri"/>
              </a:rPr>
              <a:t>(4) DEFAULT NULL,  `</a:t>
            </a:r>
            <a:r>
              <a:rPr lang="en-US" dirty="0" err="1">
                <a:latin typeface="Times New Roman"/>
                <a:cs typeface="Calibri"/>
              </a:rPr>
              <a:t>uname</a:t>
            </a:r>
            <a:r>
              <a:rPr lang="en-US" dirty="0">
                <a:latin typeface="Times New Roman"/>
                <a:cs typeface="Calibri"/>
              </a:rPr>
              <a:t>` varchar(30) DEFAULT NULL,  `</a:t>
            </a:r>
            <a:r>
              <a:rPr lang="en-US" dirty="0" err="1">
                <a:latin typeface="Times New Roman"/>
                <a:cs typeface="Calibri"/>
              </a:rPr>
              <a:t>pwd</a:t>
            </a:r>
            <a:r>
              <a:rPr lang="en-US" dirty="0">
                <a:latin typeface="Times New Roman"/>
                <a:cs typeface="Calibri"/>
              </a:rPr>
              <a:t>` varchar(30) DEFAULT NULL</a:t>
            </a:r>
            <a:r>
              <a:rPr lang="en-US" dirty="0" smtClean="0">
                <a:latin typeface="Times New Roman"/>
                <a:cs typeface="Calibri"/>
              </a:rPr>
              <a:t>)</a:t>
            </a:r>
          </a:p>
          <a:p>
            <a:endParaRPr lang="en-US" dirty="0">
              <a:latin typeface="Times New Roman"/>
              <a:cs typeface="Calibri"/>
            </a:endParaRPr>
          </a:p>
          <a:p>
            <a:r>
              <a:rPr lang="en-US" dirty="0">
                <a:latin typeface="Times New Roman"/>
                <a:cs typeface="Calibri"/>
              </a:rPr>
              <a:t/>
            </a:r>
            <a:br>
              <a:rPr lang="en-US" dirty="0">
                <a:latin typeface="Times New Roman"/>
                <a:cs typeface="Calibri"/>
              </a:rPr>
            </a:br>
            <a:r>
              <a:rPr lang="en-US" dirty="0">
                <a:latin typeface="Times New Roman"/>
                <a:cs typeface="Calibri"/>
              </a:rPr>
              <a:t>CREATE TABLE `news` (  `id` </a:t>
            </a:r>
            <a:r>
              <a:rPr lang="en-US" dirty="0" err="1">
                <a:latin typeface="Times New Roman"/>
                <a:cs typeface="Calibri"/>
              </a:rPr>
              <a:t>int</a:t>
            </a:r>
            <a:r>
              <a:rPr lang="en-US" dirty="0">
                <a:latin typeface="Times New Roman"/>
                <a:cs typeface="Calibri"/>
              </a:rPr>
              <a:t>(10) UNSIGNED NOT NULL,  `title` varchar(40) DEFAULT NULL,  `created` </a:t>
            </a:r>
            <a:r>
              <a:rPr lang="en-US" dirty="0" err="1">
                <a:latin typeface="Times New Roman"/>
                <a:cs typeface="Calibri"/>
              </a:rPr>
              <a:t>datetime</a:t>
            </a:r>
            <a:r>
              <a:rPr lang="en-US" dirty="0">
                <a:latin typeface="Times New Roman"/>
                <a:cs typeface="Calibri"/>
              </a:rPr>
              <a:t> DEFAULT NULL)</a:t>
            </a:r>
          </a:p>
        </p:txBody>
      </p:sp>
    </p:spTree>
    <p:extLst>
      <p:ext uri="{BB962C8B-B14F-4D97-AF65-F5344CB8AC3E}">
        <p14:creationId xmlns:p14="http://schemas.microsoft.com/office/powerpoint/2010/main" val="195526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C6C76F-87A0-4BFF-BB3E-A763C2E02D11}"/>
              </a:ext>
            </a:extLst>
          </p:cNvPr>
          <p:cNvSpPr txBox="1"/>
          <p:nvPr/>
        </p:nvSpPr>
        <p:spPr>
          <a:xfrm>
            <a:off x="4508740" y="23866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cs typeface="Calibri"/>
              </a:rPr>
              <a:t>ER DIAGRAM</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065401" y="1078782"/>
            <a:ext cx="8867163" cy="4583785"/>
          </a:xfrm>
          <a:prstGeom prst="rect">
            <a:avLst/>
          </a:prstGeom>
        </p:spPr>
      </p:pic>
    </p:spTree>
    <p:extLst>
      <p:ext uri="{BB962C8B-B14F-4D97-AF65-F5344CB8AC3E}">
        <p14:creationId xmlns:p14="http://schemas.microsoft.com/office/powerpoint/2010/main" val="22263421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373</TotalTime>
  <Words>861</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 new rom</vt:lpstr>
      <vt:lpstr>Times New Roman</vt:lpstr>
      <vt:lpstr>Retrospect</vt:lpstr>
      <vt:lpstr>PowerPoint Presentation</vt:lpstr>
      <vt:lpstr>AGENDA</vt:lpstr>
      <vt:lpstr>INTRODUCTION</vt:lpstr>
      <vt:lpstr>ABSTRACT</vt:lpstr>
      <vt:lpstr>AIM AND OBJECTIVE</vt:lpstr>
      <vt:lpstr>SYSTEM ARCHITECTURE DIAGRAM</vt:lpstr>
      <vt:lpstr>TABLE LIST</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mini project  retail database management system</dc:title>
  <dc:creator>Veluru</dc:creator>
  <cp:lastModifiedBy>1DB19CS127_SAIF ALI</cp:lastModifiedBy>
  <cp:revision>916</cp:revision>
  <dcterms:created xsi:type="dcterms:W3CDTF">2020-12-21T02:30:18Z</dcterms:created>
  <dcterms:modified xsi:type="dcterms:W3CDTF">2022-03-28T13:16:09Z</dcterms:modified>
</cp:coreProperties>
</file>