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66" r:id="rId14"/>
    <p:sldId id="267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13ABD-F011-499B-AA44-933310FDCE2E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F8EED-FCAC-45B9-AA24-D86101B91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4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DF8EED-FCAC-45B9-AA24-D86101B91A6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35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91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3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12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42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062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1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3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52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71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9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76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1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638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05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852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01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DB583-CD12-43D3-93F0-F10928532B6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A163C-32DB-47F6-8AAA-4E148A8CD4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155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shubhamharsh/exl-Credit-card-Churn-Prediction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08F4B-8117-8359-E4C8-6A4A4FB1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assessment</a:t>
            </a:r>
            <a:br>
              <a:rPr lang="en-US" dirty="0"/>
            </a:br>
            <a:r>
              <a:rPr lang="en-US" dirty="0" err="1"/>
              <a:t>exl</a:t>
            </a:r>
            <a:r>
              <a:rPr lang="en-US" dirty="0"/>
              <a:t>-credit-churn analysis	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08E16-A2A5-3419-22DA-12AB590C1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</a:t>
            </a:r>
          </a:p>
          <a:p>
            <a:r>
              <a:rPr lang="en-US" dirty="0"/>
              <a:t>Shubham harsh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73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9F38A4-43E0-FA5C-6883-77DB578A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08" y="225546"/>
            <a:ext cx="9307224" cy="281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400D7-A151-5259-0943-8751D0CD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925" y="3116727"/>
            <a:ext cx="6465915" cy="2127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CB66D6-3254-E163-B90F-F20E4C8BB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5351372"/>
            <a:ext cx="10525760" cy="144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82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E891D-168B-D881-BDBB-66C9AA6F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 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1696-61A7-64AE-EB94-F79C2B7CC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085519"/>
            <a:ext cx="9245999" cy="72695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Gender was the only categorical column, left after all cleaning and preprocessing.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82561-E8BA-E855-F8B5-E69319C73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25" r="5580"/>
          <a:stretch>
            <a:fillRect/>
          </a:stretch>
        </p:blipFill>
        <p:spPr>
          <a:xfrm>
            <a:off x="340160" y="2812473"/>
            <a:ext cx="11511679" cy="2069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5E4DA3-201B-75C7-DB06-6FD5132F8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880" y="4981977"/>
            <a:ext cx="9408160" cy="175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BCF1-CFD3-2BC3-A885-324BA961F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Min-Max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B479-2B17-D9B3-7316-2DE886ACE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76399" cy="609527"/>
          </a:xfrm>
        </p:spPr>
        <p:txBody>
          <a:bodyPr/>
          <a:lstStyle/>
          <a:p>
            <a:r>
              <a:rPr lang="en-IN" dirty="0"/>
              <a:t>Applied Min-max scaling for better convergence of </a:t>
            </a:r>
            <a:r>
              <a:rPr lang="en-IN" dirty="0" err="1"/>
              <a:t>RandomForest</a:t>
            </a:r>
            <a:r>
              <a:rPr lang="en-IN" dirty="0"/>
              <a:t>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7038F0-C98D-CFC0-B862-B48AD1675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2807217"/>
            <a:ext cx="6075927" cy="36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4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C8D5-0D1F-4234-E0CC-000661B14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Visualisations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916D336A-89C1-CC98-33E6-62D78D8F7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2" y="2015070"/>
            <a:ext cx="4471425" cy="2651765"/>
          </a:xfr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73EBAE3-2764-7365-C6D5-5E16785A0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329" y="2015070"/>
            <a:ext cx="4241791" cy="282786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95CBE4-D2BE-883E-28D6-CC3AA190B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080" y="4128008"/>
            <a:ext cx="2572515" cy="25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7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5D99CEA-213C-A954-207E-1FA6C2960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51" y="3804918"/>
            <a:ext cx="3657607" cy="2743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6252D-5CCB-AB2D-360D-9B69BDF84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6799" y="3804918"/>
            <a:ext cx="4358645" cy="29057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6FFF14-6D27-C69C-69DC-211AA2F57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" y="347130"/>
            <a:ext cx="4622805" cy="30818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329EB0-C477-1A79-A427-508CD0633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4837" y="391157"/>
            <a:ext cx="5122570" cy="308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7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6463-A73C-8137-02B4-834D05AE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Train Split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5CDE71-C457-0D3B-EB5D-35F540C44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560" y="2161461"/>
            <a:ext cx="8821381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4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F847-6992-AB9C-953C-5E537207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 </a:t>
            </a:r>
            <a:r>
              <a:rPr lang="en-IN" dirty="0" err="1"/>
              <a:t>RandomForest</a:t>
            </a:r>
            <a:r>
              <a:rPr lang="en-IN" dirty="0"/>
              <a:t> on training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6F6297-FA7A-5D9E-8071-74B414A17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29" y="2049926"/>
            <a:ext cx="6675212" cy="273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21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B5F0-51C1-D851-C255-A9644BD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Analysis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ED7964-1D8D-CBD6-2258-5B444F706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130" y="2336800"/>
            <a:ext cx="593971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32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B585-64CA-C1EE-74BB-1E2257E3A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Applying Grid search CV with </a:t>
            </a:r>
            <a:r>
              <a:rPr lang="en-US" dirty="0" err="1"/>
              <a:t>RandomForestClassifier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0C2D6F-C9AA-C8B7-3CCB-C30186ECC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412" y="2164080"/>
            <a:ext cx="5470271" cy="359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EBDD1-FD4A-E7A5-7DC0-2096809FB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582" y="2164080"/>
            <a:ext cx="5552316" cy="359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8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507E-5400-D93F-7894-48475E9C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Saving the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37A027-7FA3-D382-CFF4-9E47EF00D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2404" y="2435781"/>
            <a:ext cx="621116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29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C90A-F9F3-4E41-ED7E-00A09401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B346E9-D237-B7FA-D312-281C1B3B4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539" y="4944834"/>
            <a:ext cx="9613900" cy="190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1C694A-9A11-C537-5076-D9AB276A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41" y="2053546"/>
            <a:ext cx="2699364" cy="26515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3B3382-6D03-0A62-E2CD-F877A6F0A41E}"/>
              </a:ext>
            </a:extLst>
          </p:cNvPr>
          <p:cNvSpPr txBox="1"/>
          <p:nvPr/>
        </p:nvSpPr>
        <p:spPr>
          <a:xfrm>
            <a:off x="2859783" y="2028319"/>
            <a:ext cx="9170056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Customer churn</a:t>
            </a:r>
            <a:r>
              <a:rPr lang="en-US" sz="1600" dirty="0"/>
              <a:t> refers to </a:t>
            </a:r>
            <a:r>
              <a:rPr lang="en-US" sz="1600" b="1" dirty="0"/>
              <a:t>when a customer stops using a company's product or service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Dataset describes customer’s physical attributes, </a:t>
            </a:r>
            <a:r>
              <a:rPr lang="en-US" sz="1600" dirty="0" err="1"/>
              <a:t>alongwith</a:t>
            </a:r>
            <a:r>
              <a:rPr lang="en-US" sz="1600" dirty="0"/>
              <a:t> their financial attributes, signifying how person uses his/her Credit Card.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goal of this project is to predict whether a </a:t>
            </a:r>
            <a:r>
              <a:rPr lang="en-US" sz="1600" b="1" u="sng" dirty="0"/>
              <a:t>Customer</a:t>
            </a:r>
            <a:r>
              <a:rPr lang="en-US" sz="1600" dirty="0"/>
              <a:t> will </a:t>
            </a:r>
            <a:r>
              <a:rPr lang="en-US" sz="1600" dirty="0">
                <a:solidFill>
                  <a:srgbClr val="FFFF00"/>
                </a:solidFill>
              </a:rPr>
              <a:t>churn</a:t>
            </a:r>
            <a:r>
              <a:rPr lang="en-US" sz="1600" dirty="0"/>
              <a:t> or stay based on their characteristics and account activity.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a classic binary classification problem in machine learning: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   Churn =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sz="1600" dirty="0"/>
              <a:t> means customer left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   Churn = </a:t>
            </a:r>
            <a:r>
              <a:rPr lang="en-US" b="1" dirty="0">
                <a:solidFill>
                  <a:srgbClr val="00B0F0"/>
                </a:solidFill>
              </a:rPr>
              <a:t>0</a:t>
            </a:r>
            <a:r>
              <a:rPr lang="en-US" sz="1600" dirty="0"/>
              <a:t> means customer stayed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375595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A234-9DFF-1FFC-07C8-ACDA52638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 on Single Instance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AEBCB-CE07-0672-EBAD-90ECDA275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819" y="2408491"/>
            <a:ext cx="4239217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57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7AC34D3-A1D1-F63F-DEA5-5D8C2836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73" r="17280"/>
          <a:stretch>
            <a:fillRect/>
          </a:stretch>
        </p:blipFill>
        <p:spPr>
          <a:xfrm>
            <a:off x="167091" y="0"/>
            <a:ext cx="5400590" cy="60756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041CE9-5724-370A-6186-5CDDE9EB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6" r="16221"/>
          <a:stretch>
            <a:fillRect/>
          </a:stretch>
        </p:blipFill>
        <p:spPr>
          <a:xfrm>
            <a:off x="5939070" y="60960"/>
            <a:ext cx="6177280" cy="57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2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68EC8D-7F55-274E-FCF4-9C4D48AE3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62" y="964606"/>
            <a:ext cx="727811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088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6CBD-F392-AE8A-4932-9D2310EE1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Workflow</a:t>
            </a:r>
          </a:p>
        </p:txBody>
      </p:sp>
      <p:pic>
        <p:nvPicPr>
          <p:cNvPr id="5" name="Content Placeholder 4">
            <a:hlinkClick r:id="rId2"/>
            <a:extLst>
              <a:ext uri="{FF2B5EF4-FFF2-40B4-BE49-F238E27FC236}">
                <a16:creationId xmlns:a16="http://schemas.microsoft.com/office/drawing/2014/main" id="{2EE45EF5-2681-E68E-2DC3-B39C68309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5944" y="2311205"/>
            <a:ext cx="6379028" cy="1926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DFADBB-84BA-68AC-DE3A-D41C4BCDFFF4}"/>
              </a:ext>
            </a:extLst>
          </p:cNvPr>
          <p:cNvSpPr txBox="1"/>
          <p:nvPr/>
        </p:nvSpPr>
        <p:spPr>
          <a:xfrm>
            <a:off x="0" y="6104772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Repo.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67666C-028B-2A05-B6A9-26FEFDBBD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057" y="2119637"/>
            <a:ext cx="4010584" cy="231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55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FF5ED-E6CC-B3E8-F103-C0EC2466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DD1B9-6999-B215-D608-E33F9B85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significant portion of churned customers were inactive members.</a:t>
            </a:r>
          </a:p>
          <a:p>
            <a:r>
              <a:rPr lang="en-US" sz="2000" dirty="0"/>
              <a:t>Customers with </a:t>
            </a:r>
            <a:r>
              <a:rPr lang="en-US" sz="2000" b="1" dirty="0"/>
              <a:t>fewer products</a:t>
            </a:r>
            <a:r>
              <a:rPr lang="en-US" sz="2000" dirty="0"/>
              <a:t> were more likely to churn.</a:t>
            </a:r>
          </a:p>
          <a:p>
            <a:r>
              <a:rPr lang="en-US" sz="2000" dirty="0"/>
              <a:t>Younger customers showed higher churn tendencies compared to older ones.</a:t>
            </a:r>
          </a:p>
          <a:p>
            <a:r>
              <a:rPr lang="en-US" sz="2000" dirty="0"/>
              <a:t>Customers with lower tenure (newer customers) were more prone to churn.</a:t>
            </a:r>
          </a:p>
          <a:p>
            <a:r>
              <a:rPr lang="en-US" sz="2000" dirty="0"/>
              <a:t>High balance with low activity may indicate disengaged customers at risk.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538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028042-9220-1B9E-5087-FF67C9A5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904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A2F4B-6BCC-16F6-4A8D-C09B6BA11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7FBB-4CB0-DDCB-DA5E-4B0831C67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Columns were filled with NULL values.</a:t>
            </a:r>
          </a:p>
          <a:p>
            <a:r>
              <a:rPr lang="en-IN" dirty="0"/>
              <a:t>Severe inconsistencies were there like:</a:t>
            </a:r>
          </a:p>
          <a:p>
            <a:pPr lvl="1"/>
            <a:r>
              <a:rPr lang="en-IN" sz="1800" dirty="0"/>
              <a:t>Gender has inconsistent casing and spacing: 'Male', 'MALE', ' male ', 'Female', 'FEMALE', ' Female’.</a:t>
            </a:r>
          </a:p>
          <a:p>
            <a:pPr lvl="1"/>
            <a:r>
              <a:rPr lang="en-IN" sz="1800" dirty="0" err="1"/>
              <a:t>HasCrCard</a:t>
            </a:r>
            <a:r>
              <a:rPr lang="en-IN" sz="1800" dirty="0"/>
              <a:t> includes mixed types and invalid value: '0.0', '1.0', '2.0', 'Yes'.</a:t>
            </a:r>
          </a:p>
          <a:p>
            <a:pPr lvl="1"/>
            <a:r>
              <a:rPr lang="en-IN" sz="1800" dirty="0" err="1"/>
              <a:t>IsActiveMember</a:t>
            </a:r>
            <a:r>
              <a:rPr lang="en-IN" sz="1800" dirty="0"/>
              <a:t> contains unexpected values: '0.0', '1.0', '-1', 'No', '-1.0'.</a:t>
            </a:r>
          </a:p>
          <a:p>
            <a:pPr lvl="1"/>
            <a:r>
              <a:rPr lang="en-IN" sz="1800" dirty="0"/>
              <a:t>Churn includes invalid entries: '1.0', '0.0', 'Maybe', '2.0', '2’.</a:t>
            </a:r>
          </a:p>
          <a:p>
            <a:r>
              <a:rPr lang="en-IN" dirty="0"/>
              <a:t>Age column (numerical in nature),  had max value of 120 and min value of -5, mean was appx. 43 years. </a:t>
            </a:r>
          </a:p>
        </p:txBody>
      </p:sp>
    </p:spTree>
    <p:extLst>
      <p:ext uri="{BB962C8B-B14F-4D97-AF65-F5344CB8AC3E}">
        <p14:creationId xmlns:p14="http://schemas.microsoft.com/office/powerpoint/2010/main" val="406341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77436C-12ED-7FE0-3953-E27848BBE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363" y="2943948"/>
            <a:ext cx="9383434" cy="3286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A5BC3-1D10-4915-9808-B48B09FC70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0" t="-10056" r="34333" b="10056"/>
          <a:stretch>
            <a:fillRect/>
          </a:stretch>
        </p:blipFill>
        <p:spPr>
          <a:xfrm>
            <a:off x="91440" y="304558"/>
            <a:ext cx="7914640" cy="171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4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B6180-6706-038C-CFBA-11AF9C79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BA52-BBB1-8886-F0F1-C37DDF222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Upon observing, Gender column had whitespaces around them.</a:t>
            </a:r>
          </a:p>
          <a:p>
            <a:r>
              <a:rPr lang="en-IN" dirty="0"/>
              <a:t>Replaced all instances of Male and Female with ‘Male’ and ‘Female’ respectively.</a:t>
            </a:r>
          </a:p>
          <a:p>
            <a:r>
              <a:rPr lang="en-IN" dirty="0"/>
              <a:t>For ‘</a:t>
            </a:r>
            <a:r>
              <a:rPr lang="en-IN" dirty="0" err="1"/>
              <a:t>HasCrCard</a:t>
            </a:r>
            <a:r>
              <a:rPr lang="en-IN" dirty="0"/>
              <a:t>’ attribute, replaced all values &gt; 0 as Yes, otherwise a No.</a:t>
            </a:r>
          </a:p>
          <a:p>
            <a:r>
              <a:rPr lang="en-IN" dirty="0"/>
              <a:t>For ‘</a:t>
            </a:r>
            <a:r>
              <a:rPr lang="en-IN" dirty="0" err="1"/>
              <a:t>IsActiveMember</a:t>
            </a:r>
            <a:r>
              <a:rPr lang="en-IN" dirty="0"/>
              <a:t>’ attribute, for all the string having positive values were treated as Yes otherwise No.</a:t>
            </a:r>
          </a:p>
          <a:p>
            <a:r>
              <a:rPr lang="en-IN" dirty="0"/>
              <a:t>For ‘Churn’ as it was target attribute, all the rows where values where not in terms of 0 or 1. All such rows were dropped.</a:t>
            </a:r>
          </a:p>
        </p:txBody>
      </p:sp>
    </p:spTree>
    <p:extLst>
      <p:ext uri="{BB962C8B-B14F-4D97-AF65-F5344CB8AC3E}">
        <p14:creationId xmlns:p14="http://schemas.microsoft.com/office/powerpoint/2010/main" val="388838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436B9-9DB8-3830-A8C3-D247AEFB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1" y="184316"/>
            <a:ext cx="7677269" cy="1550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1FDC4-06E0-1746-D3D4-3860D3051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011" y="1920845"/>
            <a:ext cx="7098149" cy="24986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25454-176A-5A02-A5F1-B857038B2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11" y="4605635"/>
            <a:ext cx="6317908" cy="21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4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81F58F-477E-D30F-EDA7-777DF345D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80" y="2581273"/>
            <a:ext cx="8910320" cy="1329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2D7B51-80C6-9A3B-9EAA-095813FA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767641" cy="2395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E83DB0-A717-B5B7-3E41-4FDC5BD75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75" y="4478167"/>
            <a:ext cx="7659169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6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F48F-82B2-D653-4CB0-25E1AFFE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15424-5C6E-8B76-5CED-8A79D4FBD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8321" y="2513860"/>
            <a:ext cx="6842342" cy="284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9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9F436C-A055-9604-8D52-734C6CBE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10" y="213359"/>
            <a:ext cx="7865630" cy="2725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08DD66-A467-91FB-1516-134E5A84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465" y="3272151"/>
            <a:ext cx="7865630" cy="291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9534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209</TotalTime>
  <Words>428</Words>
  <Application>Microsoft Office PowerPoint</Application>
  <PresentationFormat>Widescreen</PresentationFormat>
  <Paragraphs>49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Trebuchet MS</vt:lpstr>
      <vt:lpstr>Berlin</vt:lpstr>
      <vt:lpstr>Final assessment exl-credit-churn analysis </vt:lpstr>
      <vt:lpstr>Data Understanding</vt:lpstr>
      <vt:lpstr>Data Understanding</vt:lpstr>
      <vt:lpstr>PowerPoint Presentation</vt:lpstr>
      <vt:lpstr>Data Cleaning</vt:lpstr>
      <vt:lpstr>PowerPoint Presentation</vt:lpstr>
      <vt:lpstr>PowerPoint Presentation</vt:lpstr>
      <vt:lpstr>Data Preparation</vt:lpstr>
      <vt:lpstr>PowerPoint Presentation</vt:lpstr>
      <vt:lpstr>PowerPoint Presentation</vt:lpstr>
      <vt:lpstr>One hot Encoding</vt:lpstr>
      <vt:lpstr>Min-Max Scaling</vt:lpstr>
      <vt:lpstr>Visualisations</vt:lpstr>
      <vt:lpstr>PowerPoint Presentation</vt:lpstr>
      <vt:lpstr>Test Train Split</vt:lpstr>
      <vt:lpstr>Train RandomForest on training data</vt:lpstr>
      <vt:lpstr>Result Analysis and Evaluation</vt:lpstr>
      <vt:lpstr>Applying Grid search CV with RandomForestClassifier </vt:lpstr>
      <vt:lpstr>Saving the model</vt:lpstr>
      <vt:lpstr>Testing on Single Instance</vt:lpstr>
      <vt:lpstr>PowerPoint Presentation</vt:lpstr>
      <vt:lpstr>PowerPoint Presentation</vt:lpstr>
      <vt:lpstr>Git Workflow</vt:lpstr>
      <vt:lpstr>Probable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harsh</dc:creator>
  <cp:lastModifiedBy>shubham harsh</cp:lastModifiedBy>
  <cp:revision>10</cp:revision>
  <dcterms:created xsi:type="dcterms:W3CDTF">2025-08-07T10:21:29Z</dcterms:created>
  <dcterms:modified xsi:type="dcterms:W3CDTF">2025-08-07T19:51:52Z</dcterms:modified>
</cp:coreProperties>
</file>