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9144000" cy="6858000"/>
  <p:embeddedFontLst>
    <p:embeddedFont>
      <p:font typeface="Roboto Slab"/>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3cb287e73_0_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83cb287e73_0_5: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jpg"/><Relationship Id="rId7"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jpg"/><Relationship Id="rId7"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8" name="Shape 18"/>
        <p:cNvGrpSpPr/>
        <p:nvPr/>
      </p:nvGrpSpPr>
      <p:grpSpPr>
        <a:xfrm>
          <a:off x="0" y="0"/>
          <a:ext cx="0" cy="0"/>
          <a:chOff x="0" y="0"/>
          <a:chExt cx="0" cy="0"/>
        </a:xfrm>
      </p:grpSpPr>
      <p:sp>
        <p:nvSpPr>
          <p:cNvPr id="19" name="Google Shape;19;p2"/>
          <p:cNvSpPr/>
          <p:nvPr/>
        </p:nvSpPr>
        <p:spPr>
          <a:xfrm>
            <a:off x="0" y="0"/>
            <a:ext cx="9143980" cy="6857986"/>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2"/>
          <p:cNvSpPr/>
          <p:nvPr/>
        </p:nvSpPr>
        <p:spPr>
          <a:xfrm>
            <a:off x="0" y="152399"/>
            <a:ext cx="1447800" cy="1200785"/>
          </a:xfrm>
          <a:custGeom>
            <a:rect b="b" l="l" r="r" t="t"/>
            <a:pathLst>
              <a:path extrusionOk="0" h="1200785" w="1447800">
                <a:moveTo>
                  <a:pt x="1447797" y="1200327"/>
                </a:moveTo>
                <a:lnTo>
                  <a:pt x="0" y="1200327"/>
                </a:lnTo>
                <a:lnTo>
                  <a:pt x="0" y="0"/>
                </a:lnTo>
                <a:lnTo>
                  <a:pt x="1447797" y="0"/>
                </a:lnTo>
                <a:lnTo>
                  <a:pt x="1447797" y="120032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2"/>
          <p:cNvSpPr/>
          <p:nvPr/>
        </p:nvSpPr>
        <p:spPr>
          <a:xfrm>
            <a:off x="179695" y="138752"/>
            <a:ext cx="868722" cy="9719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2"/>
          <p:cNvSpPr/>
          <p:nvPr/>
        </p:nvSpPr>
        <p:spPr>
          <a:xfrm>
            <a:off x="2702619" y="103495"/>
            <a:ext cx="3240968" cy="99187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2"/>
          <p:cNvSpPr/>
          <p:nvPr/>
        </p:nvSpPr>
        <p:spPr>
          <a:xfrm>
            <a:off x="5923788" y="112055"/>
            <a:ext cx="3220193" cy="99508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2"/>
          <p:cNvSpPr/>
          <p:nvPr/>
        </p:nvSpPr>
        <p:spPr>
          <a:xfrm>
            <a:off x="1219197" y="102154"/>
            <a:ext cx="1619996" cy="98999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2"/>
          <p:cNvSpPr/>
          <p:nvPr/>
        </p:nvSpPr>
        <p:spPr>
          <a:xfrm>
            <a:off x="7530134" y="1600196"/>
            <a:ext cx="1600196" cy="512698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2"/>
          <p:cNvSpPr/>
          <p:nvPr/>
        </p:nvSpPr>
        <p:spPr>
          <a:xfrm>
            <a:off x="1523996" y="1581146"/>
            <a:ext cx="7620000" cy="36830"/>
          </a:xfrm>
          <a:custGeom>
            <a:rect b="b" l="l" r="r" t="t"/>
            <a:pathLst>
              <a:path extrusionOk="0" h="36830" w="7620000">
                <a:moveTo>
                  <a:pt x="7619984" y="36599"/>
                </a:moveTo>
                <a:lnTo>
                  <a:pt x="0" y="36599"/>
                </a:lnTo>
                <a:lnTo>
                  <a:pt x="0" y="0"/>
                </a:lnTo>
                <a:lnTo>
                  <a:pt x="7619984" y="0"/>
                </a:lnTo>
                <a:lnTo>
                  <a:pt x="7619984" y="36599"/>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2"/>
          <p:cNvSpPr txBox="1"/>
          <p:nvPr>
            <p:ph type="title"/>
          </p:nvPr>
        </p:nvSpPr>
        <p:spPr>
          <a:xfrm>
            <a:off x="2372393" y="1156205"/>
            <a:ext cx="6689725"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
          <p:cNvSpPr txBox="1"/>
          <p:nvPr>
            <p:ph idx="1" type="body"/>
          </p:nvPr>
        </p:nvSpPr>
        <p:spPr>
          <a:xfrm>
            <a:off x="163549" y="1523241"/>
            <a:ext cx="7131684" cy="462597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1800">
                <a:solidFill>
                  <a:srgbClr val="0033CC"/>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2"/>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p3"/>
          <p:cNvSpPr txBox="1"/>
          <p:nvPr>
            <p:ph type="title"/>
          </p:nvPr>
        </p:nvSpPr>
        <p:spPr>
          <a:xfrm>
            <a:off x="2372393" y="1156205"/>
            <a:ext cx="6689725"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37" name="Shape 37"/>
        <p:cNvGrpSpPr/>
        <p:nvPr/>
      </p:nvGrpSpPr>
      <p:grpSpPr>
        <a:xfrm>
          <a:off x="0" y="0"/>
          <a:ext cx="0" cy="0"/>
          <a:chOff x="0" y="0"/>
          <a:chExt cx="0" cy="0"/>
        </a:xfrm>
      </p:grpSpPr>
      <p:sp>
        <p:nvSpPr>
          <p:cNvPr id="38" name="Google Shape;38;p4"/>
          <p:cNvSpPr/>
          <p:nvPr/>
        </p:nvSpPr>
        <p:spPr>
          <a:xfrm>
            <a:off x="0" y="0"/>
            <a:ext cx="9143980" cy="6857986"/>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4"/>
          <p:cNvSpPr/>
          <p:nvPr/>
        </p:nvSpPr>
        <p:spPr>
          <a:xfrm>
            <a:off x="0" y="152399"/>
            <a:ext cx="1447800" cy="1200785"/>
          </a:xfrm>
          <a:custGeom>
            <a:rect b="b" l="l" r="r" t="t"/>
            <a:pathLst>
              <a:path extrusionOk="0" h="1200785" w="1447800">
                <a:moveTo>
                  <a:pt x="1447797" y="1200327"/>
                </a:moveTo>
                <a:lnTo>
                  <a:pt x="0" y="1200327"/>
                </a:lnTo>
                <a:lnTo>
                  <a:pt x="0" y="0"/>
                </a:lnTo>
                <a:lnTo>
                  <a:pt x="1447797" y="0"/>
                </a:lnTo>
                <a:lnTo>
                  <a:pt x="1447797" y="120032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4"/>
          <p:cNvSpPr/>
          <p:nvPr/>
        </p:nvSpPr>
        <p:spPr>
          <a:xfrm>
            <a:off x="179695" y="138752"/>
            <a:ext cx="868722" cy="9719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4"/>
          <p:cNvSpPr/>
          <p:nvPr/>
        </p:nvSpPr>
        <p:spPr>
          <a:xfrm>
            <a:off x="2702619" y="103495"/>
            <a:ext cx="3240968" cy="99187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4"/>
          <p:cNvSpPr/>
          <p:nvPr/>
        </p:nvSpPr>
        <p:spPr>
          <a:xfrm>
            <a:off x="5923788" y="112055"/>
            <a:ext cx="3220193" cy="99508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4"/>
          <p:cNvSpPr/>
          <p:nvPr/>
        </p:nvSpPr>
        <p:spPr>
          <a:xfrm>
            <a:off x="1219197" y="102154"/>
            <a:ext cx="1619996" cy="98999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4"/>
          <p:cNvSpPr/>
          <p:nvPr/>
        </p:nvSpPr>
        <p:spPr>
          <a:xfrm>
            <a:off x="7530134" y="1600196"/>
            <a:ext cx="1600196" cy="512698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4"/>
          <p:cNvSpPr/>
          <p:nvPr/>
        </p:nvSpPr>
        <p:spPr>
          <a:xfrm>
            <a:off x="1523996" y="1581146"/>
            <a:ext cx="7620000" cy="36830"/>
          </a:xfrm>
          <a:custGeom>
            <a:rect b="b" l="l" r="r" t="t"/>
            <a:pathLst>
              <a:path extrusionOk="0" h="36830" w="7620000">
                <a:moveTo>
                  <a:pt x="7619984" y="36599"/>
                </a:moveTo>
                <a:lnTo>
                  <a:pt x="0" y="36599"/>
                </a:lnTo>
                <a:lnTo>
                  <a:pt x="0" y="0"/>
                </a:lnTo>
                <a:lnTo>
                  <a:pt x="7619984" y="0"/>
                </a:lnTo>
                <a:lnTo>
                  <a:pt x="7619984" y="36599"/>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4"/>
          <p:cNvSpPr txBox="1"/>
          <p:nvPr>
            <p:ph type="ctrTitle"/>
          </p:nvPr>
        </p:nvSpPr>
        <p:spPr>
          <a:xfrm>
            <a:off x="75817" y="1156205"/>
            <a:ext cx="8992364"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1" name="Shape 51"/>
        <p:cNvGrpSpPr/>
        <p:nvPr/>
      </p:nvGrpSpPr>
      <p:grpSpPr>
        <a:xfrm>
          <a:off x="0" y="0"/>
          <a:ext cx="0" cy="0"/>
          <a:chOff x="0" y="0"/>
          <a:chExt cx="0" cy="0"/>
        </a:xfrm>
      </p:grpSpPr>
      <p:sp>
        <p:nvSpPr>
          <p:cNvPr id="52" name="Google Shape;52;p5"/>
          <p:cNvSpPr txBox="1"/>
          <p:nvPr>
            <p:ph type="title"/>
          </p:nvPr>
        </p:nvSpPr>
        <p:spPr>
          <a:xfrm>
            <a:off x="2372393" y="1156205"/>
            <a:ext cx="6689725"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
          <p:cNvSpPr txBox="1"/>
          <p:nvPr>
            <p:ph idx="1" type="body"/>
          </p:nvPr>
        </p:nvSpPr>
        <p:spPr>
          <a:xfrm>
            <a:off x="45720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5"/>
          <p:cNvSpPr txBox="1"/>
          <p:nvPr>
            <p:ph idx="2" type="body"/>
          </p:nvPr>
        </p:nvSpPr>
        <p:spPr>
          <a:xfrm>
            <a:off x="470916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5"/>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8" name="Shape 58"/>
        <p:cNvGrpSpPr/>
        <p:nvPr/>
      </p:nvGrpSpPr>
      <p:grpSpPr>
        <a:xfrm>
          <a:off x="0" y="0"/>
          <a:ext cx="0" cy="0"/>
          <a:chOff x="0" y="0"/>
          <a:chExt cx="0" cy="0"/>
        </a:xfrm>
      </p:grpSpPr>
      <p:sp>
        <p:nvSpPr>
          <p:cNvPr id="59" name="Google Shape;59;p6"/>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algn="l">
              <a:lnSpc>
                <a:spcPct val="118076"/>
              </a:lnSpc>
              <a:spcBef>
                <a:spcPts val="0"/>
              </a:spcBef>
              <a:buNone/>
              <a:defRPr b="0" i="0" sz="1300">
                <a:solidFill>
                  <a:schemeClr val="dk1"/>
                </a:solidFill>
                <a:latin typeface="Arial"/>
                <a:ea typeface="Arial"/>
                <a:cs typeface="Arial"/>
                <a:sym typeface="Arial"/>
              </a:defRPr>
            </a:lvl1pPr>
            <a:lvl2pPr indent="0" lvl="1" marL="50165" marR="0" algn="l">
              <a:lnSpc>
                <a:spcPct val="118076"/>
              </a:lnSpc>
              <a:spcBef>
                <a:spcPts val="0"/>
              </a:spcBef>
              <a:buNone/>
              <a:defRPr b="0" i="0" sz="1300">
                <a:solidFill>
                  <a:schemeClr val="dk1"/>
                </a:solidFill>
                <a:latin typeface="Arial"/>
                <a:ea typeface="Arial"/>
                <a:cs typeface="Arial"/>
                <a:sym typeface="Arial"/>
              </a:defRPr>
            </a:lvl2pPr>
            <a:lvl3pPr indent="0" lvl="2" marL="50165" marR="0" algn="l">
              <a:lnSpc>
                <a:spcPct val="118076"/>
              </a:lnSpc>
              <a:spcBef>
                <a:spcPts val="0"/>
              </a:spcBef>
              <a:buNone/>
              <a:defRPr b="0" i="0" sz="1300">
                <a:solidFill>
                  <a:schemeClr val="dk1"/>
                </a:solidFill>
                <a:latin typeface="Arial"/>
                <a:ea typeface="Arial"/>
                <a:cs typeface="Arial"/>
                <a:sym typeface="Arial"/>
              </a:defRPr>
            </a:lvl3pPr>
            <a:lvl4pPr indent="0" lvl="3" marL="50165" marR="0" algn="l">
              <a:lnSpc>
                <a:spcPct val="118076"/>
              </a:lnSpc>
              <a:spcBef>
                <a:spcPts val="0"/>
              </a:spcBef>
              <a:buNone/>
              <a:defRPr b="0" i="0" sz="1300">
                <a:solidFill>
                  <a:schemeClr val="dk1"/>
                </a:solidFill>
                <a:latin typeface="Arial"/>
                <a:ea typeface="Arial"/>
                <a:cs typeface="Arial"/>
                <a:sym typeface="Arial"/>
              </a:defRPr>
            </a:lvl4pPr>
            <a:lvl5pPr indent="0" lvl="4" marL="50165" marR="0" algn="l">
              <a:lnSpc>
                <a:spcPct val="118076"/>
              </a:lnSpc>
              <a:spcBef>
                <a:spcPts val="0"/>
              </a:spcBef>
              <a:buNone/>
              <a:defRPr b="0" i="0" sz="1300">
                <a:solidFill>
                  <a:schemeClr val="dk1"/>
                </a:solidFill>
                <a:latin typeface="Arial"/>
                <a:ea typeface="Arial"/>
                <a:cs typeface="Arial"/>
                <a:sym typeface="Arial"/>
              </a:defRPr>
            </a:lvl5pPr>
            <a:lvl6pPr indent="0" lvl="5" marL="50165" marR="0" algn="l">
              <a:lnSpc>
                <a:spcPct val="118076"/>
              </a:lnSpc>
              <a:spcBef>
                <a:spcPts val="0"/>
              </a:spcBef>
              <a:buNone/>
              <a:defRPr b="0" i="0" sz="1300">
                <a:solidFill>
                  <a:schemeClr val="dk1"/>
                </a:solidFill>
                <a:latin typeface="Arial"/>
                <a:ea typeface="Arial"/>
                <a:cs typeface="Arial"/>
                <a:sym typeface="Arial"/>
              </a:defRPr>
            </a:lvl6pPr>
            <a:lvl7pPr indent="0" lvl="6" marL="50165" marR="0" algn="l">
              <a:lnSpc>
                <a:spcPct val="118076"/>
              </a:lnSpc>
              <a:spcBef>
                <a:spcPts val="0"/>
              </a:spcBef>
              <a:buNone/>
              <a:defRPr b="0" i="0" sz="1300">
                <a:solidFill>
                  <a:schemeClr val="dk1"/>
                </a:solidFill>
                <a:latin typeface="Arial"/>
                <a:ea typeface="Arial"/>
                <a:cs typeface="Arial"/>
                <a:sym typeface="Arial"/>
              </a:defRPr>
            </a:lvl7pPr>
            <a:lvl8pPr indent="0" lvl="7" marL="50165" marR="0" algn="l">
              <a:lnSpc>
                <a:spcPct val="118076"/>
              </a:lnSpc>
              <a:spcBef>
                <a:spcPts val="0"/>
              </a:spcBef>
              <a:buNone/>
              <a:defRPr b="0" i="0" sz="1300">
                <a:solidFill>
                  <a:schemeClr val="dk1"/>
                </a:solidFill>
                <a:latin typeface="Arial"/>
                <a:ea typeface="Arial"/>
                <a:cs typeface="Arial"/>
                <a:sym typeface="Arial"/>
              </a:defRPr>
            </a:lvl8pPr>
            <a:lvl9pPr indent="0" lvl="8" marL="50165" marR="0" algn="l">
              <a:lnSpc>
                <a:spcPct val="118076"/>
              </a:lnSpc>
              <a:spcBef>
                <a:spcPts val="0"/>
              </a:spcBef>
              <a:buNone/>
              <a:defRPr b="0" i="0" sz="1300">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3.png"/><Relationship Id="rId11" Type="http://schemas.openxmlformats.org/officeDocument/2006/relationships/slideLayout" Target="../slideLayouts/slideLayout5.xml"/><Relationship Id="rId10" Type="http://schemas.openxmlformats.org/officeDocument/2006/relationships/slideLayout" Target="../slideLayouts/slideLayout4.xml"/><Relationship Id="rId12" Type="http://schemas.openxmlformats.org/officeDocument/2006/relationships/theme" Target="../theme/theme2.xml"/><Relationship Id="rId9" Type="http://schemas.openxmlformats.org/officeDocument/2006/relationships/slideLayout" Target="../slideLayouts/slideLayout3.xml"/><Relationship Id="rId5" Type="http://schemas.openxmlformats.org/officeDocument/2006/relationships/image" Target="../media/image1.jpg"/><Relationship Id="rId6" Type="http://schemas.openxmlformats.org/officeDocument/2006/relationships/image" Target="../media/image5.jpg"/><Relationship Id="rId7" Type="http://schemas.openxmlformats.org/officeDocument/2006/relationships/slideLayout" Target="../slideLayouts/slideLayout1.xml"/><Relationship Id="rId8"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3980" cy="6857986"/>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0" y="152399"/>
            <a:ext cx="1447800" cy="1200785"/>
          </a:xfrm>
          <a:custGeom>
            <a:rect b="b" l="l" r="r" t="t"/>
            <a:pathLst>
              <a:path extrusionOk="0" h="1200785" w="1447800">
                <a:moveTo>
                  <a:pt x="1447797" y="1200327"/>
                </a:moveTo>
                <a:lnTo>
                  <a:pt x="0" y="1200327"/>
                </a:lnTo>
                <a:lnTo>
                  <a:pt x="0" y="0"/>
                </a:lnTo>
                <a:lnTo>
                  <a:pt x="1447797" y="0"/>
                </a:lnTo>
                <a:lnTo>
                  <a:pt x="1447797" y="120032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179695" y="138752"/>
            <a:ext cx="868722" cy="971998"/>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2702619" y="103495"/>
            <a:ext cx="3240968" cy="99187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5923788" y="112055"/>
            <a:ext cx="3220193" cy="9950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1219197" y="102154"/>
            <a:ext cx="1619996" cy="9899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7530134" y="1600196"/>
            <a:ext cx="1600196" cy="512698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txBox="1"/>
          <p:nvPr>
            <p:ph type="title"/>
          </p:nvPr>
        </p:nvSpPr>
        <p:spPr>
          <a:xfrm>
            <a:off x="2372393" y="1156205"/>
            <a:ext cx="6689725" cy="39115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2400" u="none" cap="none" strike="noStrike">
                <a:solidFill>
                  <a:srgbClr val="FF000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163549" y="1523241"/>
            <a:ext cx="7131684" cy="462597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solidFill>
                  <a:srgbClr val="0033CC"/>
                </a:solidFill>
                <a:latin typeface="Trebuchet MS"/>
                <a:ea typeface="Trebuchet MS"/>
                <a:cs typeface="Trebuchet MS"/>
                <a:sym typeface="Trebuchet M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5" name="Google Shape;15;p1"/>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1"/>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lvl1pPr indent="0" lvl="0" marL="50165" marR="0" rtl="0" algn="l">
              <a:lnSpc>
                <a:spcPct val="118076"/>
              </a:lnSpc>
              <a:spcBef>
                <a:spcPts val="0"/>
              </a:spcBef>
              <a:buNone/>
              <a:defRPr b="0" i="0" sz="1300" u="none">
                <a:solidFill>
                  <a:schemeClr val="dk1"/>
                </a:solidFill>
                <a:latin typeface="Arial"/>
                <a:ea typeface="Arial"/>
                <a:cs typeface="Arial"/>
                <a:sym typeface="Arial"/>
              </a:defRPr>
            </a:lvl1pPr>
            <a:lvl2pPr indent="0" lvl="1" marL="50165" marR="0" rtl="0" algn="l">
              <a:lnSpc>
                <a:spcPct val="118076"/>
              </a:lnSpc>
              <a:spcBef>
                <a:spcPts val="0"/>
              </a:spcBef>
              <a:buNone/>
              <a:defRPr b="0" i="0" sz="1300" u="none">
                <a:solidFill>
                  <a:schemeClr val="dk1"/>
                </a:solidFill>
                <a:latin typeface="Arial"/>
                <a:ea typeface="Arial"/>
                <a:cs typeface="Arial"/>
                <a:sym typeface="Arial"/>
              </a:defRPr>
            </a:lvl2pPr>
            <a:lvl3pPr indent="0" lvl="2" marL="50165" marR="0" rtl="0" algn="l">
              <a:lnSpc>
                <a:spcPct val="118076"/>
              </a:lnSpc>
              <a:spcBef>
                <a:spcPts val="0"/>
              </a:spcBef>
              <a:buNone/>
              <a:defRPr b="0" i="0" sz="1300" u="none">
                <a:solidFill>
                  <a:schemeClr val="dk1"/>
                </a:solidFill>
                <a:latin typeface="Arial"/>
                <a:ea typeface="Arial"/>
                <a:cs typeface="Arial"/>
                <a:sym typeface="Arial"/>
              </a:defRPr>
            </a:lvl3pPr>
            <a:lvl4pPr indent="0" lvl="3" marL="50165" marR="0" rtl="0" algn="l">
              <a:lnSpc>
                <a:spcPct val="118076"/>
              </a:lnSpc>
              <a:spcBef>
                <a:spcPts val="0"/>
              </a:spcBef>
              <a:buNone/>
              <a:defRPr b="0" i="0" sz="1300" u="none">
                <a:solidFill>
                  <a:schemeClr val="dk1"/>
                </a:solidFill>
                <a:latin typeface="Arial"/>
                <a:ea typeface="Arial"/>
                <a:cs typeface="Arial"/>
                <a:sym typeface="Arial"/>
              </a:defRPr>
            </a:lvl4pPr>
            <a:lvl5pPr indent="0" lvl="4" marL="50165" marR="0" rtl="0" algn="l">
              <a:lnSpc>
                <a:spcPct val="118076"/>
              </a:lnSpc>
              <a:spcBef>
                <a:spcPts val="0"/>
              </a:spcBef>
              <a:buNone/>
              <a:defRPr b="0" i="0" sz="1300" u="none">
                <a:solidFill>
                  <a:schemeClr val="dk1"/>
                </a:solidFill>
                <a:latin typeface="Arial"/>
                <a:ea typeface="Arial"/>
                <a:cs typeface="Arial"/>
                <a:sym typeface="Arial"/>
              </a:defRPr>
            </a:lvl5pPr>
            <a:lvl6pPr indent="0" lvl="5" marL="50165" marR="0" rtl="0" algn="l">
              <a:lnSpc>
                <a:spcPct val="118076"/>
              </a:lnSpc>
              <a:spcBef>
                <a:spcPts val="0"/>
              </a:spcBef>
              <a:buNone/>
              <a:defRPr b="0" i="0" sz="1300" u="none">
                <a:solidFill>
                  <a:schemeClr val="dk1"/>
                </a:solidFill>
                <a:latin typeface="Arial"/>
                <a:ea typeface="Arial"/>
                <a:cs typeface="Arial"/>
                <a:sym typeface="Arial"/>
              </a:defRPr>
            </a:lvl6pPr>
            <a:lvl7pPr indent="0" lvl="6" marL="50165" marR="0" rtl="0" algn="l">
              <a:lnSpc>
                <a:spcPct val="118076"/>
              </a:lnSpc>
              <a:spcBef>
                <a:spcPts val="0"/>
              </a:spcBef>
              <a:buNone/>
              <a:defRPr b="0" i="0" sz="1300" u="none">
                <a:solidFill>
                  <a:schemeClr val="dk1"/>
                </a:solidFill>
                <a:latin typeface="Arial"/>
                <a:ea typeface="Arial"/>
                <a:cs typeface="Arial"/>
                <a:sym typeface="Arial"/>
              </a:defRPr>
            </a:lvl7pPr>
            <a:lvl8pPr indent="0" lvl="7" marL="50165" marR="0" rtl="0" algn="l">
              <a:lnSpc>
                <a:spcPct val="118076"/>
              </a:lnSpc>
              <a:spcBef>
                <a:spcPts val="0"/>
              </a:spcBef>
              <a:buNone/>
              <a:defRPr b="0" i="0" sz="1300" u="none">
                <a:solidFill>
                  <a:schemeClr val="dk1"/>
                </a:solidFill>
                <a:latin typeface="Arial"/>
                <a:ea typeface="Arial"/>
                <a:cs typeface="Arial"/>
                <a:sym typeface="Arial"/>
              </a:defRPr>
            </a:lvl8pPr>
            <a:lvl9pPr indent="0" lvl="8" marL="50165" marR="0" rtl="0" algn="l">
              <a:lnSpc>
                <a:spcPct val="118076"/>
              </a:lnSpc>
              <a:spcBef>
                <a:spcPts val="0"/>
              </a:spcBef>
              <a:buNone/>
              <a:defRPr b="0" i="0" sz="1300" u="none">
                <a:solidFill>
                  <a:schemeClr val="dk1"/>
                </a:solidFill>
                <a:latin typeface="Arial"/>
                <a:ea typeface="Arial"/>
                <a:cs typeface="Arial"/>
                <a:sym typeface="Arial"/>
              </a:defRPr>
            </a:lvl9pPr>
          </a:lstStyle>
          <a:p>
            <a:pPr indent="0" lvl="0" marL="50165"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7"/>
    <p:sldLayoutId id="2147483649" r:id="rId8"/>
    <p:sldLayoutId id="2147483650" r:id="rId9"/>
    <p:sldLayoutId id="2147483651" r:id="rId10"/>
    <p:sldLayoutId id="214748365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jpg"/><Relationship Id="rId8"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12.jpg"/><Relationship Id="rId5"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grpSp>
        <p:nvGrpSpPr>
          <p:cNvPr id="66" name="Google Shape;66;p7"/>
          <p:cNvGrpSpPr/>
          <p:nvPr/>
        </p:nvGrpSpPr>
        <p:grpSpPr>
          <a:xfrm>
            <a:off x="0" y="0"/>
            <a:ext cx="9143981" cy="6857986"/>
            <a:chOff x="0" y="0"/>
            <a:chExt cx="9143981" cy="6857986"/>
          </a:xfrm>
        </p:grpSpPr>
        <p:sp>
          <p:nvSpPr>
            <p:cNvPr id="67" name="Google Shape;67;p7"/>
            <p:cNvSpPr/>
            <p:nvPr/>
          </p:nvSpPr>
          <p:spPr>
            <a:xfrm>
              <a:off x="0" y="0"/>
              <a:ext cx="9143980" cy="685798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7"/>
            <p:cNvSpPr/>
            <p:nvPr/>
          </p:nvSpPr>
          <p:spPr>
            <a:xfrm>
              <a:off x="0" y="152399"/>
              <a:ext cx="1447800" cy="1200785"/>
            </a:xfrm>
            <a:custGeom>
              <a:rect b="b" l="l" r="r" t="t"/>
              <a:pathLst>
                <a:path extrusionOk="0" h="1200785" w="1447800">
                  <a:moveTo>
                    <a:pt x="1447797" y="1200327"/>
                  </a:moveTo>
                  <a:lnTo>
                    <a:pt x="0" y="1200327"/>
                  </a:lnTo>
                  <a:lnTo>
                    <a:pt x="0" y="0"/>
                  </a:lnTo>
                  <a:lnTo>
                    <a:pt x="1447797" y="0"/>
                  </a:lnTo>
                  <a:lnTo>
                    <a:pt x="1447797" y="120032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7"/>
            <p:cNvSpPr/>
            <p:nvPr/>
          </p:nvSpPr>
          <p:spPr>
            <a:xfrm>
              <a:off x="179695" y="138752"/>
              <a:ext cx="868722" cy="9719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7"/>
            <p:cNvSpPr/>
            <p:nvPr/>
          </p:nvSpPr>
          <p:spPr>
            <a:xfrm>
              <a:off x="2702619" y="103495"/>
              <a:ext cx="3240968" cy="9918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7"/>
            <p:cNvSpPr/>
            <p:nvPr/>
          </p:nvSpPr>
          <p:spPr>
            <a:xfrm>
              <a:off x="5923788" y="112055"/>
              <a:ext cx="3220193" cy="99508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7"/>
            <p:cNvSpPr/>
            <p:nvPr/>
          </p:nvSpPr>
          <p:spPr>
            <a:xfrm>
              <a:off x="1219197" y="102154"/>
              <a:ext cx="1619996" cy="98999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7"/>
            <p:cNvSpPr/>
            <p:nvPr/>
          </p:nvSpPr>
          <p:spPr>
            <a:xfrm>
              <a:off x="7530134" y="1600196"/>
              <a:ext cx="1600196" cy="512698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4" name="Google Shape;74;p7"/>
          <p:cNvSpPr txBox="1"/>
          <p:nvPr>
            <p:ph type="title"/>
          </p:nvPr>
        </p:nvSpPr>
        <p:spPr>
          <a:xfrm>
            <a:off x="484424" y="2741848"/>
            <a:ext cx="5659755" cy="964565"/>
          </a:xfrm>
          <a:prstGeom prst="rect">
            <a:avLst/>
          </a:prstGeom>
          <a:noFill/>
          <a:ln>
            <a:noFill/>
          </a:ln>
        </p:spPr>
        <p:txBody>
          <a:bodyPr anchorCtr="0" anchor="t" bIns="0" lIns="0" spcFirstLastPara="1" rIns="0" wrap="square" tIns="12700">
            <a:noAutofit/>
          </a:bodyPr>
          <a:lstStyle/>
          <a:p>
            <a:pPr indent="0" lvl="0" marL="96520" rtl="0" algn="l">
              <a:lnSpc>
                <a:spcPct val="100000"/>
              </a:lnSpc>
              <a:spcBef>
                <a:spcPts val="0"/>
              </a:spcBef>
              <a:spcAft>
                <a:spcPts val="0"/>
              </a:spcAft>
              <a:buNone/>
            </a:pPr>
            <a:r>
              <a:rPr lang="en-US" sz="3600">
                <a:latin typeface="Roboto Slab"/>
                <a:ea typeface="Roboto Slab"/>
                <a:cs typeface="Roboto Slab"/>
                <a:sym typeface="Roboto Slab"/>
              </a:rPr>
              <a:t>Project Presentation</a:t>
            </a:r>
            <a:endParaRPr sz="3600">
              <a:latin typeface="Roboto Slab"/>
              <a:ea typeface="Roboto Slab"/>
              <a:cs typeface="Roboto Slab"/>
              <a:sym typeface="Roboto Slab"/>
            </a:endParaRPr>
          </a:p>
          <a:p>
            <a:pPr indent="0" lvl="0" marL="12700" rtl="0" algn="l">
              <a:lnSpc>
                <a:spcPct val="100000"/>
              </a:lnSpc>
              <a:spcBef>
                <a:spcPts val="70"/>
              </a:spcBef>
              <a:spcAft>
                <a:spcPts val="0"/>
              </a:spcAft>
              <a:buNone/>
            </a:pPr>
            <a:r>
              <a:rPr lang="en-US" sz="2500">
                <a:latin typeface="Roboto Slab"/>
                <a:ea typeface="Roboto Slab"/>
                <a:cs typeface="Roboto Slab"/>
                <a:sym typeface="Roboto Slab"/>
              </a:rPr>
              <a:t> </a:t>
            </a:r>
            <a:r>
              <a:rPr lang="en-US" sz="2500">
                <a:latin typeface="Roboto Slab"/>
                <a:ea typeface="Roboto Slab"/>
                <a:cs typeface="Roboto Slab"/>
                <a:sym typeface="Roboto Slab"/>
              </a:rPr>
              <a:t>(Final - ESA)</a:t>
            </a:r>
            <a:endParaRPr sz="2500">
              <a:latin typeface="Roboto Slab"/>
              <a:ea typeface="Roboto Slab"/>
              <a:cs typeface="Roboto Slab"/>
              <a:sym typeface="Roboto Slab"/>
            </a:endParaRPr>
          </a:p>
        </p:txBody>
      </p:sp>
      <p:sp>
        <p:nvSpPr>
          <p:cNvPr id="75" name="Google Shape;75;p7"/>
          <p:cNvSpPr txBox="1"/>
          <p:nvPr/>
        </p:nvSpPr>
        <p:spPr>
          <a:xfrm>
            <a:off x="8889847" y="6415182"/>
            <a:ext cx="168275" cy="210185"/>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76" name="Google Shape;76;p7"/>
          <p:cNvSpPr txBox="1"/>
          <p:nvPr/>
        </p:nvSpPr>
        <p:spPr>
          <a:xfrm>
            <a:off x="484424" y="4277144"/>
            <a:ext cx="1597660" cy="320601"/>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US" sz="2000">
                <a:solidFill>
                  <a:srgbClr val="0033CC"/>
                </a:solidFill>
                <a:latin typeface="Trebuchet MS"/>
                <a:ea typeface="Trebuchet MS"/>
                <a:cs typeface="Trebuchet MS"/>
                <a:sym typeface="Trebuchet MS"/>
              </a:rPr>
              <a:t>Project Title</a:t>
            </a:r>
            <a:endParaRPr sz="2000">
              <a:solidFill>
                <a:schemeClr val="dk1"/>
              </a:solidFill>
              <a:latin typeface="Trebuchet MS"/>
              <a:ea typeface="Trebuchet MS"/>
              <a:cs typeface="Trebuchet MS"/>
              <a:sym typeface="Trebuchet MS"/>
            </a:endParaRPr>
          </a:p>
        </p:txBody>
      </p:sp>
      <p:sp>
        <p:nvSpPr>
          <p:cNvPr id="77" name="Google Shape;77;p7"/>
          <p:cNvSpPr txBox="1"/>
          <p:nvPr/>
        </p:nvSpPr>
        <p:spPr>
          <a:xfrm>
            <a:off x="2307711" y="4277144"/>
            <a:ext cx="3988435" cy="936154"/>
          </a:xfrm>
          <a:prstGeom prst="rect">
            <a:avLst/>
          </a:prstGeom>
          <a:noFill/>
          <a:ln>
            <a:noFill/>
          </a:ln>
        </p:spPr>
        <p:txBody>
          <a:bodyPr anchorCtr="0" anchor="t" bIns="0" lIns="0" spcFirstLastPara="1" rIns="0" wrap="square" tIns="12700">
            <a:noAutofit/>
          </a:bodyPr>
          <a:lstStyle/>
          <a:p>
            <a:pPr indent="0" lvl="0" marL="13334" marR="0" rtl="0" algn="l">
              <a:lnSpc>
                <a:spcPct val="100000"/>
              </a:lnSpc>
              <a:spcBef>
                <a:spcPts val="0"/>
              </a:spcBef>
              <a:spcAft>
                <a:spcPts val="0"/>
              </a:spcAft>
              <a:buNone/>
            </a:pPr>
            <a:r>
              <a:rPr lang="en-US" sz="2000">
                <a:solidFill>
                  <a:srgbClr val="0033CC"/>
                </a:solidFill>
                <a:latin typeface="Trebuchet MS"/>
                <a:ea typeface="Trebuchet MS"/>
                <a:cs typeface="Trebuchet MS"/>
                <a:sym typeface="Trebuchet MS"/>
              </a:rPr>
              <a:t>:	Image Caption Generator</a:t>
            </a:r>
            <a:endParaRPr sz="2000">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t/>
            </a:r>
            <a:endParaRPr sz="2000">
              <a:solidFill>
                <a:schemeClr val="dk1"/>
              </a:solidFill>
              <a:latin typeface="Trebuchet MS"/>
              <a:ea typeface="Trebuchet MS"/>
              <a:cs typeface="Trebuchet MS"/>
              <a:sym typeface="Trebuchet MS"/>
            </a:endParaRPr>
          </a:p>
        </p:txBody>
      </p:sp>
      <p:sp>
        <p:nvSpPr>
          <p:cNvPr id="78" name="Google Shape;78;p7"/>
          <p:cNvSpPr txBox="1"/>
          <p:nvPr/>
        </p:nvSpPr>
        <p:spPr>
          <a:xfrm>
            <a:off x="484424" y="5191542"/>
            <a:ext cx="7910195" cy="913070"/>
          </a:xfrm>
          <a:prstGeom prst="rect">
            <a:avLst/>
          </a:prstGeom>
          <a:noFill/>
          <a:ln>
            <a:noFill/>
          </a:ln>
        </p:spPr>
        <p:txBody>
          <a:bodyPr anchorCtr="0" anchor="t" bIns="0" lIns="0" spcFirstLastPara="1" rIns="0" wrap="square" tIns="12700">
            <a:noAutofit/>
          </a:bodyPr>
          <a:lstStyle/>
          <a:p>
            <a:pPr indent="0" lvl="0" marL="12700" marR="734060" rtl="0" algn="l">
              <a:lnSpc>
                <a:spcPct val="100000"/>
              </a:lnSpc>
              <a:spcBef>
                <a:spcPts val="0"/>
              </a:spcBef>
              <a:spcAft>
                <a:spcPts val="0"/>
              </a:spcAft>
              <a:buNone/>
            </a:pPr>
            <a:r>
              <a:rPr lang="en-US" sz="2000">
                <a:solidFill>
                  <a:srgbClr val="0033CC"/>
                </a:solidFill>
                <a:latin typeface="Trebuchet MS"/>
                <a:ea typeface="Trebuchet MS"/>
                <a:cs typeface="Trebuchet MS"/>
                <a:sym typeface="Trebuchet MS"/>
              </a:rPr>
              <a:t>Project Team	:	</a:t>
            </a:r>
            <a:r>
              <a:rPr lang="en-US" sz="2000">
                <a:solidFill>
                  <a:srgbClr val="0033CC"/>
                </a:solidFill>
                <a:latin typeface="Trebuchet MS"/>
                <a:ea typeface="Trebuchet MS"/>
                <a:cs typeface="Trebuchet MS"/>
                <a:sym typeface="Trebuchet MS"/>
              </a:rPr>
              <a:t>Kritika Kapoor  PES1201701868</a:t>
            </a:r>
            <a:endParaRPr sz="2000">
              <a:solidFill>
                <a:srgbClr val="0033CC"/>
              </a:solidFill>
              <a:latin typeface="Trebuchet MS"/>
              <a:ea typeface="Trebuchet MS"/>
              <a:cs typeface="Trebuchet MS"/>
              <a:sym typeface="Trebuchet MS"/>
            </a:endParaRPr>
          </a:p>
          <a:p>
            <a:pPr indent="0" lvl="0" marL="12700" marR="734060" rtl="0" algn="l">
              <a:lnSpc>
                <a:spcPct val="100000"/>
              </a:lnSpc>
              <a:spcBef>
                <a:spcPts val="0"/>
              </a:spcBef>
              <a:spcAft>
                <a:spcPts val="0"/>
              </a:spcAft>
              <a:buNone/>
            </a:pPr>
            <a:r>
              <a:rPr lang="en-US" sz="2000">
                <a:solidFill>
                  <a:srgbClr val="0033CC"/>
                </a:solidFill>
                <a:latin typeface="Trebuchet MS"/>
                <a:ea typeface="Trebuchet MS"/>
                <a:cs typeface="Trebuchet MS"/>
                <a:sym typeface="Trebuchet MS"/>
              </a:rPr>
              <a:t>					Shubha M         PES1201701540</a:t>
            </a:r>
            <a:endParaRPr sz="2000">
              <a:solidFill>
                <a:srgbClr val="0033CC"/>
              </a:solidFill>
              <a:latin typeface="Trebuchet MS"/>
              <a:ea typeface="Trebuchet MS"/>
              <a:cs typeface="Trebuchet MS"/>
              <a:sym typeface="Trebuchet MS"/>
            </a:endParaRPr>
          </a:p>
          <a:p>
            <a:pPr indent="0" lvl="0" marL="12700" marR="734060" rtl="0" algn="l">
              <a:lnSpc>
                <a:spcPct val="100000"/>
              </a:lnSpc>
              <a:spcBef>
                <a:spcPts val="0"/>
              </a:spcBef>
              <a:spcAft>
                <a:spcPts val="0"/>
              </a:spcAft>
              <a:buNone/>
            </a:pPr>
            <a:r>
              <a:rPr lang="en-US" sz="2000">
                <a:solidFill>
                  <a:srgbClr val="0033CC"/>
                </a:solidFill>
                <a:latin typeface="Trebuchet MS"/>
                <a:ea typeface="Trebuchet MS"/>
                <a:cs typeface="Trebuchet MS"/>
                <a:sym typeface="Trebuchet MS"/>
              </a:rPr>
              <a:t>					Shrutiya M        PES1201700160</a:t>
            </a:r>
            <a:endParaRPr sz="2000">
              <a:solidFill>
                <a:srgbClr val="0033CC"/>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050">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p:nvPr/>
        </p:nvSpPr>
        <p:spPr>
          <a:xfrm>
            <a:off x="1523996" y="1581146"/>
            <a:ext cx="7620000" cy="36830"/>
          </a:xfrm>
          <a:custGeom>
            <a:rect b="b" l="l" r="r" t="t"/>
            <a:pathLst>
              <a:path extrusionOk="0" h="36830" w="7620000">
                <a:moveTo>
                  <a:pt x="7619984" y="36599"/>
                </a:moveTo>
                <a:lnTo>
                  <a:pt x="0" y="36599"/>
                </a:lnTo>
                <a:lnTo>
                  <a:pt x="0" y="0"/>
                </a:lnTo>
                <a:lnTo>
                  <a:pt x="7619984" y="0"/>
                </a:lnTo>
                <a:lnTo>
                  <a:pt x="7619984" y="36599"/>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6"/>
          <p:cNvSpPr txBox="1"/>
          <p:nvPr>
            <p:ph type="title"/>
          </p:nvPr>
        </p:nvSpPr>
        <p:spPr>
          <a:xfrm>
            <a:off x="2372393" y="1156205"/>
            <a:ext cx="6689725" cy="391159"/>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Future work plan </a:t>
            </a:r>
            <a:endParaRPr/>
          </a:p>
        </p:txBody>
      </p:sp>
      <p:sp>
        <p:nvSpPr>
          <p:cNvPr id="148" name="Google Shape;148;p16"/>
          <p:cNvSpPr txBox="1"/>
          <p:nvPr/>
        </p:nvSpPr>
        <p:spPr>
          <a:xfrm>
            <a:off x="8889847" y="6415182"/>
            <a:ext cx="168275" cy="210185"/>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49" name="Google Shape;149;p16"/>
          <p:cNvSpPr txBox="1"/>
          <p:nvPr/>
        </p:nvSpPr>
        <p:spPr>
          <a:xfrm>
            <a:off x="509300" y="1950250"/>
            <a:ext cx="7882500" cy="3225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oboto Slab"/>
              <a:buAutoNum type="arabicPeriod"/>
            </a:pPr>
            <a:r>
              <a:rPr lang="en-US" sz="1500">
                <a:latin typeface="Roboto Slab"/>
                <a:ea typeface="Roboto Slab"/>
                <a:cs typeface="Roboto Slab"/>
                <a:sym typeface="Roboto Slab"/>
              </a:rPr>
              <a:t>As of now, due to limited computational resources, we trained it on Flickr8k dataset consisting of 8091 images and 5 captions for every image. We would like to improve the model by training it on Flickr30k dataset, consisting of 30k images or COCO dataset which is 42.7 GB huge.</a:t>
            </a:r>
            <a:endParaRPr sz="1500">
              <a:latin typeface="Roboto Slab"/>
              <a:ea typeface="Roboto Slab"/>
              <a:cs typeface="Roboto Slab"/>
              <a:sym typeface="Roboto Slab"/>
            </a:endParaRPr>
          </a:p>
          <a:p>
            <a:pPr indent="0" lvl="0" marL="457200" rtl="0" algn="l">
              <a:spcBef>
                <a:spcPts val="0"/>
              </a:spcBef>
              <a:spcAft>
                <a:spcPts val="0"/>
              </a:spcAft>
              <a:buNone/>
            </a:pPr>
            <a:r>
              <a:t/>
            </a:r>
            <a:endParaRPr sz="1500">
              <a:latin typeface="Roboto Slab"/>
              <a:ea typeface="Roboto Slab"/>
              <a:cs typeface="Roboto Slab"/>
              <a:sym typeface="Roboto Slab"/>
            </a:endParaRPr>
          </a:p>
          <a:p>
            <a:pPr indent="-323850" lvl="0" marL="457200" rtl="0" algn="l">
              <a:spcBef>
                <a:spcPts val="0"/>
              </a:spcBef>
              <a:spcAft>
                <a:spcPts val="0"/>
              </a:spcAft>
              <a:buSzPts val="1500"/>
              <a:buFont typeface="Roboto Slab"/>
              <a:buAutoNum type="arabicPeriod"/>
            </a:pPr>
            <a:r>
              <a:rPr lang="en-US" sz="1500">
                <a:latin typeface="Roboto Slab"/>
                <a:ea typeface="Roboto Slab"/>
                <a:cs typeface="Roboto Slab"/>
                <a:sym typeface="Roboto Slab"/>
              </a:rPr>
              <a:t>We have chosen the basic LSTM cell as our processing unit in our Recurrent Neural Network, we would try and experiment with a customized RNN cell to see how it affects the network.</a:t>
            </a:r>
            <a:endParaRPr sz="1500">
              <a:latin typeface="Roboto Slab"/>
              <a:ea typeface="Roboto Slab"/>
              <a:cs typeface="Roboto Slab"/>
              <a:sym typeface="Roboto Slab"/>
            </a:endParaRPr>
          </a:p>
          <a:p>
            <a:pPr indent="0" lvl="0" marL="457200" rtl="0" algn="l">
              <a:spcBef>
                <a:spcPts val="0"/>
              </a:spcBef>
              <a:spcAft>
                <a:spcPts val="0"/>
              </a:spcAft>
              <a:buNone/>
            </a:pPr>
            <a:r>
              <a:t/>
            </a:r>
            <a:endParaRPr sz="1500">
              <a:latin typeface="Roboto Slab"/>
              <a:ea typeface="Roboto Slab"/>
              <a:cs typeface="Roboto Slab"/>
              <a:sym typeface="Roboto Slab"/>
            </a:endParaRPr>
          </a:p>
          <a:p>
            <a:pPr indent="-323850" lvl="0" marL="457200" rtl="0" algn="l">
              <a:spcBef>
                <a:spcPts val="0"/>
              </a:spcBef>
              <a:spcAft>
                <a:spcPts val="0"/>
              </a:spcAft>
              <a:buSzPts val="1500"/>
              <a:buFont typeface="Roboto Slab"/>
              <a:buAutoNum type="arabicPeriod"/>
            </a:pPr>
            <a:r>
              <a:rPr lang="en-US" sz="1500">
                <a:latin typeface="Roboto Slab"/>
                <a:ea typeface="Roboto Slab"/>
                <a:cs typeface="Roboto Slab"/>
                <a:sym typeface="Roboto Slab"/>
              </a:rPr>
              <a:t>Using Attention mechanism for better captioning.</a:t>
            </a:r>
            <a:endParaRPr sz="1500">
              <a:latin typeface="Roboto Slab"/>
              <a:ea typeface="Roboto Slab"/>
              <a:cs typeface="Roboto Slab"/>
              <a:sym typeface="Roboto Slab"/>
            </a:endParaRPr>
          </a:p>
          <a:p>
            <a:pPr indent="0" lvl="0" marL="457200" rtl="0" algn="l">
              <a:spcBef>
                <a:spcPts val="0"/>
              </a:spcBef>
              <a:spcAft>
                <a:spcPts val="0"/>
              </a:spcAft>
              <a:buNone/>
            </a:pPr>
            <a:r>
              <a:t/>
            </a:r>
            <a:endParaRPr sz="1500">
              <a:latin typeface="Roboto Slab"/>
              <a:ea typeface="Roboto Slab"/>
              <a:cs typeface="Roboto Slab"/>
              <a:sym typeface="Roboto Slab"/>
            </a:endParaRPr>
          </a:p>
          <a:p>
            <a:pPr indent="-323850" lvl="0" marL="457200" rtl="0" algn="l">
              <a:spcBef>
                <a:spcPts val="0"/>
              </a:spcBef>
              <a:spcAft>
                <a:spcPts val="0"/>
              </a:spcAft>
              <a:buSzPts val="1500"/>
              <a:buFont typeface="Roboto Slab"/>
              <a:buAutoNum type="arabicPeriod"/>
            </a:pPr>
            <a:r>
              <a:rPr lang="en-US" sz="1500">
                <a:solidFill>
                  <a:schemeClr val="dk1"/>
                </a:solidFill>
                <a:latin typeface="Roboto Slab"/>
                <a:ea typeface="Roboto Slab"/>
                <a:cs typeface="Roboto Slab"/>
                <a:sym typeface="Roboto Slab"/>
              </a:rPr>
              <a:t>Using Beam Search for better captioning.</a:t>
            </a:r>
            <a:endParaRPr sz="15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500">
              <a:solidFill>
                <a:schemeClr val="dk1"/>
              </a:solidFill>
              <a:latin typeface="Roboto Slab"/>
              <a:ea typeface="Roboto Slab"/>
              <a:cs typeface="Roboto Slab"/>
              <a:sym typeface="Roboto Slab"/>
            </a:endParaRPr>
          </a:p>
          <a:p>
            <a:pPr indent="-323850" lvl="0" marL="457200" rtl="0" algn="l">
              <a:spcBef>
                <a:spcPts val="0"/>
              </a:spcBef>
              <a:spcAft>
                <a:spcPts val="0"/>
              </a:spcAft>
              <a:buSzPts val="1500"/>
              <a:buFont typeface="Roboto Slab"/>
              <a:buAutoNum type="arabicPeriod"/>
            </a:pPr>
            <a:r>
              <a:rPr lang="en-US" sz="1500">
                <a:latin typeface="Roboto Slab"/>
                <a:ea typeface="Roboto Slab"/>
                <a:cs typeface="Roboto Slab"/>
                <a:sym typeface="Roboto Slab"/>
              </a:rPr>
              <a:t>Extending the image captioning concept to Video summarization.</a:t>
            </a:r>
            <a:endParaRPr sz="1500">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2372393" y="1156205"/>
            <a:ext cx="6689725" cy="391159"/>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References</a:t>
            </a:r>
            <a:endParaRPr/>
          </a:p>
        </p:txBody>
      </p:sp>
      <p:sp>
        <p:nvSpPr>
          <p:cNvPr id="155" name="Google Shape;155;p17"/>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p>
            <a:pPr indent="0" lvl="0" marL="50165" rtl="0" algn="l">
              <a:lnSpc>
                <a:spcPct val="118076"/>
              </a:lnSpc>
              <a:spcBef>
                <a:spcPts val="0"/>
              </a:spcBef>
              <a:spcAft>
                <a:spcPts val="0"/>
              </a:spcAft>
              <a:buNone/>
            </a:pPr>
            <a:fld id="{00000000-1234-1234-1234-123412341234}" type="slidenum">
              <a:rPr lang="en-US"/>
              <a:t>‹#›</a:t>
            </a:fld>
            <a:endParaRPr/>
          </a:p>
        </p:txBody>
      </p:sp>
      <p:sp>
        <p:nvSpPr>
          <p:cNvPr id="156" name="Google Shape;156;p17"/>
          <p:cNvSpPr txBox="1"/>
          <p:nvPr>
            <p:ph idx="1" type="body"/>
          </p:nvPr>
        </p:nvSpPr>
        <p:spPr>
          <a:xfrm>
            <a:off x="535675" y="1767907"/>
            <a:ext cx="7131600" cy="3071400"/>
          </a:xfrm>
          <a:prstGeom prst="rect">
            <a:avLst/>
          </a:prstGeom>
          <a:noFill/>
          <a:ln>
            <a:noFill/>
          </a:ln>
        </p:spPr>
        <p:txBody>
          <a:bodyPr anchorCtr="0" anchor="t" bIns="0" lIns="0" spcFirstLastPara="1" rIns="0" wrap="square" tIns="71750">
            <a:noAutofit/>
          </a:bodyPr>
          <a:lstStyle/>
          <a:p>
            <a:pPr indent="0" lvl="0" marL="379095" rtl="0" algn="l">
              <a:lnSpc>
                <a:spcPct val="100000"/>
              </a:lnSpc>
              <a:spcBef>
                <a:spcPts val="0"/>
              </a:spcBef>
              <a:spcAft>
                <a:spcPts val="0"/>
              </a:spcAft>
              <a:buNone/>
            </a:pPr>
            <a:r>
              <a:t/>
            </a:r>
            <a:endParaRPr sz="1400">
              <a:latin typeface="Roboto Slab"/>
              <a:ea typeface="Roboto Slab"/>
              <a:cs typeface="Roboto Slab"/>
              <a:sym typeface="Roboto Slab"/>
            </a:endParaRPr>
          </a:p>
          <a:p>
            <a:pPr indent="-323850" lvl="0" marL="457200" rtl="0" algn="l">
              <a:lnSpc>
                <a:spcPct val="100000"/>
              </a:lnSpc>
              <a:spcBef>
                <a:spcPts val="0"/>
              </a:spcBef>
              <a:spcAft>
                <a:spcPts val="0"/>
              </a:spcAft>
              <a:buSzPts val="1500"/>
              <a:buFont typeface="Roboto Slab"/>
              <a:buAutoNum type="arabicPeriod"/>
            </a:pPr>
            <a:r>
              <a:rPr lang="en-US" sz="1500">
                <a:solidFill>
                  <a:srgbClr val="222222"/>
                </a:solidFill>
                <a:highlight>
                  <a:srgbClr val="FFFFFF"/>
                </a:highlight>
                <a:latin typeface="Roboto Slab"/>
                <a:ea typeface="Roboto Slab"/>
                <a:cs typeface="Roboto Slab"/>
                <a:sym typeface="Roboto Slab"/>
              </a:rPr>
              <a:t>Vinyals, O., Toshev, A., Bengio, S. and Erhan, D., 2016. Show and tell: Lessons learned from the 2015 mscoco image captioning challenge. </a:t>
            </a:r>
            <a:r>
              <a:rPr i="1" lang="en-US" sz="1500">
                <a:solidFill>
                  <a:srgbClr val="222222"/>
                </a:solidFill>
                <a:highlight>
                  <a:srgbClr val="FFFFFF"/>
                </a:highlight>
                <a:latin typeface="Roboto Slab"/>
                <a:ea typeface="Roboto Slab"/>
                <a:cs typeface="Roboto Slab"/>
                <a:sym typeface="Roboto Slab"/>
              </a:rPr>
              <a:t>IEEE transactions on pattern analysis and machine intelligence</a:t>
            </a:r>
            <a:r>
              <a:rPr lang="en-US" sz="1500">
                <a:solidFill>
                  <a:srgbClr val="222222"/>
                </a:solidFill>
                <a:highlight>
                  <a:srgbClr val="FFFFFF"/>
                </a:highlight>
                <a:latin typeface="Roboto Slab"/>
                <a:ea typeface="Roboto Slab"/>
                <a:cs typeface="Roboto Slab"/>
                <a:sym typeface="Roboto Slab"/>
              </a:rPr>
              <a:t>, </a:t>
            </a:r>
            <a:r>
              <a:rPr i="1" lang="en-US" sz="1500">
                <a:solidFill>
                  <a:srgbClr val="222222"/>
                </a:solidFill>
                <a:highlight>
                  <a:srgbClr val="FFFFFF"/>
                </a:highlight>
                <a:latin typeface="Roboto Slab"/>
                <a:ea typeface="Roboto Slab"/>
                <a:cs typeface="Roboto Slab"/>
                <a:sym typeface="Roboto Slab"/>
              </a:rPr>
              <a:t>39</a:t>
            </a:r>
            <a:r>
              <a:rPr lang="en-US" sz="1500">
                <a:solidFill>
                  <a:srgbClr val="222222"/>
                </a:solidFill>
                <a:highlight>
                  <a:srgbClr val="FFFFFF"/>
                </a:highlight>
                <a:latin typeface="Roboto Slab"/>
                <a:ea typeface="Roboto Slab"/>
                <a:cs typeface="Roboto Slab"/>
                <a:sym typeface="Roboto Slab"/>
              </a:rPr>
              <a:t>(4), pp.652-663.</a:t>
            </a:r>
            <a:endParaRPr sz="1500">
              <a:solidFill>
                <a:srgbClr val="222222"/>
              </a:solidFill>
              <a:highlight>
                <a:srgbClr val="FFFFFF"/>
              </a:highlight>
              <a:latin typeface="Roboto Slab"/>
              <a:ea typeface="Roboto Slab"/>
              <a:cs typeface="Roboto Slab"/>
              <a:sym typeface="Roboto Slab"/>
            </a:endParaRPr>
          </a:p>
          <a:p>
            <a:pPr indent="0" lvl="0" marL="457200" rtl="0" algn="l">
              <a:lnSpc>
                <a:spcPct val="100000"/>
              </a:lnSpc>
              <a:spcBef>
                <a:spcPts val="0"/>
              </a:spcBef>
              <a:spcAft>
                <a:spcPts val="0"/>
              </a:spcAft>
              <a:buNone/>
            </a:pPr>
            <a:r>
              <a:t/>
            </a:r>
            <a:endParaRPr sz="1500">
              <a:solidFill>
                <a:srgbClr val="222222"/>
              </a:solidFill>
              <a:highlight>
                <a:srgbClr val="FFFFFF"/>
              </a:highlight>
              <a:latin typeface="Roboto Slab"/>
              <a:ea typeface="Roboto Slab"/>
              <a:cs typeface="Roboto Slab"/>
              <a:sym typeface="Roboto Slab"/>
            </a:endParaRPr>
          </a:p>
          <a:p>
            <a:pPr indent="-323850" lvl="0" marL="457200" rtl="0" algn="l">
              <a:lnSpc>
                <a:spcPct val="100000"/>
              </a:lnSpc>
              <a:spcBef>
                <a:spcPts val="0"/>
              </a:spcBef>
              <a:spcAft>
                <a:spcPts val="0"/>
              </a:spcAft>
              <a:buClr>
                <a:srgbClr val="222222"/>
              </a:buClr>
              <a:buSzPts val="1500"/>
              <a:buFont typeface="Roboto Slab"/>
              <a:buAutoNum type="arabicPeriod"/>
            </a:pPr>
            <a:r>
              <a:rPr lang="en-US" sz="1500">
                <a:solidFill>
                  <a:srgbClr val="222222"/>
                </a:solidFill>
                <a:highlight>
                  <a:srgbClr val="FFFFFF"/>
                </a:highlight>
                <a:latin typeface="Roboto Slab"/>
                <a:ea typeface="Roboto Slab"/>
                <a:cs typeface="Roboto Slab"/>
                <a:sym typeface="Roboto Slab"/>
              </a:rPr>
              <a:t>Deep Visual-Semantic Alignments for Generating Image Descriptions</a:t>
            </a:r>
            <a:endParaRPr sz="1500">
              <a:solidFill>
                <a:srgbClr val="222222"/>
              </a:solidFill>
              <a:highlight>
                <a:srgbClr val="FFFFFF"/>
              </a:highlight>
              <a:latin typeface="Roboto Slab"/>
              <a:ea typeface="Roboto Slab"/>
              <a:cs typeface="Roboto Slab"/>
              <a:sym typeface="Roboto Slab"/>
            </a:endParaRPr>
          </a:p>
          <a:p>
            <a:pPr indent="0" lvl="0" marL="457200" rtl="0" algn="l">
              <a:lnSpc>
                <a:spcPct val="100000"/>
              </a:lnSpc>
              <a:spcBef>
                <a:spcPts val="0"/>
              </a:spcBef>
              <a:spcAft>
                <a:spcPts val="0"/>
              </a:spcAft>
              <a:buNone/>
            </a:pPr>
            <a:r>
              <a:rPr lang="en-US" sz="1500">
                <a:solidFill>
                  <a:srgbClr val="222222"/>
                </a:solidFill>
                <a:highlight>
                  <a:srgbClr val="FFFFFF"/>
                </a:highlight>
                <a:latin typeface="Roboto Slab"/>
                <a:ea typeface="Roboto Slab"/>
                <a:cs typeface="Roboto Slab"/>
                <a:sym typeface="Roboto Slab"/>
              </a:rPr>
              <a:t>Andrej Karpathy, Li Fei-Fei; The IEEE Conference on Computer Vision and Pattern Recognition (CVPR), 2015, pp. 3128-3137</a:t>
            </a:r>
            <a:endParaRPr sz="1500">
              <a:solidFill>
                <a:srgbClr val="222222"/>
              </a:solidFill>
              <a:highlight>
                <a:srgbClr val="FFFFFF"/>
              </a:highlight>
              <a:latin typeface="Roboto Slab"/>
              <a:ea typeface="Roboto Slab"/>
              <a:cs typeface="Roboto Slab"/>
              <a:sym typeface="Roboto Slab"/>
            </a:endParaRPr>
          </a:p>
          <a:p>
            <a:pPr indent="0" lvl="0" marL="457200" rtl="0" algn="l">
              <a:lnSpc>
                <a:spcPct val="100000"/>
              </a:lnSpc>
              <a:spcBef>
                <a:spcPts val="0"/>
              </a:spcBef>
              <a:spcAft>
                <a:spcPts val="0"/>
              </a:spcAft>
              <a:buNone/>
            </a:pPr>
            <a:r>
              <a:t/>
            </a:r>
            <a:endParaRPr sz="1500">
              <a:solidFill>
                <a:srgbClr val="222222"/>
              </a:solidFill>
              <a:highlight>
                <a:srgbClr val="FFFFFF"/>
              </a:highlight>
              <a:latin typeface="Roboto Slab"/>
              <a:ea typeface="Roboto Slab"/>
              <a:cs typeface="Roboto Slab"/>
              <a:sym typeface="Roboto Slab"/>
            </a:endParaRPr>
          </a:p>
          <a:p>
            <a:pPr indent="-323850" lvl="0" marL="457200" rtl="0" algn="l">
              <a:lnSpc>
                <a:spcPct val="100000"/>
              </a:lnSpc>
              <a:spcBef>
                <a:spcPts val="0"/>
              </a:spcBef>
              <a:spcAft>
                <a:spcPts val="0"/>
              </a:spcAft>
              <a:buClr>
                <a:srgbClr val="222222"/>
              </a:buClr>
              <a:buSzPts val="1500"/>
              <a:buFont typeface="Roboto Slab"/>
              <a:buAutoNum type="arabicPeriod"/>
            </a:pPr>
            <a:r>
              <a:rPr lang="en-US" sz="1500">
                <a:solidFill>
                  <a:srgbClr val="222222"/>
                </a:solidFill>
                <a:highlight>
                  <a:srgbClr val="FFFFFF"/>
                </a:highlight>
                <a:latin typeface="Roboto Slab"/>
                <a:ea typeface="Roboto Slab"/>
                <a:cs typeface="Roboto Slab"/>
                <a:sym typeface="Roboto Slab"/>
              </a:rPr>
              <a:t>Guiding the Long-Short Term Memory Model for Image Caption Generation</a:t>
            </a:r>
            <a:endParaRPr sz="1500">
              <a:solidFill>
                <a:srgbClr val="222222"/>
              </a:solidFill>
              <a:highlight>
                <a:srgbClr val="FFFFFF"/>
              </a:highlight>
              <a:latin typeface="Roboto Slab"/>
              <a:ea typeface="Roboto Slab"/>
              <a:cs typeface="Roboto Slab"/>
              <a:sym typeface="Roboto Slab"/>
            </a:endParaRPr>
          </a:p>
          <a:p>
            <a:pPr indent="0" lvl="0" marL="457200" rtl="0" algn="l">
              <a:lnSpc>
                <a:spcPct val="100000"/>
              </a:lnSpc>
              <a:spcBef>
                <a:spcPts val="0"/>
              </a:spcBef>
              <a:spcAft>
                <a:spcPts val="0"/>
              </a:spcAft>
              <a:buNone/>
            </a:pPr>
            <a:r>
              <a:rPr lang="en-US" sz="1500">
                <a:solidFill>
                  <a:srgbClr val="222222"/>
                </a:solidFill>
                <a:highlight>
                  <a:srgbClr val="FFFFFF"/>
                </a:highlight>
                <a:latin typeface="Roboto Slab"/>
                <a:ea typeface="Roboto Slab"/>
                <a:cs typeface="Roboto Slab"/>
                <a:sym typeface="Roboto Slab"/>
              </a:rPr>
              <a:t>Xu Jia, Efstratios Gavves, Basura Fernando, Tinne Tuytelaars; The IEEE International Conference on Computer Vision (ICCV), 2015, pp. 2407-2415</a:t>
            </a:r>
            <a:endParaRPr sz="1500">
              <a:solidFill>
                <a:srgbClr val="222222"/>
              </a:solidFill>
              <a:highlight>
                <a:srgbClr val="FFFFFF"/>
              </a:highlight>
              <a:latin typeface="Roboto Slab"/>
              <a:ea typeface="Roboto Slab"/>
              <a:cs typeface="Roboto Slab"/>
              <a:sym typeface="Roboto Slab"/>
            </a:endParaRPr>
          </a:p>
          <a:p>
            <a:pPr indent="0" lvl="0" marL="457200" rtl="0" algn="l">
              <a:lnSpc>
                <a:spcPct val="100000"/>
              </a:lnSpc>
              <a:spcBef>
                <a:spcPts val="0"/>
              </a:spcBef>
              <a:spcAft>
                <a:spcPts val="0"/>
              </a:spcAft>
              <a:buNone/>
            </a:pPr>
            <a:r>
              <a:t/>
            </a:r>
            <a:endParaRPr sz="1400">
              <a:solidFill>
                <a:srgbClr val="222222"/>
              </a:solidFill>
              <a:highlight>
                <a:srgbClr val="FFFFFF"/>
              </a:highlight>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2522076" y="3323050"/>
            <a:ext cx="4243200" cy="7035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4800">
                <a:latin typeface="Roboto Slab"/>
                <a:ea typeface="Roboto Slab"/>
                <a:cs typeface="Roboto Slab"/>
                <a:sym typeface="Roboto Slab"/>
              </a:rPr>
              <a:t>Thank You</a:t>
            </a:r>
            <a:endParaRPr sz="4800">
              <a:latin typeface="Roboto Slab"/>
              <a:ea typeface="Roboto Slab"/>
              <a:cs typeface="Roboto Slab"/>
              <a:sym typeface="Roboto Slab"/>
            </a:endParaRPr>
          </a:p>
        </p:txBody>
      </p:sp>
      <p:sp>
        <p:nvSpPr>
          <p:cNvPr id="162" name="Google Shape;162;p18"/>
          <p:cNvSpPr txBox="1"/>
          <p:nvPr>
            <p:ph idx="12" type="sldNum"/>
          </p:nvPr>
        </p:nvSpPr>
        <p:spPr>
          <a:xfrm>
            <a:off x="8798054" y="6415182"/>
            <a:ext cx="260350" cy="210184"/>
          </a:xfrm>
          <a:prstGeom prst="rect">
            <a:avLst/>
          </a:prstGeom>
          <a:noFill/>
          <a:ln>
            <a:noFill/>
          </a:ln>
        </p:spPr>
        <p:txBody>
          <a:bodyPr anchorCtr="0" anchor="t" bIns="0" lIns="0" spcFirstLastPara="1" rIns="0" wrap="square" tIns="0">
            <a:noAutofit/>
          </a:bodyPr>
          <a:lstStyle/>
          <a:p>
            <a:pPr indent="0" lvl="0" marL="50165" rtl="0" algn="l">
              <a:lnSpc>
                <a:spcPct val="118076"/>
              </a:lnSpc>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8"/>
          <p:cNvSpPr txBox="1"/>
          <p:nvPr>
            <p:ph type="title"/>
          </p:nvPr>
        </p:nvSpPr>
        <p:spPr>
          <a:xfrm>
            <a:off x="5330519" y="1156205"/>
            <a:ext cx="372999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Project Abstract and Scope</a:t>
            </a:r>
            <a:endParaRPr/>
          </a:p>
        </p:txBody>
      </p:sp>
      <p:sp>
        <p:nvSpPr>
          <p:cNvPr id="84" name="Google Shape;84;p8"/>
          <p:cNvSpPr txBox="1"/>
          <p:nvPr/>
        </p:nvSpPr>
        <p:spPr>
          <a:xfrm>
            <a:off x="8889847" y="6415182"/>
            <a:ext cx="168275" cy="210185"/>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85" name="Google Shape;85;p8"/>
          <p:cNvSpPr txBox="1"/>
          <p:nvPr/>
        </p:nvSpPr>
        <p:spPr>
          <a:xfrm>
            <a:off x="407725" y="1890775"/>
            <a:ext cx="7320900" cy="2681100"/>
          </a:xfrm>
          <a:prstGeom prst="rect">
            <a:avLst/>
          </a:prstGeom>
          <a:noFill/>
          <a:ln>
            <a:noFill/>
          </a:ln>
        </p:spPr>
        <p:txBody>
          <a:bodyPr anchorCtr="0" anchor="t" bIns="0" lIns="0" spcFirstLastPara="1" rIns="0" wrap="square" tIns="11425">
            <a:noAutofit/>
          </a:bodyPr>
          <a:lstStyle/>
          <a:p>
            <a:pPr indent="0" lvl="0" marL="12700" marR="5080" rtl="0" algn="just">
              <a:lnSpc>
                <a:spcPct val="100499"/>
              </a:lnSpc>
              <a:spcBef>
                <a:spcPts val="90"/>
              </a:spcBef>
              <a:spcAft>
                <a:spcPts val="0"/>
              </a:spcAft>
              <a:buNone/>
            </a:pPr>
            <a:r>
              <a:rPr b="1" lang="en-US" sz="1800">
                <a:solidFill>
                  <a:schemeClr val="dk1"/>
                </a:solidFill>
                <a:latin typeface="Roboto Slab"/>
                <a:ea typeface="Roboto Slab"/>
                <a:cs typeface="Roboto Slab"/>
                <a:sym typeface="Roboto Slab"/>
              </a:rPr>
              <a:t>Image Caption Generator:</a:t>
            </a:r>
            <a:endParaRPr b="1" sz="1800">
              <a:solidFill>
                <a:schemeClr val="dk1"/>
              </a:solidFill>
              <a:latin typeface="Roboto Slab"/>
              <a:ea typeface="Roboto Slab"/>
              <a:cs typeface="Roboto Slab"/>
              <a:sym typeface="Roboto Slab"/>
            </a:endParaRPr>
          </a:p>
          <a:p>
            <a:pPr indent="0" lvl="0" marL="12700" marR="5080" rtl="0" algn="just">
              <a:lnSpc>
                <a:spcPct val="100499"/>
              </a:lnSpc>
              <a:spcBef>
                <a:spcPts val="90"/>
              </a:spcBef>
              <a:spcAft>
                <a:spcPts val="0"/>
              </a:spcAft>
              <a:buNone/>
            </a:pPr>
            <a:r>
              <a:rPr lang="en-US" sz="1500">
                <a:solidFill>
                  <a:schemeClr val="dk1"/>
                </a:solidFill>
                <a:latin typeface="Roboto Slab"/>
                <a:ea typeface="Roboto Slab"/>
                <a:cs typeface="Roboto Slab"/>
                <a:sym typeface="Roboto Slab"/>
              </a:rPr>
              <a:t>	</a:t>
            </a:r>
            <a:endParaRPr sz="1500">
              <a:solidFill>
                <a:schemeClr val="dk1"/>
              </a:solidFill>
              <a:latin typeface="Roboto Slab"/>
              <a:ea typeface="Roboto Slab"/>
              <a:cs typeface="Roboto Slab"/>
              <a:sym typeface="Roboto Slab"/>
            </a:endParaRPr>
          </a:p>
          <a:p>
            <a:pPr indent="-317500" lvl="0" marL="457200" marR="5080" rtl="0" algn="just">
              <a:lnSpc>
                <a:spcPct val="115000"/>
              </a:lnSpc>
              <a:spcBef>
                <a:spcPts val="90"/>
              </a:spcBef>
              <a:spcAft>
                <a:spcPts val="0"/>
              </a:spcAft>
              <a:buSzPts val="1400"/>
              <a:buFont typeface="Roboto Slab"/>
              <a:buAutoNum type="arabicPeriod"/>
            </a:pPr>
            <a:r>
              <a:rPr lang="en-US">
                <a:highlight>
                  <a:srgbClr val="FFFFFF"/>
                </a:highlight>
                <a:latin typeface="Roboto Slab"/>
                <a:ea typeface="Roboto Slab"/>
                <a:cs typeface="Roboto Slab"/>
                <a:sym typeface="Roboto Slab"/>
              </a:rPr>
              <a:t>Image Captioning refers to the process of generating textual description from an image – based on the objects and actions in the image.</a:t>
            </a:r>
            <a:endParaRPr>
              <a:highlight>
                <a:srgbClr val="FFFFFF"/>
              </a:highlight>
              <a:latin typeface="Roboto Slab"/>
              <a:ea typeface="Roboto Slab"/>
              <a:cs typeface="Roboto Slab"/>
              <a:sym typeface="Roboto Slab"/>
            </a:endParaRPr>
          </a:p>
          <a:p>
            <a:pPr indent="-317500" lvl="0" marL="457200" marR="5080" rtl="0" algn="just">
              <a:lnSpc>
                <a:spcPct val="115000"/>
              </a:lnSpc>
              <a:spcBef>
                <a:spcPts val="0"/>
              </a:spcBef>
              <a:spcAft>
                <a:spcPts val="0"/>
              </a:spcAft>
              <a:buSzPts val="1400"/>
              <a:buFont typeface="Roboto Slab"/>
              <a:buAutoNum type="arabicPeriod"/>
            </a:pPr>
            <a:r>
              <a:rPr lang="en-US">
                <a:highlight>
                  <a:srgbClr val="FFFFFF"/>
                </a:highlight>
                <a:latin typeface="Roboto Slab"/>
                <a:ea typeface="Roboto Slab"/>
                <a:cs typeface="Roboto Slab"/>
                <a:sym typeface="Roboto Slab"/>
              </a:rPr>
              <a:t>Image captioning has various applications such as recommendations in editing applications, usage in virtual assistants, for image indexing, for visually impaired persons, for social media, and several other natural language processing applications. </a:t>
            </a:r>
            <a:endParaRPr>
              <a:highlight>
                <a:srgbClr val="FFFFFF"/>
              </a:highlight>
              <a:latin typeface="Roboto Slab"/>
              <a:ea typeface="Roboto Slab"/>
              <a:cs typeface="Roboto Slab"/>
              <a:sym typeface="Roboto Slab"/>
            </a:endParaRPr>
          </a:p>
          <a:p>
            <a:pPr indent="-317500" lvl="0" marL="457200" marR="5080" rtl="0" algn="just">
              <a:lnSpc>
                <a:spcPct val="115000"/>
              </a:lnSpc>
              <a:spcBef>
                <a:spcPts val="0"/>
              </a:spcBef>
              <a:spcAft>
                <a:spcPts val="0"/>
              </a:spcAft>
              <a:buSzPts val="1400"/>
              <a:buFont typeface="Roboto Slab"/>
              <a:buAutoNum type="arabicPeriod"/>
            </a:pPr>
            <a:r>
              <a:rPr lang="en-US">
                <a:highlight>
                  <a:srgbClr val="FFFFFF"/>
                </a:highlight>
                <a:latin typeface="Roboto Slab"/>
                <a:ea typeface="Roboto Slab"/>
                <a:cs typeface="Roboto Slab"/>
                <a:sym typeface="Roboto Slab"/>
              </a:rPr>
              <a:t>Generally, a captioning model is a combination of two separate architecture that is CNN (Convolutional Neural Networks)&amp; RNN (Recurrent Neural Networks) and in this case LSTM (Long Short Term Memory), which is a special kind of RNN that includes a memory cell, in order to maintain the information for a longer period of time.</a:t>
            </a:r>
            <a:endParaRPr>
              <a:highlight>
                <a:srgbClr val="FFFFFF"/>
              </a:highlight>
              <a:latin typeface="Roboto Slab"/>
              <a:ea typeface="Roboto Slab"/>
              <a:cs typeface="Roboto Slab"/>
              <a:sym typeface="Roboto Slab"/>
            </a:endParaRPr>
          </a:p>
          <a:p>
            <a:pPr indent="0" lvl="0" marL="0" marR="5080" rtl="0" algn="just">
              <a:lnSpc>
                <a:spcPct val="115000"/>
              </a:lnSpc>
              <a:spcBef>
                <a:spcPts val="90"/>
              </a:spcBef>
              <a:spcAft>
                <a:spcPts val="0"/>
              </a:spcAft>
              <a:buNone/>
            </a:pPr>
            <a:r>
              <a:rPr lang="en-US">
                <a:highlight>
                  <a:srgbClr val="FFFFFF"/>
                </a:highlight>
                <a:latin typeface="Roboto Slab"/>
                <a:ea typeface="Roboto Slab"/>
                <a:cs typeface="Roboto Slab"/>
                <a:sym typeface="Roboto Slab"/>
              </a:rPr>
              <a:t>Many systems use Vanilla RNN for this problem statement, but using LSTM we maintain the meaning of the caption predicted so far by remembering it, and use that to produce the next word. Hence it is an improvement over the classic model. </a:t>
            </a:r>
            <a:endParaRPr>
              <a:highlight>
                <a:srgbClr val="FFFFFF"/>
              </a:highlight>
              <a:latin typeface="Roboto Slab"/>
              <a:ea typeface="Roboto Slab"/>
              <a:cs typeface="Roboto Slab"/>
              <a:sym typeface="Roboto Slab"/>
            </a:endParaRPr>
          </a:p>
          <a:p>
            <a:pPr indent="0" lvl="0" marL="12700" marR="5080" rtl="0" algn="just">
              <a:lnSpc>
                <a:spcPct val="115000"/>
              </a:lnSpc>
              <a:spcBef>
                <a:spcPts val="90"/>
              </a:spcBef>
              <a:spcAft>
                <a:spcPts val="0"/>
              </a:spcAft>
              <a:buNone/>
            </a:pPr>
            <a:r>
              <a:t/>
            </a:r>
            <a:endParaRPr sz="1500">
              <a:highlight>
                <a:srgbClr val="FFFFFF"/>
              </a:highlight>
              <a:latin typeface="Roboto Slab"/>
              <a:ea typeface="Roboto Slab"/>
              <a:cs typeface="Roboto Slab"/>
              <a:sym typeface="Roboto Slab"/>
            </a:endParaRPr>
          </a:p>
          <a:p>
            <a:pPr indent="0" lvl="0" marL="12700" marR="5080" rtl="0" algn="just">
              <a:lnSpc>
                <a:spcPct val="115000"/>
              </a:lnSpc>
              <a:spcBef>
                <a:spcPts val="90"/>
              </a:spcBef>
              <a:spcAft>
                <a:spcPts val="0"/>
              </a:spcAft>
              <a:buNone/>
            </a:pPr>
            <a:r>
              <a:t/>
            </a:r>
            <a:endParaRPr sz="1500">
              <a:highlight>
                <a:srgbClr val="FFFFFF"/>
              </a:highlight>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9"/>
          <p:cNvSpPr txBox="1"/>
          <p:nvPr>
            <p:ph type="title"/>
          </p:nvPr>
        </p:nvSpPr>
        <p:spPr>
          <a:xfrm>
            <a:off x="5330519" y="1156205"/>
            <a:ext cx="372999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Project Scope (cont.d)</a:t>
            </a:r>
            <a:endParaRPr/>
          </a:p>
        </p:txBody>
      </p:sp>
      <p:sp>
        <p:nvSpPr>
          <p:cNvPr id="91" name="Google Shape;91;p9"/>
          <p:cNvSpPr txBox="1"/>
          <p:nvPr/>
        </p:nvSpPr>
        <p:spPr>
          <a:xfrm>
            <a:off x="8915247" y="6399542"/>
            <a:ext cx="117475" cy="2235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300">
                <a:solidFill>
                  <a:schemeClr val="dk1"/>
                </a:solidFill>
                <a:latin typeface="Arial"/>
                <a:ea typeface="Arial"/>
                <a:cs typeface="Arial"/>
                <a:sym typeface="Arial"/>
              </a:rPr>
              <a:t>3</a:t>
            </a:r>
            <a:endParaRPr sz="1300">
              <a:solidFill>
                <a:schemeClr val="dk1"/>
              </a:solidFill>
              <a:latin typeface="Arial"/>
              <a:ea typeface="Arial"/>
              <a:cs typeface="Arial"/>
              <a:sym typeface="Arial"/>
            </a:endParaRPr>
          </a:p>
        </p:txBody>
      </p:sp>
      <p:sp>
        <p:nvSpPr>
          <p:cNvPr id="92" name="Google Shape;92;p9"/>
          <p:cNvSpPr txBox="1"/>
          <p:nvPr/>
        </p:nvSpPr>
        <p:spPr>
          <a:xfrm>
            <a:off x="527550" y="2220375"/>
            <a:ext cx="7809600" cy="3342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Slab"/>
              <a:buAutoNum type="arabicPeriod"/>
            </a:pPr>
            <a:r>
              <a:rPr lang="en-US">
                <a:latin typeface="Roboto Slab"/>
                <a:ea typeface="Roboto Slab"/>
                <a:cs typeface="Roboto Slab"/>
                <a:sym typeface="Roboto Slab"/>
              </a:rPr>
              <a:t>Image Captioning is one of the areas where Deep-Learning and Natural Language Processing meet. The idea comes from the inspiration of mimicking the remarkable human ability to compress huge amounts of salient visual information into descriptive language.</a:t>
            </a:r>
            <a:endParaRPr>
              <a:latin typeface="Roboto Slab"/>
              <a:ea typeface="Roboto Slab"/>
              <a:cs typeface="Roboto Slab"/>
              <a:sym typeface="Roboto Slab"/>
            </a:endParaRPr>
          </a:p>
          <a:p>
            <a:pPr indent="-317500" lvl="0" marL="457200" rtl="0" algn="l">
              <a:lnSpc>
                <a:spcPct val="115000"/>
              </a:lnSpc>
              <a:spcBef>
                <a:spcPts val="0"/>
              </a:spcBef>
              <a:spcAft>
                <a:spcPts val="0"/>
              </a:spcAft>
              <a:buSzPts val="1400"/>
              <a:buFont typeface="Roboto Slab"/>
              <a:buAutoNum type="arabicPeriod"/>
            </a:pPr>
            <a:r>
              <a:rPr lang="en-US">
                <a:solidFill>
                  <a:schemeClr val="dk1"/>
                </a:solidFill>
                <a:latin typeface="Roboto Slab"/>
                <a:ea typeface="Roboto Slab"/>
                <a:cs typeface="Roboto Slab"/>
                <a:sym typeface="Roboto Slab"/>
              </a:rPr>
              <a:t>It’s the most basic step to other complicated deep learning applications</a:t>
            </a:r>
            <a:r>
              <a:rPr lang="en-US">
                <a:latin typeface="Roboto Slab"/>
                <a:ea typeface="Roboto Slab"/>
                <a:cs typeface="Roboto Slab"/>
                <a:sym typeface="Roboto Slab"/>
              </a:rPr>
              <a:t> i</a:t>
            </a:r>
            <a:r>
              <a:rPr lang="en-US">
                <a:solidFill>
                  <a:schemeClr val="dk1"/>
                </a:solidFill>
                <a:highlight>
                  <a:srgbClr val="FFFFFF"/>
                </a:highlight>
                <a:latin typeface="Roboto Slab"/>
                <a:ea typeface="Roboto Slab"/>
                <a:cs typeface="Roboto Slab"/>
                <a:sym typeface="Roboto Slab"/>
              </a:rPr>
              <a:t>n areas such as web development, it’s good practice to provide a description for any image that appears on the page so that an image can be read or heard as opposed to just seen. This makes web content accessible.</a:t>
            </a:r>
            <a:endParaRPr>
              <a:solidFill>
                <a:schemeClr val="dk1"/>
              </a:solidFill>
              <a:highlight>
                <a:srgbClr val="FFFFFF"/>
              </a:highlight>
              <a:latin typeface="Roboto Slab"/>
              <a:ea typeface="Roboto Slab"/>
              <a:cs typeface="Roboto Slab"/>
              <a:sym typeface="Roboto Slab"/>
            </a:endParaRPr>
          </a:p>
          <a:p>
            <a:pPr indent="-330200" lvl="0" marL="457200" rtl="0" algn="l">
              <a:lnSpc>
                <a:spcPct val="115000"/>
              </a:lnSpc>
              <a:spcBef>
                <a:spcPts val="0"/>
              </a:spcBef>
              <a:spcAft>
                <a:spcPts val="0"/>
              </a:spcAft>
              <a:buClr>
                <a:schemeClr val="dk1"/>
              </a:buClr>
              <a:buSzPts val="1600"/>
              <a:buFont typeface="Georgia"/>
              <a:buAutoNum type="arabicPeriod"/>
            </a:pPr>
            <a:r>
              <a:rPr lang="en-US">
                <a:solidFill>
                  <a:schemeClr val="dk1"/>
                </a:solidFill>
                <a:highlight>
                  <a:srgbClr val="FFFFFF"/>
                </a:highlight>
                <a:latin typeface="Roboto Slab"/>
                <a:ea typeface="Roboto Slab"/>
                <a:cs typeface="Roboto Slab"/>
                <a:sym typeface="Roboto Slab"/>
              </a:rPr>
              <a:t>It can be used for Video processing techniques as the basic processing of a video begins with an image. (Video summarization, Scene extraction etc)</a:t>
            </a:r>
            <a:r>
              <a:rPr lang="en-US">
                <a:latin typeface="Roboto Slab"/>
                <a:ea typeface="Roboto Slab"/>
                <a:cs typeface="Roboto Slab"/>
                <a:sym typeface="Roboto Slab"/>
              </a:rPr>
              <a:t> </a:t>
            </a:r>
            <a:endParaRPr>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0"/>
          <p:cNvSpPr txBox="1"/>
          <p:nvPr>
            <p:ph type="title"/>
          </p:nvPr>
        </p:nvSpPr>
        <p:spPr>
          <a:xfrm>
            <a:off x="5470564" y="1156205"/>
            <a:ext cx="359727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Solution Architecture</a:t>
            </a:r>
            <a:endParaRPr/>
          </a:p>
        </p:txBody>
      </p:sp>
      <p:sp>
        <p:nvSpPr>
          <p:cNvPr id="98" name="Google Shape;98;p10"/>
          <p:cNvSpPr txBox="1"/>
          <p:nvPr/>
        </p:nvSpPr>
        <p:spPr>
          <a:xfrm>
            <a:off x="8889847" y="6415182"/>
            <a:ext cx="168275" cy="210185"/>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99" name="Google Shape;99;p10"/>
          <p:cNvSpPr txBox="1"/>
          <p:nvPr/>
        </p:nvSpPr>
        <p:spPr>
          <a:xfrm>
            <a:off x="73024" y="1616786"/>
            <a:ext cx="7221220" cy="1380506"/>
          </a:xfrm>
          <a:prstGeom prst="rect">
            <a:avLst/>
          </a:prstGeom>
          <a:noFill/>
          <a:ln>
            <a:noFill/>
          </a:ln>
        </p:spPr>
        <p:txBody>
          <a:bodyPr anchorCtr="0" anchor="t" bIns="0" lIns="0" spcFirstLastPara="1" rIns="0" wrap="square" tIns="71750">
            <a:noAutofit/>
          </a:bodyPr>
          <a:lstStyle/>
          <a:p>
            <a:pPr indent="0" lvl="0" marL="469265" marR="0" rtl="0" algn="l">
              <a:lnSpc>
                <a:spcPct val="100000"/>
              </a:lnSpc>
              <a:spcBef>
                <a:spcPts val="0"/>
              </a:spcBef>
              <a:spcAft>
                <a:spcPts val="0"/>
              </a:spcAft>
              <a:buNone/>
            </a:pPr>
            <a:r>
              <a:t/>
            </a:r>
            <a:endParaRPr sz="1400">
              <a:solidFill>
                <a:schemeClr val="dk1"/>
              </a:solidFill>
              <a:latin typeface="Roboto Slab"/>
              <a:ea typeface="Roboto Slab"/>
              <a:cs typeface="Roboto Slab"/>
              <a:sym typeface="Roboto Slab"/>
            </a:endParaRPr>
          </a:p>
          <a:p>
            <a:pPr indent="0" lvl="0" marL="469265" marR="0" rtl="0" algn="l">
              <a:lnSpc>
                <a:spcPct val="100000"/>
              </a:lnSpc>
              <a:spcBef>
                <a:spcPts val="0"/>
              </a:spcBef>
              <a:spcAft>
                <a:spcPts val="0"/>
              </a:spcAft>
              <a:buNone/>
            </a:pPr>
            <a:r>
              <a:rPr lang="en-US">
                <a:solidFill>
                  <a:schemeClr val="dk1"/>
                </a:solidFill>
                <a:latin typeface="Roboto Slab"/>
                <a:ea typeface="Roboto Slab"/>
                <a:cs typeface="Roboto Slab"/>
                <a:sym typeface="Roboto Slab"/>
              </a:rPr>
              <a:t>Our Model comprises of two basic components:</a:t>
            </a:r>
            <a:endParaRPr>
              <a:solidFill>
                <a:schemeClr val="dk1"/>
              </a:solidFill>
              <a:latin typeface="Roboto Slab"/>
              <a:ea typeface="Roboto Slab"/>
              <a:cs typeface="Roboto Slab"/>
              <a:sym typeface="Roboto Slab"/>
            </a:endParaRPr>
          </a:p>
          <a:p>
            <a:pPr indent="-317500" lvl="0" marL="914400" marR="0" rtl="0" algn="l">
              <a:lnSpc>
                <a:spcPct val="100000"/>
              </a:lnSpc>
              <a:spcBef>
                <a:spcPts val="0"/>
              </a:spcBef>
              <a:spcAft>
                <a:spcPts val="0"/>
              </a:spcAft>
              <a:buClr>
                <a:schemeClr val="dk1"/>
              </a:buClr>
              <a:buSzPts val="1400"/>
              <a:buFont typeface="Roboto Slab"/>
              <a:buAutoNum type="arabicPeriod"/>
            </a:pPr>
            <a:r>
              <a:rPr lang="en-US">
                <a:solidFill>
                  <a:schemeClr val="dk1"/>
                </a:solidFill>
                <a:latin typeface="Roboto Slab"/>
                <a:ea typeface="Roboto Slab"/>
                <a:cs typeface="Roboto Slab"/>
                <a:sym typeface="Roboto Slab"/>
              </a:rPr>
              <a:t>Convolutional Neural Network: This is used for extracting the most important features of the input image, breaking down an image of size 224*224*3 into a vector of 1*4096 recognizable features.</a:t>
            </a:r>
            <a:endParaRPr>
              <a:solidFill>
                <a:schemeClr val="dk1"/>
              </a:solidFill>
              <a:latin typeface="Roboto Slab"/>
              <a:ea typeface="Roboto Slab"/>
              <a:cs typeface="Roboto Slab"/>
              <a:sym typeface="Roboto Slab"/>
            </a:endParaRPr>
          </a:p>
          <a:p>
            <a:pPr indent="-317500" lvl="0" marL="914400" marR="0" rtl="0" algn="l">
              <a:lnSpc>
                <a:spcPct val="100000"/>
              </a:lnSpc>
              <a:spcBef>
                <a:spcPts val="0"/>
              </a:spcBef>
              <a:spcAft>
                <a:spcPts val="0"/>
              </a:spcAft>
              <a:buClr>
                <a:schemeClr val="dk1"/>
              </a:buClr>
              <a:buSzPts val="1400"/>
              <a:buFont typeface="Roboto Slab"/>
              <a:buAutoNum type="arabicPeriod"/>
            </a:pPr>
            <a:r>
              <a:rPr lang="en-US">
                <a:solidFill>
                  <a:schemeClr val="dk1"/>
                </a:solidFill>
                <a:latin typeface="Roboto Slab"/>
                <a:ea typeface="Roboto Slab"/>
                <a:cs typeface="Roboto Slab"/>
                <a:sym typeface="Roboto Slab"/>
              </a:rPr>
              <a:t>Recurrent Neural Network: Input to this component of the model are the features, in which we implement LSTM cells, an improvised concept of RNN involving memory. Input to the cell at time step t will be the caption predicted at time step t-1 and the weights are accordingly adjusted to produce the most probable word keeping the embeddings into consideration.</a:t>
            </a:r>
            <a:endParaRPr>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469265" marR="0" rtl="0" algn="l">
              <a:lnSpc>
                <a:spcPct val="100000"/>
              </a:lnSpc>
              <a:spcBef>
                <a:spcPts val="565"/>
              </a:spcBef>
              <a:spcAft>
                <a:spcPts val="0"/>
              </a:spcAft>
              <a:buNone/>
            </a:pPr>
            <a:r>
              <a:t/>
            </a:r>
            <a:endParaRPr sz="1400">
              <a:solidFill>
                <a:schemeClr val="dk1"/>
              </a:solidFill>
              <a:latin typeface="Trebuchet MS"/>
              <a:ea typeface="Trebuchet MS"/>
              <a:cs typeface="Trebuchet MS"/>
              <a:sym typeface="Trebuchet MS"/>
            </a:endParaRPr>
          </a:p>
        </p:txBody>
      </p:sp>
      <p:pic>
        <p:nvPicPr>
          <p:cNvPr id="100" name="Google Shape;100;p10"/>
          <p:cNvPicPr preferRelativeResize="0"/>
          <p:nvPr/>
        </p:nvPicPr>
        <p:blipFill>
          <a:blip r:embed="rId3">
            <a:alphaModFix/>
          </a:blip>
          <a:stretch>
            <a:fillRect/>
          </a:stretch>
        </p:blipFill>
        <p:spPr>
          <a:xfrm>
            <a:off x="1920350" y="3996975"/>
            <a:ext cx="4431573" cy="2628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1"/>
          <p:cNvSpPr txBox="1"/>
          <p:nvPr>
            <p:ph type="title"/>
          </p:nvPr>
        </p:nvSpPr>
        <p:spPr>
          <a:xfrm>
            <a:off x="2372393" y="1156205"/>
            <a:ext cx="6689700" cy="369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Model</a:t>
            </a:r>
            <a:endParaRPr/>
          </a:p>
        </p:txBody>
      </p:sp>
      <p:sp>
        <p:nvSpPr>
          <p:cNvPr id="106" name="Google Shape;106;p11"/>
          <p:cNvSpPr txBox="1"/>
          <p:nvPr/>
        </p:nvSpPr>
        <p:spPr>
          <a:xfrm>
            <a:off x="233375" y="1624900"/>
            <a:ext cx="7849200" cy="507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222222"/>
              </a:buClr>
              <a:buSzPts val="1400"/>
              <a:buFont typeface="Roboto Slab"/>
              <a:buAutoNum type="arabicPeriod"/>
            </a:pPr>
            <a:r>
              <a:rPr lang="en-US">
                <a:solidFill>
                  <a:srgbClr val="222222"/>
                </a:solidFill>
                <a:latin typeface="Roboto Slab"/>
                <a:ea typeface="Roboto Slab"/>
                <a:cs typeface="Roboto Slab"/>
                <a:sym typeface="Roboto Slab"/>
              </a:rPr>
              <a:t>We take the image embedding from the VGG-16 model and use it to train the rest of our model.We pre-computed the 4,096 dimensional features to speed up training.</a:t>
            </a:r>
            <a:endParaRPr>
              <a:solidFill>
                <a:srgbClr val="222222"/>
              </a:solidFill>
              <a:latin typeface="Roboto Slab"/>
              <a:ea typeface="Roboto Slab"/>
              <a:cs typeface="Roboto Slab"/>
              <a:sym typeface="Roboto Slab"/>
            </a:endParaRPr>
          </a:p>
          <a:p>
            <a:pPr indent="0" lvl="0" marL="457200" rtl="0" algn="l">
              <a:spcBef>
                <a:spcPts val="0"/>
              </a:spcBef>
              <a:spcAft>
                <a:spcPts val="0"/>
              </a:spcAft>
              <a:buNone/>
            </a:pPr>
            <a:r>
              <a:t/>
            </a:r>
            <a:endParaRPr>
              <a:solidFill>
                <a:srgbClr val="222222"/>
              </a:solidFill>
              <a:latin typeface="Roboto Slab"/>
              <a:ea typeface="Roboto Slab"/>
              <a:cs typeface="Roboto Slab"/>
              <a:sym typeface="Roboto Slab"/>
            </a:endParaRPr>
          </a:p>
          <a:p>
            <a:pPr indent="-317500" lvl="0" marL="457200" rtl="0" algn="l">
              <a:spcBef>
                <a:spcPts val="0"/>
              </a:spcBef>
              <a:spcAft>
                <a:spcPts val="0"/>
              </a:spcAft>
              <a:buClr>
                <a:srgbClr val="222222"/>
              </a:buClr>
              <a:buSzPts val="1400"/>
              <a:buFont typeface="Roboto Slab"/>
              <a:buAutoNum type="arabicPeriod"/>
            </a:pPr>
            <a:r>
              <a:rPr lang="en-US">
                <a:solidFill>
                  <a:srgbClr val="222222"/>
                </a:solidFill>
                <a:latin typeface="Roboto Slab"/>
                <a:ea typeface="Roboto Slab"/>
                <a:cs typeface="Roboto Slab"/>
                <a:sym typeface="Roboto Slab"/>
              </a:rPr>
              <a:t>Writing them into a npy file, we make our work easier by using them to train the RNN.</a:t>
            </a:r>
            <a:endParaRPr>
              <a:solidFill>
                <a:srgbClr val="222222"/>
              </a:solidFill>
              <a:latin typeface="Roboto Slab"/>
              <a:ea typeface="Roboto Slab"/>
              <a:cs typeface="Roboto Slab"/>
              <a:sym typeface="Roboto Slab"/>
            </a:endParaRPr>
          </a:p>
          <a:p>
            <a:pPr indent="0" lvl="0" marL="457200" rtl="0" algn="l">
              <a:spcBef>
                <a:spcPts val="0"/>
              </a:spcBef>
              <a:spcAft>
                <a:spcPts val="0"/>
              </a:spcAft>
              <a:buNone/>
            </a:pPr>
            <a:r>
              <a:t/>
            </a:r>
            <a:endParaRPr>
              <a:solidFill>
                <a:srgbClr val="222222"/>
              </a:solidFill>
              <a:latin typeface="Roboto Slab"/>
              <a:ea typeface="Roboto Slab"/>
              <a:cs typeface="Roboto Slab"/>
              <a:sym typeface="Roboto Slab"/>
            </a:endParaRPr>
          </a:p>
          <a:p>
            <a:pPr indent="-317500" lvl="0" marL="457200" rtl="0" algn="l">
              <a:spcBef>
                <a:spcPts val="0"/>
              </a:spcBef>
              <a:spcAft>
                <a:spcPts val="0"/>
              </a:spcAft>
              <a:buClr>
                <a:srgbClr val="222222"/>
              </a:buClr>
              <a:buSzPts val="1400"/>
              <a:buFont typeface="Roboto Slab"/>
              <a:buAutoNum type="arabicPeriod"/>
            </a:pPr>
            <a:r>
              <a:rPr lang="en-US">
                <a:solidFill>
                  <a:srgbClr val="222222"/>
                </a:solidFill>
                <a:latin typeface="Roboto Slab"/>
                <a:ea typeface="Roboto Slab"/>
                <a:cs typeface="Roboto Slab"/>
                <a:sym typeface="Roboto Slab"/>
              </a:rPr>
              <a:t>To transform words into a fixed-length representation suitable for LSTM input, we use an embedding layer that learns to map words to 256 dimensional textual features (or word-embeddings). Word-embeddings help us represent our words as vectors, where similar word-vectors are semantically similar.</a:t>
            </a:r>
            <a:endParaRPr>
              <a:solidFill>
                <a:srgbClr val="222222"/>
              </a:solidFill>
              <a:latin typeface="Roboto Slab"/>
              <a:ea typeface="Roboto Slab"/>
              <a:cs typeface="Roboto Slab"/>
              <a:sym typeface="Roboto Slab"/>
            </a:endParaRPr>
          </a:p>
          <a:p>
            <a:pPr indent="0" lvl="0" marL="457200" rtl="0" algn="l">
              <a:spcBef>
                <a:spcPts val="0"/>
              </a:spcBef>
              <a:spcAft>
                <a:spcPts val="0"/>
              </a:spcAft>
              <a:buNone/>
            </a:pPr>
            <a:r>
              <a:t/>
            </a:r>
            <a:endParaRPr>
              <a:solidFill>
                <a:srgbClr val="222222"/>
              </a:solidFill>
              <a:latin typeface="Roboto Slab"/>
              <a:ea typeface="Roboto Slab"/>
              <a:cs typeface="Roboto Slab"/>
              <a:sym typeface="Roboto Slab"/>
            </a:endParaRPr>
          </a:p>
          <a:p>
            <a:pPr indent="-317500" lvl="0" marL="457200" rtl="0" algn="l">
              <a:spcBef>
                <a:spcPts val="0"/>
              </a:spcBef>
              <a:spcAft>
                <a:spcPts val="0"/>
              </a:spcAft>
              <a:buClr>
                <a:srgbClr val="222222"/>
              </a:buClr>
              <a:buSzPts val="1400"/>
              <a:buFont typeface="Roboto Slab"/>
              <a:buAutoNum type="arabicPeriod"/>
            </a:pPr>
            <a:r>
              <a:rPr lang="en-US">
                <a:solidFill>
                  <a:srgbClr val="222222"/>
                </a:solidFill>
                <a:latin typeface="Roboto Slab"/>
                <a:ea typeface="Roboto Slab"/>
                <a:cs typeface="Roboto Slab"/>
                <a:sym typeface="Roboto Slab"/>
              </a:rPr>
              <a:t>Our custom RNN model consists of a BasicLSTMCell implemented using Tensorflow, used to generate a word at every time step, looped till the </a:t>
            </a:r>
            <a:r>
              <a:rPr lang="en-US">
                <a:solidFill>
                  <a:srgbClr val="222222"/>
                </a:solidFill>
                <a:latin typeface="Roboto Slab"/>
                <a:ea typeface="Roboto Slab"/>
                <a:cs typeface="Roboto Slab"/>
                <a:sym typeface="Roboto Slab"/>
              </a:rPr>
              <a:t>maximum</a:t>
            </a:r>
            <a:r>
              <a:rPr lang="en-US">
                <a:solidFill>
                  <a:srgbClr val="222222"/>
                </a:solidFill>
                <a:latin typeface="Roboto Slab"/>
                <a:ea typeface="Roboto Slab"/>
                <a:cs typeface="Roboto Slab"/>
                <a:sym typeface="Roboto Slab"/>
              </a:rPr>
              <a:t> number of words that constitute a caption.</a:t>
            </a:r>
            <a:endParaRPr>
              <a:solidFill>
                <a:srgbClr val="222222"/>
              </a:solidFill>
              <a:latin typeface="Roboto Slab"/>
              <a:ea typeface="Roboto Slab"/>
              <a:cs typeface="Roboto Slab"/>
              <a:sym typeface="Roboto Slab"/>
            </a:endParaRPr>
          </a:p>
          <a:p>
            <a:pPr indent="0" lvl="0" marL="457200" rtl="0" algn="l">
              <a:spcBef>
                <a:spcPts val="0"/>
              </a:spcBef>
              <a:spcAft>
                <a:spcPts val="0"/>
              </a:spcAft>
              <a:buNone/>
            </a:pPr>
            <a:r>
              <a:t/>
            </a:r>
            <a:endParaRPr>
              <a:solidFill>
                <a:srgbClr val="222222"/>
              </a:solidFill>
              <a:latin typeface="Roboto Slab"/>
              <a:ea typeface="Roboto Slab"/>
              <a:cs typeface="Roboto Slab"/>
              <a:sym typeface="Roboto Slab"/>
            </a:endParaRPr>
          </a:p>
          <a:p>
            <a:pPr indent="-317500" lvl="0" marL="457200" rtl="0" algn="l">
              <a:spcBef>
                <a:spcPts val="0"/>
              </a:spcBef>
              <a:spcAft>
                <a:spcPts val="0"/>
              </a:spcAft>
              <a:buClr>
                <a:srgbClr val="222222"/>
              </a:buClr>
              <a:buSzPts val="1400"/>
              <a:buFont typeface="Roboto Slab"/>
              <a:buAutoNum type="arabicPeriod"/>
            </a:pPr>
            <a:r>
              <a:rPr lang="en-US">
                <a:solidFill>
                  <a:srgbClr val="222222"/>
                </a:solidFill>
                <a:latin typeface="Roboto Slab"/>
                <a:ea typeface="Roboto Slab"/>
                <a:cs typeface="Roboto Slab"/>
                <a:sym typeface="Roboto Slab"/>
              </a:rPr>
              <a:t>From the available captions, vocabulary is formed by setting a threshold on the frequency of the words. Each word is mapped into a 256 dimension vector. Also, the image is mapped into a word space to provide appropriate input to the LSTM cell.</a:t>
            </a:r>
            <a:endParaRPr>
              <a:solidFill>
                <a:srgbClr val="222222"/>
              </a:solidFill>
              <a:latin typeface="Roboto Slab"/>
              <a:ea typeface="Roboto Slab"/>
              <a:cs typeface="Roboto Slab"/>
              <a:sym typeface="Roboto Slab"/>
            </a:endParaRPr>
          </a:p>
          <a:p>
            <a:pPr indent="0" lvl="0" marL="457200" rtl="0" algn="l">
              <a:spcBef>
                <a:spcPts val="0"/>
              </a:spcBef>
              <a:spcAft>
                <a:spcPts val="0"/>
              </a:spcAft>
              <a:buNone/>
            </a:pPr>
            <a:r>
              <a:t/>
            </a:r>
            <a:endParaRPr>
              <a:solidFill>
                <a:srgbClr val="222222"/>
              </a:solidFill>
              <a:latin typeface="Roboto Slab"/>
              <a:ea typeface="Roboto Slab"/>
              <a:cs typeface="Roboto Slab"/>
              <a:sym typeface="Roboto Slab"/>
            </a:endParaRPr>
          </a:p>
          <a:p>
            <a:pPr indent="-317500" lvl="0" marL="457200" rtl="0" algn="l">
              <a:spcBef>
                <a:spcPts val="0"/>
              </a:spcBef>
              <a:spcAft>
                <a:spcPts val="0"/>
              </a:spcAft>
              <a:buClr>
                <a:srgbClr val="222222"/>
              </a:buClr>
              <a:buSzPts val="1400"/>
              <a:buFont typeface="Roboto Slab"/>
              <a:buAutoNum type="arabicPeriod"/>
            </a:pPr>
            <a:r>
              <a:rPr lang="en-US">
                <a:solidFill>
                  <a:srgbClr val="222222"/>
                </a:solidFill>
                <a:latin typeface="Roboto Slab"/>
                <a:ea typeface="Roboto Slab"/>
                <a:cs typeface="Roboto Slab"/>
                <a:sym typeface="Roboto Slab"/>
              </a:rPr>
              <a:t>To predict the next word, the embeddings of the previous word are passed to the LSTM and finally in the end these features are encoded back into words Caption is generated using a naive greedy approach.</a:t>
            </a:r>
            <a:endParaRPr>
              <a:solidFill>
                <a:srgbClr val="222222"/>
              </a:solidFill>
              <a:latin typeface="Roboto Slab"/>
              <a:ea typeface="Roboto Slab"/>
              <a:cs typeface="Roboto Slab"/>
              <a:sym typeface="Roboto Slab"/>
            </a:endParaRPr>
          </a:p>
          <a:p>
            <a:pPr indent="0" lvl="0" marL="457200" rtl="0" algn="l">
              <a:spcBef>
                <a:spcPts val="0"/>
              </a:spcBef>
              <a:spcAft>
                <a:spcPts val="0"/>
              </a:spcAft>
              <a:buNone/>
            </a:pPr>
            <a:r>
              <a:t/>
            </a:r>
            <a:endParaRPr sz="1500">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2"/>
          <p:cNvSpPr txBox="1"/>
          <p:nvPr>
            <p:ph type="title"/>
          </p:nvPr>
        </p:nvSpPr>
        <p:spPr>
          <a:xfrm>
            <a:off x="2372393" y="1209880"/>
            <a:ext cx="6689700" cy="369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Math used</a:t>
            </a:r>
            <a:endParaRPr/>
          </a:p>
        </p:txBody>
      </p:sp>
      <p:sp>
        <p:nvSpPr>
          <p:cNvPr id="112" name="Google Shape;112;p12"/>
          <p:cNvSpPr txBox="1"/>
          <p:nvPr/>
        </p:nvSpPr>
        <p:spPr>
          <a:xfrm>
            <a:off x="279925" y="1766850"/>
            <a:ext cx="8094300" cy="42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Slab"/>
                <a:ea typeface="Roboto Slab"/>
                <a:cs typeface="Roboto Slab"/>
                <a:sym typeface="Roboto Slab"/>
              </a:rPr>
              <a:t>Using the Basic LSTM cell implemented by tensorflow, we make use of the following architecture:</a:t>
            </a:r>
            <a:endParaRPr>
              <a:latin typeface="Roboto Slab"/>
              <a:ea typeface="Roboto Slab"/>
              <a:cs typeface="Roboto Slab"/>
              <a:sym typeface="Roboto Slab"/>
            </a:endParaRPr>
          </a:p>
          <a:p>
            <a:pPr indent="0" lvl="0" marL="0" rtl="0" algn="l">
              <a:spcBef>
                <a:spcPts val="0"/>
              </a:spcBef>
              <a:spcAft>
                <a:spcPts val="0"/>
              </a:spcAft>
              <a:buNone/>
            </a:pPr>
            <a:r>
              <a:rPr lang="en-US">
                <a:latin typeface="Roboto Slab"/>
                <a:ea typeface="Roboto Slab"/>
                <a:cs typeface="Roboto Slab"/>
                <a:sym typeface="Roboto Slab"/>
              </a:rPr>
              <a:t>							</a:t>
            </a:r>
            <a:endParaRPr>
              <a:latin typeface="Roboto Slab"/>
              <a:ea typeface="Roboto Slab"/>
              <a:cs typeface="Roboto Slab"/>
              <a:sym typeface="Roboto Slab"/>
            </a:endParaRPr>
          </a:p>
          <a:p>
            <a:pPr indent="0" lvl="0" marL="0" rtl="0" algn="l">
              <a:spcBef>
                <a:spcPts val="0"/>
              </a:spcBef>
              <a:spcAft>
                <a:spcPts val="0"/>
              </a:spcAft>
              <a:buNone/>
            </a:pPr>
            <a:r>
              <a:rPr lang="en-US">
                <a:latin typeface="Roboto Slab"/>
                <a:ea typeface="Roboto Slab"/>
                <a:cs typeface="Roboto Slab"/>
                <a:sym typeface="Roboto Slab"/>
              </a:rPr>
              <a:t>				</a:t>
            </a:r>
            <a:endParaRPr>
              <a:latin typeface="Roboto Slab"/>
              <a:ea typeface="Roboto Slab"/>
              <a:cs typeface="Roboto Slab"/>
              <a:sym typeface="Roboto Slab"/>
            </a:endParaRPr>
          </a:p>
          <a:p>
            <a:pPr indent="0" lvl="0" marL="0" rtl="0" algn="l">
              <a:spcBef>
                <a:spcPts val="0"/>
              </a:spcBef>
              <a:spcAft>
                <a:spcPts val="0"/>
              </a:spcAft>
              <a:buNone/>
            </a:pPr>
            <a:r>
              <a:t/>
            </a:r>
            <a:endParaRPr>
              <a:latin typeface="Roboto Slab"/>
              <a:ea typeface="Roboto Slab"/>
              <a:cs typeface="Roboto Slab"/>
              <a:sym typeface="Roboto Slab"/>
            </a:endParaRPr>
          </a:p>
        </p:txBody>
      </p:sp>
      <p:pic>
        <p:nvPicPr>
          <p:cNvPr id="113" name="Google Shape;113;p12"/>
          <p:cNvPicPr preferRelativeResize="0"/>
          <p:nvPr/>
        </p:nvPicPr>
        <p:blipFill rotWithShape="1">
          <a:blip r:embed="rId3">
            <a:alphaModFix/>
          </a:blip>
          <a:srcRect b="0" l="0" r="29745" t="0"/>
          <a:stretch/>
        </p:blipFill>
        <p:spPr>
          <a:xfrm>
            <a:off x="408000" y="2651388"/>
            <a:ext cx="2678550" cy="2487925"/>
          </a:xfrm>
          <a:prstGeom prst="rect">
            <a:avLst/>
          </a:prstGeom>
          <a:noFill/>
          <a:ln>
            <a:noFill/>
          </a:ln>
        </p:spPr>
      </p:pic>
      <p:sp>
        <p:nvSpPr>
          <p:cNvPr id="114" name="Google Shape;114;p12"/>
          <p:cNvSpPr txBox="1"/>
          <p:nvPr/>
        </p:nvSpPr>
        <p:spPr>
          <a:xfrm>
            <a:off x="3638950" y="2676575"/>
            <a:ext cx="10731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115" name="Google Shape;115;p12"/>
          <p:cNvSpPr txBox="1"/>
          <p:nvPr/>
        </p:nvSpPr>
        <p:spPr>
          <a:xfrm>
            <a:off x="3534025" y="2427875"/>
            <a:ext cx="4618500" cy="23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Slab"/>
                <a:ea typeface="Roboto Slab"/>
                <a:cs typeface="Roboto Slab"/>
                <a:sym typeface="Roboto Slab"/>
              </a:rPr>
              <a:t>Forget gate represented by f</a:t>
            </a:r>
            <a:r>
              <a:rPr baseline="-25000" lang="en-US">
                <a:latin typeface="Roboto Slab"/>
                <a:ea typeface="Roboto Slab"/>
                <a:cs typeface="Roboto Slab"/>
                <a:sym typeface="Roboto Slab"/>
              </a:rPr>
              <a:t>t</a:t>
            </a:r>
            <a:endParaRPr baseline="-25000">
              <a:latin typeface="Roboto Slab"/>
              <a:ea typeface="Roboto Slab"/>
              <a:cs typeface="Roboto Slab"/>
              <a:sym typeface="Roboto Slab"/>
            </a:endParaRPr>
          </a:p>
          <a:p>
            <a:pPr indent="0" lvl="0" marL="0" rtl="0" algn="l">
              <a:spcBef>
                <a:spcPts val="0"/>
              </a:spcBef>
              <a:spcAft>
                <a:spcPts val="0"/>
              </a:spcAft>
              <a:buNone/>
            </a:pPr>
            <a:r>
              <a:rPr lang="en-US">
                <a:latin typeface="Roboto Slab"/>
                <a:ea typeface="Roboto Slab"/>
                <a:cs typeface="Roboto Slab"/>
                <a:sym typeface="Roboto Slab"/>
              </a:rPr>
              <a:t>Input gate represented by i</a:t>
            </a:r>
            <a:r>
              <a:rPr baseline="-25000" lang="en-US">
                <a:latin typeface="Roboto Slab"/>
                <a:ea typeface="Roboto Slab"/>
                <a:cs typeface="Roboto Slab"/>
                <a:sym typeface="Roboto Slab"/>
              </a:rPr>
              <a:t>t</a:t>
            </a:r>
            <a:endParaRPr>
              <a:latin typeface="Roboto Slab"/>
              <a:ea typeface="Roboto Slab"/>
              <a:cs typeface="Roboto Slab"/>
              <a:sym typeface="Roboto Slab"/>
            </a:endParaRPr>
          </a:p>
          <a:p>
            <a:pPr indent="0" lvl="0" marL="0" rtl="0" algn="l">
              <a:spcBef>
                <a:spcPts val="0"/>
              </a:spcBef>
              <a:spcAft>
                <a:spcPts val="0"/>
              </a:spcAft>
              <a:buNone/>
            </a:pPr>
            <a:r>
              <a:rPr lang="en-US">
                <a:latin typeface="Roboto Slab"/>
                <a:ea typeface="Roboto Slab"/>
                <a:cs typeface="Roboto Slab"/>
                <a:sym typeface="Roboto Slab"/>
              </a:rPr>
              <a:t>Output gate represented by o</a:t>
            </a:r>
            <a:r>
              <a:rPr baseline="-25000" lang="en-US">
                <a:latin typeface="Roboto Slab"/>
                <a:ea typeface="Roboto Slab"/>
                <a:cs typeface="Roboto Slab"/>
                <a:sym typeface="Roboto Slab"/>
              </a:rPr>
              <a:t>t</a:t>
            </a:r>
            <a:endParaRPr baseline="-25000">
              <a:latin typeface="Roboto Slab"/>
              <a:ea typeface="Roboto Slab"/>
              <a:cs typeface="Roboto Slab"/>
              <a:sym typeface="Roboto Slab"/>
            </a:endParaRPr>
          </a:p>
          <a:p>
            <a:pPr indent="0" lvl="0" marL="0" rtl="0" algn="l">
              <a:spcBef>
                <a:spcPts val="0"/>
              </a:spcBef>
              <a:spcAft>
                <a:spcPts val="0"/>
              </a:spcAft>
              <a:buNone/>
            </a:pPr>
            <a:r>
              <a:t/>
            </a:r>
            <a:endParaRPr>
              <a:latin typeface="Trebuchet MS"/>
              <a:ea typeface="Trebuchet MS"/>
              <a:cs typeface="Trebuchet MS"/>
              <a:sym typeface="Trebuchet MS"/>
            </a:endParaRPr>
          </a:p>
        </p:txBody>
      </p:sp>
      <p:pic>
        <p:nvPicPr>
          <p:cNvPr id="116" name="Google Shape;116;p12"/>
          <p:cNvPicPr preferRelativeResize="0"/>
          <p:nvPr/>
        </p:nvPicPr>
        <p:blipFill>
          <a:blip r:embed="rId4">
            <a:alphaModFix/>
          </a:blip>
          <a:stretch>
            <a:fillRect/>
          </a:stretch>
        </p:blipFill>
        <p:spPr>
          <a:xfrm>
            <a:off x="3638950" y="3229588"/>
            <a:ext cx="3200400" cy="1800225"/>
          </a:xfrm>
          <a:prstGeom prst="rect">
            <a:avLst/>
          </a:prstGeom>
          <a:noFill/>
          <a:ln>
            <a:noFill/>
          </a:ln>
        </p:spPr>
      </p:pic>
      <p:sp>
        <p:nvSpPr>
          <p:cNvPr id="117" name="Google Shape;117;p12"/>
          <p:cNvSpPr txBox="1"/>
          <p:nvPr/>
        </p:nvSpPr>
        <p:spPr>
          <a:xfrm>
            <a:off x="279925" y="5213550"/>
            <a:ext cx="7872600" cy="12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Slab"/>
                <a:ea typeface="Roboto Slab"/>
                <a:cs typeface="Roboto Slab"/>
                <a:sym typeface="Roboto Slab"/>
              </a:rPr>
              <a:t>We use a batch size of 128 and number of units in LSTM cells 256.</a:t>
            </a:r>
            <a:endParaRPr>
              <a:latin typeface="Roboto Slab"/>
              <a:ea typeface="Roboto Slab"/>
              <a:cs typeface="Roboto Slab"/>
              <a:sym typeface="Roboto Slab"/>
            </a:endParaRPr>
          </a:p>
          <a:p>
            <a:pPr indent="0" lvl="0" marL="0" rtl="0" algn="l">
              <a:spcBef>
                <a:spcPts val="0"/>
              </a:spcBef>
              <a:spcAft>
                <a:spcPts val="0"/>
              </a:spcAft>
              <a:buNone/>
            </a:pPr>
            <a:r>
              <a:rPr lang="en-US">
                <a:latin typeface="Roboto Slab"/>
                <a:ea typeface="Roboto Slab"/>
                <a:cs typeface="Roboto Slab"/>
                <a:sym typeface="Roboto Slab"/>
              </a:rPr>
              <a:t>Weights that are learnt by our model - (Vocabulary size = 996 words)</a:t>
            </a:r>
            <a:endParaRPr>
              <a:latin typeface="Roboto Slab"/>
              <a:ea typeface="Roboto Slab"/>
              <a:cs typeface="Roboto Slab"/>
              <a:sym typeface="Roboto Slab"/>
            </a:endParaRPr>
          </a:p>
          <a:p>
            <a:pPr indent="0" lvl="0" marL="0" rtl="0" algn="l">
              <a:spcBef>
                <a:spcPts val="0"/>
              </a:spcBef>
              <a:spcAft>
                <a:spcPts val="0"/>
              </a:spcAft>
              <a:buNone/>
            </a:pPr>
            <a:r>
              <a:rPr lang="en-US">
                <a:latin typeface="Roboto Slab"/>
                <a:ea typeface="Roboto Slab"/>
                <a:cs typeface="Roboto Slab"/>
                <a:sym typeface="Roboto Slab"/>
              </a:rPr>
              <a:t>Word embedding(996 * 256), Word embedding bias (256 * 1)</a:t>
            </a:r>
            <a:endParaRPr>
              <a:latin typeface="Roboto Slab"/>
              <a:ea typeface="Roboto Slab"/>
              <a:cs typeface="Roboto Slab"/>
              <a:sym typeface="Roboto Slab"/>
            </a:endParaRPr>
          </a:p>
          <a:p>
            <a:pPr indent="0" lvl="0" marL="0" rtl="0" algn="l">
              <a:spcBef>
                <a:spcPts val="0"/>
              </a:spcBef>
              <a:spcAft>
                <a:spcPts val="0"/>
              </a:spcAft>
              <a:buNone/>
            </a:pPr>
            <a:r>
              <a:rPr lang="en-US">
                <a:latin typeface="Roboto Slab"/>
                <a:ea typeface="Roboto Slab"/>
                <a:cs typeface="Roboto Slab"/>
                <a:sym typeface="Roboto Slab"/>
              </a:rPr>
              <a:t>Image embedding(4096 * 256), Image embedding bias (256 * 1)</a:t>
            </a:r>
            <a:endParaRPr>
              <a:latin typeface="Roboto Slab"/>
              <a:ea typeface="Roboto Slab"/>
              <a:cs typeface="Roboto Slab"/>
              <a:sym typeface="Roboto Slab"/>
            </a:endParaRPr>
          </a:p>
          <a:p>
            <a:pPr indent="0" lvl="0" marL="0" rtl="0" algn="l">
              <a:spcBef>
                <a:spcPts val="0"/>
              </a:spcBef>
              <a:spcAft>
                <a:spcPts val="0"/>
              </a:spcAft>
              <a:buNone/>
            </a:pPr>
            <a:r>
              <a:rPr lang="en-US">
                <a:latin typeface="Roboto Slab"/>
                <a:ea typeface="Roboto Slab"/>
                <a:cs typeface="Roboto Slab"/>
                <a:sym typeface="Roboto Slab"/>
              </a:rPr>
              <a:t>Word encoding(256 * 996), Word encoding bias(996 * 1)</a:t>
            </a:r>
            <a:endParaRPr>
              <a:latin typeface="Roboto Slab"/>
              <a:ea typeface="Roboto Slab"/>
              <a:cs typeface="Roboto Slab"/>
              <a:sym typeface="Roboto Slab"/>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3"/>
          <p:cNvSpPr txBox="1"/>
          <p:nvPr>
            <p:ph type="title"/>
          </p:nvPr>
        </p:nvSpPr>
        <p:spPr>
          <a:xfrm>
            <a:off x="2372393" y="1156205"/>
            <a:ext cx="6689725" cy="36933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Model Description(cont.d)</a:t>
            </a:r>
            <a:endParaRPr/>
          </a:p>
        </p:txBody>
      </p:sp>
      <p:sp>
        <p:nvSpPr>
          <p:cNvPr id="123" name="Google Shape;123;p13"/>
          <p:cNvSpPr txBox="1"/>
          <p:nvPr>
            <p:ph idx="1" type="body"/>
          </p:nvPr>
        </p:nvSpPr>
        <p:spPr>
          <a:xfrm>
            <a:off x="420400" y="1957474"/>
            <a:ext cx="7131600" cy="3455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500">
                <a:solidFill>
                  <a:schemeClr val="dk1"/>
                </a:solidFill>
                <a:latin typeface="Roboto Slab"/>
                <a:ea typeface="Roboto Slab"/>
                <a:cs typeface="Roboto Slab"/>
                <a:sym typeface="Roboto Slab"/>
              </a:rPr>
              <a:t>Activation Function: Softmax</a:t>
            </a:r>
            <a:endParaRPr sz="1500">
              <a:solidFill>
                <a:srgbClr val="000000"/>
              </a:solidFill>
              <a:latin typeface="Roboto Slab"/>
              <a:ea typeface="Roboto Slab"/>
              <a:cs typeface="Roboto Slab"/>
              <a:sym typeface="Roboto Slab"/>
            </a:endParaRPr>
          </a:p>
          <a:p>
            <a:pPr indent="0" lvl="0" marL="0" rtl="0" algn="l">
              <a:spcBef>
                <a:spcPts val="0"/>
              </a:spcBef>
              <a:spcAft>
                <a:spcPts val="0"/>
              </a:spcAft>
              <a:buNone/>
            </a:pPr>
            <a:r>
              <a:rPr lang="en-US" sz="1500">
                <a:solidFill>
                  <a:srgbClr val="000000"/>
                </a:solidFill>
                <a:latin typeface="Roboto Slab"/>
                <a:ea typeface="Roboto Slab"/>
                <a:cs typeface="Roboto Slab"/>
                <a:sym typeface="Roboto Slab"/>
              </a:rPr>
              <a:t>Loss Function Used: Cross Entropy</a:t>
            </a:r>
            <a:endParaRPr sz="1500">
              <a:solidFill>
                <a:srgbClr val="000000"/>
              </a:solidFill>
              <a:latin typeface="Roboto Slab"/>
              <a:ea typeface="Roboto Slab"/>
              <a:cs typeface="Roboto Slab"/>
              <a:sym typeface="Roboto Slab"/>
            </a:endParaRPr>
          </a:p>
          <a:p>
            <a:pPr indent="0" lvl="0" marL="0" rtl="0" algn="l">
              <a:spcBef>
                <a:spcPts val="0"/>
              </a:spcBef>
              <a:spcAft>
                <a:spcPts val="0"/>
              </a:spcAft>
              <a:buNone/>
            </a:pPr>
            <a:r>
              <a:rPr lang="en-US" sz="1500">
                <a:solidFill>
                  <a:srgbClr val="000000"/>
                </a:solidFill>
                <a:latin typeface="Roboto Slab"/>
                <a:ea typeface="Roboto Slab"/>
                <a:cs typeface="Roboto Slab"/>
                <a:sym typeface="Roboto Slab"/>
              </a:rPr>
              <a:t>Optimizer : Adam optimizer</a:t>
            </a:r>
            <a:endParaRPr sz="1500">
              <a:solidFill>
                <a:srgbClr val="000000"/>
              </a:solidFill>
              <a:latin typeface="Roboto Slab"/>
              <a:ea typeface="Roboto Slab"/>
              <a:cs typeface="Roboto Slab"/>
              <a:sym typeface="Roboto Slab"/>
            </a:endParaRPr>
          </a:p>
          <a:p>
            <a:pPr indent="0" lvl="0" marL="0" rtl="0" algn="l">
              <a:spcBef>
                <a:spcPts val="0"/>
              </a:spcBef>
              <a:spcAft>
                <a:spcPts val="0"/>
              </a:spcAft>
              <a:buNone/>
            </a:pPr>
            <a:r>
              <a:rPr lang="en-US" sz="1500">
                <a:solidFill>
                  <a:srgbClr val="000000"/>
                </a:solidFill>
                <a:latin typeface="Roboto Slab"/>
                <a:ea typeface="Roboto Slab"/>
                <a:cs typeface="Roboto Slab"/>
                <a:sym typeface="Roboto Slab"/>
              </a:rPr>
              <a:t>Testing : </a:t>
            </a:r>
            <a:r>
              <a:rPr lang="en-US" sz="1500">
                <a:solidFill>
                  <a:srgbClr val="000000"/>
                </a:solidFill>
                <a:latin typeface="Roboto Slab"/>
                <a:ea typeface="Roboto Slab"/>
                <a:cs typeface="Roboto Slab"/>
                <a:sym typeface="Roboto Slab"/>
              </a:rPr>
              <a:t>We currently have a model that gives the probability of a word appearing next in a caption, given the image and all previous words.An image is given as input to the model and iteratively outputs the next most probable word, building up a single caption. (Naive Greedy Search).</a:t>
            </a:r>
            <a:endParaRPr sz="1500">
              <a:solidFill>
                <a:srgbClr val="000000"/>
              </a:solidFill>
              <a:latin typeface="Roboto Slab"/>
              <a:ea typeface="Roboto Slab"/>
              <a:cs typeface="Roboto Slab"/>
              <a:sym typeface="Roboto Slab"/>
            </a:endParaRPr>
          </a:p>
          <a:p>
            <a:pPr indent="0" lvl="0" marL="0" rtl="0" algn="l">
              <a:spcBef>
                <a:spcPts val="0"/>
              </a:spcBef>
              <a:spcAft>
                <a:spcPts val="0"/>
              </a:spcAft>
              <a:buNone/>
            </a:pPr>
            <a:r>
              <a:t/>
            </a:r>
            <a:endParaRPr sz="1500">
              <a:solidFill>
                <a:srgbClr val="000000"/>
              </a:solidFill>
              <a:latin typeface="Roboto Slab"/>
              <a:ea typeface="Roboto Slab"/>
              <a:cs typeface="Roboto Slab"/>
              <a:sym typeface="Roboto Slab"/>
            </a:endParaRPr>
          </a:p>
          <a:p>
            <a:pPr indent="0" lvl="0" marL="0" rtl="0" algn="l">
              <a:spcBef>
                <a:spcPts val="0"/>
              </a:spcBef>
              <a:spcAft>
                <a:spcPts val="0"/>
              </a:spcAft>
              <a:buNone/>
            </a:pPr>
            <a:r>
              <a:rPr lang="en-US" sz="1500">
                <a:solidFill>
                  <a:srgbClr val="000000"/>
                </a:solidFill>
                <a:latin typeface="Roboto Slab"/>
                <a:ea typeface="Roboto Slab"/>
                <a:cs typeface="Roboto Slab"/>
                <a:sym typeface="Roboto Slab"/>
              </a:rPr>
              <a:t>Thus, the caption generator gives a useful framework for learning to map from images to human-level image captions. By training on large numbers of image-caption pairs, the model learns to capture relevant semantic information from visual features.</a:t>
            </a:r>
            <a:endParaRPr sz="1500">
              <a:solidFill>
                <a:srgbClr val="000000"/>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4"/>
          <p:cNvSpPr txBox="1"/>
          <p:nvPr>
            <p:ph type="title"/>
          </p:nvPr>
        </p:nvSpPr>
        <p:spPr>
          <a:xfrm>
            <a:off x="2372393" y="1156205"/>
            <a:ext cx="6689700" cy="369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Examples for captions generated</a:t>
            </a:r>
            <a:endParaRPr/>
          </a:p>
        </p:txBody>
      </p:sp>
      <p:pic>
        <p:nvPicPr>
          <p:cNvPr id="129" name="Google Shape;129;p14"/>
          <p:cNvPicPr preferRelativeResize="0"/>
          <p:nvPr/>
        </p:nvPicPr>
        <p:blipFill>
          <a:blip r:embed="rId3">
            <a:alphaModFix/>
          </a:blip>
          <a:stretch>
            <a:fillRect/>
          </a:stretch>
        </p:blipFill>
        <p:spPr>
          <a:xfrm>
            <a:off x="340425" y="1686800"/>
            <a:ext cx="3276600" cy="1843150"/>
          </a:xfrm>
          <a:prstGeom prst="rect">
            <a:avLst/>
          </a:prstGeom>
          <a:noFill/>
          <a:ln>
            <a:noFill/>
          </a:ln>
        </p:spPr>
      </p:pic>
      <p:pic>
        <p:nvPicPr>
          <p:cNvPr id="130" name="Google Shape;130;p14"/>
          <p:cNvPicPr preferRelativeResize="0"/>
          <p:nvPr/>
        </p:nvPicPr>
        <p:blipFill>
          <a:blip r:embed="rId4">
            <a:alphaModFix/>
          </a:blip>
          <a:stretch>
            <a:fillRect/>
          </a:stretch>
        </p:blipFill>
        <p:spPr>
          <a:xfrm>
            <a:off x="4450425" y="1826350"/>
            <a:ext cx="2915000" cy="3903500"/>
          </a:xfrm>
          <a:prstGeom prst="rect">
            <a:avLst/>
          </a:prstGeom>
          <a:noFill/>
          <a:ln>
            <a:noFill/>
          </a:ln>
        </p:spPr>
      </p:pic>
      <p:pic>
        <p:nvPicPr>
          <p:cNvPr id="131" name="Google Shape;131;p14"/>
          <p:cNvPicPr preferRelativeResize="0"/>
          <p:nvPr/>
        </p:nvPicPr>
        <p:blipFill>
          <a:blip r:embed="rId5">
            <a:alphaModFix/>
          </a:blip>
          <a:stretch>
            <a:fillRect/>
          </a:stretch>
        </p:blipFill>
        <p:spPr>
          <a:xfrm>
            <a:off x="340425" y="4011900"/>
            <a:ext cx="3276601" cy="2087029"/>
          </a:xfrm>
          <a:prstGeom prst="rect">
            <a:avLst/>
          </a:prstGeom>
          <a:noFill/>
          <a:ln>
            <a:noFill/>
          </a:ln>
        </p:spPr>
      </p:pic>
      <p:sp>
        <p:nvSpPr>
          <p:cNvPr id="132" name="Google Shape;132;p14"/>
          <p:cNvSpPr txBox="1"/>
          <p:nvPr/>
        </p:nvSpPr>
        <p:spPr>
          <a:xfrm>
            <a:off x="4502725" y="5888175"/>
            <a:ext cx="28104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Slab"/>
                <a:ea typeface="Roboto Slab"/>
                <a:cs typeface="Roboto Slab"/>
                <a:sym typeface="Roboto Slab"/>
              </a:rPr>
              <a:t>A boy in swimming trunks walking along the .</a:t>
            </a:r>
            <a:endParaRPr>
              <a:latin typeface="Roboto Slab"/>
              <a:ea typeface="Roboto Slab"/>
              <a:cs typeface="Roboto Slab"/>
              <a:sym typeface="Roboto Slab"/>
            </a:endParaRPr>
          </a:p>
        </p:txBody>
      </p:sp>
      <p:sp>
        <p:nvSpPr>
          <p:cNvPr id="133" name="Google Shape;133;p14"/>
          <p:cNvSpPr txBox="1"/>
          <p:nvPr/>
        </p:nvSpPr>
        <p:spPr>
          <a:xfrm>
            <a:off x="340425" y="3582400"/>
            <a:ext cx="32766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Slab"/>
                <a:ea typeface="Roboto Slab"/>
                <a:cs typeface="Roboto Slab"/>
                <a:sym typeface="Roboto Slab"/>
              </a:rPr>
              <a:t>A brown dog runs through a grassy field.</a:t>
            </a:r>
            <a:endParaRPr>
              <a:latin typeface="Roboto Slab"/>
              <a:ea typeface="Roboto Slab"/>
              <a:cs typeface="Roboto Slab"/>
              <a:sym typeface="Roboto Slab"/>
            </a:endParaRPr>
          </a:p>
        </p:txBody>
      </p:sp>
      <p:sp>
        <p:nvSpPr>
          <p:cNvPr id="134" name="Google Shape;134;p14"/>
          <p:cNvSpPr txBox="1"/>
          <p:nvPr/>
        </p:nvSpPr>
        <p:spPr>
          <a:xfrm>
            <a:off x="340425" y="6098925"/>
            <a:ext cx="3276600" cy="4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Slab"/>
                <a:ea typeface="Roboto Slab"/>
                <a:cs typeface="Roboto Slab"/>
                <a:sym typeface="Roboto Slab"/>
              </a:rPr>
              <a:t>Two women and a man are smiling and walking in a park .</a:t>
            </a:r>
            <a:endParaRPr>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2372393" y="1156205"/>
            <a:ext cx="6689725" cy="391159"/>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Constraints, Assumptions &amp; Dependencies</a:t>
            </a:r>
            <a:endParaRPr/>
          </a:p>
        </p:txBody>
      </p:sp>
      <p:sp>
        <p:nvSpPr>
          <p:cNvPr id="140" name="Google Shape;140;p15"/>
          <p:cNvSpPr txBox="1"/>
          <p:nvPr/>
        </p:nvSpPr>
        <p:spPr>
          <a:xfrm>
            <a:off x="8889847" y="6415182"/>
            <a:ext cx="168275" cy="210185"/>
          </a:xfrm>
          <a:prstGeom prst="rect">
            <a:avLst/>
          </a:prstGeom>
          <a:noFill/>
          <a:ln>
            <a:noFill/>
          </a:ln>
        </p:spPr>
        <p:txBody>
          <a:bodyPr anchorCtr="0" anchor="t" bIns="0" lIns="0" spcFirstLastPara="1" rIns="0" wrap="square" tIns="0">
            <a:noAutofit/>
          </a:bodyPr>
          <a:lstStyle/>
          <a:p>
            <a:pPr indent="0" lvl="0" marL="38100" marR="0" rtl="0" algn="l">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41" name="Google Shape;141;p15"/>
          <p:cNvSpPr txBox="1"/>
          <p:nvPr/>
        </p:nvSpPr>
        <p:spPr>
          <a:xfrm>
            <a:off x="557875" y="1822625"/>
            <a:ext cx="7372500" cy="4923300"/>
          </a:xfrm>
          <a:prstGeom prst="rect">
            <a:avLst/>
          </a:prstGeom>
          <a:noFill/>
          <a:ln>
            <a:noFill/>
          </a:ln>
        </p:spPr>
        <p:txBody>
          <a:bodyPr anchorCtr="0" anchor="t" bIns="0" lIns="0" spcFirstLastPara="1" rIns="0" wrap="square" tIns="11425">
            <a:noAutofit/>
          </a:bodyPr>
          <a:lstStyle/>
          <a:p>
            <a:pPr indent="-323850" lvl="0" marL="457200" rtl="0" algn="l">
              <a:spcBef>
                <a:spcPts val="0"/>
              </a:spcBef>
              <a:spcAft>
                <a:spcPts val="0"/>
              </a:spcAft>
              <a:buClr>
                <a:schemeClr val="dk1"/>
              </a:buClr>
              <a:buSzPts val="1500"/>
              <a:buFont typeface="Roboto Slab"/>
              <a:buAutoNum type="arabicPeriod"/>
            </a:pPr>
            <a:r>
              <a:rPr lang="en-US" sz="1500">
                <a:solidFill>
                  <a:schemeClr val="dk1"/>
                </a:solidFill>
                <a:latin typeface="Roboto Slab"/>
                <a:ea typeface="Roboto Slab"/>
                <a:cs typeface="Roboto Slab"/>
                <a:sym typeface="Roboto Slab"/>
              </a:rPr>
              <a:t>As of now, due to limited computational resources, we trained it on Flickr8k dataset consisting of 8091 images and 5 captions for every image. We were not able to get features embedding for Flickr30k due to limited computational capacities.</a:t>
            </a:r>
            <a:endParaRPr sz="15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500">
              <a:solidFill>
                <a:schemeClr val="dk1"/>
              </a:solidFill>
              <a:latin typeface="Roboto Slab"/>
              <a:ea typeface="Roboto Slab"/>
              <a:cs typeface="Roboto Slab"/>
              <a:sym typeface="Roboto Slab"/>
            </a:endParaRPr>
          </a:p>
          <a:p>
            <a:pPr indent="-323850" lvl="0" marL="457200" rtl="0" algn="l">
              <a:spcBef>
                <a:spcPts val="0"/>
              </a:spcBef>
              <a:spcAft>
                <a:spcPts val="0"/>
              </a:spcAft>
              <a:buClr>
                <a:schemeClr val="dk1"/>
              </a:buClr>
              <a:buSzPts val="1500"/>
              <a:buFont typeface="Roboto Slab"/>
              <a:buAutoNum type="arabicPeriod"/>
            </a:pPr>
            <a:r>
              <a:rPr lang="en-US" sz="1500">
                <a:solidFill>
                  <a:schemeClr val="dk1"/>
                </a:solidFill>
                <a:latin typeface="Roboto Slab"/>
                <a:ea typeface="Roboto Slab"/>
                <a:cs typeface="Roboto Slab"/>
                <a:sym typeface="Roboto Slab"/>
              </a:rPr>
              <a:t>One of the fundamental assumptions is that similar images are likely to share similar and correlated annotations.</a:t>
            </a:r>
            <a:endParaRPr sz="15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500">
              <a:solidFill>
                <a:schemeClr val="dk1"/>
              </a:solidFill>
              <a:latin typeface="Roboto Slab"/>
              <a:ea typeface="Roboto Slab"/>
              <a:cs typeface="Roboto Slab"/>
              <a:sym typeface="Roboto Slab"/>
            </a:endParaRPr>
          </a:p>
          <a:p>
            <a:pPr indent="-323850" lvl="0" marL="457200" rtl="0" algn="l">
              <a:spcBef>
                <a:spcPts val="0"/>
              </a:spcBef>
              <a:spcAft>
                <a:spcPts val="0"/>
              </a:spcAft>
              <a:buClr>
                <a:schemeClr val="dk1"/>
              </a:buClr>
              <a:buSzPts val="1500"/>
              <a:buFont typeface="Roboto Slab"/>
              <a:buAutoNum type="arabicPeriod"/>
            </a:pPr>
            <a:r>
              <a:rPr lang="en-US" sz="1500">
                <a:solidFill>
                  <a:schemeClr val="dk1"/>
                </a:solidFill>
                <a:latin typeface="Roboto Slab"/>
                <a:ea typeface="Roboto Slab"/>
                <a:cs typeface="Roboto Slab"/>
                <a:sym typeface="Roboto Slab"/>
              </a:rPr>
              <a:t>Mundane captions are generated and not selectively focussing on areas of interest. Can be overcome by using visual attention mechanism.</a:t>
            </a:r>
            <a:endParaRPr sz="15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500">
              <a:solidFill>
                <a:schemeClr val="dk1"/>
              </a:solidFill>
              <a:latin typeface="Roboto Slab"/>
              <a:ea typeface="Roboto Slab"/>
              <a:cs typeface="Roboto Slab"/>
              <a:sym typeface="Roboto Slab"/>
            </a:endParaRPr>
          </a:p>
          <a:p>
            <a:pPr indent="-323850" lvl="0" marL="457200" rtl="0" algn="l">
              <a:spcBef>
                <a:spcPts val="0"/>
              </a:spcBef>
              <a:spcAft>
                <a:spcPts val="0"/>
              </a:spcAft>
              <a:buClr>
                <a:schemeClr val="dk1"/>
              </a:buClr>
              <a:buSzPts val="1500"/>
              <a:buFont typeface="Roboto Slab"/>
              <a:buAutoNum type="arabicPeriod"/>
            </a:pPr>
            <a:r>
              <a:rPr lang="en-US" sz="1500">
                <a:solidFill>
                  <a:schemeClr val="dk1"/>
                </a:solidFill>
                <a:latin typeface="Roboto Slab"/>
                <a:ea typeface="Roboto Slab"/>
                <a:cs typeface="Roboto Slab"/>
                <a:sym typeface="Roboto Slab"/>
              </a:rPr>
              <a:t>Dependencies :  Tensorflow 1.x, Numpy, scipy(1.14) (imread, imresize), keras.</a:t>
            </a:r>
            <a:endParaRPr sz="1500">
              <a:solidFill>
                <a:schemeClr val="dk1"/>
              </a:solidFill>
              <a:latin typeface="Roboto Slab"/>
              <a:ea typeface="Roboto Slab"/>
              <a:cs typeface="Roboto Slab"/>
              <a:sym typeface="Roboto Slab"/>
            </a:endParaRPr>
          </a:p>
          <a:p>
            <a:pPr indent="0" lvl="0" marL="12700" marR="5080" rtl="0" algn="just">
              <a:lnSpc>
                <a:spcPct val="100299"/>
              </a:lnSpc>
              <a:spcBef>
                <a:spcPts val="0"/>
              </a:spcBef>
              <a:spcAft>
                <a:spcPts val="0"/>
              </a:spcAft>
              <a:buNone/>
            </a:pPr>
            <a:r>
              <a:t/>
            </a:r>
            <a:endParaRPr sz="1800">
              <a:solidFill>
                <a:srgbClr val="0033CC"/>
              </a:solidFill>
              <a:latin typeface="Roboto Slab"/>
              <a:ea typeface="Roboto Slab"/>
              <a:cs typeface="Roboto Slab"/>
              <a:sym typeface="Roboto Slab"/>
            </a:endParaRPr>
          </a:p>
          <a:p>
            <a:pPr indent="0" lvl="0" marL="0" marR="5080" rtl="0" algn="just">
              <a:lnSpc>
                <a:spcPct val="100299"/>
              </a:lnSpc>
              <a:spcBef>
                <a:spcPts val="0"/>
              </a:spcBef>
              <a:spcAft>
                <a:spcPts val="0"/>
              </a:spcAft>
              <a:buNone/>
            </a:pPr>
            <a:r>
              <a:t/>
            </a:r>
            <a:endParaRPr sz="1800">
              <a:solidFill>
                <a:srgbClr val="0033CC"/>
              </a:solidFill>
              <a:latin typeface="Roboto Slab"/>
              <a:ea typeface="Roboto Slab"/>
              <a:cs typeface="Roboto Slab"/>
              <a:sym typeface="Roboto Slab"/>
            </a:endParaRPr>
          </a:p>
          <a:p>
            <a:pPr indent="0" lvl="0" marL="0" marR="5080" rtl="0" algn="just">
              <a:lnSpc>
                <a:spcPct val="100299"/>
              </a:lnSpc>
              <a:spcBef>
                <a:spcPts val="0"/>
              </a:spcBef>
              <a:spcAft>
                <a:spcPts val="0"/>
              </a:spcAft>
              <a:buNone/>
            </a:pPr>
            <a:r>
              <a:t/>
            </a:r>
            <a:endParaRPr sz="1800">
              <a:solidFill>
                <a:srgbClr val="0033CC"/>
              </a:solidFill>
              <a:latin typeface="Roboto Slab"/>
              <a:ea typeface="Roboto Slab"/>
              <a:cs typeface="Roboto Slab"/>
              <a:sym typeface="Roboto Slab"/>
            </a:endParaRPr>
          </a:p>
          <a:p>
            <a:pPr indent="0" lvl="0" marL="12700" marR="5080" rtl="0" algn="just">
              <a:lnSpc>
                <a:spcPct val="100299"/>
              </a:lnSpc>
              <a:spcBef>
                <a:spcPts val="0"/>
              </a:spcBef>
              <a:spcAft>
                <a:spcPts val="0"/>
              </a:spcAft>
              <a:buNone/>
            </a:pPr>
            <a:r>
              <a:t/>
            </a:r>
            <a:endParaRPr sz="1800">
              <a:solidFill>
                <a:srgbClr val="0033CC"/>
              </a:solidFill>
              <a:latin typeface="Roboto Slab"/>
              <a:ea typeface="Roboto Slab"/>
              <a:cs typeface="Roboto Slab"/>
              <a:sym typeface="Roboto Slab"/>
            </a:endParaRPr>
          </a:p>
          <a:p>
            <a:pPr indent="0" lvl="0" marL="12700" marR="5080" rtl="0" algn="just">
              <a:lnSpc>
                <a:spcPct val="100299"/>
              </a:lnSpc>
              <a:spcBef>
                <a:spcPts val="0"/>
              </a:spcBef>
              <a:spcAft>
                <a:spcPts val="0"/>
              </a:spcAft>
              <a:buNone/>
            </a:pPr>
            <a:r>
              <a:t/>
            </a:r>
            <a:endParaRPr sz="1800">
              <a:solidFill>
                <a:srgbClr val="0033CC"/>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