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4">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84"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6443" cy="4940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49664" y="0"/>
            <a:ext cx="2946443" cy="49405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378514"/>
            <a:ext cx="2946443" cy="4940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 name="Shape 18"/>
        <p:cNvGrpSpPr/>
        <p:nvPr/>
      </p:nvGrpSpPr>
      <p:grpSpPr>
        <a:xfrm>
          <a:off x="0" y="0"/>
          <a:ext cx="0" cy="0"/>
          <a:chOff x="0" y="0"/>
          <a:chExt cx="0" cy="0"/>
        </a:xfrm>
      </p:grpSpPr>
      <p:sp>
        <p:nvSpPr>
          <p:cNvPr id="19" name="Google Shape;19;p1: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 name="Google Shape;20;p1: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 name="Shape 24"/>
        <p:cNvGrpSpPr/>
        <p:nvPr/>
      </p:nvGrpSpPr>
      <p:grpSpPr>
        <a:xfrm>
          <a:off x="0" y="0"/>
          <a:ext cx="0" cy="0"/>
          <a:chOff x="0" y="0"/>
          <a:chExt cx="0" cy="0"/>
        </a:xfrm>
      </p:grpSpPr>
      <p:sp>
        <p:nvSpPr>
          <p:cNvPr id="25" name="Google Shape;25;p2: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26" name="Google Shape;26;p2: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g736fffafcb_1_11: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33" name="Google Shape;33;g736fffafcb_1_11: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 name="Google Shape;34;g736fffafcb_1_11: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Google Shape;38;p3: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39" name="Google Shape;39;p3: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4: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46" name="Google Shape;46;p4: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5: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53" name="Google Shape;53;p5: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6: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0" name="Google Shape;60;p6: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 name="Shape 13"/>
        <p:cNvGrpSpPr/>
        <p:nvPr/>
      </p:nvGrpSpPr>
      <p:grpSpPr>
        <a:xfrm>
          <a:off x="0" y="0"/>
          <a:ext cx="0" cy="0"/>
          <a:chOff x="0" y="0"/>
          <a:chExt cx="0" cy="0"/>
        </a:xfrm>
      </p:grpSpPr>
      <p:sp>
        <p:nvSpPr>
          <p:cNvPr id="14" name="Google Shape;14;p2"/>
          <p:cNvSpPr txBox="1"/>
          <p:nvPr/>
        </p:nvSpPr>
        <p:spPr>
          <a:xfrm>
            <a:off x="0" y="152400"/>
            <a:ext cx="1447800" cy="120032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15" name="Google Shape;15;p2"/>
          <p:cNvPicPr preferRelativeResize="0"/>
          <p:nvPr/>
        </p:nvPicPr>
        <p:blipFill rotWithShape="1">
          <a:blip r:embed="rId2">
            <a:alphaModFix/>
          </a:blip>
          <a:srcRect b="0" l="0" r="0" t="0"/>
          <a:stretch/>
        </p:blipFill>
        <p:spPr>
          <a:xfrm>
            <a:off x="179696" y="152400"/>
            <a:ext cx="868725" cy="972000"/>
          </a:xfrm>
          <a:prstGeom prst="rect">
            <a:avLst/>
          </a:prstGeom>
          <a:noFill/>
          <a:ln>
            <a:noFill/>
          </a:ln>
        </p:spPr>
      </p:pic>
      <p:pic>
        <p:nvPicPr>
          <p:cNvPr id="16" name="Google Shape;16;p2"/>
          <p:cNvPicPr preferRelativeResize="0"/>
          <p:nvPr/>
        </p:nvPicPr>
        <p:blipFill rotWithShape="1">
          <a:blip r:embed="rId3">
            <a:alphaModFix/>
          </a:blip>
          <a:srcRect b="0" l="0" r="0" t="0"/>
          <a:stretch/>
        </p:blipFill>
        <p:spPr>
          <a:xfrm>
            <a:off x="7530152" y="1676400"/>
            <a:ext cx="1600200" cy="5050808"/>
          </a:xfrm>
          <a:prstGeom prst="rect">
            <a:avLst/>
          </a:prstGeom>
          <a:noFill/>
          <a:ln>
            <a:noFill/>
          </a:ln>
        </p:spPr>
      </p:pic>
      <p:pic>
        <p:nvPicPr>
          <p:cNvPr id="17" name="Google Shape;17;p2"/>
          <p:cNvPicPr preferRelativeResize="0"/>
          <p:nvPr/>
        </p:nvPicPr>
        <p:blipFill rotWithShape="1">
          <a:blip r:embed="rId4">
            <a:alphaModFix/>
          </a:blip>
          <a:srcRect b="0" l="0" r="0" t="0"/>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1" y="-13648"/>
            <a:ext cx="9144000" cy="6934200"/>
          </a:xfrm>
          <a:prstGeom prst="rect">
            <a:avLst/>
          </a:prstGeom>
          <a:noFill/>
          <a:ln>
            <a:noFill/>
          </a:ln>
        </p:spPr>
      </p:pic>
      <p:sp>
        <p:nvSpPr>
          <p:cNvPr id="11" name="Google Shape;11;p1"/>
          <p:cNvSpPr txBox="1"/>
          <p:nvPr/>
        </p:nvSpPr>
        <p:spPr>
          <a:xfrm>
            <a:off x="0" y="152400"/>
            <a:ext cx="1524000" cy="120032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12" name="Google Shape;12;p1"/>
          <p:cNvPicPr preferRelativeResize="0"/>
          <p:nvPr/>
        </p:nvPicPr>
        <p:blipFill rotWithShape="1">
          <a:blip r:embed="rId2">
            <a:alphaModFix/>
          </a:blip>
          <a:srcRect b="0" l="0" r="0" t="0"/>
          <a:stretch/>
        </p:blipFill>
        <p:spPr>
          <a:xfrm>
            <a:off x="312760" y="152400"/>
            <a:ext cx="868725" cy="972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 name="Shape 21"/>
        <p:cNvGrpSpPr/>
        <p:nvPr/>
      </p:nvGrpSpPr>
      <p:grpSpPr>
        <a:xfrm>
          <a:off x="0" y="0"/>
          <a:ext cx="0" cy="0"/>
          <a:chOff x="0" y="0"/>
          <a:chExt cx="0" cy="0"/>
        </a:xfrm>
      </p:grpSpPr>
      <p:sp>
        <p:nvSpPr>
          <p:cNvPr id="22" name="Google Shape;22;p3"/>
          <p:cNvSpPr/>
          <p:nvPr/>
        </p:nvSpPr>
        <p:spPr>
          <a:xfrm>
            <a:off x="421500" y="1540250"/>
            <a:ext cx="8301000" cy="1323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2800" u="none" cap="none" strike="noStrike">
                <a:solidFill>
                  <a:srgbClr val="FF0000"/>
                </a:solidFill>
                <a:latin typeface="Trebuchet MS"/>
                <a:ea typeface="Trebuchet MS"/>
                <a:cs typeface="Trebuchet MS"/>
                <a:sym typeface="Trebuchet MS"/>
              </a:rPr>
              <a:t>Department of Computer Science &amp; Engineering</a:t>
            </a:r>
            <a:endParaRPr/>
          </a:p>
          <a:p>
            <a:pPr indent="0" lvl="0" marL="0" marR="0" rtl="0" algn="ctr">
              <a:lnSpc>
                <a:spcPct val="100000"/>
              </a:lnSpc>
              <a:spcBef>
                <a:spcPts val="0"/>
              </a:spcBef>
              <a:spcAft>
                <a:spcPts val="0"/>
              </a:spcAft>
              <a:buClr>
                <a:srgbClr val="000000"/>
              </a:buClr>
              <a:buSzPts val="4000"/>
              <a:buFont typeface="Arial"/>
              <a:buNone/>
            </a:pPr>
            <a:r>
              <a:t/>
            </a:r>
            <a:endParaRPr b="0" i="0" sz="32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4000"/>
              <a:buFont typeface="Arial"/>
              <a:buNone/>
            </a:pPr>
            <a:r>
              <a:rPr b="0" i="0" lang="en-US" sz="3200" u="none" cap="none" strike="noStrike">
                <a:solidFill>
                  <a:srgbClr val="FF0000"/>
                </a:solidFill>
                <a:latin typeface="Trebuchet MS"/>
                <a:ea typeface="Trebuchet MS"/>
                <a:cs typeface="Trebuchet MS"/>
                <a:sym typeface="Trebuchet MS"/>
              </a:rPr>
              <a:t>UE17CS355 – Web Tech II Laboratory</a:t>
            </a:r>
            <a:endParaRPr/>
          </a:p>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Project Evaluation</a:t>
            </a:r>
            <a:endParaRPr b="0" i="0" sz="4000" u="none" cap="none" strike="noStrike">
              <a:solidFill>
                <a:srgbClr val="FF0000"/>
              </a:solidFill>
              <a:latin typeface="Trebuchet MS"/>
              <a:ea typeface="Trebuchet MS"/>
              <a:cs typeface="Trebuchet MS"/>
              <a:sym typeface="Trebuchet MS"/>
            </a:endParaRPr>
          </a:p>
        </p:txBody>
      </p:sp>
      <p:sp>
        <p:nvSpPr>
          <p:cNvPr id="23" name="Google Shape;23;p3"/>
          <p:cNvSpPr txBox="1"/>
          <p:nvPr/>
        </p:nvSpPr>
        <p:spPr>
          <a:xfrm>
            <a:off x="411400" y="4719111"/>
            <a:ext cx="8458200" cy="137197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70C0"/>
                </a:solidFill>
                <a:latin typeface="Trebuchet MS"/>
                <a:ea typeface="Trebuchet MS"/>
                <a:cs typeface="Trebuchet MS"/>
                <a:sym typeface="Trebuchet MS"/>
              </a:rPr>
              <a:t>Project Title     :  </a:t>
            </a:r>
            <a:r>
              <a:rPr lang="en-US" sz="2000">
                <a:solidFill>
                  <a:srgbClr val="0070C0"/>
                </a:solidFill>
                <a:latin typeface="Trebuchet MS"/>
                <a:ea typeface="Trebuchet MS"/>
                <a:cs typeface="Trebuchet MS"/>
                <a:sym typeface="Trebuchet MS"/>
              </a:rPr>
              <a:t>Stock Trading System</a:t>
            </a:r>
            <a:endParaRPr sz="2000">
              <a:solidFill>
                <a:srgbClr val="0070C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0070C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70C0"/>
                </a:solidFill>
                <a:latin typeface="Trebuchet MS"/>
                <a:ea typeface="Trebuchet MS"/>
                <a:cs typeface="Trebuchet MS"/>
                <a:sym typeface="Trebuchet MS"/>
              </a:rPr>
              <a:t>Project Team 	:  </a:t>
            </a:r>
            <a:r>
              <a:rPr lang="en-US" sz="2000">
                <a:solidFill>
                  <a:srgbClr val="0070C0"/>
                </a:solidFill>
                <a:latin typeface="Trebuchet MS"/>
                <a:ea typeface="Trebuchet MS"/>
                <a:cs typeface="Trebuchet MS"/>
                <a:sym typeface="Trebuchet MS"/>
              </a:rPr>
              <a:t>PES1201701540</a:t>
            </a:r>
            <a:r>
              <a:rPr b="0" i="0" lang="en-US" sz="2000" u="none" cap="none" strike="noStrike">
                <a:solidFill>
                  <a:srgbClr val="0070C0"/>
                </a:solidFill>
                <a:latin typeface="Trebuchet MS"/>
                <a:ea typeface="Trebuchet MS"/>
                <a:cs typeface="Trebuchet MS"/>
                <a:sym typeface="Trebuchet MS"/>
              </a:rPr>
              <a:t> – </a:t>
            </a:r>
            <a:r>
              <a:rPr lang="en-US" sz="2000">
                <a:solidFill>
                  <a:srgbClr val="0070C0"/>
                </a:solidFill>
                <a:latin typeface="Trebuchet MS"/>
                <a:ea typeface="Trebuchet MS"/>
                <a:cs typeface="Trebuchet MS"/>
                <a:sym typeface="Trebuchet MS"/>
              </a:rPr>
              <a:t>Shubha M</a:t>
            </a:r>
            <a:endParaRPr/>
          </a:p>
          <a:p>
            <a:pPr indent="0" lvl="0" marL="0" marR="0" rtl="0" algn="l">
              <a:lnSpc>
                <a:spcPct val="100000"/>
              </a:lnSpc>
              <a:spcBef>
                <a:spcPts val="0"/>
              </a:spcBef>
              <a:spcAft>
                <a:spcPts val="0"/>
              </a:spcAft>
              <a:buNone/>
            </a:pPr>
            <a:r>
              <a:rPr b="0" i="0" lang="en-US" sz="2000" u="none" cap="none" strike="noStrike">
                <a:solidFill>
                  <a:srgbClr val="0070C0"/>
                </a:solidFill>
                <a:latin typeface="Trebuchet MS"/>
                <a:ea typeface="Trebuchet MS"/>
                <a:cs typeface="Trebuchet MS"/>
                <a:sym typeface="Trebuchet MS"/>
              </a:rPr>
              <a:t>		   </a:t>
            </a:r>
            <a:r>
              <a:rPr lang="en-US" sz="2000">
                <a:solidFill>
                  <a:srgbClr val="0070C0"/>
                </a:solidFill>
                <a:latin typeface="Trebuchet MS"/>
                <a:ea typeface="Trebuchet MS"/>
                <a:cs typeface="Trebuchet MS"/>
                <a:sym typeface="Trebuchet MS"/>
              </a:rPr>
              <a:t>		   PES1201701868 </a:t>
            </a:r>
            <a:r>
              <a:rPr b="0" i="0" lang="en-US" sz="2000" u="none" cap="none" strike="noStrike">
                <a:solidFill>
                  <a:srgbClr val="0070C0"/>
                </a:solidFill>
                <a:latin typeface="Trebuchet MS"/>
                <a:ea typeface="Trebuchet MS"/>
                <a:cs typeface="Trebuchet MS"/>
                <a:sym typeface="Trebuchet MS"/>
              </a:rPr>
              <a:t>– </a:t>
            </a:r>
            <a:r>
              <a:rPr lang="en-US" sz="2000">
                <a:solidFill>
                  <a:srgbClr val="0070C0"/>
                </a:solidFill>
                <a:latin typeface="Trebuchet MS"/>
                <a:ea typeface="Trebuchet MS"/>
                <a:cs typeface="Trebuchet MS"/>
                <a:sym typeface="Trebuchet MS"/>
              </a:rPr>
              <a:t>Kritika Kapoor</a:t>
            </a:r>
            <a:endParaRPr/>
          </a:p>
          <a:p>
            <a:pPr indent="0" lvl="0" marL="0" marR="0" rtl="0" algn="l">
              <a:lnSpc>
                <a:spcPct val="100000"/>
              </a:lnSpc>
              <a:spcBef>
                <a:spcPts val="0"/>
              </a:spcBef>
              <a:spcAft>
                <a:spcPts val="0"/>
              </a:spcAft>
              <a:buNone/>
            </a:pPr>
            <a:r>
              <a:rPr b="0" i="0" lang="en-US" sz="2000" u="none" cap="none" strike="noStrike">
                <a:solidFill>
                  <a:srgbClr val="0070C0"/>
                </a:solidFill>
                <a:latin typeface="Trebuchet MS"/>
                <a:ea typeface="Trebuchet MS"/>
                <a:cs typeface="Trebuchet MS"/>
                <a:sym typeface="Trebuchet MS"/>
              </a:rPr>
              <a:t>		   </a:t>
            </a:r>
            <a:r>
              <a:rPr lang="en-US" sz="2000">
                <a:solidFill>
                  <a:srgbClr val="0070C0"/>
                </a:solidFill>
                <a:latin typeface="Trebuchet MS"/>
                <a:ea typeface="Trebuchet MS"/>
                <a:cs typeface="Trebuchet MS"/>
                <a:sym typeface="Trebuchet MS"/>
              </a:rPr>
              <a:t>		   PES1201700160</a:t>
            </a:r>
            <a:r>
              <a:rPr b="0" i="0" lang="en-US" sz="2000" u="none" cap="none" strike="noStrike">
                <a:solidFill>
                  <a:srgbClr val="0070C0"/>
                </a:solidFill>
                <a:latin typeface="Trebuchet MS"/>
                <a:ea typeface="Trebuchet MS"/>
                <a:cs typeface="Trebuchet MS"/>
                <a:sym typeface="Trebuchet MS"/>
              </a:rPr>
              <a:t> – </a:t>
            </a:r>
            <a:r>
              <a:rPr lang="en-US" sz="2000">
                <a:solidFill>
                  <a:srgbClr val="0070C0"/>
                </a:solidFill>
                <a:latin typeface="Trebuchet MS"/>
                <a:ea typeface="Trebuchet MS"/>
                <a:cs typeface="Trebuchet MS"/>
                <a:sym typeface="Trebuchet MS"/>
              </a:rPr>
              <a:t>Shrutiya M</a:t>
            </a:r>
            <a:endParaRPr b="0" i="0" sz="2000" u="none" cap="none" strike="noStrike">
              <a:solidFill>
                <a:srgbClr val="0070C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 name="Shape 27"/>
        <p:cNvGrpSpPr/>
        <p:nvPr/>
      </p:nvGrpSpPr>
      <p:grpSpPr>
        <a:xfrm>
          <a:off x="0" y="0"/>
          <a:ext cx="0" cy="0"/>
          <a:chOff x="0" y="0"/>
          <a:chExt cx="0" cy="0"/>
        </a:xfrm>
      </p:grpSpPr>
      <p:sp>
        <p:nvSpPr>
          <p:cNvPr id="28" name="Google Shape;28;p4"/>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 name="Google Shape;29;p4"/>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Project Description</a:t>
            </a:r>
            <a:endParaRPr b="0" i="0" sz="1800" u="none" cap="none" strike="noStrike">
              <a:solidFill>
                <a:schemeClr val="dk1"/>
              </a:solidFill>
              <a:latin typeface="Arial"/>
              <a:ea typeface="Arial"/>
              <a:cs typeface="Arial"/>
              <a:sym typeface="Arial"/>
            </a:endParaRPr>
          </a:p>
        </p:txBody>
      </p:sp>
      <p:sp>
        <p:nvSpPr>
          <p:cNvPr id="30" name="Google Shape;30;p4"/>
          <p:cNvSpPr txBox="1"/>
          <p:nvPr/>
        </p:nvSpPr>
        <p:spPr>
          <a:xfrm>
            <a:off x="227600" y="1810975"/>
            <a:ext cx="7473000" cy="47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US" sz="2000">
                <a:solidFill>
                  <a:srgbClr val="0070C0"/>
                </a:solidFill>
                <a:highlight>
                  <a:srgbClr val="FFFFFF"/>
                </a:highlight>
              </a:rPr>
              <a:t>Stock Trading System:</a:t>
            </a:r>
            <a:endParaRPr sz="2000">
              <a:solidFill>
                <a:srgbClr val="0070C0"/>
              </a:solidFill>
              <a:highlight>
                <a:srgbClr val="FFFFFF"/>
              </a:highlight>
            </a:endParaRPr>
          </a:p>
          <a:p>
            <a:pPr indent="0" lvl="0" marL="0" rtl="0" algn="l">
              <a:spcBef>
                <a:spcPts val="0"/>
              </a:spcBef>
              <a:spcAft>
                <a:spcPts val="0"/>
              </a:spcAft>
              <a:buNone/>
            </a:pPr>
            <a:r>
              <a:t/>
            </a:r>
            <a:endParaRPr sz="2000">
              <a:solidFill>
                <a:srgbClr val="0070C0"/>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330200" lvl="0" marL="457200" rtl="0" algn="l">
              <a:spcBef>
                <a:spcPts val="0"/>
              </a:spcBef>
              <a:spcAft>
                <a:spcPts val="0"/>
              </a:spcAft>
              <a:buSzPts val="1600"/>
              <a:buChar char="●"/>
            </a:pPr>
            <a:r>
              <a:rPr lang="en-US" sz="1600">
                <a:solidFill>
                  <a:srgbClr val="24292E"/>
                </a:solidFill>
                <a:highlight>
                  <a:srgbClr val="FFFFFF"/>
                </a:highlight>
              </a:rPr>
              <a:t>It is a mock stock trading application that allows a user to buy and sell stocks of companies. Real-time data for stock quotes are acquired using the yfinance api which is a </a:t>
            </a:r>
            <a:r>
              <a:rPr lang="en-US" sz="1600">
                <a:solidFill>
                  <a:srgbClr val="464646"/>
                </a:solidFill>
                <a:highlight>
                  <a:srgbClr val="FDFDFD"/>
                </a:highlight>
              </a:rPr>
              <a:t>Pythonic way to download historical market data from Yahoo! finance.</a:t>
            </a:r>
            <a:endParaRPr sz="1600">
              <a:solidFill>
                <a:srgbClr val="464646"/>
              </a:solidFill>
              <a:highlight>
                <a:srgbClr val="FDFDFD"/>
              </a:highlight>
            </a:endParaRPr>
          </a:p>
          <a:p>
            <a:pPr indent="0" lvl="0" marL="457200" rtl="0" algn="l">
              <a:spcBef>
                <a:spcPts val="0"/>
              </a:spcBef>
              <a:spcAft>
                <a:spcPts val="0"/>
              </a:spcAft>
              <a:buNone/>
            </a:pPr>
            <a:r>
              <a:t/>
            </a:r>
            <a:endParaRPr sz="1600">
              <a:solidFill>
                <a:srgbClr val="464646"/>
              </a:solidFill>
              <a:highlight>
                <a:srgbClr val="FDFDFD"/>
              </a:highlight>
            </a:endParaRPr>
          </a:p>
          <a:p>
            <a:pPr indent="-330200" lvl="0" marL="457200" rtl="0" algn="l">
              <a:spcBef>
                <a:spcPts val="0"/>
              </a:spcBef>
              <a:spcAft>
                <a:spcPts val="0"/>
              </a:spcAft>
              <a:buClr>
                <a:srgbClr val="24292E"/>
              </a:buClr>
              <a:buSzPts val="1600"/>
              <a:buChar char="●"/>
            </a:pPr>
            <a:r>
              <a:rPr lang="en-US" sz="1600">
                <a:solidFill>
                  <a:srgbClr val="24292E"/>
                </a:solidFill>
                <a:highlight>
                  <a:srgbClr val="FFFFFF"/>
                </a:highlight>
              </a:rPr>
              <a:t>Flask, a lightweight WSGI web application framework is used for backend. MySQL database was integrated with Flask to manage the databases.</a:t>
            </a:r>
            <a:endParaRPr sz="1600">
              <a:solidFill>
                <a:srgbClr val="24292E"/>
              </a:solidFill>
              <a:highlight>
                <a:srgbClr val="FFFFFF"/>
              </a:highlight>
            </a:endParaRPr>
          </a:p>
          <a:p>
            <a:pPr indent="0" lvl="0" marL="457200" rtl="0" algn="l">
              <a:spcBef>
                <a:spcPts val="0"/>
              </a:spcBef>
              <a:spcAft>
                <a:spcPts val="0"/>
              </a:spcAft>
              <a:buNone/>
            </a:pPr>
            <a:r>
              <a:t/>
            </a:r>
            <a:endParaRPr sz="1600">
              <a:solidFill>
                <a:srgbClr val="24292E"/>
              </a:solidFill>
              <a:highlight>
                <a:srgbClr val="FFFFFF"/>
              </a:highlight>
            </a:endParaRPr>
          </a:p>
          <a:p>
            <a:pPr indent="-330200" lvl="0" marL="457200" rtl="0" algn="l">
              <a:spcBef>
                <a:spcPts val="0"/>
              </a:spcBef>
              <a:spcAft>
                <a:spcPts val="0"/>
              </a:spcAft>
              <a:buClr>
                <a:srgbClr val="24292E"/>
              </a:buClr>
              <a:buSzPts val="1600"/>
              <a:buChar char="●"/>
            </a:pPr>
            <a:r>
              <a:rPr lang="en-US" sz="1600">
                <a:solidFill>
                  <a:srgbClr val="24292E"/>
                </a:solidFill>
                <a:highlight>
                  <a:srgbClr val="FFFFFF"/>
                </a:highlight>
              </a:rPr>
              <a:t>AngularJS, a JavaScript-based open-source framework is used for frontend. Along with it, jQuery is used as well. Also Bootstrap is used for styling</a:t>
            </a:r>
            <a:endParaRPr sz="1600">
              <a:solidFill>
                <a:srgbClr val="24292E"/>
              </a:solidFill>
              <a:highlight>
                <a:srgbClr val="FFFFFF"/>
              </a:highlight>
            </a:endParaRPr>
          </a:p>
          <a:p>
            <a:pPr indent="0" lvl="0" marL="457200" rtl="0" algn="l">
              <a:spcBef>
                <a:spcPts val="0"/>
              </a:spcBef>
              <a:spcAft>
                <a:spcPts val="0"/>
              </a:spcAft>
              <a:buNone/>
            </a:pPr>
            <a:r>
              <a:t/>
            </a:r>
            <a:endParaRPr sz="1600">
              <a:solidFill>
                <a:srgbClr val="24292E"/>
              </a:solidFill>
              <a:highlight>
                <a:srgbClr val="FFFFFF"/>
              </a:highlight>
            </a:endParaRPr>
          </a:p>
          <a:p>
            <a:pPr indent="-330200" lvl="0" marL="457200" rtl="0" algn="l">
              <a:spcBef>
                <a:spcPts val="0"/>
              </a:spcBef>
              <a:spcAft>
                <a:spcPts val="0"/>
              </a:spcAft>
              <a:buClr>
                <a:srgbClr val="24292E"/>
              </a:buClr>
              <a:buSzPts val="1600"/>
              <a:buChar char="●"/>
            </a:pPr>
            <a:r>
              <a:rPr lang="en-US" sz="1600">
                <a:solidFill>
                  <a:srgbClr val="24292E"/>
                </a:solidFill>
                <a:highlight>
                  <a:srgbClr val="FFFFFF"/>
                </a:highlight>
              </a:rPr>
              <a:t>The interactions between the frontend and backend are carried out by AJAX requests using $http module available with angular.</a:t>
            </a:r>
            <a:endParaRPr sz="1600">
              <a:solidFill>
                <a:srgbClr val="24292E"/>
              </a:solidFill>
              <a:highlight>
                <a:srgbClr val="FFFFFF"/>
              </a:highlight>
            </a:endParaRPr>
          </a:p>
          <a:p>
            <a:pPr indent="0" lvl="0" marL="457200" rtl="0" algn="l">
              <a:spcBef>
                <a:spcPts val="0"/>
              </a:spcBef>
              <a:spcAft>
                <a:spcPts val="0"/>
              </a:spcAft>
              <a:buNone/>
            </a:pPr>
            <a:r>
              <a:t/>
            </a:r>
            <a:endParaRPr>
              <a:solidFill>
                <a:srgbClr val="24292E"/>
              </a:solidFill>
              <a:highlight>
                <a:srgbClr val="FFFFFF"/>
              </a:highlight>
            </a:endParaRPr>
          </a:p>
          <a:p>
            <a:pPr indent="0" lvl="0" marL="0" rtl="0" algn="l">
              <a:spcBef>
                <a:spcPts val="0"/>
              </a:spcBef>
              <a:spcAft>
                <a:spcPts val="0"/>
              </a:spcAft>
              <a:buNone/>
            </a:pPr>
            <a:r>
              <a:t/>
            </a:r>
            <a:endParaRPr>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 name="Shape 35"/>
        <p:cNvGrpSpPr/>
        <p:nvPr/>
      </p:nvGrpSpPr>
      <p:grpSpPr>
        <a:xfrm>
          <a:off x="0" y="0"/>
          <a:ext cx="0" cy="0"/>
          <a:chOff x="0" y="0"/>
          <a:chExt cx="0" cy="0"/>
        </a:xfrm>
      </p:grpSpPr>
      <p:sp>
        <p:nvSpPr>
          <p:cNvPr id="36" name="Google Shape;36;p5"/>
          <p:cNvSpPr txBox="1"/>
          <p:nvPr/>
        </p:nvSpPr>
        <p:spPr>
          <a:xfrm>
            <a:off x="207825" y="1860475"/>
            <a:ext cx="7323000" cy="4453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600">
              <a:solidFill>
                <a:srgbClr val="24292E"/>
              </a:solidFill>
              <a:highlight>
                <a:srgbClr val="FFFFFF"/>
              </a:highlight>
            </a:endParaRPr>
          </a:p>
          <a:p>
            <a:pPr indent="-330200" lvl="0" marL="457200" rtl="0" algn="l">
              <a:spcBef>
                <a:spcPts val="0"/>
              </a:spcBef>
              <a:spcAft>
                <a:spcPts val="0"/>
              </a:spcAft>
              <a:buClr>
                <a:srgbClr val="24292E"/>
              </a:buClr>
              <a:buSzPts val="1600"/>
              <a:buChar char="●"/>
            </a:pPr>
            <a:r>
              <a:rPr lang="en-US" sz="1600">
                <a:solidFill>
                  <a:srgbClr val="24292E"/>
                </a:solidFill>
                <a:highlight>
                  <a:srgbClr val="FFFFFF"/>
                </a:highlight>
              </a:rPr>
              <a:t>Ajax patterns like Multistage download for a page that contained text along with large media files like video, Video (Blob data) retrieval from server, and Submission throttle for suggesting in the search functionality were used.</a:t>
            </a:r>
            <a:endParaRPr sz="1600">
              <a:solidFill>
                <a:srgbClr val="24292E"/>
              </a:solidFill>
              <a:highlight>
                <a:srgbClr val="FFFFFF"/>
              </a:highlight>
            </a:endParaRPr>
          </a:p>
          <a:p>
            <a:pPr indent="0" lvl="0" marL="457200" rtl="0" algn="l">
              <a:spcBef>
                <a:spcPts val="0"/>
              </a:spcBef>
              <a:spcAft>
                <a:spcPts val="0"/>
              </a:spcAft>
              <a:buNone/>
            </a:pPr>
            <a:r>
              <a:t/>
            </a:r>
            <a:endParaRPr sz="1600">
              <a:solidFill>
                <a:srgbClr val="24292E"/>
              </a:solidFill>
              <a:highlight>
                <a:srgbClr val="FFFFFF"/>
              </a:highlight>
            </a:endParaRPr>
          </a:p>
          <a:p>
            <a:pPr indent="-330200" lvl="0" marL="457200" rtl="0" algn="l">
              <a:spcBef>
                <a:spcPts val="0"/>
              </a:spcBef>
              <a:spcAft>
                <a:spcPts val="0"/>
              </a:spcAft>
              <a:buClr>
                <a:srgbClr val="24292E"/>
              </a:buClr>
              <a:buSzPts val="1600"/>
              <a:buChar char="●"/>
            </a:pPr>
            <a:r>
              <a:rPr lang="en-US" sz="1600">
                <a:solidFill>
                  <a:srgbClr val="24292E"/>
                </a:solidFill>
                <a:highlight>
                  <a:srgbClr val="FFFFFF"/>
                </a:highlight>
              </a:rPr>
              <a:t>Auto-regression was used to analyze the stock prices(open price) of last three months taken from the current date, and using that as the training data, predicted the future open prices of the stocks.</a:t>
            </a:r>
            <a:endParaRPr sz="1600">
              <a:solidFill>
                <a:srgbClr val="24292E"/>
              </a:solidFill>
              <a:highlight>
                <a:srgbClr val="FFFFFF"/>
              </a:highlight>
            </a:endParaRPr>
          </a:p>
          <a:p>
            <a:pPr indent="0" lvl="0" marL="457200" rtl="0" algn="l">
              <a:spcBef>
                <a:spcPts val="0"/>
              </a:spcBef>
              <a:spcAft>
                <a:spcPts val="0"/>
              </a:spcAft>
              <a:buNone/>
            </a:pPr>
            <a:r>
              <a:t/>
            </a:r>
            <a:endParaRPr sz="1600">
              <a:solidFill>
                <a:srgbClr val="24292E"/>
              </a:solidFill>
              <a:highlight>
                <a:srgbClr val="FFFFFF"/>
              </a:highlight>
            </a:endParaRPr>
          </a:p>
          <a:p>
            <a:pPr indent="-330200" lvl="0" marL="457200" rtl="0" algn="l">
              <a:spcBef>
                <a:spcPts val="0"/>
              </a:spcBef>
              <a:spcAft>
                <a:spcPts val="0"/>
              </a:spcAft>
              <a:buClr>
                <a:srgbClr val="24292E"/>
              </a:buClr>
              <a:buSzPts val="1600"/>
              <a:buChar char="●"/>
            </a:pPr>
            <a:r>
              <a:rPr lang="en-US" sz="1600">
                <a:solidFill>
                  <a:srgbClr val="24292E"/>
                </a:solidFill>
                <a:highlight>
                  <a:srgbClr val="FFFFFF"/>
                </a:highlight>
              </a:rPr>
              <a:t>Zingchart-AngularJS was used for data visualisation for predicted prices along with historical prices.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Google Shape;41;p6"/>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6"/>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Technologies Used</a:t>
            </a:r>
            <a:endParaRPr b="0" i="0" sz="1800" u="none" cap="none" strike="noStrike">
              <a:solidFill>
                <a:schemeClr val="dk1"/>
              </a:solidFill>
              <a:latin typeface="Arial"/>
              <a:ea typeface="Arial"/>
              <a:cs typeface="Arial"/>
              <a:sym typeface="Arial"/>
            </a:endParaRPr>
          </a:p>
        </p:txBody>
      </p:sp>
      <p:sp>
        <p:nvSpPr>
          <p:cNvPr id="43" name="Google Shape;43;p6"/>
          <p:cNvSpPr txBox="1"/>
          <p:nvPr/>
        </p:nvSpPr>
        <p:spPr>
          <a:xfrm>
            <a:off x="871075" y="1980525"/>
            <a:ext cx="7685700" cy="44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FRONTEND:</a:t>
            </a:r>
            <a:endParaRPr sz="2000"/>
          </a:p>
          <a:p>
            <a:pPr indent="0" lvl="0" marL="914400" rtl="0" algn="l">
              <a:spcBef>
                <a:spcPts val="0"/>
              </a:spcBef>
              <a:spcAft>
                <a:spcPts val="0"/>
              </a:spcAft>
              <a:buNone/>
            </a:pPr>
            <a:r>
              <a:rPr lang="en-US" sz="2000"/>
              <a:t>HTML, CSS, Bootstrap, jQuery, Angular JS, Zingchart-AngularJS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BACKEND:</a:t>
            </a:r>
            <a:endParaRPr sz="2000"/>
          </a:p>
          <a:p>
            <a:pPr indent="457200" lvl="0" marL="914400" rtl="0" algn="l">
              <a:spcBef>
                <a:spcPts val="0"/>
              </a:spcBef>
              <a:spcAft>
                <a:spcPts val="0"/>
              </a:spcAft>
              <a:buNone/>
            </a:pPr>
            <a:r>
              <a:rPr lang="en-US" sz="2000"/>
              <a:t>Flask server, Yahoo </a:t>
            </a:r>
            <a:r>
              <a:rPr lang="en-US" sz="2000"/>
              <a:t>Finance</a:t>
            </a:r>
            <a:r>
              <a:rPr lang="en-US" sz="2000"/>
              <a:t> API</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DATABASE:</a:t>
            </a:r>
            <a:endParaRPr sz="2000"/>
          </a:p>
          <a:p>
            <a:pPr indent="457200" lvl="0" marL="914400" rtl="0" algn="l">
              <a:spcBef>
                <a:spcPts val="0"/>
              </a:spcBef>
              <a:spcAft>
                <a:spcPts val="0"/>
              </a:spcAft>
              <a:buNone/>
            </a:pPr>
            <a:r>
              <a:rPr lang="en-US" sz="2000"/>
              <a:t>MySQL</a:t>
            </a:r>
            <a:endParaRPr sz="2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7"/>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 name="Google Shape;49;p7"/>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Techniques Implemented</a:t>
            </a:r>
            <a:endParaRPr b="0" i="0" sz="1800" u="none" cap="none" strike="noStrike">
              <a:solidFill>
                <a:schemeClr val="dk1"/>
              </a:solidFill>
              <a:latin typeface="Arial"/>
              <a:ea typeface="Arial"/>
              <a:cs typeface="Arial"/>
              <a:sym typeface="Arial"/>
            </a:endParaRPr>
          </a:p>
        </p:txBody>
      </p:sp>
      <p:sp>
        <p:nvSpPr>
          <p:cNvPr id="50" name="Google Shape;50;p7"/>
          <p:cNvSpPr txBox="1"/>
          <p:nvPr/>
        </p:nvSpPr>
        <p:spPr>
          <a:xfrm>
            <a:off x="888075" y="1961675"/>
            <a:ext cx="7109700" cy="40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AJAX Techniques:</a:t>
            </a:r>
            <a:endParaRPr sz="1800"/>
          </a:p>
          <a:p>
            <a:pPr indent="0" lvl="0" marL="0" rtl="0" algn="l">
              <a:spcBef>
                <a:spcPts val="0"/>
              </a:spcBef>
              <a:spcAft>
                <a:spcPts val="0"/>
              </a:spcAft>
              <a:buNone/>
            </a:pPr>
            <a:r>
              <a:rPr lang="en-US" sz="1800"/>
              <a:t>	Multistage Download</a:t>
            </a:r>
            <a:endParaRPr sz="1800"/>
          </a:p>
          <a:p>
            <a:pPr indent="0" lvl="0" marL="0" rtl="0" algn="l">
              <a:spcBef>
                <a:spcPts val="0"/>
              </a:spcBef>
              <a:spcAft>
                <a:spcPts val="0"/>
              </a:spcAft>
              <a:buNone/>
            </a:pPr>
            <a:r>
              <a:rPr lang="en-US" sz="1800"/>
              <a:t>	Submission Throttle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Angular JS:</a:t>
            </a:r>
            <a:endParaRPr sz="1800"/>
          </a:p>
          <a:p>
            <a:pPr indent="0" lvl="0" marL="0" rtl="0" algn="l">
              <a:spcBef>
                <a:spcPts val="0"/>
              </a:spcBef>
              <a:spcAft>
                <a:spcPts val="0"/>
              </a:spcAft>
              <a:buNone/>
            </a:pPr>
            <a:r>
              <a:rPr lang="en-US" sz="1800"/>
              <a:t>	Various Directives and Controllers</a:t>
            </a:r>
            <a:endParaRPr sz="1800"/>
          </a:p>
          <a:p>
            <a:pPr indent="0" lvl="0" marL="0" rtl="0" algn="l">
              <a:spcBef>
                <a:spcPts val="0"/>
              </a:spcBef>
              <a:spcAft>
                <a:spcPts val="0"/>
              </a:spcAft>
              <a:buNone/>
            </a:pPr>
            <a:r>
              <a:rPr lang="en-US" sz="1800"/>
              <a:t>	ZingChart graphs for prediction of Stock Prices</a:t>
            </a:r>
            <a:endParaRPr sz="1800"/>
          </a:p>
          <a:p>
            <a:pPr indent="0" lvl="0" marL="0" rtl="0" algn="l">
              <a:spcBef>
                <a:spcPts val="0"/>
              </a:spcBef>
              <a:spcAft>
                <a:spcPts val="0"/>
              </a:spcAft>
              <a:buNone/>
            </a:pPr>
            <a:r>
              <a:rPr lang="en-US" sz="1800"/>
              <a:t>	HTTP Ajax calls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Backend Technologies:</a:t>
            </a:r>
            <a:endParaRPr sz="1800"/>
          </a:p>
          <a:p>
            <a:pPr indent="0" lvl="0" marL="0" rtl="0" algn="l">
              <a:spcBef>
                <a:spcPts val="0"/>
              </a:spcBef>
              <a:spcAft>
                <a:spcPts val="0"/>
              </a:spcAft>
              <a:buNone/>
            </a:pPr>
            <a:r>
              <a:rPr lang="en-US" sz="1800"/>
              <a:t>	REST APIs</a:t>
            </a:r>
            <a:endParaRPr sz="1800"/>
          </a:p>
          <a:p>
            <a:pPr indent="0" lvl="0" marL="0" rtl="0" algn="l">
              <a:spcBef>
                <a:spcPts val="0"/>
              </a:spcBef>
              <a:spcAft>
                <a:spcPts val="0"/>
              </a:spcAft>
              <a:buNone/>
            </a:pPr>
            <a:r>
              <a:rPr lang="en-US" sz="1800"/>
              <a:t>	MySQL</a:t>
            </a:r>
            <a:endParaRPr sz="1800"/>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8"/>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 name="Google Shape;56;p8"/>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Intelligent Functionality</a:t>
            </a:r>
            <a:endParaRPr b="0" i="0" sz="1800" u="none" cap="none" strike="noStrike">
              <a:solidFill>
                <a:schemeClr val="dk1"/>
              </a:solidFill>
              <a:latin typeface="Arial"/>
              <a:ea typeface="Arial"/>
              <a:cs typeface="Arial"/>
              <a:sym typeface="Arial"/>
            </a:endParaRPr>
          </a:p>
        </p:txBody>
      </p:sp>
      <p:sp>
        <p:nvSpPr>
          <p:cNvPr id="57" name="Google Shape;57;p8"/>
          <p:cNvSpPr txBox="1"/>
          <p:nvPr/>
        </p:nvSpPr>
        <p:spPr>
          <a:xfrm>
            <a:off x="652200" y="1806125"/>
            <a:ext cx="7839600" cy="4636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US" sz="1800"/>
              <a:t>Time series analysis on</a:t>
            </a:r>
            <a:r>
              <a:rPr lang="en-US" sz="1800"/>
              <a:t> the stock prices(open price) of last three months taken from the current date, and using that as the training data, we try to predict the future open prices of the stocks.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US" sz="1800"/>
              <a:t>We have used Auto regression, a time-series model, using which we draw a plot of how the open prices of the stocks of the company clicked on vary with the dates.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US" sz="1800">
                <a:highlight>
                  <a:srgbClr val="FFFFFF"/>
                </a:highlight>
              </a:rPr>
              <a:t>Autoregression is a time series model that uses observations from previous time steps as input to a regression equation to predict the value at the next time step, predicting the prices for the next 10 days.</a:t>
            </a:r>
            <a:endParaRPr sz="1800">
              <a:highlight>
                <a:srgbClr val="FFFFFF"/>
              </a:highlight>
            </a:endParaRPr>
          </a:p>
          <a:p>
            <a:pPr indent="0" lvl="0" marL="457200" rtl="0" algn="l">
              <a:spcBef>
                <a:spcPts val="0"/>
              </a:spcBef>
              <a:spcAft>
                <a:spcPts val="0"/>
              </a:spcAft>
              <a:buNone/>
            </a:pPr>
            <a:r>
              <a:t/>
            </a:r>
            <a:endParaRPr sz="1800">
              <a:highlight>
                <a:srgbClr val="FFFFFF"/>
              </a:highlight>
            </a:endParaRPr>
          </a:p>
          <a:p>
            <a:pPr indent="-342900" lvl="0" marL="457200" rtl="0" algn="l">
              <a:spcBef>
                <a:spcPts val="0"/>
              </a:spcBef>
              <a:spcAft>
                <a:spcPts val="0"/>
              </a:spcAft>
              <a:buSzPts val="1800"/>
              <a:buAutoNum type="arabicPeriod"/>
            </a:pPr>
            <a:r>
              <a:rPr lang="en-US" sz="1800">
                <a:highlight>
                  <a:srgbClr val="FFFFFF"/>
                </a:highlight>
              </a:rPr>
              <a:t>Data visualization using Zingchart-AngularJS for visualising predicted prices along with historical prices. </a:t>
            </a:r>
            <a:endParaRPr sz="1800">
              <a:highlight>
                <a:srgbClr val="FFFFFF"/>
              </a:highlight>
            </a:endParaRPr>
          </a:p>
          <a:p>
            <a:pPr indent="0" lvl="0" marL="0" rtl="0" algn="l">
              <a:spcBef>
                <a:spcPts val="0"/>
              </a:spcBef>
              <a:spcAft>
                <a:spcPts val="0"/>
              </a:spcAft>
              <a:buNone/>
            </a:pPr>
            <a:r>
              <a:t/>
            </a:r>
            <a:endParaRPr sz="1800">
              <a:highlight>
                <a:srgbClr val="FFFFFF"/>
              </a:highlight>
            </a:endParaRPr>
          </a:p>
          <a:p>
            <a:pPr indent="0" lvl="0" marL="0" rtl="0" algn="l">
              <a:spcBef>
                <a:spcPts val="0"/>
              </a:spcBef>
              <a:spcAft>
                <a:spcPts val="0"/>
              </a:spcAft>
              <a:buNone/>
            </a:pPr>
            <a:r>
              <a:t/>
            </a:r>
            <a:endParaRPr sz="180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9"/>
          <p:cNvSpPr/>
          <p:nvPr/>
        </p:nvSpPr>
        <p:spPr>
          <a:xfrm>
            <a:off x="1619753" y="3352800"/>
            <a:ext cx="3734400" cy="708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